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11" r:id="rId2"/>
    <p:sldId id="257" r:id="rId3"/>
    <p:sldId id="258" r:id="rId4"/>
    <p:sldId id="259" r:id="rId5"/>
    <p:sldId id="261" r:id="rId6"/>
    <p:sldId id="312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87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CCFFFF"/>
    <a:srgbClr val="FFFF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29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7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16.wmf"/><Relationship Id="rId4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16.wmf"/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10" Type="http://schemas.openxmlformats.org/officeDocument/2006/relationships/image" Target="../media/image60.wmf"/><Relationship Id="rId4" Type="http://schemas.openxmlformats.org/officeDocument/2006/relationships/image" Target="../media/image54.wmf"/><Relationship Id="rId9" Type="http://schemas.openxmlformats.org/officeDocument/2006/relationships/image" Target="../media/image5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34.wmf"/><Relationship Id="rId1" Type="http://schemas.openxmlformats.org/officeDocument/2006/relationships/image" Target="../media/image6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47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70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71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95.wmf"/><Relationship Id="rId7" Type="http://schemas.openxmlformats.org/officeDocument/2006/relationships/image" Target="../media/image99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3F409-2626-43AF-92DB-0B81853405DF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09D92-9A6D-4D0A-9755-C38B35B992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466D3C5-BC41-4386-BD60-D19358E8F5AD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Question:   Your Market Survey Results :</a:t>
            </a:r>
          </a:p>
          <a:p>
            <a:pPr eaLnBrk="1" hangingPunct="1"/>
            <a:r>
              <a:rPr lang="en-US" altLang="zh-CN" smtClean="0"/>
              <a:t>(1) Point Estimate:  requirement of the soft drink is 800 bottles per day;</a:t>
            </a:r>
          </a:p>
          <a:p>
            <a:pPr eaLnBrk="1" hangingPunct="1"/>
            <a:r>
              <a:rPr lang="en-US" altLang="zh-CN" smtClean="0"/>
              <a:t>(2) Requirements of the soft drink is 800 ?50 bottles per day;</a:t>
            </a:r>
          </a:p>
          <a:p>
            <a:pPr eaLnBrk="1" hangingPunct="1"/>
            <a:r>
              <a:rPr lang="en-US" altLang="zh-CN" smtClean="0"/>
              <a:t>Could you make a correct merchandise planning using the information above?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4A331C8-CA1D-4DD8-A53F-0552A2FFE4A3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F96AF3F-7A50-4815-9404-4A3F50314E8D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1C818C-65F1-4EAE-8702-294A4A5DC332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41ED4AB-9756-43AD-8A97-23558B4907BA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383D679-8578-469D-B6F3-FDB7C6B99504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Question:   Your Market Survey Results :</a:t>
            </a:r>
          </a:p>
          <a:p>
            <a:pPr eaLnBrk="1" hangingPunct="1"/>
            <a:r>
              <a:rPr lang="en-US" altLang="zh-CN" smtClean="0"/>
              <a:t>(1) Point Estimate:  requirement of the soft drink is 800 bottles per day;</a:t>
            </a:r>
          </a:p>
          <a:p>
            <a:pPr eaLnBrk="1" hangingPunct="1"/>
            <a:r>
              <a:rPr lang="en-US" altLang="zh-CN" smtClean="0"/>
              <a:t>(2) Requirements of the soft drink is 800 ?50 bottles per day;</a:t>
            </a:r>
          </a:p>
          <a:p>
            <a:pPr eaLnBrk="1" hangingPunct="1"/>
            <a:r>
              <a:rPr lang="en-US" altLang="zh-CN" smtClean="0"/>
              <a:t>Could you make a correct merchandise planning using the information above?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79587DC-A11C-4BC0-A437-ADCC8B584F7E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D8EFA09-C546-4E18-9F8E-C972FAA52A00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AF46368-7DFE-4008-89C7-FA7C86063666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B8E8B7D-A5DA-4E39-816F-CDB34167C104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7B069CB-A8AE-4407-8921-7A4C8AA9B456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4750ACA-0C7D-4D89-9FD2-2828A243F493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7527-6EFA-4732-931B-112475BAA16F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69F5-33B7-47D6-8A0D-8BE6D7923A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7527-6EFA-4732-931B-112475BAA16F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69F5-33B7-47D6-8A0D-8BE6D7923A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7527-6EFA-4732-931B-112475BAA16F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69F5-33B7-47D6-8A0D-8BE6D7923A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322DF-F319-4F4C-9A06-CE65F0434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5A821-B494-4496-8792-A6C94BC006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7527-6EFA-4732-931B-112475BAA16F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69F5-33B7-47D6-8A0D-8BE6D7923A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7527-6EFA-4732-931B-112475BAA16F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69F5-33B7-47D6-8A0D-8BE6D7923A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7527-6EFA-4732-931B-112475BAA16F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69F5-33B7-47D6-8A0D-8BE6D7923A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7527-6EFA-4732-931B-112475BAA16F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69F5-33B7-47D6-8A0D-8BE6D7923A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7527-6EFA-4732-931B-112475BAA16F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69F5-33B7-47D6-8A0D-8BE6D7923A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7527-6EFA-4732-931B-112475BAA16F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69F5-33B7-47D6-8A0D-8BE6D7923A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7527-6EFA-4732-931B-112475BAA16F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69F5-33B7-47D6-8A0D-8BE6D7923A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7527-6EFA-4732-931B-112475BAA16F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69F5-33B7-47D6-8A0D-8BE6D7923A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07527-6EFA-4732-931B-112475BAA16F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469F5-33B7-47D6-8A0D-8BE6D7923A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0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3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3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36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4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4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5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4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58.wmf"/><Relationship Id="rId3" Type="http://schemas.openxmlformats.org/officeDocument/2006/relationships/oleObject" Target="../embeddings/oleObject55.bin"/><Relationship Id="rId21" Type="http://schemas.openxmlformats.org/officeDocument/2006/relationships/oleObject" Target="../embeddings/oleObject64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.wmf"/><Relationship Id="rId20" Type="http://schemas.openxmlformats.org/officeDocument/2006/relationships/image" Target="../media/image59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23" Type="http://schemas.openxmlformats.org/officeDocument/2006/relationships/oleObject" Target="../embeddings/oleObject65.bin"/><Relationship Id="rId10" Type="http://schemas.openxmlformats.org/officeDocument/2006/relationships/image" Target="../media/image54.wmf"/><Relationship Id="rId19" Type="http://schemas.openxmlformats.org/officeDocument/2006/relationships/oleObject" Target="../embeddings/oleObject63.bin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56.wmf"/><Relationship Id="rId22" Type="http://schemas.openxmlformats.org/officeDocument/2006/relationships/image" Target="../media/image6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6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6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4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78.bin"/><Relationship Id="rId10" Type="http://schemas.openxmlformats.org/officeDocument/2006/relationships/oleObject" Target="../embeddings/oleObject82.bin"/><Relationship Id="rId4" Type="http://schemas.openxmlformats.org/officeDocument/2006/relationships/image" Target="../media/image70.wmf"/><Relationship Id="rId9" Type="http://schemas.openxmlformats.org/officeDocument/2006/relationships/oleObject" Target="../embeddings/oleObject81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7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72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92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0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7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97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104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91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92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100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97.wmf"/><Relationship Id="rId17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9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10" Type="http://schemas.openxmlformats.org/officeDocument/2006/relationships/image" Target="../media/image9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98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0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04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17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2.wmf"/><Relationship Id="rId26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13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2.bin"/><Relationship Id="rId25" Type="http://schemas.openxmlformats.org/officeDocument/2006/relationships/oleObject" Target="../embeddings/oleObject14.bin"/><Relationship Id="rId3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20" Type="http://schemas.openxmlformats.org/officeDocument/2006/relationships/image" Target="../media/image13.wmf"/><Relationship Id="rId29" Type="http://schemas.openxmlformats.org/officeDocument/2006/relationships/oleObject" Target="../embeddings/oleObject15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14.wmf"/><Relationship Id="rId32" Type="http://schemas.openxmlformats.org/officeDocument/2006/relationships/image" Target="../media/image17.png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2.bin"/><Relationship Id="rId23" Type="http://schemas.openxmlformats.org/officeDocument/2006/relationships/oleObject" Target="../embeddings/oleObject14.bin"/><Relationship Id="rId28" Type="http://schemas.openxmlformats.org/officeDocument/2006/relationships/image" Target="../media/image15.wmf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3.bin"/><Relationship Id="rId31" Type="http://schemas.openxmlformats.org/officeDocument/2006/relationships/image" Target="../media/image16.png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1.wmf"/><Relationship Id="rId22" Type="http://schemas.openxmlformats.org/officeDocument/2006/relationships/image" Target="../media/image13.wmf"/><Relationship Id="rId27" Type="http://schemas.openxmlformats.org/officeDocument/2006/relationships/oleObject" Target="../embeddings/oleObject15.bin"/><Relationship Id="rId30" Type="http://schemas.openxmlformats.org/officeDocument/2006/relationships/image" Target="../media/image15.wmf"/><Relationship Id="rId8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412875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  <a:r>
              <a:rPr lang="zh-CN" altLang="en-US" b="1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  参数的区间估计</a:t>
            </a:r>
            <a:endParaRPr lang="zh-CN" altLang="en-US" dirty="0" smtClean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2771775" y="3357563"/>
            <a:ext cx="3600450" cy="5794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dirty="0">
                <a:ea typeface="楷体_GB2312" pitchFamily="49" charset="-122"/>
              </a:rPr>
              <a:t>教材：</a:t>
            </a:r>
            <a:r>
              <a:rPr lang="zh-CN" altLang="en-US" dirty="0" smtClean="0">
                <a:ea typeface="楷体_GB2312" pitchFamily="49" charset="-122"/>
              </a:rPr>
              <a:t>第</a:t>
            </a:r>
            <a:r>
              <a:rPr lang="en-US" altLang="zh-CN" dirty="0" smtClean="0">
                <a:ea typeface="楷体_GB2312" pitchFamily="49" charset="-122"/>
              </a:rPr>
              <a:t>9</a:t>
            </a:r>
            <a:r>
              <a:rPr lang="zh-CN" altLang="en-US" dirty="0" smtClean="0">
                <a:ea typeface="楷体_GB2312" pitchFamily="49" charset="-122"/>
              </a:rPr>
              <a:t>章</a:t>
            </a:r>
            <a:endParaRPr lang="zh-CN" altLang="en-US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079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0" name="Rectangle 2"/>
          <p:cNvSpPr>
            <a:spLocks noChangeArrowheads="1"/>
          </p:cNvSpPr>
          <p:nvPr/>
        </p:nvSpPr>
        <p:spPr bwMode="auto">
          <a:xfrm>
            <a:off x="202344" y="1901861"/>
            <a:ext cx="84741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800" dirty="0" smtClean="0">
                <a:solidFill>
                  <a:srgbClr val="CC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想象你经营一个食品商店</a:t>
            </a:r>
            <a:r>
              <a:rPr lang="en-US" altLang="zh-CN" sz="2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问能否根据下面的市场调查结果进行决策？</a:t>
            </a:r>
          </a:p>
          <a:p>
            <a:pPr marL="342900" indent="-342900" eaLnBrk="1" hangingPunct="1">
              <a:lnSpc>
                <a:spcPct val="130000"/>
              </a:lnSpc>
              <a:spcBef>
                <a:spcPct val="20000"/>
              </a:spcBef>
              <a:buFontTx/>
              <a:buChar char=" 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点估计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软饮料的每日平均需求量是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瓶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30000"/>
              </a:lnSpc>
              <a:spcBef>
                <a:spcPct val="20000"/>
              </a:spcBef>
              <a:buFontTx/>
              <a:buChar char=" 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30000"/>
              </a:lnSpc>
              <a:spcBef>
                <a:spcPct val="20000"/>
              </a:spcBef>
              <a:buFontTx/>
              <a:buChar char=" "/>
            </a:pPr>
            <a:endParaRPr lang="en-US" altLang="zh-CN" sz="2800" dirty="0">
              <a:solidFill>
                <a:srgbClr val="CC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21" name="Text Box 3"/>
          <p:cNvSpPr txBox="1">
            <a:spLocks noChangeArrowheads="1"/>
          </p:cNvSpPr>
          <p:nvPr/>
        </p:nvSpPr>
        <p:spPr bwMode="auto">
          <a:xfrm>
            <a:off x="539750" y="3809390"/>
            <a:ext cx="8713787" cy="179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软饮料的每日平均需求量是每日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10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瓶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22" name="Rectangle 4"/>
          <p:cNvSpPr>
            <a:spLocks noChangeArrowheads="1"/>
          </p:cNvSpPr>
          <p:nvPr/>
        </p:nvSpPr>
        <p:spPr bwMode="auto">
          <a:xfrm>
            <a:off x="1403350" y="260350"/>
            <a:ext cx="66246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关于区间估计概念的几点讨论</a:t>
            </a:r>
            <a:br>
              <a:rPr lang="zh-CN" altLang="en-US" sz="36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36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23" name="Text Box 5"/>
          <p:cNvSpPr txBox="1">
            <a:spLocks noChangeArrowheads="1"/>
          </p:cNvSpPr>
          <p:nvPr/>
        </p:nvSpPr>
        <p:spPr bwMode="auto">
          <a:xfrm>
            <a:off x="323850" y="1196975"/>
            <a:ext cx="88201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3200" b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：在实际应用中，为什么要做区间估计？</a:t>
            </a:r>
          </a:p>
        </p:txBody>
      </p: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573982" y="4556125"/>
            <a:ext cx="8713787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置信度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95% ,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每日平均需求量是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150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瓶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89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165523"/>
              </p:ext>
            </p:extLst>
          </p:nvPr>
        </p:nvGraphicFramePr>
        <p:xfrm>
          <a:off x="5292725" y="5973763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8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973763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632860"/>
              </p:ext>
            </p:extLst>
          </p:nvPr>
        </p:nvGraphicFramePr>
        <p:xfrm>
          <a:off x="6207125" y="5973763"/>
          <a:ext cx="26511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9" name="Equation" r:id="rId5" imgW="266469" imgH="431425" progId="Equation.3">
                  <p:embed/>
                </p:oleObj>
              </mc:Choice>
              <mc:Fallback>
                <p:oleObj name="Equation" r:id="rId5" imgW="266469" imgH="43142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25" y="5973763"/>
                        <a:ext cx="265113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150429"/>
              </p:ext>
            </p:extLst>
          </p:nvPr>
        </p:nvGraphicFramePr>
        <p:xfrm>
          <a:off x="6283325" y="6354763"/>
          <a:ext cx="3032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0" name="Equation" r:id="rId7" imgW="304668" imgH="330057" progId="Equation.3">
                  <p:embed/>
                </p:oleObj>
              </mc:Choice>
              <mc:Fallback>
                <p:oleObj name="Equation" r:id="rId7" imgW="304668" imgH="33005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325" y="6354763"/>
                        <a:ext cx="303213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369267"/>
              </p:ext>
            </p:extLst>
          </p:nvPr>
        </p:nvGraphicFramePr>
        <p:xfrm>
          <a:off x="5597525" y="5516563"/>
          <a:ext cx="4302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1" name="Equation" r:id="rId9" imgW="431613" imgH="279279" progId="Equation.3">
                  <p:embed/>
                </p:oleObj>
              </mc:Choice>
              <mc:Fallback>
                <p:oleObj name="Equation" r:id="rId9" imgW="431613" imgH="27927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7525" y="5516563"/>
                        <a:ext cx="4302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5" name="Line 11"/>
          <p:cNvSpPr>
            <a:spLocks noChangeShapeType="1"/>
          </p:cNvSpPr>
          <p:nvPr/>
        </p:nvSpPr>
        <p:spPr bwMode="auto">
          <a:xfrm>
            <a:off x="3203575" y="5949950"/>
            <a:ext cx="4608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26" name="Oval 12"/>
          <p:cNvSpPr>
            <a:spLocks noChangeArrowheads="1"/>
          </p:cNvSpPr>
          <p:nvPr/>
        </p:nvSpPr>
        <p:spPr bwMode="auto">
          <a:xfrm>
            <a:off x="5364163" y="5876925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891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944900"/>
              </p:ext>
            </p:extLst>
          </p:nvPr>
        </p:nvGraphicFramePr>
        <p:xfrm>
          <a:off x="6516688" y="5516563"/>
          <a:ext cx="4302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2" name="Equation" r:id="rId11" imgW="431613" imgH="279279" progId="Equation.3">
                  <p:embed/>
                </p:oleObj>
              </mc:Choice>
              <mc:Fallback>
                <p:oleObj name="Equation" r:id="rId11" imgW="431613" imgH="27927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5516563"/>
                        <a:ext cx="430212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7" name="Text Box 14"/>
          <p:cNvSpPr txBox="1">
            <a:spLocks noChangeArrowheads="1"/>
          </p:cNvSpPr>
          <p:nvPr/>
        </p:nvSpPr>
        <p:spPr bwMode="auto">
          <a:xfrm>
            <a:off x="6948488" y="5661025"/>
            <a:ext cx="719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8928" name="Text Box 15"/>
          <p:cNvSpPr txBox="1">
            <a:spLocks noChangeArrowheads="1"/>
          </p:cNvSpPr>
          <p:nvPr/>
        </p:nvSpPr>
        <p:spPr bwMode="auto">
          <a:xfrm>
            <a:off x="3563938" y="5661025"/>
            <a:ext cx="719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</a:p>
        </p:txBody>
      </p:sp>
      <p:sp>
        <p:nvSpPr>
          <p:cNvPr id="38929" name="Text Box 16"/>
          <p:cNvSpPr txBox="1">
            <a:spLocks noChangeArrowheads="1"/>
          </p:cNvSpPr>
          <p:nvPr/>
        </p:nvSpPr>
        <p:spPr bwMode="auto">
          <a:xfrm>
            <a:off x="539750" y="5516563"/>
            <a:ext cx="23034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891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068455"/>
              </p:ext>
            </p:extLst>
          </p:nvPr>
        </p:nvGraphicFramePr>
        <p:xfrm>
          <a:off x="701675" y="5516563"/>
          <a:ext cx="176688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3" name="Equation" r:id="rId13" imgW="672808" imgH="253890" progId="Equation.DSMT4">
                  <p:embed/>
                </p:oleObj>
              </mc:Choice>
              <mc:Fallback>
                <p:oleObj name="Equation" r:id="rId13" imgW="672808" imgH="25389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5516563"/>
                        <a:ext cx="1766888" cy="6667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6083300" y="5373688"/>
            <a:ext cx="5762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</a:p>
        </p:txBody>
      </p: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539750" y="6237288"/>
            <a:ext cx="38163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置信区间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估计误差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9144000" cy="11430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32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：置信区间越大，置信度越大还是越小？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975"/>
            <a:ext cx="9144000" cy="5256213"/>
          </a:xfrm>
        </p:spPr>
        <p:txBody>
          <a:bodyPr>
            <a:normAutofit/>
          </a:bodyPr>
          <a:lstStyle/>
          <a:p>
            <a:pPr eaLnBrk="1" hangingPunct="1">
              <a:buFontTx/>
              <a:buChar char=" "/>
            </a:pP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</a:t>
            </a:r>
            <a:r>
              <a:rPr lang="zh-CN" altLang="en-US" b="1" dirty="0" smtClean="0">
                <a:solidFill>
                  <a:srgbClr val="006600"/>
                </a:solidFill>
              </a:rPr>
              <a:t>  </a:t>
            </a:r>
            <a:r>
              <a:rPr lang="en-US" altLang="zh-CN" b="1" dirty="0" smtClean="0">
                <a:solidFill>
                  <a:srgbClr val="006600"/>
                </a:solidFill>
              </a:rPr>
              <a:t>1:</a:t>
            </a:r>
            <a:r>
              <a:rPr lang="en-US" altLang="zh-CN" dirty="0" smtClean="0"/>
              <a:t>       C.I </a:t>
            </a:r>
            <a:r>
              <a:rPr lang="en-US" altLang="zh-CN" dirty="0" smtClean="0">
                <a:sym typeface="Symbol" pitchFamily="18" charset="2"/>
              </a:rPr>
              <a:t>,       (1-);</a:t>
            </a:r>
          </a:p>
          <a:p>
            <a:pPr eaLnBrk="1" hangingPunct="1">
              <a:buFontTx/>
              <a:buChar char=" "/>
            </a:pPr>
            <a:r>
              <a:rPr lang="en-US" altLang="zh-CN" dirty="0" smtClean="0">
                <a:sym typeface="Symbol" pitchFamily="18" charset="2"/>
              </a:rPr>
              <a:t>                   C.I  ,   (1-) 1;</a:t>
            </a:r>
            <a:endParaRPr lang="en-US" altLang="zh-CN" dirty="0" smtClean="0"/>
          </a:p>
          <a:p>
            <a:pPr algn="just" eaLnBrk="1" hangingPunct="1">
              <a:lnSpc>
                <a:spcPct val="125000"/>
              </a:lnSpc>
              <a:buFontTx/>
              <a:buChar char=" "/>
            </a:pP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</a:t>
            </a:r>
            <a:r>
              <a:rPr lang="zh-CN" altLang="en-US" b="1" dirty="0" smtClean="0">
                <a:solidFill>
                  <a:srgbClr val="006600"/>
                </a:solidFill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</a:rPr>
              <a:t>2:</a:t>
            </a:r>
            <a:r>
              <a:rPr lang="en-US" altLang="zh-CN" dirty="0" smtClean="0"/>
              <a:t>   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在同样的置信度下，置信区间越窄，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5000"/>
              </a:lnSpc>
              <a:buFontTx/>
              <a:buChar char=" 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估计的精度越高。</a:t>
            </a:r>
          </a:p>
          <a:p>
            <a:pPr algn="just" eaLnBrk="1" hangingPunct="1">
              <a:lnSpc>
                <a:spcPct val="125000"/>
              </a:lnSpc>
              <a:buFontTx/>
              <a:buChar char=" "/>
            </a:pPr>
            <a:endParaRPr lang="zh-CN" altLang="en-US" dirty="0" smtClean="0"/>
          </a:p>
          <a:p>
            <a:pPr algn="just" eaLnBrk="1" hangingPunct="1">
              <a:lnSpc>
                <a:spcPct val="125000"/>
              </a:lnSpc>
              <a:buFontTx/>
              <a:buChar char=" "/>
            </a:pPr>
            <a:r>
              <a:rPr lang="zh-CN" altLang="en-US" b="1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分析人员的期望：</a:t>
            </a:r>
          </a:p>
          <a:p>
            <a:pPr algn="just" eaLnBrk="1" hangingPunct="1">
              <a:lnSpc>
                <a:spcPct val="125000"/>
              </a:lnSpc>
              <a:buFontTx/>
              <a:buChar char=" "/>
            </a:pPr>
            <a:r>
              <a:rPr lang="en-US" altLang="zh-CN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置信区间越窄越好 </a:t>
            </a:r>
            <a:r>
              <a:rPr lang="en-US" altLang="zh-CN" sz="2400" b="1" dirty="0" smtClean="0">
                <a:solidFill>
                  <a:srgbClr val="FF3300"/>
                </a:solidFill>
              </a:rPr>
              <a:t>(</a:t>
            </a:r>
            <a:r>
              <a:rPr lang="zh-CN" altLang="en-US" sz="2400" b="1" dirty="0" smtClean="0">
                <a:solidFill>
                  <a:srgbClr val="FF3300"/>
                </a:solidFill>
              </a:rPr>
              <a:t>抽样误差越小</a:t>
            </a:r>
            <a:r>
              <a:rPr lang="en-US" altLang="zh-CN" sz="2400" b="1" dirty="0" smtClean="0">
                <a:solidFill>
                  <a:srgbClr val="FF3300"/>
                </a:solidFill>
              </a:rPr>
              <a:t>)</a:t>
            </a:r>
          </a:p>
          <a:p>
            <a:pPr algn="just" eaLnBrk="1" hangingPunct="1">
              <a:lnSpc>
                <a:spcPct val="125000"/>
              </a:lnSpc>
              <a:buFontTx/>
              <a:buChar char=" "/>
            </a:pPr>
            <a:r>
              <a:rPr lang="en-US" altLang="zh-CN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置信度 </a:t>
            </a:r>
            <a:r>
              <a:rPr lang="en-US" altLang="zh-CN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</a:t>
            </a:r>
            <a:r>
              <a:rPr lang="en-US" altLang="zh-CN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) </a:t>
            </a: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越高越好</a:t>
            </a:r>
            <a:r>
              <a:rPr lang="zh-CN" altLang="en-US" sz="2400" b="1" dirty="0" smtClean="0">
                <a:solidFill>
                  <a:srgbClr val="FF0000"/>
                </a:solidFill>
                <a:sym typeface="Symbol" pitchFamily="18" charset="2"/>
              </a:rPr>
              <a:t>（关于误差估计的结论更可靠）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4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49" y="-216817"/>
            <a:ext cx="7772400" cy="1143001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b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b="1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总体均值的置信区间</a:t>
            </a:r>
            <a:r>
              <a:rPr lang="zh-CN" altLang="en-US" sz="32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的宽度</a:t>
            </a:r>
            <a:r>
              <a:rPr lang="en-US" altLang="zh-CN" sz="32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2205038"/>
            <a:ext cx="7989887" cy="4114800"/>
          </a:xfrm>
        </p:spPr>
        <p:txBody>
          <a:bodyPr/>
          <a:lstStyle/>
          <a:p>
            <a:pPr eaLnBrk="1" hangingPunct="1">
              <a:buFontTx/>
              <a:buChar char=" "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均值的置信区间的宽度取决于三个因素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Tx/>
              <a:buChar char=" "/>
            </a:pP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置信水平 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(1-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 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):  </a:t>
            </a:r>
          </a:p>
          <a:p>
            <a:pPr eaLnBrk="1" hangingPunct="1">
              <a:buFontTx/>
              <a:buChar char=" "/>
            </a:pP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2. 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总体方差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: 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</a:t>
            </a:r>
          </a:p>
          <a:p>
            <a:pPr eaLnBrk="1" hangingPunct="1">
              <a:buFontTx/>
              <a:buChar char=" "/>
            </a:pP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3. 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样本容量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:  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    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是可控制的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</p:txBody>
      </p:sp>
      <p:graphicFrame>
        <p:nvGraphicFramePr>
          <p:cNvPr id="26317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588125" y="5373688"/>
          <a:ext cx="2303463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2" name="公式" r:id="rId4" imgW="1117600" imgH="241300" progId="Equation.3">
                  <p:embed/>
                </p:oleObj>
              </mc:Choice>
              <mc:Fallback>
                <p:oleObj name="公式" r:id="rId4" imgW="11176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5373688"/>
                        <a:ext cx="2303463" cy="49688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5"/>
          <p:cNvGraphicFramePr>
            <a:graphicFrameLocks noChangeAspect="1"/>
          </p:cNvGraphicFramePr>
          <p:nvPr/>
        </p:nvGraphicFramePr>
        <p:xfrm>
          <a:off x="3851275" y="2708275"/>
          <a:ext cx="5826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3" name="公式" r:id="rId6" imgW="583947" imgH="482391" progId="Equation.3">
                  <p:embed/>
                </p:oleObj>
              </mc:Choice>
              <mc:Fallback>
                <p:oleObj name="公式" r:id="rId6" imgW="583947" imgH="48239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708275"/>
                        <a:ext cx="582613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6"/>
          <p:cNvGraphicFramePr>
            <a:graphicFrameLocks noChangeAspect="1"/>
          </p:cNvGraphicFramePr>
          <p:nvPr/>
        </p:nvGraphicFramePr>
        <p:xfrm>
          <a:off x="2843213" y="908050"/>
          <a:ext cx="208915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4" name="Equation" r:id="rId8" imgW="774364" imgH="418918" progId="Equation.DSMT4">
                  <p:embed/>
                </p:oleObj>
              </mc:Choice>
              <mc:Fallback>
                <p:oleObj name="Equation" r:id="rId8" imgW="774364" imgH="418918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908050"/>
                        <a:ext cx="2089150" cy="1130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7"/>
          <p:cNvGraphicFramePr>
            <a:graphicFrameLocks noChangeAspect="1"/>
          </p:cNvGraphicFramePr>
          <p:nvPr/>
        </p:nvGraphicFramePr>
        <p:xfrm>
          <a:off x="5435600" y="692150"/>
          <a:ext cx="3168650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5" name="Equation" r:id="rId10" imgW="1701800" imgH="762000" progId="Equation.DSMT4">
                  <p:embed/>
                </p:oleObj>
              </mc:Choice>
              <mc:Fallback>
                <p:oleObj name="Equation" r:id="rId10" imgW="1701800" imgH="762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692150"/>
                        <a:ext cx="3168650" cy="14192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6" name="Rectangle 8"/>
          <p:cNvSpPr>
            <a:spLocks noChangeArrowheads="1"/>
          </p:cNvSpPr>
          <p:nvPr/>
        </p:nvSpPr>
        <p:spPr bwMode="auto">
          <a:xfrm>
            <a:off x="323850" y="4581525"/>
            <a:ext cx="863249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32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：为什么样本容量越大，置信区间越窄？</a:t>
            </a:r>
          </a:p>
        </p:txBody>
      </p:sp>
      <p:sp>
        <p:nvSpPr>
          <p:cNvPr id="263177" name="Text Box 9"/>
          <p:cNvSpPr txBox="1">
            <a:spLocks noChangeArrowheads="1"/>
          </p:cNvSpPr>
          <p:nvPr/>
        </p:nvSpPr>
        <p:spPr bwMode="auto">
          <a:xfrm>
            <a:off x="250825" y="5300663"/>
            <a:ext cx="7561263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置信区间的宽窄和       的抽样分布有关：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事实上</a:t>
            </a:r>
            <a:r>
              <a:rPr lang="en-US" altLang="zh-CN" sz="2800" dirty="0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800" i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800" dirty="0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263178" name="Object 10"/>
          <p:cNvGraphicFramePr>
            <a:graphicFrameLocks noChangeAspect="1"/>
          </p:cNvGraphicFramePr>
          <p:nvPr/>
        </p:nvGraphicFramePr>
        <p:xfrm>
          <a:off x="3348038" y="5373688"/>
          <a:ext cx="382587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6" name="公式" r:id="rId12" imgW="139579" imgH="164957" progId="Equation.3">
                  <p:embed/>
                </p:oleObj>
              </mc:Choice>
              <mc:Fallback>
                <p:oleObj name="公式" r:id="rId12" imgW="139579" imgH="16495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373688"/>
                        <a:ext cx="382587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79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284663" y="6021388"/>
          <a:ext cx="9350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7" name="公式" r:id="rId14" imgW="393529" imgH="190417" progId="Equation.3">
                  <p:embed/>
                </p:oleObj>
              </mc:Choice>
              <mc:Fallback>
                <p:oleObj name="公式" r:id="rId14" imgW="393529" imgH="19041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6021388"/>
                        <a:ext cx="93503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6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6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6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425450" y="709823"/>
            <a:ext cx="8077200" cy="13716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sz="2400" b="1" dirty="0" smtClean="0">
                <a:latin typeface="+mn-ea"/>
                <a:ea typeface="+mn-ea"/>
              </a:rPr>
              <a:t>例： 一家食品生产企业生产袋装食品。按规定每袋重量为</a:t>
            </a:r>
            <a:r>
              <a:rPr lang="en-US" altLang="zh-CN" sz="2400" b="1" dirty="0" smtClean="0">
                <a:latin typeface="+mn-ea"/>
                <a:ea typeface="+mn-ea"/>
              </a:rPr>
              <a:t>100g</a:t>
            </a:r>
            <a:r>
              <a:rPr lang="zh-CN" altLang="en-US" sz="2400" b="1" dirty="0" smtClean="0">
                <a:latin typeface="+mn-ea"/>
                <a:ea typeface="+mn-ea"/>
              </a:rPr>
              <a:t>。已知正常生产条件下，产品重量服从正态分布，总体标准差为</a:t>
            </a:r>
            <a:r>
              <a:rPr lang="en-US" altLang="zh-CN" sz="2400" b="1" dirty="0" smtClean="0">
                <a:latin typeface="+mn-ea"/>
                <a:ea typeface="+mn-ea"/>
              </a:rPr>
              <a:t>10 g</a:t>
            </a:r>
            <a:r>
              <a:rPr lang="zh-CN" altLang="en-US" sz="2400" b="1" dirty="0" smtClean="0">
                <a:latin typeface="+mn-ea"/>
                <a:ea typeface="+mn-ea"/>
              </a:rPr>
              <a:t>。现从某天生产的食品中随机抽取了</a:t>
            </a:r>
            <a:r>
              <a:rPr lang="en-US" altLang="zh-CN" sz="2400" b="1" dirty="0" smtClean="0">
                <a:latin typeface="+mn-ea"/>
                <a:ea typeface="+mn-ea"/>
              </a:rPr>
              <a:t>25</a:t>
            </a:r>
            <a:r>
              <a:rPr lang="zh-CN" altLang="en-US" sz="2400" b="1" dirty="0" smtClean="0">
                <a:latin typeface="+mn-ea"/>
                <a:ea typeface="+mn-ea"/>
              </a:rPr>
              <a:t>袋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zh-CN" altLang="en-US" sz="2400" b="1" dirty="0" smtClean="0">
                <a:latin typeface="+mn-ea"/>
                <a:ea typeface="+mn-ea"/>
              </a:rPr>
              <a:t>计算出样本均值为</a:t>
            </a:r>
            <a:r>
              <a:rPr lang="en-US" altLang="zh-CN" sz="2400" b="1" dirty="0" smtClean="0">
                <a:latin typeface="+mn-ea"/>
                <a:ea typeface="+mn-ea"/>
                <a:sym typeface="Symbol" pitchFamily="18" charset="2"/>
              </a:rPr>
              <a:t>105.36 </a:t>
            </a:r>
            <a:r>
              <a:rPr lang="en-US" altLang="zh-CN" sz="2400" b="1" dirty="0" smtClean="0">
                <a:latin typeface="+mn-ea"/>
                <a:ea typeface="+mn-ea"/>
              </a:rPr>
              <a:t>g</a:t>
            </a:r>
            <a:r>
              <a:rPr lang="en-US" altLang="zh-CN" sz="2400" b="1" dirty="0" smtClean="0">
                <a:latin typeface="+mn-ea"/>
                <a:ea typeface="+mn-ea"/>
                <a:sym typeface="Symbol" pitchFamily="18" charset="2"/>
              </a:rPr>
              <a:t> </a:t>
            </a:r>
            <a:r>
              <a:rPr lang="zh-CN" altLang="en-US" sz="2400" b="1" dirty="0" smtClean="0">
                <a:latin typeface="+mn-ea"/>
                <a:ea typeface="+mn-ea"/>
              </a:rPr>
              <a:t>。试估计该批产品平均重量的置信区间，置信水平为</a:t>
            </a:r>
            <a:r>
              <a:rPr lang="en-US" altLang="zh-CN" sz="2400" b="1" dirty="0" smtClean="0">
                <a:latin typeface="+mn-ea"/>
                <a:ea typeface="+mn-ea"/>
              </a:rPr>
              <a:t>95%</a:t>
            </a:r>
            <a:r>
              <a:rPr lang="zh-CN" altLang="en-US" sz="2400" b="1" dirty="0" smtClean="0">
                <a:latin typeface="+mn-ea"/>
                <a:ea typeface="+mn-ea"/>
              </a:rPr>
              <a:t>。</a:t>
            </a:r>
          </a:p>
        </p:txBody>
      </p:sp>
      <p:graphicFrame>
        <p:nvGraphicFramePr>
          <p:cNvPr id="4096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304756"/>
              </p:ext>
            </p:extLst>
          </p:nvPr>
        </p:nvGraphicFramePr>
        <p:xfrm>
          <a:off x="4464050" y="3194050"/>
          <a:ext cx="214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公式" r:id="rId4" imgW="215806" imgH="469696" progId="Equation.3">
                  <p:embed/>
                </p:oleObj>
              </mc:Choice>
              <mc:Fallback>
                <p:oleObj name="公式" r:id="rId4" imgW="215806" imgH="46969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3194050"/>
                        <a:ext cx="21431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5822"/>
              </p:ext>
            </p:extLst>
          </p:nvPr>
        </p:nvGraphicFramePr>
        <p:xfrm>
          <a:off x="2555776" y="2734945"/>
          <a:ext cx="2258346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Equation" r:id="rId6" imgW="1002865" imgH="203112" progId="Equation.DSMT4">
                  <p:embed/>
                </p:oleObj>
              </mc:Choice>
              <mc:Fallback>
                <p:oleObj name="Equation" r:id="rId6" imgW="1002865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734945"/>
                        <a:ext cx="2258346" cy="457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539552" y="2701131"/>
            <a:ext cx="18002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置信区间：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223837" y="3493975"/>
            <a:ext cx="86947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能否说：该批产品每袋重量的取值范围是（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101.44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109.28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）？</a:t>
            </a:r>
          </a:p>
        </p:txBody>
      </p:sp>
      <p:sp>
        <p:nvSpPr>
          <p:cNvPr id="265223" name="Text Box 7"/>
          <p:cNvSpPr txBox="1">
            <a:spLocks noChangeArrowheads="1"/>
          </p:cNvSpPr>
          <p:nvPr/>
        </p:nvSpPr>
        <p:spPr bwMode="auto">
          <a:xfrm>
            <a:off x="611560" y="4225264"/>
            <a:ext cx="6911975" cy="190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zh-CN" altLang="en-US" sz="2400" b="1" u="sng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注意：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）我们估计的是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该批产品平均重量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）该批产品的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平均重量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是一个常量！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）当样本容量增大时，置信区间会变窄</a:t>
            </a:r>
          </a:p>
        </p:txBody>
      </p:sp>
      <p:sp>
        <p:nvSpPr>
          <p:cNvPr id="265224" name="Text Box 8"/>
          <p:cNvSpPr txBox="1">
            <a:spLocks noChangeArrowheads="1"/>
          </p:cNvSpPr>
          <p:nvPr/>
        </p:nvSpPr>
        <p:spPr bwMode="auto">
          <a:xfrm>
            <a:off x="250403" y="3435088"/>
            <a:ext cx="8668171" cy="57943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置信区间只是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此次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点估计的误差范围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!!!</a:t>
            </a:r>
          </a:p>
        </p:txBody>
      </p:sp>
      <p:sp>
        <p:nvSpPr>
          <p:cNvPr id="265225" name="Rectangle 9" descr="羊皮纸"/>
          <p:cNvSpPr>
            <a:spLocks noChangeArrowheads="1"/>
          </p:cNvSpPr>
          <p:nvPr/>
        </p:nvSpPr>
        <p:spPr bwMode="auto">
          <a:xfrm>
            <a:off x="183907" y="4208086"/>
            <a:ext cx="8964613" cy="2419124"/>
          </a:xfrm>
          <a:prstGeom prst="rect">
            <a:avLst/>
          </a:prstGeom>
          <a:blipFill dpi="0" rotWithShape="1">
            <a:blip r:embed="rId8" cstate="print"/>
            <a:srcRect/>
            <a:tile tx="0" ty="0" sx="100000" sy="100000" flip="none" algn="tl"/>
          </a:blip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lnSpc>
                <a:spcPct val="180000"/>
              </a:lnSpc>
              <a:defRPr/>
            </a:pPr>
            <a:r>
              <a:rPr lang="zh-CN" altLang="en-US" sz="28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比较准确的</a:t>
            </a:r>
            <a:r>
              <a:rPr lang="zh-CN" altLang="en-US" sz="2800" b="1" u="sng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表达</a:t>
            </a:r>
            <a:r>
              <a:rPr lang="en-US" altLang="zh-CN" sz="2800" b="1" u="sng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800" b="1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 b="1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</a:t>
            </a: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重量的点估计值为</a:t>
            </a:r>
            <a:r>
              <a:rPr lang="en-US" altLang="zh-CN" sz="28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105.36 </a:t>
            </a:r>
          </a:p>
          <a:p>
            <a:pPr>
              <a:lnSpc>
                <a:spcPct val="180000"/>
              </a:lnSpc>
              <a:defRPr/>
            </a:pPr>
            <a:r>
              <a:rPr lang="en-US" altLang="zh-CN" sz="28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en-US" altLang="zh-CN" sz="2800" b="1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800" b="1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此次</a:t>
            </a: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估计的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绝对误差</a:t>
            </a: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800" b="1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3.92</a:t>
            </a:r>
            <a:endParaRPr lang="en-US" altLang="zh-CN" sz="28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80000"/>
              </a:lnSpc>
              <a:defRPr/>
            </a:pPr>
            <a:r>
              <a:rPr lang="en-US" altLang="zh-CN" sz="28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 </a:t>
            </a:r>
            <a:r>
              <a:rPr lang="en-US" altLang="zh-CN" sz="2800" b="1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该方法估计的可靠程度是</a:t>
            </a:r>
            <a:r>
              <a:rPr lang="en-US" altLang="zh-CN" sz="28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6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26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3" grpId="0"/>
      <p:bldP spid="265224" grpId="0" animBg="1"/>
      <p:bldP spid="2652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685800" y="914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50000"/>
              </a:lnSpc>
            </a:pPr>
            <a:r>
              <a:rPr lang="zh-CN" altLang="en-US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sz="32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上述总体均值置信区间 </a:t>
            </a:r>
            <a:r>
              <a:rPr lang="en-US" altLang="zh-CN" sz="32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C.I. </a:t>
            </a:r>
            <a:r>
              <a:rPr lang="zh-CN" altLang="en-US" sz="32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 dirty="0" smtClean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endParaRPr lang="en-US" altLang="zh-CN" sz="3200" dirty="0" smtClean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3200" dirty="0" smtClean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受</a:t>
            </a:r>
            <a:r>
              <a:rPr lang="zh-CN" altLang="en-US" sz="32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以下两个限制条件的约束。</a:t>
            </a:r>
          </a:p>
        </p:txBody>
      </p:sp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685800" y="2438400"/>
            <a:ext cx="7772400" cy="41148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Tx/>
              <a:buChar char=" "/>
              <a:defRPr/>
            </a:pPr>
            <a:r>
              <a:rPr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必须是正态总体</a:t>
            </a:r>
            <a:r>
              <a:rPr lang="en-US" altLang="zh-CN" sz="32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32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32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</a:t>
            </a:r>
            <a:r>
              <a:rPr lang="en-US" altLang="zh-CN" sz="32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32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32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</a:t>
            </a:r>
            <a:r>
              <a:rPr lang="en-US" altLang="zh-CN" sz="32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, </a:t>
            </a:r>
            <a:r>
              <a:rPr lang="en-US" altLang="zh-CN" sz="3200" b="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 </a:t>
            </a:r>
            <a:r>
              <a:rPr lang="en-US" altLang="zh-CN" sz="3200" b="0" baseline="30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lang="en-US" altLang="zh-CN" sz="32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32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en-US" altLang="zh-CN" sz="32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Tx/>
              <a:buChar char=" "/>
              <a:defRPr/>
            </a:pPr>
            <a:r>
              <a:rPr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总体方差已知</a:t>
            </a:r>
            <a:r>
              <a:rPr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Tx/>
              <a:buChar char=" "/>
              <a:defRPr/>
            </a:pPr>
            <a:r>
              <a:rPr lang="en-US" altLang="zh-CN" sz="3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b="1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</a:t>
            </a:r>
            <a:r>
              <a:rPr lang="zh-CN" altLang="en-US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，当样本容量充分大时，这两个条件就都不重要了</a:t>
            </a: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ChangeArrowheads="1"/>
          </p:cNvSpPr>
          <p:nvPr/>
        </p:nvSpPr>
        <p:spPr bwMode="auto">
          <a:xfrm>
            <a:off x="3059832" y="5464197"/>
            <a:ext cx="685800" cy="6858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0"/>
          </a:p>
        </p:txBody>
      </p:sp>
      <p:sp>
        <p:nvSpPr>
          <p:cNvPr id="268291" name="Rectangle 3"/>
          <p:cNvSpPr>
            <a:spLocks noChangeArrowheads="1"/>
          </p:cNvSpPr>
          <p:nvPr/>
        </p:nvSpPr>
        <p:spPr bwMode="auto">
          <a:xfrm>
            <a:off x="762000" y="0"/>
            <a:ext cx="7772400" cy="11430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　大样本的总体均值置信区间</a:t>
            </a:r>
          </a:p>
        </p:txBody>
      </p:sp>
      <p:sp>
        <p:nvSpPr>
          <p:cNvPr id="41990" name="Rectangle 4"/>
          <p:cNvSpPr>
            <a:spLocks noChangeArrowheads="1"/>
          </p:cNvSpPr>
          <p:nvPr/>
        </p:nvSpPr>
        <p:spPr bwMode="auto">
          <a:xfrm>
            <a:off x="762000" y="11430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 "/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大样本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30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 "/>
            </a:pPr>
            <a:r>
              <a:rPr lang="en-US" altLang="zh-CN" sz="2800" b="0" dirty="0">
                <a:sym typeface="Symbol" pitchFamily="18" charset="2"/>
              </a:rPr>
              <a:t>(1)  </a:t>
            </a:r>
            <a:r>
              <a:rPr lang="zh-CN" altLang="en-US" sz="3200" b="0" dirty="0">
                <a:sym typeface="Symbol" pitchFamily="18" charset="2"/>
              </a:rPr>
              <a:t>根据 </a:t>
            </a:r>
            <a:r>
              <a:rPr lang="zh-CN" altLang="en-US" sz="3200" b="1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中心极限定理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 "/>
            </a:pPr>
            <a:endParaRPr lang="en-US" altLang="zh-CN" sz="2800" b="0" dirty="0">
              <a:sym typeface="Symbol" pitchFamily="18" charset="2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 "/>
            </a:pPr>
            <a:r>
              <a:rPr lang="en-US" altLang="zh-CN" sz="2800" b="0" dirty="0"/>
              <a:t>(2)  </a:t>
            </a:r>
            <a:r>
              <a:rPr lang="zh-CN" altLang="en-US" sz="3200" b="0" dirty="0"/>
              <a:t>样本标准差是总体标准差 </a:t>
            </a:r>
            <a:r>
              <a:rPr lang="zh-CN" altLang="en-US" sz="3200" b="0" i="1" dirty="0">
                <a:sym typeface="Symbol" pitchFamily="18" charset="2"/>
              </a:rPr>
              <a:t></a:t>
            </a:r>
            <a:r>
              <a:rPr lang="zh-CN" altLang="en-US" sz="3200" b="0" dirty="0">
                <a:sym typeface="Symbol" pitchFamily="18" charset="2"/>
              </a:rPr>
              <a:t>的良好估计</a:t>
            </a:r>
            <a:r>
              <a:rPr lang="en-US" altLang="zh-CN" sz="2800" b="0" dirty="0">
                <a:sym typeface="Symbol" pitchFamily="18" charset="2"/>
              </a:rPr>
              <a:t>: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 "/>
            </a:pPr>
            <a:r>
              <a:rPr lang="en-US" altLang="zh-CN" sz="2800" b="0" dirty="0">
                <a:sym typeface="Symbol" pitchFamily="18" charset="2"/>
              </a:rPr>
              <a:t>                          </a:t>
            </a:r>
            <a:r>
              <a:rPr lang="en-US" altLang="zh-CN" sz="2800" b="0" i="1" dirty="0">
                <a:sym typeface="Symbol" pitchFamily="18" charset="2"/>
              </a:rPr>
              <a:t> </a:t>
            </a:r>
            <a:r>
              <a:rPr lang="en-US" altLang="zh-CN" sz="3200" b="0" i="1" dirty="0">
                <a:sym typeface="Symbol" pitchFamily="18" charset="2"/>
              </a:rPr>
              <a:t>s</a:t>
            </a:r>
            <a:r>
              <a:rPr lang="en-US" altLang="zh-CN" sz="3200" b="0" dirty="0">
                <a:sym typeface="Symbol" pitchFamily="18" charset="2"/>
              </a:rPr>
              <a:t> </a:t>
            </a:r>
            <a:r>
              <a:rPr lang="en-US" altLang="zh-CN" sz="3200" b="0" dirty="0"/>
              <a:t> </a:t>
            </a:r>
            <a:r>
              <a:rPr lang="en-US" altLang="zh-CN" sz="3200" b="0" i="1" dirty="0">
                <a:sym typeface="Symbol" pitchFamily="18" charset="2"/>
              </a:rPr>
              <a:t></a:t>
            </a:r>
            <a:endParaRPr lang="en-US" altLang="zh-CN" sz="3200" b="0" i="1" dirty="0"/>
          </a:p>
          <a:p>
            <a:pPr marL="342900" indent="-342900" eaLnBrk="1" hangingPunct="1">
              <a:spcBef>
                <a:spcPct val="20000"/>
              </a:spcBef>
              <a:buFontTx/>
              <a:buChar char=" "/>
            </a:pPr>
            <a:endParaRPr lang="en-US" altLang="zh-CN" sz="3200" dirty="0"/>
          </a:p>
          <a:p>
            <a:pPr marL="342900" indent="-342900" eaLnBrk="1" hangingPunct="1">
              <a:spcBef>
                <a:spcPct val="20000"/>
              </a:spcBef>
              <a:buFontTx/>
              <a:buChar char=" 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总体均值的置信区间是 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 "/>
            </a:pPr>
            <a:endParaRPr lang="en-US" altLang="zh-CN" sz="2800" b="0" dirty="0"/>
          </a:p>
        </p:txBody>
      </p:sp>
      <p:graphicFrame>
        <p:nvGraphicFramePr>
          <p:cNvPr id="41986" name="Object 5"/>
          <p:cNvGraphicFramePr>
            <a:graphicFrameLocks noChangeAspect="1"/>
          </p:cNvGraphicFramePr>
          <p:nvPr/>
        </p:nvGraphicFramePr>
        <p:xfrm>
          <a:off x="3124200" y="2286000"/>
          <a:ext cx="2730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公式" r:id="rId3" imgW="2730500" imgH="482600" progId="Equation.3">
                  <p:embed/>
                </p:oleObj>
              </mc:Choice>
              <mc:Fallback>
                <p:oleObj name="公式" r:id="rId3" imgW="27305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286000"/>
                        <a:ext cx="27305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771819"/>
              </p:ext>
            </p:extLst>
          </p:nvPr>
        </p:nvGraphicFramePr>
        <p:xfrm>
          <a:off x="2267744" y="5303520"/>
          <a:ext cx="4292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公式" r:id="rId5" imgW="4292600" imgH="939800" progId="Equation.3">
                  <p:embed/>
                </p:oleObj>
              </mc:Choice>
              <mc:Fallback>
                <p:oleObj name="公式" r:id="rId5" imgW="4292600" imgH="93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5303520"/>
                        <a:ext cx="42926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5" name="Oval 7"/>
          <p:cNvSpPr>
            <a:spLocks noChangeArrowheads="1"/>
          </p:cNvSpPr>
          <p:nvPr/>
        </p:nvSpPr>
        <p:spPr bwMode="auto">
          <a:xfrm>
            <a:off x="3851920" y="5354692"/>
            <a:ext cx="4572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0" grpId="0" animBg="1"/>
      <p:bldP spid="26829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3851275" y="4508500"/>
            <a:ext cx="1441450" cy="86518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0"/>
          </a:p>
        </p:txBody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333375"/>
            <a:ext cx="8229600" cy="5791200"/>
          </a:xfrm>
        </p:spPr>
        <p:txBody>
          <a:bodyPr/>
          <a:lstStyle/>
          <a:p>
            <a:pPr algn="just" eaLnBrk="1" hangingPunct="1">
              <a:buFontTx/>
              <a:buChar char=" "/>
            </a:pPr>
            <a:r>
              <a:rPr lang="zh-CN" altLang="en-US" sz="2800" b="1" dirty="0" smtClean="0"/>
              <a:t>例：</a:t>
            </a:r>
            <a:r>
              <a:rPr lang="zh-CN" altLang="en-US" sz="2800" dirty="0" smtClean="0"/>
              <a:t>某大学从该校本科生中随机抽取</a:t>
            </a:r>
            <a:r>
              <a:rPr lang="en-US" altLang="zh-CN" sz="2800" dirty="0" smtClean="0"/>
              <a:t>100</a:t>
            </a:r>
            <a:r>
              <a:rPr lang="zh-CN" altLang="en-US" sz="2800" dirty="0" smtClean="0"/>
              <a:t>人。他们平均每日体育锻炼时间为</a:t>
            </a:r>
            <a:r>
              <a:rPr lang="en-US" altLang="zh-CN" sz="2800" dirty="0" smtClean="0"/>
              <a:t>26</a:t>
            </a:r>
            <a:r>
              <a:rPr lang="zh-CN" altLang="en-US" sz="2800" dirty="0" smtClean="0"/>
              <a:t>分钟，样本方差为</a:t>
            </a:r>
            <a:r>
              <a:rPr lang="en-US" altLang="zh-CN" sz="2800" dirty="0" smtClean="0"/>
              <a:t>34</a:t>
            </a:r>
            <a:r>
              <a:rPr lang="zh-CN" altLang="en-US" sz="2800" dirty="0" smtClean="0"/>
              <a:t>。试以</a:t>
            </a:r>
            <a:r>
              <a:rPr lang="en-US" altLang="zh-CN" sz="2800" dirty="0" smtClean="0"/>
              <a:t>95%</a:t>
            </a:r>
            <a:r>
              <a:rPr lang="zh-CN" altLang="en-US" sz="2800" dirty="0" smtClean="0"/>
              <a:t>置信水平的置信区间估计学生每日锻炼时间。</a:t>
            </a:r>
          </a:p>
          <a:p>
            <a:pPr algn="just" eaLnBrk="1" hangingPunct="1">
              <a:buFontTx/>
              <a:buChar char=" "/>
            </a:pPr>
            <a:r>
              <a:rPr lang="en-US" altLang="zh-CN" sz="2800" b="1" i="1" dirty="0" smtClean="0">
                <a:solidFill>
                  <a:srgbClr val="FF3300"/>
                </a:solidFill>
              </a:rPr>
              <a:t>n</a:t>
            </a:r>
            <a:r>
              <a:rPr lang="en-US" altLang="zh-CN" sz="2800" b="1" dirty="0" smtClean="0">
                <a:solidFill>
                  <a:srgbClr val="FF3300"/>
                </a:solidFill>
              </a:rPr>
              <a:t>=100,</a:t>
            </a:r>
            <a:r>
              <a:rPr lang="en-US" altLang="zh-CN" sz="2800" dirty="0" smtClean="0"/>
              <a:t>         =26,    s</a:t>
            </a:r>
            <a:r>
              <a:rPr lang="en-US" altLang="zh-CN" sz="2800" baseline="30000" dirty="0" smtClean="0"/>
              <a:t>2</a:t>
            </a:r>
            <a:r>
              <a:rPr lang="en-US" altLang="zh-CN" sz="2800" dirty="0" smtClean="0"/>
              <a:t>=34</a:t>
            </a:r>
          </a:p>
          <a:p>
            <a:pPr algn="just" eaLnBrk="1" hangingPunct="1">
              <a:buFontTx/>
              <a:buChar char=" "/>
            </a:pPr>
            <a:r>
              <a:rPr lang="zh-CN" altLang="en-US" sz="2800" dirty="0" smtClean="0"/>
              <a:t>构造总体均值的 </a:t>
            </a:r>
            <a:r>
              <a:rPr lang="en-US" altLang="zh-CN" sz="2800" dirty="0" smtClean="0"/>
              <a:t>95% </a:t>
            </a:r>
            <a:r>
              <a:rPr lang="zh-CN" altLang="en-US" sz="2800" dirty="0" smtClean="0"/>
              <a:t>置信区间 </a:t>
            </a:r>
            <a:r>
              <a:rPr lang="en-US" altLang="zh-CN" sz="2800" dirty="0" smtClean="0"/>
              <a:t>:</a:t>
            </a:r>
          </a:p>
          <a:p>
            <a:pPr algn="just" eaLnBrk="1" hangingPunct="1">
              <a:buFontTx/>
              <a:buChar char=" "/>
            </a:pPr>
            <a:endParaRPr lang="en-US" altLang="zh-CN" sz="2800" dirty="0" smtClean="0"/>
          </a:p>
          <a:p>
            <a:pPr algn="just" eaLnBrk="1" hangingPunct="1">
              <a:buFontTx/>
              <a:buChar char=" "/>
            </a:pPr>
            <a:endParaRPr lang="en-US" altLang="zh-CN" sz="2800" dirty="0" smtClean="0"/>
          </a:p>
          <a:p>
            <a:pPr algn="just" eaLnBrk="1" hangingPunct="1">
              <a:buFontTx/>
              <a:buChar char=" "/>
            </a:pPr>
            <a:r>
              <a:rPr lang="en-US" altLang="zh-CN" sz="2800" dirty="0" smtClean="0"/>
              <a:t>   </a:t>
            </a:r>
          </a:p>
          <a:p>
            <a:pPr algn="just" eaLnBrk="1" hangingPunct="1">
              <a:buFontTx/>
              <a:buChar char=" "/>
            </a:pPr>
            <a:endParaRPr lang="en-US" altLang="zh-CN" sz="2800" dirty="0" smtClean="0"/>
          </a:p>
          <a:p>
            <a:pPr algn="just" eaLnBrk="1" hangingPunct="1">
              <a:buFontTx/>
              <a:buChar char=" "/>
            </a:pPr>
            <a:r>
              <a:rPr lang="en-US" altLang="zh-CN" sz="2800" dirty="0" smtClean="0"/>
              <a:t> </a:t>
            </a:r>
          </a:p>
        </p:txBody>
      </p:sp>
      <p:graphicFrame>
        <p:nvGraphicFramePr>
          <p:cNvPr id="43010" name="Object 4"/>
          <p:cNvGraphicFramePr>
            <a:graphicFrameLocks noChangeAspect="1"/>
          </p:cNvGraphicFramePr>
          <p:nvPr/>
        </p:nvGraphicFramePr>
        <p:xfrm>
          <a:off x="2124075" y="2276475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2" name="公式" r:id="rId4" imgW="266584" imgH="279279" progId="Equation.3">
                  <p:embed/>
                </p:oleObj>
              </mc:Choice>
              <mc:Fallback>
                <p:oleObj name="公式" r:id="rId4" imgW="266584" imgH="27927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276475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5"/>
          <p:cNvGraphicFramePr>
            <a:graphicFrameLocks noChangeAspect="1"/>
          </p:cNvGraphicFramePr>
          <p:nvPr/>
        </p:nvGraphicFramePr>
        <p:xfrm>
          <a:off x="1835150" y="3284538"/>
          <a:ext cx="4292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" name="公式" r:id="rId6" imgW="4292600" imgH="939800" progId="Equation.3">
                  <p:embed/>
                </p:oleObj>
              </mc:Choice>
              <mc:Fallback>
                <p:oleObj name="公式" r:id="rId6" imgW="4292600" imgH="93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284538"/>
                        <a:ext cx="42926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6"/>
          <p:cNvGraphicFramePr>
            <a:graphicFrameLocks noChangeAspect="1"/>
          </p:cNvGraphicFramePr>
          <p:nvPr/>
        </p:nvGraphicFramePr>
        <p:xfrm>
          <a:off x="468313" y="4508500"/>
          <a:ext cx="4978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4" name="Equation" r:id="rId8" imgW="4978400" imgH="939800" progId="Equation.DSMT4">
                  <p:embed/>
                </p:oleObj>
              </mc:Choice>
              <mc:Fallback>
                <p:oleObj name="Equation" r:id="rId8" imgW="4978400" imgH="939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508500"/>
                        <a:ext cx="49784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Text Box 7"/>
          <p:cNvSpPr txBox="1">
            <a:spLocks noChangeArrowheads="1"/>
          </p:cNvSpPr>
          <p:nvPr/>
        </p:nvSpPr>
        <p:spPr bwMode="auto">
          <a:xfrm>
            <a:off x="5435600" y="4724400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FontTx/>
              <a:buChar char=" "/>
            </a:pPr>
            <a:r>
              <a:rPr lang="en-US" altLang="zh-CN" sz="2800" b="0">
                <a:sym typeface="Symbol" pitchFamily="18" charset="2"/>
              </a:rPr>
              <a:t>=  26    1.14</a:t>
            </a:r>
            <a:endParaRPr lang="en-US" altLang="en-US" b="0" i="1">
              <a:sym typeface="Symbol" pitchFamily="18" charset="2"/>
            </a:endParaRPr>
          </a:p>
        </p:txBody>
      </p:sp>
      <p:sp>
        <p:nvSpPr>
          <p:cNvPr id="269320" name="Text Box 8"/>
          <p:cNvSpPr txBox="1">
            <a:spLocks noChangeArrowheads="1"/>
          </p:cNvSpPr>
          <p:nvPr/>
        </p:nvSpPr>
        <p:spPr bwMode="auto">
          <a:xfrm>
            <a:off x="4716463" y="5516563"/>
            <a:ext cx="3240087" cy="1230312"/>
          </a:xfrm>
          <a:prstGeom prst="rect">
            <a:avLst/>
          </a:prstGeom>
          <a:noFill/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i="1">
                <a:solidFill>
                  <a:srgbClr val="CC3300"/>
                </a:solidFill>
              </a:rPr>
              <a:t>w </a:t>
            </a:r>
            <a:r>
              <a:rPr lang="en-US" altLang="zh-CN" sz="3200">
                <a:solidFill>
                  <a:srgbClr val="CC3300"/>
                </a:solidFill>
              </a:rPr>
              <a:t>= 1.14</a:t>
            </a:r>
          </a:p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1.14 / 26 = 4.38%</a:t>
            </a:r>
          </a:p>
        </p:txBody>
      </p:sp>
      <p:graphicFrame>
        <p:nvGraphicFramePr>
          <p:cNvPr id="43013" name="Object 9"/>
          <p:cNvGraphicFramePr>
            <a:graphicFrameLocks noChangeAspect="1"/>
          </p:cNvGraphicFramePr>
          <p:nvPr/>
        </p:nvGraphicFramePr>
        <p:xfrm>
          <a:off x="1374775" y="5618163"/>
          <a:ext cx="1982788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5" name="Equation" r:id="rId10" imgW="990600" imgH="457200" progId="Equation.DSMT4">
                  <p:embed/>
                </p:oleObj>
              </mc:Choice>
              <mc:Fallback>
                <p:oleObj name="Equation" r:id="rId10" imgW="99060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5618163"/>
                        <a:ext cx="1982788" cy="10477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8" name="AutoShape 10"/>
          <p:cNvSpPr>
            <a:spLocks noChangeArrowheads="1"/>
          </p:cNvSpPr>
          <p:nvPr/>
        </p:nvSpPr>
        <p:spPr bwMode="auto">
          <a:xfrm>
            <a:off x="5580063" y="4292600"/>
            <a:ext cx="865187" cy="360363"/>
          </a:xfrm>
          <a:prstGeom prst="wedgeRoundRectCallout">
            <a:avLst>
              <a:gd name="adj1" fmla="val -85412"/>
              <a:gd name="adj2" fmla="val 109912"/>
              <a:gd name="adj3" fmla="val 16667"/>
            </a:avLst>
          </a:prstGeom>
          <a:solidFill>
            <a:srgbClr val="CCFFFF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800">
                <a:solidFill>
                  <a:srgbClr val="CC3300"/>
                </a:solidFill>
              </a:rPr>
              <a:t>1.14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354360" y="-169168"/>
            <a:ext cx="8534400" cy="11430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四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未知总体方差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</a:t>
            </a:r>
            <a:r>
              <a:rPr lang="en-US" altLang="zh-CN" sz="32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求总体均值的置信区间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304" y="1099592"/>
            <a:ext cx="7772400" cy="4114800"/>
          </a:xfrm>
        </p:spPr>
        <p:txBody>
          <a:bodyPr>
            <a:noAutofit/>
          </a:bodyPr>
          <a:lstStyle/>
          <a:p>
            <a:pPr eaLnBrk="1" hangingPunct="1">
              <a:lnSpc>
                <a:spcPct val="130000"/>
              </a:lnSpc>
              <a:buFontTx/>
              <a:buChar char=" "/>
            </a:pPr>
            <a:r>
              <a:rPr lang="zh-CN" altLang="en-US" b="1" u="sng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一种新的情况</a:t>
            </a:r>
            <a:r>
              <a:rPr lang="en-US" altLang="zh-CN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 eaLnBrk="1" hangingPunct="1">
              <a:lnSpc>
                <a:spcPct val="130000"/>
              </a:lnSpc>
              <a:buFontTx/>
              <a:buChar char="—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正态总体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Tx/>
              <a:buChar char="—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总体方差 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</a:t>
            </a:r>
            <a:r>
              <a:rPr lang="en-US" altLang="zh-CN" sz="2800" b="1" baseline="30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2 </a:t>
            </a:r>
            <a:r>
              <a:rPr lang="en-US" altLang="zh-CN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未知</a:t>
            </a:r>
            <a:r>
              <a:rPr lang="en-US" altLang="zh-CN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lnSpc>
                <a:spcPct val="130000"/>
              </a:lnSpc>
              <a:buFontTx/>
              <a:buChar char="—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小样本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Tx/>
              <a:buChar char=" 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使用什么统计量？</a:t>
            </a:r>
          </a:p>
          <a:p>
            <a:pPr eaLnBrk="1" hangingPunct="1">
              <a:lnSpc>
                <a:spcPct val="130000"/>
              </a:lnSpc>
              <a:buFontTx/>
              <a:buChar char=" 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Tx/>
              <a:buChar char=" "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        </a:t>
            </a:r>
          </a:p>
        </p:txBody>
      </p:sp>
      <p:graphicFrame>
        <p:nvGraphicFramePr>
          <p:cNvPr id="4403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2230"/>
              </p:ext>
            </p:extLst>
          </p:nvPr>
        </p:nvGraphicFramePr>
        <p:xfrm>
          <a:off x="2195736" y="4402155"/>
          <a:ext cx="2781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" name="公式" r:id="rId4" imgW="2781300" imgH="838200" progId="Equation.3">
                  <p:embed/>
                </p:oleObj>
              </mc:Choice>
              <mc:Fallback>
                <p:oleObj name="公式" r:id="rId4" imgW="2781300" imgH="838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402155"/>
                        <a:ext cx="27813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447578"/>
              </p:ext>
            </p:extLst>
          </p:nvPr>
        </p:nvGraphicFramePr>
        <p:xfrm>
          <a:off x="2123728" y="5445224"/>
          <a:ext cx="3136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3" name="公式" r:id="rId6" imgW="3136900" imgH="939800" progId="Equation.3">
                  <p:embed/>
                </p:oleObj>
              </mc:Choice>
              <mc:Fallback>
                <p:oleObj name="公式" r:id="rId6" imgW="3136900" imgH="93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5445224"/>
                        <a:ext cx="3136900" cy="9398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5633706" y="4365104"/>
            <a:ext cx="801823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FontTx/>
              <a:buChar char=" "/>
            </a:pPr>
            <a:r>
              <a:rPr lang="en-US" altLang="zh-CN" sz="28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755650" y="4437063"/>
            <a:ext cx="5256213" cy="1296987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0"/>
          </a:p>
        </p:txBody>
      </p:sp>
      <p:graphicFrame>
        <p:nvGraphicFramePr>
          <p:cNvPr id="45058" name="Object 3"/>
          <p:cNvGraphicFramePr>
            <a:graphicFrameLocks noChangeAspect="1"/>
          </p:cNvGraphicFramePr>
          <p:nvPr/>
        </p:nvGraphicFramePr>
        <p:xfrm>
          <a:off x="838200" y="381000"/>
          <a:ext cx="7467600" cy="522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Equation" r:id="rId3" imgW="4533900" imgH="3175000" progId="Equation.3">
                  <p:embed/>
                </p:oleObj>
              </mc:Choice>
              <mc:Fallback>
                <p:oleObj name="Equation" r:id="rId3" imgW="4533900" imgH="317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1000"/>
                        <a:ext cx="7467600" cy="5227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752600" y="4724400"/>
            <a:ext cx="6096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0"/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2590800" y="45720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AutoShape 2"/>
          <p:cNvSpPr>
            <a:spLocks noChangeArrowheads="1"/>
          </p:cNvSpPr>
          <p:nvPr/>
        </p:nvSpPr>
        <p:spPr bwMode="auto">
          <a:xfrm>
            <a:off x="5508625" y="4149725"/>
            <a:ext cx="1223963" cy="503238"/>
          </a:xfrm>
          <a:prstGeom prst="wedgeRoundRectCallout">
            <a:avLst>
              <a:gd name="adj1" fmla="val -55449"/>
              <a:gd name="adj2" fmla="val 141481"/>
              <a:gd name="adj3" fmla="val 16667"/>
            </a:avLst>
          </a:prstGeom>
          <a:solidFill>
            <a:srgbClr val="CCFFCC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zh-CN" b="0"/>
          </a:p>
        </p:txBody>
      </p:sp>
      <p:graphicFrame>
        <p:nvGraphicFramePr>
          <p:cNvPr id="46082" name="Object 3"/>
          <p:cNvGraphicFramePr>
            <a:graphicFrameLocks noChangeAspect="1"/>
          </p:cNvGraphicFramePr>
          <p:nvPr/>
        </p:nvGraphicFramePr>
        <p:xfrm>
          <a:off x="6477000" y="3124200"/>
          <a:ext cx="22098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9" name="Equation" r:id="rId4" imgW="977900" imgH="228600" progId="Equation.DSMT4">
                  <p:embed/>
                </p:oleObj>
              </mc:Choice>
              <mc:Fallback>
                <p:oleObj name="Equation" r:id="rId4" imgW="9779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124200"/>
                        <a:ext cx="22098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83075" y="4219575"/>
            <a:ext cx="2376488" cy="1730375"/>
            <a:chOff x="2653" y="2568"/>
            <a:chExt cx="1497" cy="1090"/>
          </a:xfrm>
        </p:grpSpPr>
        <p:sp>
          <p:nvSpPr>
            <p:cNvPr id="46091" name="Rectangle 5"/>
            <p:cNvSpPr>
              <a:spLocks noChangeArrowheads="1"/>
            </p:cNvSpPr>
            <p:nvPr/>
          </p:nvSpPr>
          <p:spPr bwMode="auto">
            <a:xfrm>
              <a:off x="2653" y="3113"/>
              <a:ext cx="1089" cy="54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0"/>
            </a:p>
          </p:txBody>
        </p:sp>
        <p:sp>
          <p:nvSpPr>
            <p:cNvPr id="46092" name="Text Box 6"/>
            <p:cNvSpPr txBox="1">
              <a:spLocks noChangeArrowheads="1"/>
            </p:cNvSpPr>
            <p:nvPr/>
          </p:nvSpPr>
          <p:spPr bwMode="auto">
            <a:xfrm>
              <a:off x="3651" y="2568"/>
              <a:ext cx="4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0"/>
                <a:t>3.196</a:t>
              </a:r>
            </a:p>
          </p:txBody>
        </p:sp>
      </p:grp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250825" y="5876925"/>
            <a:ext cx="3457575" cy="6477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0"/>
          </a:p>
        </p:txBody>
      </p:sp>
      <p:sp>
        <p:nvSpPr>
          <p:cNvPr id="46088" name="Rectangle 8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153400" cy="11430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/>
              <a:t>例题</a:t>
            </a:r>
            <a:r>
              <a:rPr lang="zh-CN" altLang="en-US" sz="2800" smtClean="0"/>
              <a:t>：已知某种灯泡的寿命服从正态分布，现从一批灯泡中随机抽取</a:t>
            </a:r>
            <a:r>
              <a:rPr lang="en-US" altLang="zh-CN" sz="2800" smtClean="0"/>
              <a:t>16</a:t>
            </a:r>
            <a:r>
              <a:rPr lang="zh-CN" altLang="en-US" sz="2800" smtClean="0"/>
              <a:t>只。</a:t>
            </a:r>
          </a:p>
        </p:txBody>
      </p:sp>
      <p:sp>
        <p:nvSpPr>
          <p:cNvPr id="4608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0" y="1773238"/>
            <a:ext cx="882015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Char char=" "/>
            </a:pPr>
            <a:r>
              <a:rPr lang="en-US" altLang="zh-CN" sz="2800" b="1" i="1" dirty="0" smtClean="0">
                <a:solidFill>
                  <a:srgbClr val="FF3300"/>
                </a:solidFill>
              </a:rPr>
              <a:t>n</a:t>
            </a:r>
            <a:r>
              <a:rPr lang="en-US" altLang="zh-CN" sz="2800" b="1" dirty="0" smtClean="0">
                <a:solidFill>
                  <a:srgbClr val="FF3300"/>
                </a:solidFill>
              </a:rPr>
              <a:t>=16,</a:t>
            </a:r>
            <a:r>
              <a:rPr lang="en-US" altLang="zh-CN" sz="2800" dirty="0" smtClean="0"/>
              <a:t>        =1490(</a:t>
            </a:r>
            <a:r>
              <a:rPr lang="zh-CN" altLang="en-US" sz="2800" dirty="0" smtClean="0"/>
              <a:t>小时）</a:t>
            </a:r>
            <a:r>
              <a:rPr lang="en-US" altLang="zh-CN" sz="2800" dirty="0" smtClean="0"/>
              <a:t>,    </a:t>
            </a:r>
            <a:r>
              <a:rPr lang="en-US" altLang="zh-CN" sz="2800" i="1" dirty="0" smtClean="0"/>
              <a:t>s</a:t>
            </a:r>
            <a:r>
              <a:rPr lang="en-US" altLang="zh-CN" sz="2800" dirty="0" smtClean="0"/>
              <a:t> =24.77 (</a:t>
            </a:r>
            <a:r>
              <a:rPr lang="zh-CN" altLang="en-US" sz="2800" dirty="0" smtClean="0"/>
              <a:t>小时）</a:t>
            </a:r>
          </a:p>
          <a:p>
            <a:pPr eaLnBrk="1" hangingPunct="1">
              <a:lnSpc>
                <a:spcPct val="90000"/>
              </a:lnSpc>
              <a:buFontTx/>
              <a:buChar char=" "/>
            </a:pPr>
            <a:r>
              <a:rPr lang="zh-CN" altLang="en-US" sz="2800" dirty="0" smtClean="0"/>
              <a:t>建立该批灯泡平均寿命的置信区间，置信度为</a:t>
            </a:r>
            <a:r>
              <a:rPr lang="en-US" altLang="zh-CN" sz="2800" dirty="0" smtClean="0"/>
              <a:t>95%</a:t>
            </a:r>
            <a:r>
              <a:rPr lang="zh-CN" altLang="en-US" sz="2800" dirty="0" smtClean="0"/>
              <a:t>。</a:t>
            </a:r>
          </a:p>
          <a:p>
            <a:pPr eaLnBrk="1" hangingPunct="1">
              <a:lnSpc>
                <a:spcPct val="90000"/>
              </a:lnSpc>
              <a:buFontTx/>
              <a:buChar char=" "/>
            </a:pPr>
            <a:endParaRPr lang="zh-CN" altLang="en-US" sz="28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Char char=" "/>
            </a:pPr>
            <a:r>
              <a:rPr lang="zh-CN" altLang="en-US" sz="2800" b="1" dirty="0" smtClean="0">
                <a:sym typeface="Symbol" pitchFamily="18" charset="2"/>
              </a:rPr>
              <a:t>解</a:t>
            </a:r>
            <a:r>
              <a:rPr lang="en-US" altLang="zh-CN" sz="2800" b="1" i="1" dirty="0" smtClean="0">
                <a:sym typeface="Symbol" pitchFamily="18" charset="2"/>
              </a:rPr>
              <a:t>:</a:t>
            </a:r>
            <a:r>
              <a:rPr lang="en-US" altLang="zh-CN" sz="2800" dirty="0" smtClean="0">
                <a:sym typeface="Symbol" pitchFamily="18" charset="2"/>
              </a:rPr>
              <a:t>  </a:t>
            </a:r>
            <a:r>
              <a:rPr lang="en-US" altLang="zh-CN" sz="2800" dirty="0" err="1" smtClean="0">
                <a:sym typeface="Symbol" pitchFamily="18" charset="2"/>
              </a:rPr>
              <a:t>df</a:t>
            </a:r>
            <a:r>
              <a:rPr lang="en-US" altLang="zh-CN" sz="2800" dirty="0" smtClean="0"/>
              <a:t> = 15,  (1-</a:t>
            </a:r>
            <a:r>
              <a:rPr lang="en-US" altLang="zh-CN" sz="2800" dirty="0" smtClean="0">
                <a:sym typeface="Symbol" pitchFamily="18" charset="2"/>
              </a:rPr>
              <a:t>) = 0.95    = 0.05</a:t>
            </a:r>
          </a:p>
          <a:p>
            <a:pPr eaLnBrk="1" hangingPunct="1">
              <a:lnSpc>
                <a:spcPct val="90000"/>
              </a:lnSpc>
              <a:buFontTx/>
              <a:buChar char=" "/>
            </a:pPr>
            <a:endParaRPr lang="en-US" altLang="zh-CN" sz="2800" dirty="0" smtClean="0"/>
          </a:p>
          <a:p>
            <a:pPr eaLnBrk="1" hangingPunct="1">
              <a:lnSpc>
                <a:spcPct val="90000"/>
              </a:lnSpc>
              <a:buFontTx/>
              <a:buChar char=" "/>
            </a:pPr>
            <a:r>
              <a:rPr lang="zh-CN" altLang="en-US" sz="2800" dirty="0" smtClean="0"/>
              <a:t>则置信度为</a:t>
            </a:r>
            <a:r>
              <a:rPr lang="en-US" altLang="zh-CN" sz="2800" dirty="0" smtClean="0"/>
              <a:t>95% </a:t>
            </a:r>
            <a:r>
              <a:rPr lang="zh-CN" altLang="en-US" sz="2800" dirty="0" smtClean="0"/>
              <a:t>的置信区间为： </a:t>
            </a:r>
          </a:p>
          <a:p>
            <a:pPr eaLnBrk="1" hangingPunct="1">
              <a:lnSpc>
                <a:spcPct val="90000"/>
              </a:lnSpc>
              <a:buFontTx/>
              <a:buChar char=" "/>
            </a:pPr>
            <a:r>
              <a:rPr lang="zh-CN" altLang="en-US" sz="2800" dirty="0" smtClean="0"/>
              <a:t>                                   </a:t>
            </a:r>
          </a:p>
          <a:p>
            <a:pPr eaLnBrk="1" hangingPunct="1">
              <a:lnSpc>
                <a:spcPct val="90000"/>
              </a:lnSpc>
              <a:buFontTx/>
              <a:buChar char=" "/>
            </a:pPr>
            <a:endParaRPr lang="zh-CN" altLang="en-US" sz="2800" dirty="0" smtClean="0"/>
          </a:p>
          <a:p>
            <a:pPr eaLnBrk="1" hangingPunct="1">
              <a:lnSpc>
                <a:spcPct val="90000"/>
              </a:lnSpc>
              <a:buFontTx/>
              <a:buChar char=" "/>
            </a:pPr>
            <a:r>
              <a:rPr lang="zh-CN" altLang="en-US" sz="2800" dirty="0" smtClean="0"/>
              <a:t>                     </a:t>
            </a:r>
          </a:p>
          <a:p>
            <a:pPr eaLnBrk="1" hangingPunct="1">
              <a:lnSpc>
                <a:spcPct val="90000"/>
              </a:lnSpc>
              <a:buFontTx/>
              <a:buChar char=" "/>
            </a:pPr>
            <a:r>
              <a:rPr lang="zh-CN" altLang="en-US" sz="2800" dirty="0" smtClean="0"/>
              <a:t>                                       </a:t>
            </a:r>
          </a:p>
        </p:txBody>
      </p:sp>
      <p:graphicFrame>
        <p:nvGraphicFramePr>
          <p:cNvPr id="46083" name="Object 10"/>
          <p:cNvGraphicFramePr>
            <a:graphicFrameLocks noChangeAspect="1"/>
          </p:cNvGraphicFramePr>
          <p:nvPr/>
        </p:nvGraphicFramePr>
        <p:xfrm>
          <a:off x="1600200" y="1905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0" name="公式" r:id="rId6" imgW="266584" imgH="279279" progId="Equation.3">
                  <p:embed/>
                </p:oleObj>
              </mc:Choice>
              <mc:Fallback>
                <p:oleObj name="公式" r:id="rId6" imgW="266584" imgH="27927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05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11"/>
          <p:cNvGraphicFramePr>
            <a:graphicFrameLocks noChangeAspect="1"/>
          </p:cNvGraphicFramePr>
          <p:nvPr/>
        </p:nvGraphicFramePr>
        <p:xfrm>
          <a:off x="468313" y="5084763"/>
          <a:ext cx="7804150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1" name="Equation" r:id="rId8" imgW="3416300" imgH="609600" progId="Equation.DSMT4">
                  <p:embed/>
                </p:oleObj>
              </mc:Choice>
              <mc:Fallback>
                <p:oleObj name="Equation" r:id="rId8" imgW="3416300" imgH="609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084763"/>
                        <a:ext cx="7804150" cy="1392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0" name="Text Box 12"/>
          <p:cNvSpPr txBox="1">
            <a:spLocks noChangeArrowheads="1"/>
          </p:cNvSpPr>
          <p:nvPr/>
        </p:nvSpPr>
        <p:spPr bwMode="auto">
          <a:xfrm>
            <a:off x="3959225" y="6190456"/>
            <a:ext cx="4897438" cy="36671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在小样本的情况下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为什么抽样误差还这么小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1" y="332656"/>
            <a:ext cx="7674873" cy="1143000"/>
          </a:xfrm>
        </p:spPr>
        <p:txBody>
          <a:bodyPr/>
          <a:lstStyle/>
          <a:p>
            <a:pPr algn="l" eaLnBrk="1" hangingPunct="1"/>
            <a:r>
              <a:rPr lang="zh-CN" altLang="en-US" sz="36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参数估计问题</a:t>
            </a:r>
            <a:r>
              <a:rPr lang="en-US" altLang="zh-CN" sz="36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6512" y="1659632"/>
            <a:ext cx="8803531" cy="4114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50000"/>
              </a:lnSpc>
              <a:buFontTx/>
              <a:buChar char=" "/>
            </a:pPr>
            <a:r>
              <a:rPr lang="zh-CN" altLang="en-US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 </a:t>
            </a:r>
            <a:r>
              <a:rPr lang="zh-CN" altLang="en-US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想象你经营一个食品商店</a:t>
            </a:r>
            <a:r>
              <a:rPr lang="en-US" altLang="zh-CN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问能否根据下面的市场调查结果进行决策</a:t>
            </a:r>
          </a:p>
          <a:p>
            <a:pPr eaLnBrk="1" hangingPunct="1">
              <a:lnSpc>
                <a:spcPct val="150000"/>
              </a:lnSpc>
              <a:buFontTx/>
              <a:buChar char=" 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点估计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软饮料的每日平均需求量是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150000"/>
              </a:lnSpc>
              <a:buFontTx/>
              <a:buChar char=" 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Tx/>
              <a:buChar char=" "/>
            </a:pPr>
            <a:endParaRPr lang="en-US" altLang="zh-CN" dirty="0" smtClean="0">
              <a:solidFill>
                <a:srgbClr val="CC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Tx/>
              <a:buChar char=" 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你认为可以利用上面的信息进行决策吗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 eaLnBrk="1" hangingPunct="1">
              <a:buFontTx/>
              <a:buChar char=" "/>
            </a:pP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8837" name="Text Box 5"/>
          <p:cNvSpPr txBox="1">
            <a:spLocks noChangeArrowheads="1"/>
          </p:cNvSpPr>
          <p:nvPr/>
        </p:nvSpPr>
        <p:spPr bwMode="auto">
          <a:xfrm>
            <a:off x="274441" y="3717032"/>
            <a:ext cx="8604448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软饮料的每日平均需求量是每日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50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瓶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57188"/>
            <a:ext cx="7772400" cy="11430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五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总体比率的置信区间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(Large Samples)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1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916113"/>
            <a:ext cx="7415213" cy="4114800"/>
          </a:xfrm>
        </p:spPr>
        <p:txBody>
          <a:bodyPr/>
          <a:lstStyle/>
          <a:p>
            <a:pPr eaLnBrk="1" hangingPunct="1"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总体比率  </a:t>
            </a:r>
            <a:r>
              <a:rPr lang="en-US" altLang="zh-CN" sz="28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Population Proportion :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endParaRPr lang="en-US" altLang="zh-CN" sz="2800" b="1" dirty="0" smtClean="0">
              <a:solidFill>
                <a:srgbClr val="FF33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样本比率  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Sample Proportion:    </a:t>
            </a:r>
          </a:p>
          <a:p>
            <a:pPr eaLnBrk="1" hangingPunct="1">
              <a:buFontTx/>
              <a:buChar char=" "/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如果是大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样本  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时建议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         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Char char=" "/>
            </a:pPr>
            <a:endParaRPr lang="zh-CN" altLang="en-US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Char char=" "/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</a:p>
          <a:p>
            <a:pPr eaLnBrk="1" hangingPunct="1">
              <a:buFontTx/>
              <a:buChar char=" "/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  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(1-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Char char=" "/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因此</a:t>
            </a:r>
          </a:p>
          <a:p>
            <a:pPr eaLnBrk="1" hangingPunct="1">
              <a:buFontTx/>
              <a:buChar char=" "/>
            </a:pPr>
            <a:endParaRPr lang="zh-CN" altLang="en-US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710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74567696"/>
              </p:ext>
            </p:extLst>
          </p:nvPr>
        </p:nvGraphicFramePr>
        <p:xfrm>
          <a:off x="5220072" y="3043068"/>
          <a:ext cx="842665" cy="357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2" name="Equation" r:id="rId4" imgW="419040" imgH="177480" progId="Equation.DSMT4">
                  <p:embed/>
                </p:oleObj>
              </mc:Choice>
              <mc:Fallback>
                <p:oleObj name="Equation" r:id="rId4" imgW="419040" imgH="177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3043068"/>
                        <a:ext cx="842665" cy="357217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5"/>
          <p:cNvGraphicFramePr>
            <a:graphicFrameLocks noChangeAspect="1"/>
          </p:cNvGraphicFramePr>
          <p:nvPr/>
        </p:nvGraphicFramePr>
        <p:xfrm>
          <a:off x="5580063" y="2492375"/>
          <a:ext cx="2905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3" name="公式" r:id="rId6" imgW="291973" imgH="418918" progId="Equation.3">
                  <p:embed/>
                </p:oleObj>
              </mc:Choice>
              <mc:Fallback>
                <p:oleObj name="公式" r:id="rId6" imgW="291973" imgH="41891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492375"/>
                        <a:ext cx="2905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80238"/>
              </p:ext>
            </p:extLst>
          </p:nvPr>
        </p:nvGraphicFramePr>
        <p:xfrm>
          <a:off x="1403648" y="3973513"/>
          <a:ext cx="3352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4" name="公式" r:id="rId8" imgW="2159000" imgH="368300" progId="Equation.3">
                  <p:embed/>
                </p:oleObj>
              </mc:Choice>
              <mc:Fallback>
                <p:oleObj name="公式" r:id="rId8" imgW="2159000" imgH="368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973513"/>
                        <a:ext cx="3352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785165"/>
              </p:ext>
            </p:extLst>
          </p:nvPr>
        </p:nvGraphicFramePr>
        <p:xfrm>
          <a:off x="2051720" y="5229200"/>
          <a:ext cx="32766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5" name="公式" r:id="rId10" imgW="2171700" imgH="673100" progId="Equation.3">
                  <p:embed/>
                </p:oleObj>
              </mc:Choice>
              <mc:Fallback>
                <p:oleObj name="公式" r:id="rId10" imgW="2171700" imgH="673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5229200"/>
                        <a:ext cx="3276600" cy="10128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585918" y="3021621"/>
            <a:ext cx="2160240" cy="461665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阅读</a:t>
            </a:r>
            <a:r>
              <a:rPr lang="en-US" altLang="zh-CN" sz="2400" b="1" dirty="0" smtClean="0"/>
              <a:t>P177</a:t>
            </a:r>
            <a:r>
              <a:rPr lang="zh-CN" altLang="en-US" sz="2400" b="1" dirty="0" smtClean="0"/>
              <a:t>例</a:t>
            </a:r>
            <a:r>
              <a:rPr lang="en-US" altLang="zh-CN" sz="2400" b="1" dirty="0" smtClean="0"/>
              <a:t>3.2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36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总体比率的置信区间</a:t>
            </a:r>
            <a:endParaRPr lang="zh-CN" altLang="en-US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62913" cy="4114800"/>
          </a:xfrm>
        </p:spPr>
        <p:txBody>
          <a:bodyPr/>
          <a:lstStyle/>
          <a:p>
            <a:pPr eaLnBrk="1" hangingPunct="1">
              <a:buFontTx/>
              <a:buChar char=" "/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置信度为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(1-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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置信区间为：</a:t>
            </a:r>
          </a:p>
          <a:p>
            <a:pPr eaLnBrk="1" hangingPunct="1">
              <a:buFontTx/>
              <a:buChar char=" "/>
            </a:pPr>
            <a:endParaRPr lang="zh-CN" altLang="en-US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Char char=" "/>
            </a:pPr>
            <a:endParaRPr lang="zh-CN" altLang="en-US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Char char=" "/>
            </a:pPr>
            <a:endParaRPr lang="zh-CN" altLang="en-US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Char char=" "/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由于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都是未知的，因此置信区间近似为：</a:t>
            </a:r>
          </a:p>
          <a:p>
            <a:pPr eaLnBrk="1" hangingPunct="1">
              <a:buFontTx/>
              <a:buChar char=" "/>
            </a:pPr>
            <a:endParaRPr lang="zh-CN" altLang="en-US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Char char=" "/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813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847650"/>
              </p:ext>
            </p:extLst>
          </p:nvPr>
        </p:nvGraphicFramePr>
        <p:xfrm>
          <a:off x="1981200" y="2819400"/>
          <a:ext cx="5321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8" name="公式" r:id="rId4" imgW="5321300" imgH="508000" progId="Equation.3">
                  <p:embed/>
                </p:oleObj>
              </mc:Choice>
              <mc:Fallback>
                <p:oleObj name="公式" r:id="rId4" imgW="5321300" imgH="50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819400"/>
                        <a:ext cx="53213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522649"/>
              </p:ext>
            </p:extLst>
          </p:nvPr>
        </p:nvGraphicFramePr>
        <p:xfrm>
          <a:off x="1908175" y="4941888"/>
          <a:ext cx="5321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9" name="公式" r:id="rId6" imgW="5321300" imgH="508000" progId="Equation.3">
                  <p:embed/>
                </p:oleObj>
              </mc:Choice>
              <mc:Fallback>
                <p:oleObj name="公式" r:id="rId6" imgW="5321300" imgH="508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941888"/>
                        <a:ext cx="5321300" cy="508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ChangeArrowheads="1"/>
          </p:cNvSpPr>
          <p:nvPr/>
        </p:nvSpPr>
        <p:spPr bwMode="auto">
          <a:xfrm>
            <a:off x="395536" y="533400"/>
            <a:ext cx="82786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800" b="1" dirty="0">
                <a:latin typeface="+mn-ea"/>
              </a:rPr>
              <a:t>例题：某城市想要估计下岗职工中女性所占的比例，随机抽取了</a:t>
            </a:r>
            <a:r>
              <a:rPr lang="en-US" altLang="zh-CN" sz="2800" b="1" dirty="0">
                <a:latin typeface="+mn-ea"/>
              </a:rPr>
              <a:t>100</a:t>
            </a:r>
            <a:r>
              <a:rPr lang="zh-CN" altLang="en-US" sz="2800" b="1" dirty="0">
                <a:latin typeface="+mn-ea"/>
              </a:rPr>
              <a:t>名下岗职工，其中</a:t>
            </a:r>
            <a:r>
              <a:rPr lang="en-US" altLang="zh-CN" sz="2800" b="1" dirty="0">
                <a:latin typeface="+mn-ea"/>
              </a:rPr>
              <a:t>65</a:t>
            </a:r>
            <a:r>
              <a:rPr lang="zh-CN" altLang="en-US" sz="2800" b="1" dirty="0">
                <a:latin typeface="+mn-ea"/>
              </a:rPr>
              <a:t>人为女性。试估计该城市下岗职工中女性比例，并指出估计误差。置信水平要求为</a:t>
            </a:r>
            <a:r>
              <a:rPr lang="en-US" altLang="zh-CN" sz="2800" b="1" dirty="0">
                <a:latin typeface="+mn-ea"/>
              </a:rPr>
              <a:t>95%</a:t>
            </a:r>
            <a:r>
              <a:rPr lang="zh-CN" altLang="en-US" sz="2800" b="1" dirty="0">
                <a:latin typeface="+mn-ea"/>
              </a:rPr>
              <a:t>。</a:t>
            </a:r>
          </a:p>
        </p:txBody>
      </p:sp>
      <p:sp>
        <p:nvSpPr>
          <p:cNvPr id="49158" name="Rectangle 3"/>
          <p:cNvSpPr>
            <a:spLocks noChangeArrowheads="1"/>
          </p:cNvSpPr>
          <p:nvPr/>
        </p:nvSpPr>
        <p:spPr bwMode="auto">
          <a:xfrm>
            <a:off x="-180975" y="2362200"/>
            <a:ext cx="9144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 "/>
            </a:pPr>
            <a:r>
              <a:rPr lang="zh-CN" altLang="en-US" sz="3200" b="0" dirty="0"/>
              <a:t>已知 </a:t>
            </a:r>
            <a:r>
              <a:rPr lang="zh-CN" altLang="en-US" sz="3200" b="0" i="1" dirty="0"/>
              <a:t>     </a:t>
            </a:r>
            <a:r>
              <a:rPr lang="en-US" altLang="zh-CN" sz="3200" b="0" i="1" dirty="0"/>
              <a:t>n</a:t>
            </a:r>
            <a:r>
              <a:rPr lang="en-US" altLang="zh-CN" sz="3200" b="0" dirty="0"/>
              <a:t>=100,   </a:t>
            </a:r>
            <a:r>
              <a:rPr lang="en-US" altLang="zh-CN" sz="3200" b="0" dirty="0">
                <a:sym typeface="Symbol" pitchFamily="18" charset="2"/>
              </a:rPr>
              <a:t>= 0.05, 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 "/>
            </a:pPr>
            <a:endParaRPr lang="en-US" altLang="zh-CN" sz="3200" b="0" dirty="0">
              <a:sym typeface="Symbol" pitchFamily="18" charset="2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 "/>
            </a:pPr>
            <a:endParaRPr lang="en-US" altLang="zh-CN" sz="3200" b="0" dirty="0">
              <a:sym typeface="Symbol" pitchFamily="18" charset="2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 "/>
            </a:pPr>
            <a:endParaRPr lang="en-US" altLang="zh-CN" sz="3200" b="0" dirty="0">
              <a:sym typeface="Symbol" pitchFamily="18" charset="2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 "/>
            </a:pPr>
            <a:endParaRPr lang="en-US" altLang="zh-CN" sz="3200" b="0" dirty="0">
              <a:sym typeface="Symbol" pitchFamily="18" charset="2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 "/>
            </a:pPr>
            <a:r>
              <a:rPr lang="zh-CN" altLang="en-US" sz="3200" b="0" dirty="0">
                <a:sym typeface="Symbol" pitchFamily="18" charset="2"/>
              </a:rPr>
              <a:t>置信区间为：</a:t>
            </a:r>
            <a:r>
              <a:rPr lang="en-US" altLang="zh-CN" sz="3200" b="0" dirty="0">
                <a:sym typeface="Symbol" pitchFamily="18" charset="2"/>
              </a:rPr>
              <a:t>65% </a:t>
            </a:r>
            <a:r>
              <a:rPr lang="en-US" altLang="zh-CN" sz="3200" b="0" dirty="0">
                <a:cs typeface="Times New Roman" pitchFamily="18" charset="0"/>
                <a:sym typeface="Symbol" pitchFamily="18" charset="2"/>
              </a:rPr>
              <a:t>± 9.35%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 "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下岗职工中女性比例为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65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%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，估计误差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9.35%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9154" name="Object 4"/>
          <p:cNvGraphicFramePr>
            <a:graphicFrameLocks noChangeAspect="1"/>
          </p:cNvGraphicFramePr>
          <p:nvPr/>
        </p:nvGraphicFramePr>
        <p:xfrm>
          <a:off x="1219200" y="3810000"/>
          <a:ext cx="6477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1" name="Equation" r:id="rId3" imgW="2667000" imgH="444500" progId="Equation.DSMT4">
                  <p:embed/>
                </p:oleObj>
              </mc:Choice>
              <mc:Fallback>
                <p:oleObj name="Equation" r:id="rId3" imgW="2667000" imgH="444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10000"/>
                        <a:ext cx="64770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5"/>
          <p:cNvGraphicFramePr>
            <a:graphicFrameLocks noChangeAspect="1"/>
          </p:cNvGraphicFramePr>
          <p:nvPr/>
        </p:nvGraphicFramePr>
        <p:xfrm>
          <a:off x="2133600" y="3124200"/>
          <a:ext cx="15240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2" name="Equation" r:id="rId5" imgW="583947" imgH="203112" progId="Equation.DSMT4">
                  <p:embed/>
                </p:oleObj>
              </mc:Choice>
              <mc:Fallback>
                <p:oleObj name="Equation" r:id="rId5" imgW="583947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124200"/>
                        <a:ext cx="15240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6"/>
          <p:cNvGraphicFramePr>
            <a:graphicFrameLocks noChangeAspect="1"/>
          </p:cNvGraphicFramePr>
          <p:nvPr/>
        </p:nvGraphicFramePr>
        <p:xfrm>
          <a:off x="5181600" y="2438400"/>
          <a:ext cx="1828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3" name="Equation" r:id="rId7" imgW="685800" imgH="228600" progId="Equation.DSMT4">
                  <p:embed/>
                </p:oleObj>
              </mc:Choice>
              <mc:Fallback>
                <p:oleObj name="Equation" r:id="rId7" imgW="6858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438400"/>
                        <a:ext cx="1828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11760" y="5013176"/>
            <a:ext cx="3598515" cy="1368152"/>
          </a:xfrm>
          <a:prstGeom prst="rect">
            <a:avLst/>
          </a:prstGeom>
          <a:solidFill>
            <a:srgbClr val="FFFF6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504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401661"/>
              </p:ext>
            </p:extLst>
          </p:nvPr>
        </p:nvGraphicFramePr>
        <p:xfrm>
          <a:off x="755650" y="333375"/>
          <a:ext cx="39608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11" name="Equation" r:id="rId3" imgW="1447560" imgH="215640" progId="Equation.DSMT4">
                  <p:embed/>
                </p:oleObj>
              </mc:Choice>
              <mc:Fallback>
                <p:oleObj name="Equation" r:id="rId3" imgW="1447560" imgH="215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33375"/>
                        <a:ext cx="396081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9900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04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328200"/>
              </p:ext>
            </p:extLst>
          </p:nvPr>
        </p:nvGraphicFramePr>
        <p:xfrm>
          <a:off x="478549" y="1093788"/>
          <a:ext cx="12239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12" name="Equation" r:id="rId5" imgW="583920" imgH="215640" progId="Equation.DSMT4">
                  <p:embed/>
                </p:oleObj>
              </mc:Choice>
              <mc:Fallback>
                <p:oleObj name="Equation" r:id="rId5" imgW="583920" imgH="215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549" y="1093788"/>
                        <a:ext cx="122396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04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3315"/>
              </p:ext>
            </p:extLst>
          </p:nvPr>
        </p:nvGraphicFramePr>
        <p:xfrm>
          <a:off x="467544" y="1624549"/>
          <a:ext cx="328612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13" name="Equation" r:id="rId7" imgW="1752480" imgH="431640" progId="Equation.DSMT4">
                  <p:embed/>
                </p:oleObj>
              </mc:Choice>
              <mc:Fallback>
                <p:oleObj name="Equation" r:id="rId7" imgW="175248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624549"/>
                        <a:ext cx="3286125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9900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04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737675"/>
              </p:ext>
            </p:extLst>
          </p:nvPr>
        </p:nvGraphicFramePr>
        <p:xfrm>
          <a:off x="539750" y="2565400"/>
          <a:ext cx="583247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14" name="Equation" r:id="rId9" imgW="3162240" imgH="507960" progId="Equation.DSMT4">
                  <p:embed/>
                </p:oleObj>
              </mc:Choice>
              <mc:Fallback>
                <p:oleObj name="Equation" r:id="rId9" imgW="3162240" imgH="507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565400"/>
                        <a:ext cx="583247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9900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04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109825"/>
              </p:ext>
            </p:extLst>
          </p:nvPr>
        </p:nvGraphicFramePr>
        <p:xfrm>
          <a:off x="539750" y="3789363"/>
          <a:ext cx="53276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15" name="Equation" r:id="rId11" imgW="2793960" imgH="507960" progId="Equation.DSMT4">
                  <p:embed/>
                </p:oleObj>
              </mc:Choice>
              <mc:Fallback>
                <p:oleObj name="Equation" r:id="rId11" imgW="2793960" imgH="5079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789363"/>
                        <a:ext cx="532765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9900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04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978084"/>
              </p:ext>
            </p:extLst>
          </p:nvPr>
        </p:nvGraphicFramePr>
        <p:xfrm>
          <a:off x="611188" y="5157788"/>
          <a:ext cx="5113337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16" name="Equation" r:id="rId13" imgW="2705040" imgH="507960" progId="Equation.DSMT4">
                  <p:embed/>
                </p:oleObj>
              </mc:Choice>
              <mc:Fallback>
                <p:oleObj name="Equation" r:id="rId13" imgW="2705040" imgH="5079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157788"/>
                        <a:ext cx="5113337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9900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5652120" y="735011"/>
            <a:ext cx="3100387" cy="1009651"/>
            <a:chOff x="5580112" y="769937"/>
            <a:chExt cx="3100387" cy="1009651"/>
          </a:xfrm>
        </p:grpSpPr>
        <p:sp>
          <p:nvSpPr>
            <p:cNvPr id="160779" name="Line 10"/>
            <p:cNvSpPr>
              <a:spLocks noChangeShapeType="1"/>
            </p:cNvSpPr>
            <p:nvPr/>
          </p:nvSpPr>
          <p:spPr bwMode="auto">
            <a:xfrm>
              <a:off x="5765849" y="1401762"/>
              <a:ext cx="29146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0780" name="Freeform 11"/>
            <p:cNvSpPr>
              <a:spLocks/>
            </p:cNvSpPr>
            <p:nvPr/>
          </p:nvSpPr>
          <p:spPr bwMode="auto">
            <a:xfrm>
              <a:off x="5767437" y="901700"/>
              <a:ext cx="2674937" cy="371475"/>
            </a:xfrm>
            <a:custGeom>
              <a:avLst/>
              <a:gdLst>
                <a:gd name="T0" fmla="*/ 0 w 1300"/>
                <a:gd name="T1" fmla="*/ 821 h 821"/>
                <a:gd name="T2" fmla="*/ 41 w 1300"/>
                <a:gd name="T3" fmla="*/ 607 h 821"/>
                <a:gd name="T4" fmla="*/ 115 w 1300"/>
                <a:gd name="T5" fmla="*/ 278 h 821"/>
                <a:gd name="T6" fmla="*/ 189 w 1300"/>
                <a:gd name="T7" fmla="*/ 64 h 821"/>
                <a:gd name="T8" fmla="*/ 304 w 1300"/>
                <a:gd name="T9" fmla="*/ 6 h 821"/>
                <a:gd name="T10" fmla="*/ 403 w 1300"/>
                <a:gd name="T11" fmla="*/ 97 h 821"/>
                <a:gd name="T12" fmla="*/ 493 w 1300"/>
                <a:gd name="T13" fmla="*/ 253 h 821"/>
                <a:gd name="T14" fmla="*/ 576 w 1300"/>
                <a:gd name="T15" fmla="*/ 376 h 821"/>
                <a:gd name="T16" fmla="*/ 683 w 1300"/>
                <a:gd name="T17" fmla="*/ 508 h 821"/>
                <a:gd name="T18" fmla="*/ 847 w 1300"/>
                <a:gd name="T19" fmla="*/ 623 h 821"/>
                <a:gd name="T20" fmla="*/ 1004 w 1300"/>
                <a:gd name="T21" fmla="*/ 706 h 821"/>
                <a:gd name="T22" fmla="*/ 1300 w 1300"/>
                <a:gd name="T23" fmla="*/ 788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00"/>
                <a:gd name="T37" fmla="*/ 0 h 821"/>
                <a:gd name="T38" fmla="*/ 1300 w 1300"/>
                <a:gd name="T39" fmla="*/ 821 h 82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00" h="821">
                  <a:moveTo>
                    <a:pt x="0" y="821"/>
                  </a:moveTo>
                  <a:cubicBezTo>
                    <a:pt x="7" y="785"/>
                    <a:pt x="22" y="697"/>
                    <a:pt x="41" y="607"/>
                  </a:cubicBezTo>
                  <a:cubicBezTo>
                    <a:pt x="60" y="517"/>
                    <a:pt x="90" y="368"/>
                    <a:pt x="115" y="278"/>
                  </a:cubicBezTo>
                  <a:cubicBezTo>
                    <a:pt x="140" y="188"/>
                    <a:pt x="157" y="109"/>
                    <a:pt x="189" y="64"/>
                  </a:cubicBezTo>
                  <a:cubicBezTo>
                    <a:pt x="221" y="19"/>
                    <a:pt x="268" y="0"/>
                    <a:pt x="304" y="6"/>
                  </a:cubicBezTo>
                  <a:cubicBezTo>
                    <a:pt x="340" y="12"/>
                    <a:pt x="371" y="56"/>
                    <a:pt x="403" y="97"/>
                  </a:cubicBezTo>
                  <a:cubicBezTo>
                    <a:pt x="435" y="138"/>
                    <a:pt x="464" y="207"/>
                    <a:pt x="493" y="253"/>
                  </a:cubicBezTo>
                  <a:cubicBezTo>
                    <a:pt x="522" y="299"/>
                    <a:pt x="544" y="334"/>
                    <a:pt x="576" y="376"/>
                  </a:cubicBezTo>
                  <a:cubicBezTo>
                    <a:pt x="608" y="418"/>
                    <a:pt x="638" y="467"/>
                    <a:pt x="683" y="508"/>
                  </a:cubicBezTo>
                  <a:cubicBezTo>
                    <a:pt x="728" y="549"/>
                    <a:pt x="794" y="590"/>
                    <a:pt x="847" y="623"/>
                  </a:cubicBezTo>
                  <a:cubicBezTo>
                    <a:pt x="900" y="656"/>
                    <a:pt x="929" y="678"/>
                    <a:pt x="1004" y="706"/>
                  </a:cubicBezTo>
                  <a:cubicBezTo>
                    <a:pt x="1079" y="734"/>
                    <a:pt x="1238" y="771"/>
                    <a:pt x="1300" y="788"/>
                  </a:cubicBezTo>
                </a:path>
              </a:pathLst>
            </a:cu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80000"/>
                <a:buFontTx/>
                <a:buChar char="•"/>
              </a:pPr>
              <a:endParaRPr kumimoji="0" lang="zh-CN" altLang="en-US" b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0781" name="Line 12"/>
            <p:cNvSpPr>
              <a:spLocks noChangeShapeType="1"/>
            </p:cNvSpPr>
            <p:nvPr/>
          </p:nvSpPr>
          <p:spPr bwMode="auto">
            <a:xfrm>
              <a:off x="6010324" y="788987"/>
              <a:ext cx="0" cy="611188"/>
            </a:xfrm>
            <a:prstGeom prst="line">
              <a:avLst/>
            </a:prstGeom>
            <a:noFill/>
            <a:ln w="15875">
              <a:solidFill>
                <a:srgbClr val="808000"/>
              </a:solidFill>
              <a:prstDash val="lgDash"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0782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7042181"/>
                </p:ext>
              </p:extLst>
            </p:nvPr>
          </p:nvGraphicFramePr>
          <p:xfrm>
            <a:off x="7464251" y="1409700"/>
            <a:ext cx="22225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17" name="Equation" r:id="rId15" imgW="215640" imgH="330120" progId="Equation.DSMT4">
                    <p:embed/>
                  </p:oleObj>
                </mc:Choice>
                <mc:Fallback>
                  <p:oleObj name="Equation" r:id="rId15" imgW="215640" imgH="33012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64251" y="1409700"/>
                          <a:ext cx="222250" cy="33020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0783" name="Object 14"/>
            <p:cNvGraphicFramePr>
              <a:graphicFrameLocks noChangeAspect="1"/>
            </p:cNvGraphicFramePr>
            <p:nvPr/>
          </p:nvGraphicFramePr>
          <p:xfrm>
            <a:off x="5580112" y="769937"/>
            <a:ext cx="174625" cy="315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18" name="Equation" r:id="rId17" imgW="177480" imgH="330120" progId="Equation.DSMT4">
                    <p:embed/>
                  </p:oleObj>
                </mc:Choice>
                <mc:Fallback>
                  <p:oleObj name="Equation" r:id="rId17" imgW="177480" imgH="33012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0112" y="769937"/>
                          <a:ext cx="174625" cy="31591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0784" name="Line 15"/>
            <p:cNvSpPr>
              <a:spLocks noChangeShapeType="1"/>
            </p:cNvSpPr>
            <p:nvPr/>
          </p:nvSpPr>
          <p:spPr bwMode="auto">
            <a:xfrm>
              <a:off x="5765849" y="1019175"/>
              <a:ext cx="177800" cy="28575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stealth" w="med" len="lg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0785" name="Object 16"/>
            <p:cNvGraphicFramePr>
              <a:graphicFrameLocks noChangeAspect="1"/>
            </p:cNvGraphicFramePr>
            <p:nvPr/>
          </p:nvGraphicFramePr>
          <p:xfrm>
            <a:off x="6373862" y="946150"/>
            <a:ext cx="490537" cy="257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19" name="Equation" r:id="rId19" imgW="330120" imgH="177480" progId="Equation.DSMT4">
                    <p:embed/>
                  </p:oleObj>
                </mc:Choice>
                <mc:Fallback>
                  <p:oleObj name="Equation" r:id="rId19" imgW="330120" imgH="17748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73862" y="946150"/>
                          <a:ext cx="490537" cy="25717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0786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1230213"/>
                </p:ext>
              </p:extLst>
            </p:nvPr>
          </p:nvGraphicFramePr>
          <p:xfrm>
            <a:off x="5853906" y="1447800"/>
            <a:ext cx="312737" cy="331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20" name="Equation" r:id="rId21" imgW="304560" imgH="330120" progId="Equation.DSMT4">
                    <p:embed/>
                  </p:oleObj>
                </mc:Choice>
                <mc:Fallback>
                  <p:oleObj name="Equation" r:id="rId21" imgW="304560" imgH="33012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3906" y="1447800"/>
                          <a:ext cx="312737" cy="33178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0787" name="Line 18"/>
            <p:cNvSpPr>
              <a:spLocks noChangeShapeType="1"/>
            </p:cNvSpPr>
            <p:nvPr/>
          </p:nvSpPr>
          <p:spPr bwMode="auto">
            <a:xfrm>
              <a:off x="7551787" y="1190625"/>
              <a:ext cx="0" cy="203200"/>
            </a:xfrm>
            <a:prstGeom prst="line">
              <a:avLst/>
            </a:prstGeom>
            <a:noFill/>
            <a:ln w="15875">
              <a:solidFill>
                <a:srgbClr val="808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0788" name="Object 19"/>
            <p:cNvGraphicFramePr>
              <a:graphicFrameLocks noChangeAspect="1"/>
            </p:cNvGraphicFramePr>
            <p:nvPr/>
          </p:nvGraphicFramePr>
          <p:xfrm>
            <a:off x="7908974" y="823912"/>
            <a:ext cx="174625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21" name="Equation" r:id="rId23" imgW="177480" imgH="330120" progId="Equation.DSMT4">
                    <p:embed/>
                  </p:oleObj>
                </mc:Choice>
                <mc:Fallback>
                  <p:oleObj name="Equation" r:id="rId23" imgW="177480" imgH="33012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08974" y="823912"/>
                          <a:ext cx="174625" cy="31750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0789" name="Line 20"/>
            <p:cNvSpPr>
              <a:spLocks noChangeShapeType="1"/>
            </p:cNvSpPr>
            <p:nvPr/>
          </p:nvSpPr>
          <p:spPr bwMode="auto">
            <a:xfrm flipH="1">
              <a:off x="7632749" y="1081087"/>
              <a:ext cx="241300" cy="27305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stealth" w="med" len="lg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60795" name="Text Box 27"/>
          <p:cNvSpPr txBox="1">
            <a:spLocks noChangeArrowheads="1"/>
          </p:cNvSpPr>
          <p:nvPr/>
        </p:nvSpPr>
        <p:spPr bwMode="auto">
          <a:xfrm>
            <a:off x="372729" y="338560"/>
            <a:ext cx="886903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六、</a:t>
            </a:r>
          </a:p>
        </p:txBody>
      </p:sp>
      <p:sp>
        <p:nvSpPr>
          <p:cNvPr id="4" name="椭圆 3"/>
          <p:cNvSpPr/>
          <p:nvPr/>
        </p:nvSpPr>
        <p:spPr>
          <a:xfrm>
            <a:off x="1475656" y="2027774"/>
            <a:ext cx="634950" cy="403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7533059" y="1997592"/>
            <a:ext cx="1072393" cy="423296"/>
          </a:xfrm>
          <a:prstGeom prst="wedgeRoundRectCallout">
            <a:avLst>
              <a:gd name="adj1" fmla="val -34643"/>
              <a:gd name="adj2" fmla="val -11333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604063" y="2060848"/>
            <a:ext cx="107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1" dirty="0" smtClean="0">
                <a:solidFill>
                  <a:srgbClr val="C0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1400" b="1" dirty="0" smtClean="0">
                <a:solidFill>
                  <a:srgbClr val="C00000"/>
                </a:solidFill>
                <a:sym typeface="Symbol" panose="05050102010706020507" pitchFamily="18" charset="2"/>
              </a:rPr>
              <a:t>/2</a:t>
            </a:r>
            <a:r>
              <a:rPr lang="zh-CN" altLang="en-US" sz="1400" b="1" dirty="0" smtClean="0">
                <a:solidFill>
                  <a:srgbClr val="C00000"/>
                </a:solidFill>
              </a:rPr>
              <a:t>分位数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79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998702"/>
              </p:ext>
            </p:extLst>
          </p:nvPr>
        </p:nvGraphicFramePr>
        <p:xfrm>
          <a:off x="-11113" y="333375"/>
          <a:ext cx="8843963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2" name="Equation" r:id="rId3" imgW="4647960" imgH="990360" progId="Equation.DSMT4">
                  <p:embed/>
                </p:oleObj>
              </mc:Choice>
              <mc:Fallback>
                <p:oleObj name="Equation" r:id="rId3" imgW="4647960" imgH="9903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1113" y="333375"/>
                        <a:ext cx="8843963" cy="18145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55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972622"/>
              </p:ext>
            </p:extLst>
          </p:nvPr>
        </p:nvGraphicFramePr>
        <p:xfrm>
          <a:off x="357188" y="2420938"/>
          <a:ext cx="320833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3" name="Equation" r:id="rId5" imgW="1460160" imgH="203040" progId="Equation.DSMT4">
                  <p:embed/>
                </p:oleObj>
              </mc:Choice>
              <mc:Fallback>
                <p:oleObj name="Equation" r:id="rId5" imgW="14601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2420938"/>
                        <a:ext cx="3208337" cy="4460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55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087321"/>
              </p:ext>
            </p:extLst>
          </p:nvPr>
        </p:nvGraphicFramePr>
        <p:xfrm>
          <a:off x="1656849" y="2996335"/>
          <a:ext cx="4534841" cy="907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4" name="Equation" r:id="rId7" imgW="2539800" imgH="507960" progId="Equation.DSMT4">
                  <p:embed/>
                </p:oleObj>
              </mc:Choice>
              <mc:Fallback>
                <p:oleObj name="Equation" r:id="rId7" imgW="2539800" imgH="507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6849" y="2996335"/>
                        <a:ext cx="4534841" cy="907327"/>
                      </a:xfrm>
                      <a:prstGeom prst="rect">
                        <a:avLst/>
                      </a:prstGeom>
                      <a:noFill/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55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61507"/>
              </p:ext>
            </p:extLst>
          </p:nvPr>
        </p:nvGraphicFramePr>
        <p:xfrm>
          <a:off x="539750" y="4149081"/>
          <a:ext cx="5651940" cy="524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5" name="Equation" r:id="rId9" imgW="2743200" imgH="253800" progId="Equation.DSMT4">
                  <p:embed/>
                </p:oleObj>
              </mc:Choice>
              <mc:Fallback>
                <p:oleObj name="Equation" r:id="rId9" imgW="274320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149081"/>
                        <a:ext cx="5651940" cy="524520"/>
                      </a:xfrm>
                      <a:prstGeom prst="rect">
                        <a:avLst/>
                      </a:prstGeom>
                      <a:noFill/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55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53458"/>
              </p:ext>
            </p:extLst>
          </p:nvPr>
        </p:nvGraphicFramePr>
        <p:xfrm>
          <a:off x="506545" y="4940300"/>
          <a:ext cx="651192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6" name="Equation" r:id="rId11" imgW="3352680" imgH="393480" progId="Equation.DSMT4">
                  <p:embed/>
                </p:oleObj>
              </mc:Choice>
              <mc:Fallback>
                <p:oleObj name="Equation" r:id="rId11" imgW="335268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45" y="4940300"/>
                        <a:ext cx="6511925" cy="763588"/>
                      </a:xfrm>
                      <a:prstGeom prst="rect">
                        <a:avLst/>
                      </a:prstGeom>
                      <a:noFill/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55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679310"/>
              </p:ext>
            </p:extLst>
          </p:nvPr>
        </p:nvGraphicFramePr>
        <p:xfrm>
          <a:off x="1209336" y="6018340"/>
          <a:ext cx="4034013" cy="569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7" name="Equation" r:id="rId13" imgW="1803240" imgH="253800" progId="Equation.DSMT4">
                  <p:embed/>
                </p:oleObj>
              </mc:Choice>
              <mc:Fallback>
                <p:oleObj name="Equation" r:id="rId13" imgW="1803240" imgH="253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336" y="6018340"/>
                        <a:ext cx="4034013" cy="569614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0926" y="260648"/>
            <a:ext cx="85477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例题</a:t>
            </a:r>
            <a:endParaRPr lang="zh-CN" altLang="en-US" sz="2400" b="1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5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5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55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55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55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55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55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55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55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55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ChangeArrowheads="1"/>
          </p:cNvSpPr>
          <p:nvPr/>
        </p:nvSpPr>
        <p:spPr bwMode="auto">
          <a:xfrm>
            <a:off x="1828800" y="5334000"/>
            <a:ext cx="5257800" cy="1066800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017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670447"/>
              </p:ext>
            </p:extLst>
          </p:nvPr>
        </p:nvGraphicFramePr>
        <p:xfrm>
          <a:off x="2209800" y="5334000"/>
          <a:ext cx="457200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3" name="Equation" r:id="rId3" imgW="1714500" imgH="419100" progId="Equation.3">
                  <p:embed/>
                </p:oleObj>
              </mc:Choice>
              <mc:Fallback>
                <p:oleObj name="Equation" r:id="rId3" imgW="17145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334000"/>
                        <a:ext cx="4572000" cy="1119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Rectangle 4"/>
          <p:cNvSpPr>
            <a:spLocks noChangeArrowheads="1"/>
          </p:cNvSpPr>
          <p:nvPr/>
        </p:nvSpPr>
        <p:spPr bwMode="auto">
          <a:xfrm>
            <a:off x="251520" y="-234280"/>
            <a:ext cx="820668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总结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0183" name="Rectangle 5"/>
          <p:cNvSpPr>
            <a:spLocks noChangeArrowheads="1"/>
          </p:cNvSpPr>
          <p:nvPr/>
        </p:nvSpPr>
        <p:spPr bwMode="auto">
          <a:xfrm>
            <a:off x="304800" y="609600"/>
            <a:ext cx="883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 "/>
            </a:pPr>
            <a:r>
              <a:rPr lang="en-US" altLang="zh-CN" sz="3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endParaRPr lang="en-US" altLang="zh-CN" sz="320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281606" name="Rectangle 6"/>
          <p:cNvSpPr>
            <a:spLocks noChangeArrowheads="1"/>
          </p:cNvSpPr>
          <p:nvPr/>
        </p:nvSpPr>
        <p:spPr bwMode="auto">
          <a:xfrm>
            <a:off x="457200" y="2362200"/>
            <a:ext cx="7772400" cy="11430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　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大样本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的总体均值置信区间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01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184367"/>
              </p:ext>
            </p:extLst>
          </p:nvPr>
        </p:nvGraphicFramePr>
        <p:xfrm>
          <a:off x="2051050" y="3429000"/>
          <a:ext cx="4033118" cy="882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4" name="公式" r:id="rId5" imgW="4292600" imgH="939800" progId="Equation.3">
                  <p:embed/>
                </p:oleObj>
              </mc:Choice>
              <mc:Fallback>
                <p:oleObj name="公式" r:id="rId5" imgW="4292600" imgH="93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429000"/>
                        <a:ext cx="4033118" cy="88299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Rectangle 8"/>
          <p:cNvSpPr>
            <a:spLocks noChangeArrowheads="1"/>
          </p:cNvSpPr>
          <p:nvPr/>
        </p:nvSpPr>
        <p:spPr bwMode="auto">
          <a:xfrm>
            <a:off x="1295400" y="609600"/>
            <a:ext cx="7010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正态总体，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未知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</a:t>
            </a:r>
            <a:r>
              <a:rPr lang="en-US" altLang="zh-CN" sz="28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小样本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求总体均值的置信区间</a:t>
            </a:r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018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4899"/>
              </p:ext>
            </p:extLst>
          </p:nvPr>
        </p:nvGraphicFramePr>
        <p:xfrm>
          <a:off x="2199496" y="1594256"/>
          <a:ext cx="3812664" cy="875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5" name="公式" r:id="rId7" imgW="2095500" imgH="482600" progId="Equation.3">
                  <p:embed/>
                </p:oleObj>
              </mc:Choice>
              <mc:Fallback>
                <p:oleObj name="公式" r:id="rId7" imgW="2095500" imgH="482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9496" y="1594256"/>
                        <a:ext cx="3812664" cy="87518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81000" y="4648200"/>
            <a:ext cx="7391400" cy="100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FontTx/>
              <a:buChar char=" "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总体均值置信区间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正态总体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</a:t>
            </a:r>
            <a:r>
              <a:rPr lang="en-US" altLang="zh-CN" sz="32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已知</a:t>
            </a:r>
          </a:p>
          <a:p>
            <a:pPr>
              <a:spcBef>
                <a:spcPct val="50000"/>
              </a:spcBef>
            </a:pPr>
            <a:endParaRPr lang="en-US" altLang="zh-CN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404813"/>
            <a:ext cx="8353425" cy="4114800"/>
          </a:xfrm>
        </p:spPr>
        <p:txBody>
          <a:bodyPr>
            <a:normAutofit/>
          </a:bodyPr>
          <a:lstStyle/>
          <a:p>
            <a:pPr marL="609600" indent="-609600" eaLnBrk="1" hangingPunct="1"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 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总体比率的置信区间   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大样本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609600" indent="-609600" eaLnBrk="1" hangingPunct="1">
              <a:buFontTx/>
              <a:buNone/>
            </a:pP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buFontTx/>
              <a:buNone/>
            </a:pPr>
            <a:endParaRPr lang="en-US" altLang="zh-CN" dirty="0" smtClean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buFontTx/>
              <a:buNone/>
            </a:pP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 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总体方差的置信区间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buFontTx/>
              <a:buNone/>
            </a:pP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buFontTx/>
              <a:buNone/>
            </a:pP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buFontTx/>
              <a:buNone/>
            </a:pP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09600" indent="-609600" eaLnBrk="1" hangingPunct="1"/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09600" indent="-609600" eaLnBrk="1" hangingPunct="1"/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buFontTx/>
              <a:buNone/>
            </a:pP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120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53817"/>
              </p:ext>
            </p:extLst>
          </p:nvPr>
        </p:nvGraphicFramePr>
        <p:xfrm>
          <a:off x="1691680" y="1268760"/>
          <a:ext cx="5321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2" name="公式" r:id="rId3" imgW="5321300" imgH="508000" progId="Equation.3">
                  <p:embed/>
                </p:oleObj>
              </mc:Choice>
              <mc:Fallback>
                <p:oleObj name="公式" r:id="rId3" imgW="5321300" imgH="508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268760"/>
                        <a:ext cx="5321300" cy="508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857256"/>
              </p:ext>
            </p:extLst>
          </p:nvPr>
        </p:nvGraphicFramePr>
        <p:xfrm>
          <a:off x="2699792" y="3717032"/>
          <a:ext cx="31940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3" name="Equation" r:id="rId5" imgW="1688760" imgH="507960" progId="Equation.DSMT4">
                  <p:embed/>
                </p:oleObj>
              </mc:Choice>
              <mc:Fallback>
                <p:oleObj name="Equation" r:id="rId5" imgW="1688760" imgH="507960" progId="Equation.DSMT4">
                  <p:embed/>
                  <p:pic>
                    <p:nvPicPr>
                      <p:cNvPr id="27504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717032"/>
                        <a:ext cx="3194050" cy="9588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25400">
                        <a:solidFill>
                          <a:srgbClr val="C0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0" y="1412875"/>
          <a:ext cx="208756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2" name="公式" r:id="rId3" imgW="850531" imgH="215806" progId="Equation.3">
                  <p:embed/>
                </p:oleObj>
              </mc:Choice>
              <mc:Fallback>
                <p:oleObj name="公式" r:id="rId3" imgW="850531" imgH="21580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12875"/>
                        <a:ext cx="2087563" cy="5302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1" name="Line 3"/>
          <p:cNvSpPr>
            <a:spLocks noChangeShapeType="1"/>
          </p:cNvSpPr>
          <p:nvPr/>
        </p:nvSpPr>
        <p:spPr bwMode="auto">
          <a:xfrm>
            <a:off x="2193925" y="1700213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692" name="Oval 4"/>
          <p:cNvSpPr>
            <a:spLocks noChangeArrowheads="1"/>
          </p:cNvSpPr>
          <p:nvPr/>
        </p:nvSpPr>
        <p:spPr bwMode="auto">
          <a:xfrm flipV="1">
            <a:off x="4354513" y="1628775"/>
            <a:ext cx="73025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0"/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4211638" y="1628775"/>
            <a:ext cx="1296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0">
                <a:sym typeface="Symbol" pitchFamily="18" charset="2"/>
              </a:rPr>
              <a:t></a:t>
            </a:r>
          </a:p>
        </p:txBody>
      </p:sp>
      <p:sp>
        <p:nvSpPr>
          <p:cNvPr id="283654" name="Text Box 6"/>
          <p:cNvSpPr txBox="1">
            <a:spLocks noChangeArrowheads="1"/>
          </p:cNvSpPr>
          <p:nvPr/>
        </p:nvSpPr>
        <p:spPr bwMode="auto">
          <a:xfrm>
            <a:off x="3924300" y="1412875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/>
              <a:t>（</a:t>
            </a:r>
          </a:p>
        </p:txBody>
      </p:sp>
      <p:sp>
        <p:nvSpPr>
          <p:cNvPr id="283655" name="Text Box 7"/>
          <p:cNvSpPr txBox="1">
            <a:spLocks noChangeArrowheads="1"/>
          </p:cNvSpPr>
          <p:nvPr/>
        </p:nvSpPr>
        <p:spPr bwMode="auto">
          <a:xfrm>
            <a:off x="5867400" y="1412875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/>
              <a:t>）</a:t>
            </a:r>
          </a:p>
        </p:txBody>
      </p:sp>
      <p:graphicFrame>
        <p:nvGraphicFramePr>
          <p:cNvPr id="283656" name="Object 8"/>
          <p:cNvGraphicFramePr>
            <a:graphicFrameLocks noChangeAspect="1"/>
          </p:cNvGraphicFramePr>
          <p:nvPr/>
        </p:nvGraphicFramePr>
        <p:xfrm>
          <a:off x="4932363" y="1690688"/>
          <a:ext cx="31273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3" name="公式" r:id="rId5" imgW="139579" imgH="164957" progId="Equation.3">
                  <p:embed/>
                </p:oleObj>
              </mc:Choice>
              <mc:Fallback>
                <p:oleObj name="公式" r:id="rId5" imgW="139579" imgH="16495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690688"/>
                        <a:ext cx="312737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57" name="Oval 9"/>
          <p:cNvSpPr>
            <a:spLocks noChangeArrowheads="1"/>
          </p:cNvSpPr>
          <p:nvPr/>
        </p:nvSpPr>
        <p:spPr bwMode="auto">
          <a:xfrm>
            <a:off x="5003800" y="1557338"/>
            <a:ext cx="71438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0"/>
          </a:p>
        </p:txBody>
      </p:sp>
      <p:sp>
        <p:nvSpPr>
          <p:cNvPr id="283658" name="Text Box 10"/>
          <p:cNvSpPr txBox="1">
            <a:spLocks noChangeArrowheads="1"/>
          </p:cNvSpPr>
          <p:nvPr/>
        </p:nvSpPr>
        <p:spPr bwMode="auto">
          <a:xfrm>
            <a:off x="4716463" y="1412875"/>
            <a:ext cx="576262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）</a:t>
            </a:r>
          </a:p>
        </p:txBody>
      </p:sp>
      <p:sp>
        <p:nvSpPr>
          <p:cNvPr id="283659" name="Text Box 11"/>
          <p:cNvSpPr txBox="1">
            <a:spLocks noChangeArrowheads="1"/>
          </p:cNvSpPr>
          <p:nvPr/>
        </p:nvSpPr>
        <p:spPr bwMode="auto">
          <a:xfrm>
            <a:off x="2700338" y="1412875"/>
            <a:ext cx="576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（</a:t>
            </a:r>
          </a:p>
        </p:txBody>
      </p:sp>
      <p:sp>
        <p:nvSpPr>
          <p:cNvPr id="283660" name="Oval 12"/>
          <p:cNvSpPr>
            <a:spLocks noChangeArrowheads="1"/>
          </p:cNvSpPr>
          <p:nvPr/>
        </p:nvSpPr>
        <p:spPr bwMode="auto">
          <a:xfrm flipH="1" flipV="1">
            <a:off x="3924300" y="1628775"/>
            <a:ext cx="71438" cy="71438"/>
          </a:xfrm>
          <a:prstGeom prst="ellipse">
            <a:avLst/>
          </a:prstGeom>
          <a:solidFill>
            <a:srgbClr val="33CCCC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0"/>
          </a:p>
        </p:txBody>
      </p:sp>
      <p:sp>
        <p:nvSpPr>
          <p:cNvPr id="114701" name="Line 13"/>
          <p:cNvSpPr>
            <a:spLocks noChangeShapeType="1"/>
          </p:cNvSpPr>
          <p:nvPr/>
        </p:nvSpPr>
        <p:spPr bwMode="auto">
          <a:xfrm flipV="1">
            <a:off x="2660650" y="3284538"/>
            <a:ext cx="5583238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702" name="Oval 14"/>
          <p:cNvSpPr>
            <a:spLocks noChangeArrowheads="1"/>
          </p:cNvSpPr>
          <p:nvPr/>
        </p:nvSpPr>
        <p:spPr bwMode="auto">
          <a:xfrm>
            <a:off x="4356100" y="3286125"/>
            <a:ext cx="71438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419475" y="3068638"/>
            <a:ext cx="4608513" cy="647700"/>
            <a:chOff x="2154" y="1933"/>
            <a:chExt cx="2903" cy="408"/>
          </a:xfrm>
        </p:grpSpPr>
        <p:sp>
          <p:nvSpPr>
            <p:cNvPr id="114704" name="Text Box 16"/>
            <p:cNvSpPr txBox="1">
              <a:spLocks noChangeArrowheads="1"/>
            </p:cNvSpPr>
            <p:nvPr/>
          </p:nvSpPr>
          <p:spPr bwMode="auto">
            <a:xfrm>
              <a:off x="2653" y="2053"/>
              <a:ext cx="8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sym typeface="Symbol" pitchFamily="18" charset="2"/>
                </a:rPr>
                <a:t></a:t>
              </a:r>
            </a:p>
          </p:txBody>
        </p:sp>
        <p:sp>
          <p:nvSpPr>
            <p:cNvPr id="114705" name="Text Box 17"/>
            <p:cNvSpPr txBox="1">
              <a:spLocks noChangeArrowheads="1"/>
            </p:cNvSpPr>
            <p:nvPr/>
          </p:nvSpPr>
          <p:spPr bwMode="auto">
            <a:xfrm>
              <a:off x="2154" y="1979"/>
              <a:ext cx="36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C00000"/>
                  </a:solidFill>
                </a:rPr>
                <a:t>（</a:t>
              </a:r>
            </a:p>
          </p:txBody>
        </p:sp>
        <p:sp>
          <p:nvSpPr>
            <p:cNvPr id="114706" name="Text Box 18"/>
            <p:cNvSpPr txBox="1">
              <a:spLocks noChangeArrowheads="1"/>
            </p:cNvSpPr>
            <p:nvPr/>
          </p:nvSpPr>
          <p:spPr bwMode="auto">
            <a:xfrm>
              <a:off x="4694" y="1933"/>
              <a:ext cx="36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C00000"/>
                  </a:solidFill>
                </a:rPr>
                <a:t>）</a:t>
              </a:r>
            </a:p>
          </p:txBody>
        </p:sp>
        <p:sp>
          <p:nvSpPr>
            <p:cNvPr id="114707" name="Oval 19"/>
            <p:cNvSpPr>
              <a:spLocks noChangeArrowheads="1"/>
            </p:cNvSpPr>
            <p:nvPr/>
          </p:nvSpPr>
          <p:spPr bwMode="auto">
            <a:xfrm>
              <a:off x="3606" y="2069"/>
              <a:ext cx="45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0"/>
            </a:p>
          </p:txBody>
        </p:sp>
      </p:grpSp>
      <p:sp>
        <p:nvSpPr>
          <p:cNvPr id="114708" name="Text Box 20"/>
          <p:cNvSpPr txBox="1">
            <a:spLocks noChangeArrowheads="1"/>
          </p:cNvSpPr>
          <p:nvPr/>
        </p:nvSpPr>
        <p:spPr bwMode="auto">
          <a:xfrm>
            <a:off x="4211638" y="4843463"/>
            <a:ext cx="1296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0">
                <a:sym typeface="Symbol" pitchFamily="18" charset="2"/>
              </a:rPr>
              <a:t></a:t>
            </a:r>
          </a:p>
        </p:txBody>
      </p:sp>
      <p:sp>
        <p:nvSpPr>
          <p:cNvPr id="114709" name="Text Box 21"/>
          <p:cNvSpPr txBox="1">
            <a:spLocks noChangeArrowheads="1"/>
          </p:cNvSpPr>
          <p:nvPr/>
        </p:nvSpPr>
        <p:spPr bwMode="auto">
          <a:xfrm>
            <a:off x="4859338" y="4652963"/>
            <a:ext cx="576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（</a:t>
            </a:r>
          </a:p>
        </p:txBody>
      </p:sp>
      <p:sp>
        <p:nvSpPr>
          <p:cNvPr id="114710" name="Text Box 22"/>
          <p:cNvSpPr txBox="1">
            <a:spLocks noChangeArrowheads="1"/>
          </p:cNvSpPr>
          <p:nvPr/>
        </p:nvSpPr>
        <p:spPr bwMode="auto">
          <a:xfrm>
            <a:off x="6156325" y="4652963"/>
            <a:ext cx="5762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）</a:t>
            </a:r>
          </a:p>
        </p:txBody>
      </p:sp>
      <p:sp>
        <p:nvSpPr>
          <p:cNvPr id="114711" name="Oval 23"/>
          <p:cNvSpPr>
            <a:spLocks noChangeArrowheads="1"/>
          </p:cNvSpPr>
          <p:nvPr/>
        </p:nvSpPr>
        <p:spPr bwMode="auto">
          <a:xfrm>
            <a:off x="5724525" y="4868863"/>
            <a:ext cx="71438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0"/>
          </a:p>
        </p:txBody>
      </p:sp>
      <p:sp>
        <p:nvSpPr>
          <p:cNvPr id="114712" name="Line 24"/>
          <p:cNvSpPr>
            <a:spLocks noChangeShapeType="1"/>
          </p:cNvSpPr>
          <p:nvPr/>
        </p:nvSpPr>
        <p:spPr bwMode="auto">
          <a:xfrm flipV="1">
            <a:off x="2700338" y="4870450"/>
            <a:ext cx="5400675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713" name="Oval 25"/>
          <p:cNvSpPr>
            <a:spLocks noChangeArrowheads="1"/>
          </p:cNvSpPr>
          <p:nvPr/>
        </p:nvSpPr>
        <p:spPr bwMode="auto">
          <a:xfrm>
            <a:off x="4356100" y="4868863"/>
            <a:ext cx="71438" cy="730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 b="0"/>
          </a:p>
        </p:txBody>
      </p:sp>
      <p:sp>
        <p:nvSpPr>
          <p:cNvPr id="114714" name="Line 26"/>
          <p:cNvSpPr>
            <a:spLocks noChangeShapeType="1"/>
          </p:cNvSpPr>
          <p:nvPr/>
        </p:nvSpPr>
        <p:spPr bwMode="auto">
          <a:xfrm flipV="1">
            <a:off x="2916238" y="5949950"/>
            <a:ext cx="5186362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715" name="Text Box 27"/>
          <p:cNvSpPr txBox="1">
            <a:spLocks noChangeArrowheads="1"/>
          </p:cNvSpPr>
          <p:nvPr/>
        </p:nvSpPr>
        <p:spPr bwMode="auto">
          <a:xfrm>
            <a:off x="4859338" y="5708650"/>
            <a:ext cx="576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（</a:t>
            </a:r>
          </a:p>
        </p:txBody>
      </p:sp>
      <p:sp>
        <p:nvSpPr>
          <p:cNvPr id="114716" name="Text Box 28"/>
          <p:cNvSpPr txBox="1">
            <a:spLocks noChangeArrowheads="1"/>
          </p:cNvSpPr>
          <p:nvPr/>
        </p:nvSpPr>
        <p:spPr bwMode="auto">
          <a:xfrm>
            <a:off x="6732041" y="5723493"/>
            <a:ext cx="5762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）</a:t>
            </a:r>
          </a:p>
        </p:txBody>
      </p:sp>
      <p:sp>
        <p:nvSpPr>
          <p:cNvPr id="114717" name="Oval 29"/>
          <p:cNvSpPr>
            <a:spLocks noChangeArrowheads="1"/>
          </p:cNvSpPr>
          <p:nvPr/>
        </p:nvSpPr>
        <p:spPr bwMode="auto">
          <a:xfrm>
            <a:off x="6011863" y="5876925"/>
            <a:ext cx="71437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0"/>
          </a:p>
        </p:txBody>
      </p:sp>
      <p:sp>
        <p:nvSpPr>
          <p:cNvPr id="114718" name="Text Box 30"/>
          <p:cNvSpPr txBox="1">
            <a:spLocks noChangeArrowheads="1"/>
          </p:cNvSpPr>
          <p:nvPr/>
        </p:nvSpPr>
        <p:spPr bwMode="auto">
          <a:xfrm>
            <a:off x="114862" y="2266951"/>
            <a:ext cx="280828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ea typeface="黑体" pitchFamily="2" charset="-122"/>
              </a:rPr>
              <a:t>置信区间的宽度：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/>
              <a:t>过宽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虽然包含真值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但抽样误差过大</a:t>
            </a:r>
            <a:r>
              <a:rPr lang="en-US" altLang="zh-CN" sz="2400" b="1" dirty="0"/>
              <a:t>:</a:t>
            </a:r>
          </a:p>
        </p:txBody>
      </p:sp>
      <p:sp>
        <p:nvSpPr>
          <p:cNvPr id="114719" name="Text Box 31"/>
          <p:cNvSpPr txBox="1">
            <a:spLocks noChangeArrowheads="1"/>
          </p:cNvSpPr>
          <p:nvPr/>
        </p:nvSpPr>
        <p:spPr bwMode="auto">
          <a:xfrm>
            <a:off x="103470" y="3992919"/>
            <a:ext cx="23764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/>
              <a:t>置信区间也有可能不覆盖真值：</a:t>
            </a:r>
          </a:p>
        </p:txBody>
      </p:sp>
      <p:sp>
        <p:nvSpPr>
          <p:cNvPr id="114720" name="Text Box 32"/>
          <p:cNvSpPr txBox="1">
            <a:spLocks noChangeArrowheads="1"/>
          </p:cNvSpPr>
          <p:nvPr/>
        </p:nvSpPr>
        <p:spPr bwMode="auto">
          <a:xfrm>
            <a:off x="190533" y="5183188"/>
            <a:ext cx="30241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/>
              <a:t>实际工作时的情形，只有一次抽样机会：</a:t>
            </a:r>
          </a:p>
        </p:txBody>
      </p:sp>
      <p:graphicFrame>
        <p:nvGraphicFramePr>
          <p:cNvPr id="114721" name="Object 33"/>
          <p:cNvGraphicFramePr>
            <a:graphicFrameLocks noChangeAspect="1"/>
          </p:cNvGraphicFramePr>
          <p:nvPr/>
        </p:nvGraphicFramePr>
        <p:xfrm>
          <a:off x="5651500" y="5013325"/>
          <a:ext cx="312738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4" name="公式" r:id="rId7" imgW="139579" imgH="164957" progId="Equation.3">
                  <p:embed/>
                </p:oleObj>
              </mc:Choice>
              <mc:Fallback>
                <p:oleObj name="公式" r:id="rId7" imgW="139579" imgH="164957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5013325"/>
                        <a:ext cx="312738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22" name="Object 34"/>
          <p:cNvGraphicFramePr>
            <a:graphicFrameLocks noChangeAspect="1"/>
          </p:cNvGraphicFramePr>
          <p:nvPr/>
        </p:nvGraphicFramePr>
        <p:xfrm>
          <a:off x="5651500" y="3500438"/>
          <a:ext cx="312738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5" name="公式" r:id="rId8" imgW="139579" imgH="164957" progId="Equation.3">
                  <p:embed/>
                </p:oleObj>
              </mc:Choice>
              <mc:Fallback>
                <p:oleObj name="公式" r:id="rId8" imgW="139579" imgH="164957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3500438"/>
                        <a:ext cx="312738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23" name="Object 35"/>
          <p:cNvGraphicFramePr>
            <a:graphicFrameLocks noChangeAspect="1"/>
          </p:cNvGraphicFramePr>
          <p:nvPr/>
        </p:nvGraphicFramePr>
        <p:xfrm>
          <a:off x="5795963" y="6092825"/>
          <a:ext cx="312737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6" name="公式" r:id="rId9" imgW="139579" imgH="164957" progId="Equation.3">
                  <p:embed/>
                </p:oleObj>
              </mc:Choice>
              <mc:Fallback>
                <p:oleObj name="公式" r:id="rId9" imgW="139579" imgH="164957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6092825"/>
                        <a:ext cx="312737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24" name="Text Box 36"/>
          <p:cNvSpPr txBox="1">
            <a:spLocks noChangeArrowheads="1"/>
          </p:cNvSpPr>
          <p:nvPr/>
        </p:nvSpPr>
        <p:spPr bwMode="auto">
          <a:xfrm>
            <a:off x="190533" y="6245921"/>
            <a:ext cx="360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置信度高</a:t>
            </a:r>
            <a:r>
              <a:rPr lang="en-US" altLang="zh-CN" sz="24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则结论更可靠</a:t>
            </a:r>
          </a:p>
        </p:txBody>
      </p:sp>
      <p:sp>
        <p:nvSpPr>
          <p:cNvPr id="114725" name="Text Box 37"/>
          <p:cNvSpPr txBox="1">
            <a:spLocks noChangeArrowheads="1"/>
          </p:cNvSpPr>
          <p:nvPr/>
        </p:nvSpPr>
        <p:spPr bwMode="auto">
          <a:xfrm>
            <a:off x="179388" y="125125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u="sng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置信区间的意义</a:t>
            </a:r>
            <a:r>
              <a:rPr lang="zh-CN" altLang="en-US" sz="32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估计抽样误差</a:t>
            </a:r>
          </a:p>
        </p:txBody>
      </p:sp>
      <p:graphicFrame>
        <p:nvGraphicFramePr>
          <p:cNvPr id="283686" name="Object 38"/>
          <p:cNvGraphicFramePr>
            <a:graphicFrameLocks noChangeAspect="1"/>
          </p:cNvGraphicFramePr>
          <p:nvPr/>
        </p:nvGraphicFramePr>
        <p:xfrm>
          <a:off x="3779838" y="1700213"/>
          <a:ext cx="31273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7" name="公式" r:id="rId10" imgW="139579" imgH="164957" progId="Equation.3">
                  <p:embed/>
                </p:oleObj>
              </mc:Choice>
              <mc:Fallback>
                <p:oleObj name="公式" r:id="rId10" imgW="139579" imgH="164957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700213"/>
                        <a:ext cx="312737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27" name="Text Box 39"/>
          <p:cNvSpPr txBox="1">
            <a:spLocks noChangeArrowheads="1"/>
          </p:cNvSpPr>
          <p:nvPr/>
        </p:nvSpPr>
        <p:spPr bwMode="auto">
          <a:xfrm>
            <a:off x="215107" y="926023"/>
            <a:ext cx="14398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ea typeface="黑体" pitchFamily="2" charset="-122"/>
              </a:rPr>
              <a:t>置信度：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83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283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283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283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283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283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8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4" grpId="0"/>
      <p:bldP spid="283655" grpId="0"/>
      <p:bldP spid="283657" grpId="0" animBg="1"/>
      <p:bldP spid="283658" grpId="0"/>
      <p:bldP spid="283659" grpId="0"/>
      <p:bldP spid="28366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179388" y="908050"/>
            <a:ext cx="8855075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 dirty="0"/>
              <a:t>例题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： </a:t>
            </a:r>
            <a:r>
              <a:rPr lang="en-US" altLang="zh-CN" sz="2400" b="1" dirty="0"/>
              <a:t>Gallup</a:t>
            </a:r>
            <a:r>
              <a:rPr lang="zh-CN" altLang="en-US" sz="2400" b="1" dirty="0"/>
              <a:t>公司（</a:t>
            </a:r>
            <a:r>
              <a:rPr lang="en-US" altLang="zh-CN" sz="2400" b="1" dirty="0"/>
              <a:t>1991</a:t>
            </a:r>
            <a:r>
              <a:rPr lang="zh-CN" altLang="en-US" sz="2400" b="1" dirty="0"/>
              <a:t>）就消费者对美国产品质量的看法，对美国、德国、日本的消费者分别进行调查，结果表明：有</a:t>
            </a:r>
            <a:r>
              <a:rPr lang="en-US" altLang="zh-CN" sz="2400" b="1" dirty="0"/>
              <a:t>55%</a:t>
            </a:r>
            <a:r>
              <a:rPr lang="zh-CN" altLang="en-US" sz="2400" b="1" dirty="0"/>
              <a:t>的美国人相信美国产品的质量非常好，而持有同样看法的德国人和日本人的比例分别是</a:t>
            </a:r>
            <a:r>
              <a:rPr lang="en-US" altLang="zh-CN" sz="2400" b="1" dirty="0"/>
              <a:t>26%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17%</a:t>
            </a:r>
            <a:r>
              <a:rPr lang="zh-CN" altLang="en-US" sz="2400" b="1" dirty="0"/>
              <a:t>。美联社在报道这项调查结果时曾经提到“抽样误差在正、负三个百分点”。</a:t>
            </a:r>
          </a:p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）报道</a:t>
            </a:r>
            <a:r>
              <a:rPr lang="zh-CN" altLang="en-US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中“抽样误差在正、负三个百分点”这句话的</a:t>
            </a:r>
            <a:r>
              <a:rPr lang="zh-CN" altLang="en-US" sz="2400" b="1" dirty="0" smtClean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含义</a:t>
            </a:r>
            <a:r>
              <a:rPr lang="en-US" altLang="zh-CN" sz="2400" b="1" dirty="0" smtClean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400" b="1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）这个报道全面吗？还应该补充什么信息，</a:t>
            </a:r>
            <a:r>
              <a:rPr lang="zh-CN" altLang="en-US" sz="24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为什么？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1908175" y="188913"/>
            <a:ext cx="465383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2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关于置信区间的注意点</a:t>
            </a:r>
            <a:br>
              <a:rPr lang="zh-CN" altLang="en-US" sz="32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32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4676" name="Rectangle 4"/>
          <p:cNvSpPr>
            <a:spLocks noChangeArrowheads="1"/>
          </p:cNvSpPr>
          <p:nvPr/>
        </p:nvSpPr>
        <p:spPr bwMode="auto">
          <a:xfrm>
            <a:off x="395288" y="4941888"/>
            <a:ext cx="8425184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在正式报道中，除了估计值和抽样误差以外，还应该包含有关置信度的信息才是全面的。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179388" y="44450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zh-CN" altLang="en-US" sz="36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置信区间的内涵：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区间 </a:t>
            </a:r>
            <a:r>
              <a:rPr lang="zh-CN" altLang="en-US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 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置信度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361950" y="1052513"/>
            <a:ext cx="8458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FF3300"/>
                </a:solidFill>
              </a:rPr>
              <a:t>降低置信度可以使置信区间变窄（误导读者）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6666"/>
                </a:solidFill>
              </a:rPr>
              <a:t>例题</a:t>
            </a:r>
            <a:r>
              <a:rPr lang="en-US" altLang="zh-CN" sz="2400" b="1" dirty="0">
                <a:solidFill>
                  <a:srgbClr val="006666"/>
                </a:solidFill>
              </a:rPr>
              <a:t>2</a:t>
            </a:r>
            <a:r>
              <a:rPr lang="zh-CN" altLang="en-US" sz="2400" b="1" dirty="0">
                <a:solidFill>
                  <a:srgbClr val="006666"/>
                </a:solidFill>
              </a:rPr>
              <a:t>：一项有</a:t>
            </a:r>
            <a:r>
              <a:rPr lang="en-US" altLang="zh-CN" sz="2400" b="1" dirty="0">
                <a:solidFill>
                  <a:srgbClr val="006666"/>
                </a:solidFill>
              </a:rPr>
              <a:t>10000</a:t>
            </a:r>
            <a:r>
              <a:rPr lang="zh-CN" altLang="en-US" sz="2400" b="1" dirty="0">
                <a:solidFill>
                  <a:srgbClr val="006666"/>
                </a:solidFill>
              </a:rPr>
              <a:t>个人回答调查，同意某种观点的人的比例为</a:t>
            </a:r>
            <a:r>
              <a:rPr lang="en-US" altLang="zh-CN" sz="2400" b="1" dirty="0">
                <a:solidFill>
                  <a:srgbClr val="006666"/>
                </a:solidFill>
              </a:rPr>
              <a:t>70%</a:t>
            </a:r>
            <a:r>
              <a:rPr lang="zh-CN" altLang="en-US" sz="2400" b="1" dirty="0">
                <a:solidFill>
                  <a:srgbClr val="006666"/>
                </a:solidFill>
              </a:rPr>
              <a:t>（有</a:t>
            </a:r>
            <a:r>
              <a:rPr lang="en-US" altLang="zh-CN" sz="2400" b="1" dirty="0">
                <a:solidFill>
                  <a:srgbClr val="006666"/>
                </a:solidFill>
              </a:rPr>
              <a:t>7000</a:t>
            </a:r>
            <a:r>
              <a:rPr lang="zh-CN" altLang="en-US" sz="2400" b="1" dirty="0">
                <a:solidFill>
                  <a:srgbClr val="006666"/>
                </a:solidFill>
              </a:rPr>
              <a:t>人同意），可以算出总体中同意该观点的比例的</a:t>
            </a:r>
            <a:r>
              <a:rPr lang="en-US" altLang="zh-CN" sz="2400" b="1" dirty="0">
                <a:solidFill>
                  <a:srgbClr val="006666"/>
                </a:solidFill>
              </a:rPr>
              <a:t>95%</a:t>
            </a:r>
            <a:r>
              <a:rPr lang="zh-CN" altLang="en-US" sz="2400" b="1" dirty="0">
                <a:solidFill>
                  <a:srgbClr val="006666"/>
                </a:solidFill>
              </a:rPr>
              <a:t>置信区间为（</a:t>
            </a:r>
            <a:r>
              <a:rPr lang="en-US" altLang="zh-CN" sz="2400" b="1" dirty="0">
                <a:solidFill>
                  <a:srgbClr val="006666"/>
                </a:solidFill>
              </a:rPr>
              <a:t>0.691,0.709)</a:t>
            </a:r>
            <a:r>
              <a:rPr lang="zh-CN" altLang="en-US" sz="2400" b="1" dirty="0">
                <a:solidFill>
                  <a:srgbClr val="006666"/>
                </a:solidFill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3366"/>
                </a:solidFill>
              </a:rPr>
              <a:t>另一个调查者调查了</a:t>
            </a:r>
            <a:r>
              <a:rPr lang="en-US" altLang="zh-CN" sz="2400" b="1" dirty="0">
                <a:solidFill>
                  <a:srgbClr val="003366"/>
                </a:solidFill>
              </a:rPr>
              <a:t>50</a:t>
            </a:r>
            <a:r>
              <a:rPr lang="zh-CN" altLang="en-US" sz="2400" b="1" dirty="0">
                <a:solidFill>
                  <a:srgbClr val="003366"/>
                </a:solidFill>
              </a:rPr>
              <a:t>个人。他声称有</a:t>
            </a:r>
            <a:r>
              <a:rPr lang="en-US" altLang="zh-CN" sz="2400" b="1" dirty="0">
                <a:solidFill>
                  <a:srgbClr val="003366"/>
                </a:solidFill>
              </a:rPr>
              <a:t>70%</a:t>
            </a:r>
            <a:r>
              <a:rPr lang="zh-CN" altLang="en-US" sz="2400" b="1" dirty="0">
                <a:solidFill>
                  <a:srgbClr val="003366"/>
                </a:solidFill>
              </a:rPr>
              <a:t>的比例反对该种观点，并说总体中反对该观点的置信区间也是（</a:t>
            </a:r>
            <a:r>
              <a:rPr lang="en-US" altLang="zh-CN" sz="2400" b="1" dirty="0">
                <a:solidFill>
                  <a:srgbClr val="003366"/>
                </a:solidFill>
              </a:rPr>
              <a:t>0.691,0.709)</a:t>
            </a:r>
            <a:r>
              <a:rPr lang="zh-CN" altLang="en-US" sz="2400" b="1" dirty="0">
                <a:solidFill>
                  <a:srgbClr val="003366"/>
                </a:solidFill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endParaRPr lang="zh-CN" altLang="en-US" b="1" dirty="0">
              <a:solidFill>
                <a:srgbClr val="006666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endParaRPr lang="en-US" altLang="zh-CN" b="1" dirty="0">
              <a:solidFill>
                <a:srgbClr val="006666"/>
              </a:solidFill>
            </a:endParaRPr>
          </a:p>
        </p:txBody>
      </p:sp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381000" y="5943600"/>
            <a:ext cx="822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CC3300"/>
                </a:solidFill>
              </a:rPr>
              <a:t>所以，第二个调查的置信区间的置信度仅为</a:t>
            </a:r>
            <a:r>
              <a:rPr lang="en-US" altLang="zh-CN" sz="2800" b="1">
                <a:solidFill>
                  <a:srgbClr val="CC3300"/>
                </a:solidFill>
              </a:rPr>
              <a:t>11%</a:t>
            </a:r>
            <a:r>
              <a:rPr lang="zh-CN" altLang="en-US" sz="2800" b="1">
                <a:solidFill>
                  <a:srgbClr val="CC3300"/>
                </a:solidFill>
              </a:rPr>
              <a:t>。</a:t>
            </a:r>
            <a:endParaRPr lang="zh-CN" altLang="en-US" b="1" i="1">
              <a:solidFill>
                <a:srgbClr val="CC3300"/>
              </a:solidFill>
            </a:endParaRPr>
          </a:p>
        </p:txBody>
      </p:sp>
      <p:graphicFrame>
        <p:nvGraphicFramePr>
          <p:cNvPr id="1167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353403"/>
              </p:ext>
            </p:extLst>
          </p:nvPr>
        </p:nvGraphicFramePr>
        <p:xfrm>
          <a:off x="747713" y="4191000"/>
          <a:ext cx="6811962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4" name="Equation" r:id="rId3" imgW="2895600" imgH="685800" progId="Equation.DSMT4">
                  <p:embed/>
                </p:oleObj>
              </mc:Choice>
              <mc:Fallback>
                <p:oleObj name="Equation" r:id="rId3" imgW="2895600" imgH="685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4191000"/>
                        <a:ext cx="6811962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654295"/>
              </p:ext>
            </p:extLst>
          </p:nvPr>
        </p:nvGraphicFramePr>
        <p:xfrm>
          <a:off x="1403350" y="5949950"/>
          <a:ext cx="53213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5" name="公式" r:id="rId5" imgW="5321300" imgH="508000" progId="Equation.3">
                  <p:embed/>
                </p:oleObj>
              </mc:Choice>
              <mc:Fallback>
                <p:oleObj name="公式" r:id="rId5" imgW="5321300" imgH="508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949950"/>
                        <a:ext cx="5321300" cy="4048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323850" y="1125538"/>
            <a:ext cx="8208963" cy="503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395288" y="4149725"/>
            <a:ext cx="8424862" cy="2708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0" grpId="0" autoUpdateAnimBg="0"/>
      <p:bldP spid="116743" grpId="0" animBg="1"/>
      <p:bldP spid="1167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72400" cy="1143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alt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</a:t>
            </a:r>
            <a:r>
              <a:rPr lang="en-US" altLang="zh-CN" sz="4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　区间估计的概念</a:t>
            </a:r>
            <a:r>
              <a:rPr lang="zh-CN" altLang="en-US" sz="3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　</a:t>
            </a:r>
            <a:br>
              <a:rPr lang="zh-CN" altLang="en-US" sz="3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3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　　　</a:t>
            </a:r>
            <a:r>
              <a:rPr lang="en-US" altLang="zh-CN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Interval Estimation</a:t>
            </a:r>
            <a:endParaRPr lang="en-US" altLang="zh-CN" sz="3600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7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440" y="1504950"/>
            <a:ext cx="7162800" cy="1524000"/>
          </a:xfrm>
        </p:spPr>
        <p:txBody>
          <a:bodyPr>
            <a:noAutofit/>
          </a:bodyPr>
          <a:lstStyle/>
          <a:p>
            <a:pPr eaLnBrk="1" hangingPunct="1">
              <a:lnSpc>
                <a:spcPct val="130000"/>
              </a:lnSpc>
              <a:buFontTx/>
              <a:buChar char=" "/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在总体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抽取一个容量为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的随机样本</a:t>
            </a:r>
          </a:p>
          <a:p>
            <a:pPr eaLnBrk="1" hangingPunct="1">
              <a:lnSpc>
                <a:spcPct val="130000"/>
              </a:lnSpc>
              <a:buFontTx/>
              <a:buChar char=" "/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en-US" altLang="zh-CN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X: </a:t>
            </a:r>
            <a:r>
              <a:rPr lang="en-US" altLang="zh-CN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 X</a:t>
            </a:r>
            <a:r>
              <a:rPr lang="en-US" altLang="zh-CN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X</a:t>
            </a:r>
            <a:r>
              <a:rPr lang="en-US" altLang="zh-CN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…, </a:t>
            </a:r>
            <a:r>
              <a:rPr lang="en-US" altLang="zh-CN" i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37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678731"/>
              </p:ext>
            </p:extLst>
          </p:nvPr>
        </p:nvGraphicFramePr>
        <p:xfrm>
          <a:off x="4521200" y="3333750"/>
          <a:ext cx="100013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name="公式" r:id="rId4" imgW="101556" imgH="190417" progId="Equation.3">
                  <p:embed/>
                </p:oleObj>
              </mc:Choice>
              <mc:Fallback>
                <p:oleObj name="公式" r:id="rId4" imgW="101556" imgH="19041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33750"/>
                        <a:ext cx="100013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Rectangle 5"/>
          <p:cNvSpPr>
            <a:spLocks noChangeArrowheads="1"/>
          </p:cNvSpPr>
          <p:nvPr/>
        </p:nvSpPr>
        <p:spPr bwMode="auto">
          <a:xfrm>
            <a:off x="609600" y="4724400"/>
            <a:ext cx="7162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fr-FR" altLang="zh-CN" sz="32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20000"/>
              </a:spcBef>
              <a:buFontTx/>
              <a:buChar char="•"/>
            </a:pPr>
            <a:endParaRPr lang="fr-FR" altLang="en-US" sz="32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379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26278"/>
              </p:ext>
            </p:extLst>
          </p:nvPr>
        </p:nvGraphicFramePr>
        <p:xfrm>
          <a:off x="5073650" y="3073400"/>
          <a:ext cx="11303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公式" r:id="rId6" imgW="1129810" imgH="533169" progId="Equation.3">
                  <p:embed/>
                </p:oleObj>
              </mc:Choice>
              <mc:Fallback>
                <p:oleObj name="公式" r:id="rId6" imgW="1129810" imgH="53316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3073400"/>
                        <a:ext cx="11303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Rectangle 7"/>
          <p:cNvSpPr>
            <a:spLocks noChangeArrowheads="1"/>
          </p:cNvSpPr>
          <p:nvPr/>
        </p:nvSpPr>
        <p:spPr bwMode="auto">
          <a:xfrm flipV="1">
            <a:off x="685800" y="3733800"/>
            <a:ext cx="8077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10800000" anchor="ctr"/>
          <a:lstStyle/>
          <a:p>
            <a:pPr eaLnBrk="1" hangingPunct="1"/>
            <a:endParaRPr lang="zh-CN" altLang="zh-CN" sz="3600" b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802" name="Text Box 8"/>
          <p:cNvSpPr txBox="1">
            <a:spLocks noChangeArrowheads="1"/>
          </p:cNvSpPr>
          <p:nvPr/>
        </p:nvSpPr>
        <p:spPr bwMode="auto">
          <a:xfrm>
            <a:off x="762000" y="3962400"/>
            <a:ext cx="7620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使得</a:t>
            </a:r>
            <a:r>
              <a:rPr lang="en-US" altLang="zh-CN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3803" name="Text Box 9"/>
          <p:cNvSpPr txBox="1">
            <a:spLocks noChangeArrowheads="1"/>
          </p:cNvSpPr>
          <p:nvPr/>
        </p:nvSpPr>
        <p:spPr bwMode="auto">
          <a:xfrm>
            <a:off x="1447800" y="4114800"/>
            <a:ext cx="6781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zh-CN" altLang="zh-CN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379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929035"/>
              </p:ext>
            </p:extLst>
          </p:nvPr>
        </p:nvGraphicFramePr>
        <p:xfrm>
          <a:off x="2057400" y="3962400"/>
          <a:ext cx="35814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name="公式" r:id="rId8" imgW="3378200" imgH="533400" progId="Equation.3">
                  <p:embed/>
                </p:oleObj>
              </mc:Choice>
              <mc:Fallback>
                <p:oleObj name="公式" r:id="rId8" imgW="3378200" imgH="533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962400"/>
                        <a:ext cx="3581400" cy="5397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4" name="Text Box 11"/>
          <p:cNvSpPr txBox="1">
            <a:spLocks noChangeArrowheads="1"/>
          </p:cNvSpPr>
          <p:nvPr/>
        </p:nvSpPr>
        <p:spPr bwMode="auto">
          <a:xfrm>
            <a:off x="1066800" y="4800600"/>
            <a:ext cx="662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zh-CN" sz="3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置信区间</a:t>
            </a:r>
            <a:r>
              <a:rPr lang="zh-CN" altLang="en-US" sz="3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Confidence Interval</a:t>
            </a:r>
            <a:r>
              <a:rPr lang="zh-CN" altLang="zh-CN" sz="3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  </a:t>
            </a:r>
          </a:p>
        </p:txBody>
      </p:sp>
      <p:graphicFrame>
        <p:nvGraphicFramePr>
          <p:cNvPr id="3379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873793"/>
              </p:ext>
            </p:extLst>
          </p:nvPr>
        </p:nvGraphicFramePr>
        <p:xfrm>
          <a:off x="6705600" y="4876800"/>
          <a:ext cx="11303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name="公式" r:id="rId10" imgW="1129810" imgH="533169" progId="Equation.3">
                  <p:embed/>
                </p:oleObj>
              </mc:Choice>
              <mc:Fallback>
                <p:oleObj name="公式" r:id="rId10" imgW="1129810" imgH="53316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876800"/>
                        <a:ext cx="11303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1115616" y="5638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置信度  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Level of Confidence :      </a:t>
            </a:r>
            <a:r>
              <a:rPr lang="en-US" altLang="zh-CN" sz="32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32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32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</a:t>
            </a:r>
          </a:p>
        </p:txBody>
      </p:sp>
      <p:sp>
        <p:nvSpPr>
          <p:cNvPr id="2" name="矩形 1"/>
          <p:cNvSpPr/>
          <p:nvPr/>
        </p:nvSpPr>
        <p:spPr>
          <a:xfrm>
            <a:off x="642645" y="3146696"/>
            <a:ext cx="431400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Char char=" 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利用样本构造两个统计量</a:t>
            </a:r>
            <a:endParaRPr lang="zh-CN" altLang="fr-FR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4500563" y="2132013"/>
            <a:ext cx="1943100" cy="1081087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17763" name="Oval 3"/>
          <p:cNvSpPr>
            <a:spLocks noChangeArrowheads="1"/>
          </p:cNvSpPr>
          <p:nvPr/>
        </p:nvSpPr>
        <p:spPr bwMode="auto">
          <a:xfrm>
            <a:off x="5638800" y="3429000"/>
            <a:ext cx="685800" cy="838200"/>
          </a:xfrm>
          <a:prstGeom prst="ellipse">
            <a:avLst/>
          </a:prstGeom>
          <a:solidFill>
            <a:srgbClr val="CCFF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323850" y="765175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zh-CN" altLang="en-US" sz="2400" b="1">
                <a:solidFill>
                  <a:srgbClr val="006666"/>
                </a:solidFill>
              </a:rPr>
              <a:t>例题</a:t>
            </a:r>
            <a:r>
              <a:rPr lang="en-US" altLang="zh-CN" sz="2400" b="1">
                <a:solidFill>
                  <a:srgbClr val="006666"/>
                </a:solidFill>
              </a:rPr>
              <a:t>3</a:t>
            </a:r>
            <a:r>
              <a:rPr lang="zh-CN" altLang="en-US" sz="2400" b="1">
                <a:solidFill>
                  <a:srgbClr val="006666"/>
                </a:solidFill>
              </a:rPr>
              <a:t>：如果在置信度不变的情况下，你要使目前所得到的置信区间的长度减少一半，样本量应增加到目前样本容量的多少倍？如果保持置信区间的长度不变，样本容量的增加会使什么发生变化？</a:t>
            </a:r>
          </a:p>
        </p:txBody>
      </p:sp>
      <p:graphicFrame>
        <p:nvGraphicFramePr>
          <p:cNvPr id="1177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460805"/>
              </p:ext>
            </p:extLst>
          </p:nvPr>
        </p:nvGraphicFramePr>
        <p:xfrm>
          <a:off x="1749425" y="2147888"/>
          <a:ext cx="456565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8" name="Equation" r:id="rId3" imgW="1954951" imgH="444307" progId="Equation.DSMT4">
                  <p:embed/>
                </p:oleObj>
              </mc:Choice>
              <mc:Fallback>
                <p:oleObj name="Equation" r:id="rId3" imgW="1954951" imgH="44430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2147888"/>
                        <a:ext cx="4565650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446895"/>
              </p:ext>
            </p:extLst>
          </p:nvPr>
        </p:nvGraphicFramePr>
        <p:xfrm>
          <a:off x="1858963" y="3352800"/>
          <a:ext cx="4283075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9" name="Equation" r:id="rId5" imgW="1841500" imgH="673100" progId="Equation.DSMT4">
                  <p:embed/>
                </p:oleObj>
              </mc:Choice>
              <mc:Fallback>
                <p:oleObj name="Equation" r:id="rId5" imgW="1841500" imgH="673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63" y="3352800"/>
                        <a:ext cx="4283075" cy="156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395288" y="335756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因此</a:t>
            </a:r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395288" y="242093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由于：</a:t>
            </a:r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304800" y="5041900"/>
            <a:ext cx="8839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</a:rPr>
              <a:t>样本量应增加到目前样本量的</a:t>
            </a:r>
            <a:r>
              <a:rPr lang="en-US" altLang="zh-CN" sz="2400" b="1" dirty="0">
                <a:solidFill>
                  <a:srgbClr val="0000FF"/>
                </a:solidFill>
              </a:rPr>
              <a:t>4</a:t>
            </a:r>
            <a:r>
              <a:rPr lang="zh-CN" altLang="en-US" sz="2400" b="1" dirty="0">
                <a:solidFill>
                  <a:srgbClr val="0000FF"/>
                </a:solidFill>
              </a:rPr>
              <a:t>倍。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CC0000"/>
                </a:solidFill>
                <a:ea typeface="黑体" pitchFamily="2" charset="-122"/>
              </a:rPr>
              <a:t>如果保持置信区间的长度不变，样本量的增加会使置信度增加。</a:t>
            </a:r>
          </a:p>
        </p:txBody>
      </p:sp>
      <p:sp>
        <p:nvSpPr>
          <p:cNvPr id="117770" name="Text Box 10"/>
          <p:cNvSpPr txBox="1">
            <a:spLocks noChangeArrowheads="1"/>
          </p:cNvSpPr>
          <p:nvPr/>
        </p:nvSpPr>
        <p:spPr bwMode="auto">
          <a:xfrm>
            <a:off x="323850" y="260350"/>
            <a:ext cx="849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3300"/>
                </a:solidFill>
                <a:ea typeface="黑体" pitchFamily="2" charset="-122"/>
              </a:rPr>
              <a:t>来自现实世界的数据量越大，我们对现实世界的了解就越清楚</a:t>
            </a:r>
          </a:p>
        </p:txBody>
      </p:sp>
      <p:sp>
        <p:nvSpPr>
          <p:cNvPr id="117771" name="Oval 11"/>
          <p:cNvSpPr>
            <a:spLocks noChangeArrowheads="1"/>
          </p:cNvSpPr>
          <p:nvPr/>
        </p:nvSpPr>
        <p:spPr bwMode="auto">
          <a:xfrm>
            <a:off x="1692275" y="2420938"/>
            <a:ext cx="431800" cy="43180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4213" y="1916113"/>
            <a:ext cx="7772400" cy="1470025"/>
          </a:xfrm>
        </p:spPr>
        <p:txBody>
          <a:bodyPr/>
          <a:lstStyle/>
          <a:p>
            <a:r>
              <a:rPr lang="zh-CN" altLang="en-US" sz="5400" b="1" dirty="0">
                <a:ea typeface="微软雅黑" pitchFamily="34" charset="-122"/>
              </a:rPr>
              <a:t>扩展</a:t>
            </a:r>
            <a:r>
              <a:rPr lang="zh-CN" altLang="en-US" sz="5400" b="1" dirty="0" smtClean="0">
                <a:ea typeface="微软雅黑" pitchFamily="34" charset="-122"/>
              </a:rPr>
              <a:t>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6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442546"/>
              </p:ext>
            </p:extLst>
          </p:nvPr>
        </p:nvGraphicFramePr>
        <p:xfrm>
          <a:off x="827584" y="206375"/>
          <a:ext cx="705643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7" name="Equation" r:id="rId3" imgW="3073320" imgH="279360" progId="Equation.DSMT4">
                  <p:embed/>
                </p:oleObj>
              </mc:Choice>
              <mc:Fallback>
                <p:oleObj name="Equation" r:id="rId3" imgW="3073320" imgH="2793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06375"/>
                        <a:ext cx="7056437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9900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867023"/>
              </p:ext>
            </p:extLst>
          </p:nvPr>
        </p:nvGraphicFramePr>
        <p:xfrm>
          <a:off x="376064" y="973686"/>
          <a:ext cx="7953716" cy="1255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8" name="Equation" r:id="rId5" imgW="4660560" imgH="736560" progId="Equation.DSMT4">
                  <p:embed/>
                </p:oleObj>
              </mc:Choice>
              <mc:Fallback>
                <p:oleObj name="Equation" r:id="rId5" imgW="4660560" imgH="736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64" y="973686"/>
                        <a:ext cx="7953716" cy="1255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66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555457"/>
              </p:ext>
            </p:extLst>
          </p:nvPr>
        </p:nvGraphicFramePr>
        <p:xfrm>
          <a:off x="376064" y="2389022"/>
          <a:ext cx="309721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9" name="Equation" r:id="rId7" imgW="1371600" imgH="228600" progId="Equation.DSMT4">
                  <p:embed/>
                </p:oleObj>
              </mc:Choice>
              <mc:Fallback>
                <p:oleObj name="Equation" r:id="rId7" imgW="13716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64" y="2389022"/>
                        <a:ext cx="3097212" cy="51435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66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394999"/>
              </p:ext>
            </p:extLst>
          </p:nvPr>
        </p:nvGraphicFramePr>
        <p:xfrm>
          <a:off x="600158" y="3029844"/>
          <a:ext cx="21605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0" name="Equation" r:id="rId9" imgW="1091880" imgH="253800" progId="Equation.DSMT4">
                  <p:embed/>
                </p:oleObj>
              </mc:Choice>
              <mc:Fallback>
                <p:oleObj name="Equation" r:id="rId9" imgW="109188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158" y="3029844"/>
                        <a:ext cx="216058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9900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66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565858"/>
              </p:ext>
            </p:extLst>
          </p:nvPr>
        </p:nvGraphicFramePr>
        <p:xfrm>
          <a:off x="3059832" y="2956721"/>
          <a:ext cx="4278781" cy="997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1" name="Equation" r:id="rId11" imgW="2070000" imgH="482400" progId="Equation.DSMT4">
                  <p:embed/>
                </p:oleObj>
              </mc:Choice>
              <mc:Fallback>
                <p:oleObj name="Equation" r:id="rId11" imgW="2070000" imgH="48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956721"/>
                        <a:ext cx="4278781" cy="9977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66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357091"/>
              </p:ext>
            </p:extLst>
          </p:nvPr>
        </p:nvGraphicFramePr>
        <p:xfrm>
          <a:off x="1919288" y="4183063"/>
          <a:ext cx="3656012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2" name="Equation" r:id="rId13" imgW="2070000" imgH="672840" progId="Equation.DSMT4">
                  <p:embed/>
                </p:oleObj>
              </mc:Choice>
              <mc:Fallback>
                <p:oleObj name="Equation" r:id="rId13" imgW="2070000" imgH="6728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4183063"/>
                        <a:ext cx="3656012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66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610923"/>
              </p:ext>
            </p:extLst>
          </p:nvPr>
        </p:nvGraphicFramePr>
        <p:xfrm>
          <a:off x="762825" y="5589240"/>
          <a:ext cx="5079175" cy="1024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3" name="Equation" r:id="rId15" imgW="2641320" imgH="533160" progId="Equation.DSMT4">
                  <p:embed/>
                </p:oleObj>
              </mc:Choice>
              <mc:Fallback>
                <p:oleObj name="Equation" r:id="rId15" imgW="2641320" imgH="5331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825" y="5589240"/>
                        <a:ext cx="5079175" cy="1024286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28575">
                        <a:solidFill>
                          <a:srgbClr val="C0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5" name="Text Box 9"/>
          <p:cNvSpPr txBox="1">
            <a:spLocks noChangeArrowheads="1"/>
          </p:cNvSpPr>
          <p:nvPr/>
        </p:nvSpPr>
        <p:spPr bwMode="auto">
          <a:xfrm>
            <a:off x="395536" y="247978"/>
            <a:ext cx="1081088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一、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6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6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56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56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5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756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756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756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756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9632" y="2871789"/>
            <a:ext cx="3600400" cy="845243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9682" name="Object 2"/>
          <p:cNvGraphicFramePr>
            <a:graphicFrameLocks noChangeAspect="1"/>
          </p:cNvGraphicFramePr>
          <p:nvPr/>
        </p:nvGraphicFramePr>
        <p:xfrm>
          <a:off x="611188" y="404813"/>
          <a:ext cx="33845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9" name="Equation" r:id="rId3" imgW="1638000" imgH="253800" progId="Equation.DSMT4">
                  <p:embed/>
                </p:oleObj>
              </mc:Choice>
              <mc:Fallback>
                <p:oleObj name="Equation" r:id="rId3" imgW="163800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04813"/>
                        <a:ext cx="338455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9900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76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500700"/>
              </p:ext>
            </p:extLst>
          </p:nvPr>
        </p:nvGraphicFramePr>
        <p:xfrm>
          <a:off x="366713" y="1289050"/>
          <a:ext cx="6094412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0" name="Equation" r:id="rId5" imgW="3098520" imgH="622080" progId="Equation.DSMT4">
                  <p:embed/>
                </p:oleObj>
              </mc:Choice>
              <mc:Fallback>
                <p:oleObj name="Equation" r:id="rId5" imgW="3098520" imgH="6220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1289050"/>
                        <a:ext cx="6094412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9900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76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245845"/>
              </p:ext>
            </p:extLst>
          </p:nvPr>
        </p:nvGraphicFramePr>
        <p:xfrm>
          <a:off x="467544" y="2897579"/>
          <a:ext cx="423545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1" name="Equation" r:id="rId7" imgW="2070000" imgH="711000" progId="Equation.DSMT4">
                  <p:embed/>
                </p:oleObj>
              </mc:Choice>
              <mc:Fallback>
                <p:oleObj name="Equation" r:id="rId7" imgW="2070000" imgH="71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897579"/>
                        <a:ext cx="4235450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9900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76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496896"/>
              </p:ext>
            </p:extLst>
          </p:nvPr>
        </p:nvGraphicFramePr>
        <p:xfrm>
          <a:off x="636009" y="4869160"/>
          <a:ext cx="65166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2" name="Equation" r:id="rId9" imgW="3288960" imgH="431640" progId="Equation.DSMT4">
                  <p:embed/>
                </p:oleObj>
              </mc:Choice>
              <mc:Fallback>
                <p:oleObj name="Equation" r:id="rId9" imgW="328896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009" y="4869160"/>
                        <a:ext cx="6516688" cy="8540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38100">
                        <a:solidFill>
                          <a:srgbClr val="C0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292080" y="2871788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联合方差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P184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9.8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67944" y="377578"/>
            <a:ext cx="180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样本）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64088" y="3460254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400" b="1" baseline="-25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 的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无偏估计量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254842"/>
              </p:ext>
            </p:extLst>
          </p:nvPr>
        </p:nvGraphicFramePr>
        <p:xfrm>
          <a:off x="6626671" y="134344"/>
          <a:ext cx="2409825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3" name="Equation" r:id="rId11" imgW="1828800" imgH="914400" progId="Equation.DSMT4">
                  <p:embed/>
                </p:oleObj>
              </mc:Choice>
              <mc:Fallback>
                <p:oleObj name="Equation" r:id="rId11" imgW="1828800" imgH="914400" progId="Equation.DSMT4">
                  <p:embed/>
                  <p:pic>
                    <p:nvPicPr>
                      <p:cNvPr id="27566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6671" y="134344"/>
                        <a:ext cx="2409825" cy="1201737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5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757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757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757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757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7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308546"/>
              </p:ext>
            </p:extLst>
          </p:nvPr>
        </p:nvGraphicFramePr>
        <p:xfrm>
          <a:off x="971600" y="188913"/>
          <a:ext cx="282416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8" name="Equation" r:id="rId3" imgW="1206360" imgH="457200" progId="Equation.DSMT4">
                  <p:embed/>
                </p:oleObj>
              </mc:Choice>
              <mc:Fallback>
                <p:oleObj name="Equation" r:id="rId3" imgW="120636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88913"/>
                        <a:ext cx="2824162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9900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8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299794"/>
              </p:ext>
            </p:extLst>
          </p:nvPr>
        </p:nvGraphicFramePr>
        <p:xfrm>
          <a:off x="4211960" y="476250"/>
          <a:ext cx="2082326" cy="575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9" name="Equation" r:id="rId5" imgW="825480" imgH="228600" progId="Equation.DSMT4">
                  <p:embed/>
                </p:oleObj>
              </mc:Choice>
              <mc:Fallback>
                <p:oleObj name="Equation" r:id="rId5" imgW="82548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476250"/>
                        <a:ext cx="2082326" cy="575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8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367126"/>
              </p:ext>
            </p:extLst>
          </p:nvPr>
        </p:nvGraphicFramePr>
        <p:xfrm>
          <a:off x="1001713" y="1512888"/>
          <a:ext cx="3830637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0" name="Equation" r:id="rId7" imgW="1904760" imgH="457200" progId="Equation.DSMT4">
                  <p:embed/>
                </p:oleObj>
              </mc:Choice>
              <mc:Fallback>
                <p:oleObj name="Equation" r:id="rId7" imgW="190476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1512888"/>
                        <a:ext cx="3830637" cy="919162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7030A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86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590212"/>
              </p:ext>
            </p:extLst>
          </p:nvPr>
        </p:nvGraphicFramePr>
        <p:xfrm>
          <a:off x="1016000" y="2603500"/>
          <a:ext cx="722788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1" name="Equation" r:id="rId9" imgW="3695400" imgH="482400" progId="Equation.DSMT4">
                  <p:embed/>
                </p:oleObj>
              </mc:Choice>
              <mc:Fallback>
                <p:oleObj name="Equation" r:id="rId9" imgW="369540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2603500"/>
                        <a:ext cx="722788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86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414202"/>
              </p:ext>
            </p:extLst>
          </p:nvPr>
        </p:nvGraphicFramePr>
        <p:xfrm>
          <a:off x="782638" y="5229225"/>
          <a:ext cx="676433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2" name="Equation" r:id="rId11" imgW="3746160" imgH="634680" progId="Equation.DSMT4">
                  <p:embed/>
                </p:oleObj>
              </mc:Choice>
              <mc:Fallback>
                <p:oleObj name="Equation" r:id="rId11" imgW="3746160" imgH="6346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5229225"/>
                        <a:ext cx="6764337" cy="11430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25400">
                        <a:solidFill>
                          <a:srgbClr val="C0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86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068626"/>
              </p:ext>
            </p:extLst>
          </p:nvPr>
        </p:nvGraphicFramePr>
        <p:xfrm>
          <a:off x="806450" y="3714750"/>
          <a:ext cx="7304088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3" name="Equation" r:id="rId13" imgW="3924000" imgH="634680" progId="Equation.DSMT4">
                  <p:embed/>
                </p:oleObj>
              </mc:Choice>
              <mc:Fallback>
                <p:oleObj name="Equation" r:id="rId13" imgW="3924000" imgH="6346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3714750"/>
                        <a:ext cx="7304088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12" name="Text Box 8"/>
          <p:cNvSpPr txBox="1">
            <a:spLocks noChangeArrowheads="1"/>
          </p:cNvSpPr>
          <p:nvPr/>
        </p:nvSpPr>
        <p:spPr bwMode="auto">
          <a:xfrm>
            <a:off x="323850" y="476250"/>
            <a:ext cx="1081088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 smtClean="0"/>
              <a:t>二、</a:t>
            </a:r>
            <a:endParaRPr lang="zh-CN" altLang="en-US" sz="2800" b="1" dirty="0"/>
          </a:p>
        </p:txBody>
      </p:sp>
      <p:sp>
        <p:nvSpPr>
          <p:cNvPr id="9" name="椭圆 8"/>
          <p:cNvSpPr/>
          <p:nvPr/>
        </p:nvSpPr>
        <p:spPr>
          <a:xfrm>
            <a:off x="1704802" y="1988840"/>
            <a:ext cx="1139006" cy="4432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8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8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5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758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758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758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758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758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758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404813"/>
            <a:ext cx="8748712" cy="2952750"/>
          </a:xfrm>
        </p:spPr>
        <p:txBody>
          <a:bodyPr>
            <a:noAutofit/>
          </a:bodyPr>
          <a:lstStyle/>
          <a:p>
            <a:pPr marL="0" indent="0" algn="just" eaLnBrk="1" hangingPunct="1">
              <a:lnSpc>
                <a:spcPct val="170000"/>
              </a:lnSpc>
              <a:buFontTx/>
              <a:buNone/>
            </a:pPr>
            <a:r>
              <a:rPr lang="zh-CN" altLang="en-US" sz="2000" b="1" dirty="0" smtClean="0">
                <a:latin typeface="宋体" pitchFamily="2" charset="-122"/>
              </a:rPr>
              <a:t>例：两台机床生产同一个型号的滚珠，从甲机床生产的滚珠中抽取</a:t>
            </a:r>
            <a:r>
              <a:rPr lang="en-US" altLang="zh-CN" sz="2000" b="1" dirty="0" smtClean="0">
                <a:latin typeface="宋体" pitchFamily="2" charset="-122"/>
              </a:rPr>
              <a:t>8</a:t>
            </a:r>
            <a:r>
              <a:rPr lang="zh-CN" altLang="en-US" sz="2000" b="1" dirty="0" smtClean="0">
                <a:latin typeface="宋体" pitchFamily="2" charset="-122"/>
              </a:rPr>
              <a:t>个，从乙机床生产的滚珠中抽取</a:t>
            </a:r>
            <a:r>
              <a:rPr lang="en-US" altLang="zh-CN" sz="2000" b="1" dirty="0" smtClean="0">
                <a:latin typeface="宋体" pitchFamily="2" charset="-122"/>
              </a:rPr>
              <a:t>9</a:t>
            </a:r>
            <a:r>
              <a:rPr lang="zh-CN" altLang="en-US" sz="2000" b="1" dirty="0" smtClean="0">
                <a:latin typeface="宋体" pitchFamily="2" charset="-122"/>
              </a:rPr>
              <a:t>个，测得这些滚珠得直径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毫米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如下</a:t>
            </a:r>
            <a:r>
              <a:rPr lang="en-US" altLang="zh-CN" sz="2000" b="1" dirty="0" smtClean="0">
                <a:latin typeface="宋体" pitchFamily="2" charset="-122"/>
              </a:rPr>
              <a:t>:</a:t>
            </a:r>
          </a:p>
          <a:p>
            <a:pPr marL="0" indent="0" eaLnBrk="1" hangingPunct="1">
              <a:lnSpc>
                <a:spcPct val="220000"/>
              </a:lnSpc>
              <a:buFontTx/>
              <a:buNone/>
            </a:pPr>
            <a:r>
              <a:rPr lang="en-US" altLang="zh-CN" sz="2000" b="1" dirty="0" smtClean="0"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甲</a:t>
            </a:r>
            <a:r>
              <a:rPr lang="zh-CN" altLang="en-US" sz="2000" b="1" dirty="0" smtClean="0">
                <a:latin typeface="宋体" pitchFamily="2" charset="-122"/>
              </a:rPr>
              <a:t>机床</a:t>
            </a:r>
            <a:r>
              <a:rPr lang="en-US" altLang="zh-CN" sz="2000" b="1" dirty="0" smtClean="0">
                <a:latin typeface="宋体" pitchFamily="2" charset="-122"/>
              </a:rPr>
              <a:t>:</a:t>
            </a:r>
            <a:r>
              <a:rPr lang="zh-CN" altLang="en-US" sz="2000" b="1" dirty="0" smtClean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15.0  14.8  15.2  15.4  14.9  15.1  15.2  14.8</a:t>
            </a:r>
          </a:p>
          <a:p>
            <a:pPr marL="0" indent="0" eaLnBrk="1" hangingPunct="1">
              <a:lnSpc>
                <a:spcPct val="220000"/>
              </a:lnSpc>
              <a:buFontTx/>
              <a:buNone/>
            </a:pPr>
            <a:r>
              <a:rPr lang="zh-CN" altLang="en-US" sz="2000" b="1" dirty="0" smtClean="0">
                <a:latin typeface="宋体" pitchFamily="2" charset="-122"/>
              </a:rPr>
              <a:t>乙</a:t>
            </a:r>
            <a:r>
              <a:rPr lang="zh-CN" altLang="en-US" sz="2000" b="1" dirty="0" smtClean="0">
                <a:latin typeface="宋体" pitchFamily="2" charset="-122"/>
              </a:rPr>
              <a:t>机床</a:t>
            </a:r>
            <a:r>
              <a:rPr lang="en-US" altLang="zh-CN" sz="2000" b="1" dirty="0" smtClean="0">
                <a:latin typeface="宋体" pitchFamily="2" charset="-122"/>
              </a:rPr>
              <a:t>:</a:t>
            </a:r>
            <a:r>
              <a:rPr lang="zh-CN" altLang="en-US" sz="2000" b="1" dirty="0" smtClean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15.2  15.0  14.8  15.1  14.6  14.8  15.1  14.5  15.0</a:t>
            </a:r>
          </a:p>
        </p:txBody>
      </p:sp>
      <p:graphicFrame>
        <p:nvGraphicFramePr>
          <p:cNvPr id="201731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846310358"/>
              </p:ext>
            </p:extLst>
          </p:nvPr>
        </p:nvGraphicFramePr>
        <p:xfrm>
          <a:off x="323850" y="3357563"/>
          <a:ext cx="8604250" cy="318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name="Equation" r:id="rId3" imgW="4495680" imgH="1663560" progId="Equation.DSMT4">
                  <p:embed/>
                </p:oleObj>
              </mc:Choice>
              <mc:Fallback>
                <p:oleObj name="Equation" r:id="rId3" imgW="4495680" imgH="1663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357563"/>
                        <a:ext cx="8604250" cy="31829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07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582781"/>
              </p:ext>
            </p:extLst>
          </p:nvPr>
        </p:nvGraphicFramePr>
        <p:xfrm>
          <a:off x="468313" y="404813"/>
          <a:ext cx="718185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8" name="Equation" r:id="rId3" imgW="4254480" imgH="241200" progId="Equation.DSMT4">
                  <p:embed/>
                </p:oleObj>
              </mc:Choice>
              <mc:Fallback>
                <p:oleObj name="Equation" r:id="rId3" imgW="4254480" imgH="241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04813"/>
                        <a:ext cx="7181850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0707" name="Object 3"/>
          <p:cNvGraphicFramePr>
            <a:graphicFrameLocks noChangeAspect="1"/>
          </p:cNvGraphicFramePr>
          <p:nvPr/>
        </p:nvGraphicFramePr>
        <p:xfrm>
          <a:off x="395288" y="3284538"/>
          <a:ext cx="622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9" name="Equation" r:id="rId5" imgW="4152600" imgH="253800" progId="Equation.DSMT4">
                  <p:embed/>
                </p:oleObj>
              </mc:Choice>
              <mc:Fallback>
                <p:oleObj name="Equation" r:id="rId5" imgW="415260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284538"/>
                        <a:ext cx="6223000" cy="381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0708" name="Object 4"/>
          <p:cNvGraphicFramePr>
            <a:graphicFrameLocks noChangeAspect="1"/>
          </p:cNvGraphicFramePr>
          <p:nvPr/>
        </p:nvGraphicFramePr>
        <p:xfrm>
          <a:off x="395288" y="1196975"/>
          <a:ext cx="593883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0" name="Equation" r:id="rId7" imgW="3517560" imgH="457200" progId="Equation.DSMT4">
                  <p:embed/>
                </p:oleObj>
              </mc:Choice>
              <mc:Fallback>
                <p:oleObj name="Equation" r:id="rId7" imgW="351756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196975"/>
                        <a:ext cx="5938837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07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381353"/>
              </p:ext>
            </p:extLst>
          </p:nvPr>
        </p:nvGraphicFramePr>
        <p:xfrm>
          <a:off x="2484438" y="1773238"/>
          <a:ext cx="278923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1" name="Equation" r:id="rId9" imgW="1650960" imgH="533160" progId="Equation.DSMT4">
                  <p:embed/>
                </p:oleObj>
              </mc:Choice>
              <mc:Fallback>
                <p:oleObj name="Equation" r:id="rId9" imgW="1650960" imgH="5331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773238"/>
                        <a:ext cx="2789237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0710" name="Object 6"/>
          <p:cNvGraphicFramePr>
            <a:graphicFrameLocks noChangeAspect="1"/>
          </p:cNvGraphicFramePr>
          <p:nvPr/>
        </p:nvGraphicFramePr>
        <p:xfrm>
          <a:off x="611188" y="2636838"/>
          <a:ext cx="58102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2" name="Equation" r:id="rId11" imgW="3441600" imgH="253800" progId="Equation.DSMT4">
                  <p:embed/>
                </p:oleObj>
              </mc:Choice>
              <mc:Fallback>
                <p:oleObj name="Equation" r:id="rId11" imgW="344160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636838"/>
                        <a:ext cx="581025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07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209323"/>
              </p:ext>
            </p:extLst>
          </p:nvPr>
        </p:nvGraphicFramePr>
        <p:xfrm>
          <a:off x="750094" y="4829176"/>
          <a:ext cx="5532437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3" name="Equation" r:id="rId13" imgW="3276360" imgH="419040" progId="Equation.DSMT4">
                  <p:embed/>
                </p:oleObj>
              </mc:Choice>
              <mc:Fallback>
                <p:oleObj name="Equation" r:id="rId13" imgW="327636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094" y="4829176"/>
                        <a:ext cx="5532437" cy="709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07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346301"/>
              </p:ext>
            </p:extLst>
          </p:nvPr>
        </p:nvGraphicFramePr>
        <p:xfrm>
          <a:off x="1989138" y="3860800"/>
          <a:ext cx="39878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4" name="Equation" r:id="rId15" imgW="2361960" imgH="457200" progId="Equation.DSMT4">
                  <p:embed/>
                </p:oleObj>
              </mc:Choice>
              <mc:Fallback>
                <p:oleObj name="Equation" r:id="rId15" imgW="236196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3860800"/>
                        <a:ext cx="39878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0713" name="Object 9"/>
          <p:cNvGraphicFramePr>
            <a:graphicFrameLocks noChangeAspect="1"/>
          </p:cNvGraphicFramePr>
          <p:nvPr/>
        </p:nvGraphicFramePr>
        <p:xfrm>
          <a:off x="827088" y="5734050"/>
          <a:ext cx="34734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5" name="Equation" r:id="rId17" imgW="2057400" imgH="253800" progId="Equation.DSMT4">
                  <p:embed/>
                </p:oleObj>
              </mc:Choice>
              <mc:Fallback>
                <p:oleObj name="Equation" r:id="rId17" imgW="2057400" imgH="253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734050"/>
                        <a:ext cx="347345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0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0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0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0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6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60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0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60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0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6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60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60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60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60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17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484638"/>
              </p:ext>
            </p:extLst>
          </p:nvPr>
        </p:nvGraphicFramePr>
        <p:xfrm>
          <a:off x="450316" y="1269281"/>
          <a:ext cx="7091239" cy="935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3" name="Equation" r:id="rId3" imgW="3466800" imgH="457200" progId="Equation.DSMT4">
                  <p:embed/>
                </p:oleObj>
              </mc:Choice>
              <mc:Fallback>
                <p:oleObj name="Equation" r:id="rId3" imgW="34668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16" y="1269281"/>
                        <a:ext cx="7091239" cy="935509"/>
                      </a:xfrm>
                      <a:prstGeom prst="rect">
                        <a:avLst/>
                      </a:prstGeom>
                      <a:noFill/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17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06817"/>
              </p:ext>
            </p:extLst>
          </p:nvPr>
        </p:nvGraphicFramePr>
        <p:xfrm>
          <a:off x="1619672" y="2564904"/>
          <a:ext cx="52197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4" name="Equation" r:id="rId5" imgW="2831760" imgH="507960" progId="Equation.DSMT4">
                  <p:embed/>
                </p:oleObj>
              </mc:Choice>
              <mc:Fallback>
                <p:oleObj name="Equation" r:id="rId5" imgW="283176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564904"/>
                        <a:ext cx="5219700" cy="936625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17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603561"/>
              </p:ext>
            </p:extLst>
          </p:nvPr>
        </p:nvGraphicFramePr>
        <p:xfrm>
          <a:off x="827584" y="3933056"/>
          <a:ext cx="5029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5" name="Equation" r:id="rId7" imgW="2501640" imgH="253800" progId="Equation.DSMT4">
                  <p:embed/>
                </p:oleObj>
              </mc:Choice>
              <mc:Fallback>
                <p:oleObj name="Equation" r:id="rId7" imgW="250164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933056"/>
                        <a:ext cx="5029200" cy="511175"/>
                      </a:xfrm>
                      <a:prstGeom prst="rect">
                        <a:avLst/>
                      </a:prstGeom>
                      <a:noFill/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17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647223"/>
              </p:ext>
            </p:extLst>
          </p:nvPr>
        </p:nvGraphicFramePr>
        <p:xfrm>
          <a:off x="827584" y="4797152"/>
          <a:ext cx="6336704" cy="905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6" name="Equation" r:id="rId9" imgW="3200400" imgH="457200" progId="Equation.DSMT4">
                  <p:embed/>
                </p:oleObj>
              </mc:Choice>
              <mc:Fallback>
                <p:oleObj name="Equation" r:id="rId9" imgW="32004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797152"/>
                        <a:ext cx="6336704" cy="905524"/>
                      </a:xfrm>
                      <a:prstGeom prst="rect">
                        <a:avLst/>
                      </a:prstGeom>
                      <a:noFill/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956616"/>
              </p:ext>
            </p:extLst>
          </p:nvPr>
        </p:nvGraphicFramePr>
        <p:xfrm>
          <a:off x="395536" y="476672"/>
          <a:ext cx="6602912" cy="503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7" name="Equation" r:id="rId11" imgW="3162240" imgH="241200" progId="Equation.DSMT4">
                  <p:embed/>
                </p:oleObj>
              </mc:Choice>
              <mc:Fallback>
                <p:oleObj name="Equation" r:id="rId11" imgW="3162240" imgH="241200" progId="Equation.DSMT4">
                  <p:embed/>
                  <p:pic>
                    <p:nvPicPr>
                      <p:cNvPr id="27607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76672"/>
                        <a:ext cx="6602912" cy="50336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1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1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1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1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19" y="18864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作  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27584" y="1484784"/>
            <a:ext cx="5616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教材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习题九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》P184</a:t>
            </a:r>
          </a:p>
          <a:p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9.4   9.8   9.15   9.17   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772400" cy="1143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altLang="en-US" sz="3600" b="1" u="sng" dirty="0" smtClean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注意正确的叙述方法</a:t>
            </a:r>
            <a:r>
              <a:rPr lang="en-US" altLang="zh-CN" sz="3600" dirty="0" smtClean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br>
              <a:rPr lang="en-US" altLang="zh-CN" sz="3600" dirty="0" smtClean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endParaRPr lang="en-US" altLang="zh-CN" sz="36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77724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Char char=" "/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置信区间 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覆盖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参数</a:t>
            </a:r>
            <a:r>
              <a:rPr lang="zh-CN" altLang="en-US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的概率是 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(1-</a:t>
            </a:r>
            <a:r>
              <a:rPr lang="en-US" altLang="zh-CN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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).</a:t>
            </a:r>
          </a:p>
          <a:p>
            <a:pPr eaLnBrk="1" hangingPunct="1">
              <a:lnSpc>
                <a:spcPct val="150000"/>
              </a:lnSpc>
              <a:buFontTx/>
              <a:buChar char=" "/>
            </a:pPr>
            <a:endParaRPr lang="en-US" altLang="zh-CN" i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FontTx/>
              <a:buChar char=" "/>
            </a:pPr>
            <a:endParaRPr lang="en-US" altLang="zh-CN" i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FontTx/>
              <a:buChar char=" "/>
            </a:pPr>
            <a:endParaRPr lang="en-US" altLang="zh-CN" i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graphicFrame>
        <p:nvGraphicFramePr>
          <p:cNvPr id="348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79499"/>
              </p:ext>
            </p:extLst>
          </p:nvPr>
        </p:nvGraphicFramePr>
        <p:xfrm>
          <a:off x="2411413" y="981075"/>
          <a:ext cx="33782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4" imgW="3378200" imgH="533400" progId="Equation.3">
                  <p:embed/>
                </p:oleObj>
              </mc:Choice>
              <mc:Fallback>
                <p:oleObj name="Equation" r:id="rId4" imgW="3378200" imgH="533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981075"/>
                        <a:ext cx="3378200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797" name="Text Box 5"/>
          <p:cNvSpPr txBox="1">
            <a:spLocks noChangeArrowheads="1"/>
          </p:cNvSpPr>
          <p:nvPr/>
        </p:nvSpPr>
        <p:spPr bwMode="auto">
          <a:xfrm>
            <a:off x="684212" y="2420938"/>
            <a:ext cx="8064251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— </a:t>
            </a:r>
            <a:r>
              <a:rPr lang="en-US" altLang="zh-CN" sz="32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  </a:t>
            </a:r>
            <a:r>
              <a:rPr lang="zh-CN" altLang="en-US" sz="32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不是随机变量</a:t>
            </a:r>
          </a:p>
          <a:p>
            <a:pPr>
              <a:lnSpc>
                <a:spcPct val="150000"/>
              </a:lnSpc>
            </a:pPr>
            <a:r>
              <a:rPr lang="en-US" altLang="zh-CN" sz="32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—  C.I. </a:t>
            </a:r>
            <a:r>
              <a:rPr lang="zh-CN" altLang="en-US" sz="32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是随机区间，会随样本的不同而发生变化</a:t>
            </a:r>
            <a:r>
              <a:rPr lang="en-US" altLang="zh-CN" sz="32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endParaRPr lang="en-US" altLang="zh-CN" sz="32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9798" name="Text Box 6"/>
          <p:cNvSpPr txBox="1">
            <a:spLocks noChangeArrowheads="1"/>
          </p:cNvSpPr>
          <p:nvPr/>
        </p:nvSpPr>
        <p:spPr bwMode="auto">
          <a:xfrm>
            <a:off x="463170" y="4734342"/>
            <a:ext cx="8351837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CC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</a:t>
            </a:r>
            <a:r>
              <a:rPr lang="zh-CN" altLang="en-US" sz="3200" b="1" dirty="0">
                <a:solidFill>
                  <a:srgbClr val="CC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置信度为</a:t>
            </a:r>
            <a:r>
              <a:rPr lang="en-US" altLang="zh-CN" sz="3200" b="1" dirty="0">
                <a:solidFill>
                  <a:srgbClr val="CC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95% </a:t>
            </a:r>
            <a:r>
              <a:rPr lang="zh-CN" altLang="en-US" sz="3200" b="1" dirty="0">
                <a:solidFill>
                  <a:srgbClr val="CC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意味着：大约有 </a:t>
            </a:r>
            <a:r>
              <a:rPr lang="en-US" altLang="zh-CN" sz="3200" b="1" dirty="0">
                <a:solidFill>
                  <a:srgbClr val="CC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95%</a:t>
            </a:r>
            <a:r>
              <a:rPr lang="zh-CN" altLang="en-US" sz="3200" b="1" dirty="0">
                <a:solidFill>
                  <a:srgbClr val="CC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 置信区间包含参数 </a:t>
            </a:r>
            <a:r>
              <a:rPr lang="zh-CN" altLang="en-US" sz="3200" b="1" i="1" dirty="0">
                <a:solidFill>
                  <a:srgbClr val="CC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en-US" altLang="zh-CN" sz="3200" b="1" dirty="0">
                <a:solidFill>
                  <a:srgbClr val="CC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zh-CN" altLang="en-US" sz="3200" b="1" dirty="0">
                <a:solidFill>
                  <a:srgbClr val="CC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而</a:t>
            </a:r>
            <a:r>
              <a:rPr lang="en-US" altLang="zh-CN" sz="3200" b="1" dirty="0">
                <a:solidFill>
                  <a:srgbClr val="CC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5%</a:t>
            </a:r>
            <a:r>
              <a:rPr lang="zh-CN" altLang="en-US" sz="3200" b="1" dirty="0">
                <a:solidFill>
                  <a:srgbClr val="CC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的置信区间不包含</a:t>
            </a:r>
            <a:r>
              <a:rPr lang="zh-CN" altLang="en-US" sz="3200" b="1" i="1" dirty="0">
                <a:solidFill>
                  <a:srgbClr val="CC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en-US" altLang="zh-CN" sz="3200" b="1" dirty="0">
                <a:solidFill>
                  <a:srgbClr val="CC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endParaRPr lang="en-US" altLang="zh-CN" b="1" dirty="0">
              <a:solidFill>
                <a:srgbClr val="CC33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7" grpId="0" autoUpdateAnimBg="0"/>
      <p:bldP spid="28979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205038"/>
            <a:ext cx="8207375" cy="6556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如何理解：</a:t>
            </a:r>
            <a:r>
              <a:rPr lang="zh-CN" altLang="en-US" sz="2800" b="1" smtClean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“置信区间覆盖参数</a:t>
            </a:r>
            <a:r>
              <a:rPr lang="zh-CN" altLang="en-US" sz="2800" b="1" i="1" smtClean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i="1" smtClean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zh-CN" altLang="en-US" sz="2800" b="1" smtClean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的概率是 </a:t>
            </a:r>
            <a:r>
              <a:rPr lang="en-US" altLang="zh-CN" sz="2800" b="1" smtClean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(1-</a:t>
            </a:r>
            <a:r>
              <a:rPr lang="en-US" altLang="zh-CN" sz="2800" b="1" i="1" smtClean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</a:t>
            </a:r>
            <a:r>
              <a:rPr lang="en-US" altLang="zh-CN" sz="2800" b="1" smtClean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)”</a:t>
            </a:r>
          </a:p>
          <a:p>
            <a:pPr eaLnBrk="1" hangingPunct="1">
              <a:buFontTx/>
              <a:buNone/>
            </a:pPr>
            <a:endParaRPr lang="en-US" altLang="zh-CN" sz="2800" b="1" smtClean="0">
              <a:solidFill>
                <a:srgbClr val="0000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395288" y="333375"/>
            <a:ext cx="89281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假设：总体比例为 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p</a:t>
            </a:r>
          </a:p>
          <a:p>
            <a:pPr>
              <a:spcBef>
                <a:spcPct val="50000"/>
              </a:spcBef>
            </a:pP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已经求得其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95%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的置信区间为：（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72%, 78%)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可否说：</a:t>
            </a:r>
            <a:r>
              <a:rPr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这个置信区间包含总体比例的概率为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95%</a:t>
            </a:r>
            <a:r>
              <a:rPr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？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287337" y="2860675"/>
            <a:ext cx="81375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吴喜之教授强调：</a:t>
            </a:r>
            <a:r>
              <a:rPr lang="zh-CN" altLang="en-US" sz="2400" b="1" dirty="0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“这里</a:t>
            </a:r>
            <a:r>
              <a:rPr lang="zh-CN" altLang="en-US" sz="2400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的区间</a:t>
            </a:r>
            <a:r>
              <a:rPr lang="zh-CN" altLang="en-US" sz="2400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（</a:t>
            </a:r>
            <a:r>
              <a:rPr lang="en-US" altLang="zh-CN" sz="2400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72%, 78%)</a:t>
            </a:r>
            <a:r>
              <a:rPr lang="zh-CN" altLang="en-US" sz="2400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是固定的，而总体比例 </a:t>
            </a:r>
            <a:r>
              <a:rPr lang="en-US" altLang="zh-CN" sz="2400" i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en-US" altLang="zh-CN" sz="2400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也是固定的值。因此只有两种可能：或者该区间包含总体比例，或者不包含；这当中没有任何概率可言。至于区间（</a:t>
            </a:r>
            <a:r>
              <a:rPr lang="en-US" altLang="zh-CN" sz="2400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72%, 78%)</a:t>
            </a:r>
            <a:r>
              <a:rPr lang="zh-CN" altLang="en-US" sz="2400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是否覆盖真正比例，除非一个不漏地调查所有选民，否则永远也无法知道。”</a:t>
            </a:r>
          </a:p>
        </p:txBody>
      </p:sp>
      <p:sp>
        <p:nvSpPr>
          <p:cNvPr id="254982" name="Text Box 6"/>
          <p:cNvSpPr txBox="1">
            <a:spLocks noChangeArrowheads="1"/>
          </p:cNvSpPr>
          <p:nvPr/>
        </p:nvSpPr>
        <p:spPr bwMode="auto">
          <a:xfrm>
            <a:off x="290575" y="5589240"/>
            <a:ext cx="8153990" cy="11079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当你购买了一支发令枪后</a:t>
            </a:r>
            <a:r>
              <a:rPr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它不是合格的，就是不合格的。</a:t>
            </a:r>
          </a:p>
          <a:p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b="1" dirty="0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你会选择使用哪家工厂的产品</a:t>
            </a:r>
            <a:r>
              <a:rPr lang="en-US" altLang="zh-CN" sz="2400" b="1" dirty="0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?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IS9000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254983" name="Group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42003844"/>
              </p:ext>
            </p:extLst>
          </p:nvPr>
        </p:nvGraphicFramePr>
        <p:xfrm>
          <a:off x="323850" y="4918831"/>
          <a:ext cx="8064500" cy="765810"/>
        </p:xfrm>
        <a:graphic>
          <a:graphicData uri="http://schemas.openxmlformats.org/drawingml/2006/table">
            <a:tbl>
              <a:tblPr/>
              <a:tblGrid>
                <a:gridCol w="2097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4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发令枪生产企业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甲工厂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乙工厂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合格率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95%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20%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582" name="Rectangle 22"/>
          <p:cNvSpPr>
            <a:spLocks noChangeArrowheads="1"/>
          </p:cNvSpPr>
          <p:nvPr/>
        </p:nvSpPr>
        <p:spPr bwMode="auto">
          <a:xfrm>
            <a:off x="5435600" y="333375"/>
            <a:ext cx="2808288" cy="52322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点估计值为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75%</a:t>
            </a:r>
          </a:p>
        </p:txBody>
      </p:sp>
      <p:sp>
        <p:nvSpPr>
          <p:cNvPr id="10" name="Text Box 5" descr="新闻纸"/>
          <p:cNvSpPr txBox="1">
            <a:spLocks noChangeArrowheads="1"/>
          </p:cNvSpPr>
          <p:nvPr/>
        </p:nvSpPr>
        <p:spPr bwMode="auto">
          <a:xfrm>
            <a:off x="287238" y="5803805"/>
            <a:ext cx="8280598" cy="867106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solidFill>
              <a:srgbClr val="003366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tIns="216000" bIns="2160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置信度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 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用于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评价“估计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”的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可信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程度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5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2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205038"/>
            <a:ext cx="8207375" cy="6556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如何理解：</a:t>
            </a:r>
            <a:r>
              <a:rPr lang="zh-CN" altLang="en-US" sz="2800" b="1" smtClean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“置信区间覆盖参数</a:t>
            </a:r>
            <a:r>
              <a:rPr lang="zh-CN" altLang="en-US" sz="2800" b="1" i="1" smtClean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i="1" smtClean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zh-CN" altLang="en-US" sz="2800" b="1" smtClean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的概率是 </a:t>
            </a:r>
            <a:r>
              <a:rPr lang="en-US" altLang="zh-CN" sz="2800" b="1" smtClean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(1-</a:t>
            </a:r>
            <a:r>
              <a:rPr lang="en-US" altLang="zh-CN" sz="2800" b="1" i="1" smtClean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</a:t>
            </a:r>
            <a:r>
              <a:rPr lang="en-US" altLang="zh-CN" sz="2800" b="1" smtClean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)”</a:t>
            </a:r>
          </a:p>
          <a:p>
            <a:pPr eaLnBrk="1" hangingPunct="1">
              <a:buFontTx/>
              <a:buNone/>
            </a:pPr>
            <a:endParaRPr lang="en-US" altLang="zh-CN" sz="2800" b="1" smtClean="0">
              <a:solidFill>
                <a:srgbClr val="0000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395288" y="333375"/>
            <a:ext cx="89281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假设：总体比例为 </a:t>
            </a:r>
            <a:r>
              <a:rPr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p</a:t>
            </a:r>
          </a:p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zh-CN" altLang="en-US" sz="28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已经求得其</a:t>
            </a:r>
            <a:r>
              <a:rPr lang="en-US" altLang="zh-CN" sz="28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95%</a:t>
            </a:r>
            <a:r>
              <a:rPr lang="zh-CN" altLang="en-US" sz="28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的置信区间为：（</a:t>
            </a:r>
            <a:r>
              <a:rPr lang="en-US" altLang="zh-CN" sz="28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72%, 78%)</a:t>
            </a: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C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可否说：</a:t>
            </a:r>
            <a:r>
              <a:rPr lang="zh-CN" altLang="en-US" sz="2800">
                <a:solidFill>
                  <a:srgbClr val="008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这个置信区间包含总体比例的概率为</a:t>
            </a:r>
            <a:r>
              <a:rPr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95%</a:t>
            </a:r>
            <a:r>
              <a:rPr lang="zh-CN" altLang="en-US" sz="2800">
                <a:solidFill>
                  <a:srgbClr val="008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？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250825" y="3644900"/>
            <a:ext cx="81375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吴喜之教授强调：</a:t>
            </a:r>
            <a:r>
              <a:rPr lang="zh-CN" altLang="en-US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“这里的区间</a:t>
            </a:r>
            <a:r>
              <a:rPr lang="zh-CN" altLang="en-US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（</a:t>
            </a:r>
            <a:r>
              <a:rPr lang="en-US" altLang="zh-CN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72%, 78%)</a:t>
            </a:r>
            <a:r>
              <a:rPr lang="zh-CN" altLang="en-US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是固定的，而总体比例 </a:t>
            </a:r>
            <a:r>
              <a:rPr lang="en-US" altLang="zh-CN" i="1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en-US" altLang="zh-CN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也是固定的值。因此只有两种可能：或者该区间包含总体比例，或者不包含；这当中没有任何概率可言。至于区间（</a:t>
            </a:r>
            <a:r>
              <a:rPr lang="en-US" altLang="zh-CN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72%, 78%)</a:t>
            </a:r>
            <a:r>
              <a:rPr lang="zh-CN" altLang="en-US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是否覆盖真正比例，除非一个不漏地调查所有选民，否则永远也无法知道。”</a:t>
            </a:r>
          </a:p>
        </p:txBody>
      </p:sp>
      <p:sp>
        <p:nvSpPr>
          <p:cNvPr id="254982" name="Text Box 6"/>
          <p:cNvSpPr txBox="1">
            <a:spLocks noChangeArrowheads="1"/>
          </p:cNvSpPr>
          <p:nvPr/>
        </p:nvSpPr>
        <p:spPr bwMode="auto">
          <a:xfrm>
            <a:off x="250825" y="4329113"/>
            <a:ext cx="8208963" cy="9233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当你购买了一支发令枪后</a:t>
            </a:r>
            <a:r>
              <a:rPr lang="en-US" altLang="zh-CN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它不是合格的，就是不合格的。</a:t>
            </a:r>
          </a:p>
          <a:p>
            <a:r>
              <a:rPr lang="zh-CN" altLang="en-US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你会选择使用哪家工厂的产品</a:t>
            </a:r>
            <a:r>
              <a:rPr lang="en-US" altLang="zh-CN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?</a:t>
            </a:r>
            <a:r>
              <a:rPr lang="en-US" altLang="zh-CN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IS9000</a:t>
            </a:r>
            <a:r>
              <a:rPr lang="zh-CN" altLang="en-US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254983" name="Group 7"/>
          <p:cNvGraphicFramePr>
            <a:graphicFrameLocks noGrp="1"/>
          </p:cNvGraphicFramePr>
          <p:nvPr>
            <p:ph sz="half" idx="2"/>
          </p:nvPr>
        </p:nvGraphicFramePr>
        <p:xfrm>
          <a:off x="250825" y="3708400"/>
          <a:ext cx="8064500" cy="800100"/>
        </p:xfrm>
        <a:graphic>
          <a:graphicData uri="http://schemas.openxmlformats.org/drawingml/2006/table">
            <a:tbl>
              <a:tblPr/>
              <a:tblGrid>
                <a:gridCol w="2097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4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发令枪生产企业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甲工厂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乙工厂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合格率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95%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20%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4997" name="Rectangle 21" descr="羊皮纸"/>
          <p:cNvSpPr>
            <a:spLocks noChangeArrowheads="1"/>
          </p:cNvSpPr>
          <p:nvPr/>
        </p:nvSpPr>
        <p:spPr bwMode="auto">
          <a:xfrm>
            <a:off x="71438" y="2862263"/>
            <a:ext cx="8964612" cy="2677656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2800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比较准确的</a:t>
            </a:r>
            <a:r>
              <a:rPr lang="zh-CN" altLang="en-US" sz="2800" u="sng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表达是</a:t>
            </a:r>
            <a:r>
              <a:rPr lang="en-US" altLang="zh-CN" sz="2800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点估计值为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75%; 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此次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估计的误差范围是 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 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3%;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该方法估计的可靠程度是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95%</a:t>
            </a:r>
            <a:endParaRPr lang="en-US" altLang="zh-CN" sz="2800" dirty="0">
              <a:solidFill>
                <a:srgbClr val="FF33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66582" name="Rectangle 22"/>
          <p:cNvSpPr>
            <a:spLocks noChangeArrowheads="1"/>
          </p:cNvSpPr>
          <p:nvPr/>
        </p:nvSpPr>
        <p:spPr bwMode="auto">
          <a:xfrm>
            <a:off x="5435600" y="333375"/>
            <a:ext cx="2808288" cy="52322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点估计值为</a:t>
            </a:r>
            <a:r>
              <a:rPr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75%</a:t>
            </a:r>
          </a:p>
        </p:txBody>
      </p:sp>
      <p:sp>
        <p:nvSpPr>
          <p:cNvPr id="10" name="Text Box 5" descr="新闻纸"/>
          <p:cNvSpPr txBox="1">
            <a:spLocks noChangeArrowheads="1"/>
          </p:cNvSpPr>
          <p:nvPr/>
        </p:nvSpPr>
        <p:spPr bwMode="auto">
          <a:xfrm>
            <a:off x="287238" y="5803805"/>
            <a:ext cx="8280598" cy="867106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rgbClr val="003366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tIns="216000" bIns="2160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置信度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  用于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评价“估计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”的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可信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程度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66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ChangeArrowheads="1"/>
          </p:cNvSpPr>
          <p:nvPr/>
        </p:nvSpPr>
        <p:spPr bwMode="auto">
          <a:xfrm>
            <a:off x="3657600" y="5105400"/>
            <a:ext cx="1295400" cy="914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6003" name="Oval 3"/>
          <p:cNvSpPr>
            <a:spLocks noChangeArrowheads="1"/>
          </p:cNvSpPr>
          <p:nvPr/>
        </p:nvSpPr>
        <p:spPr bwMode="auto">
          <a:xfrm>
            <a:off x="2895600" y="5181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574992" y="4890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　已知总体方差，求总体均值的置信区间</a:t>
            </a: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539552" y="990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Tx/>
              <a:buChar char=" "/>
            </a:pP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给定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正态总体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 </a:t>
            </a:r>
            <a:r>
              <a:rPr lang="en-US" altLang="zh-CN" sz="32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</a:t>
            </a:r>
            <a:r>
              <a:rPr lang="en-US" altLang="zh-CN" sz="32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N(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</a:t>
            </a:r>
            <a:r>
              <a:rPr lang="en-US" altLang="zh-CN" sz="32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, 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</a:t>
            </a:r>
            <a:r>
              <a:rPr lang="en-US" altLang="zh-CN" sz="32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32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Tx/>
              <a:buChar char=" "/>
            </a:pPr>
            <a:r>
              <a:rPr lang="zh-CN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总体方差 </a:t>
            </a:r>
            <a:r>
              <a:rPr lang="en-US" altLang="zh-CN" sz="3200" b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lang="zh-CN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已知 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Tx/>
              <a:buChar char=" "/>
            </a:pP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在总体中抽取一个容量为 </a:t>
            </a:r>
            <a:r>
              <a:rPr lang="en-US" altLang="zh-CN" sz="32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的样本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: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Tx/>
              <a:buChar char=" "/>
            </a:pP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  </a:t>
            </a:r>
            <a:r>
              <a:rPr lang="en-US" altLang="zh-CN" sz="32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X 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 </a:t>
            </a:r>
            <a:r>
              <a:rPr lang="en-US" altLang="zh-CN" sz="32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32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32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X</a:t>
            </a:r>
            <a:r>
              <a:rPr lang="en-US" altLang="zh-CN" sz="32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32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…, </a:t>
            </a:r>
            <a:r>
              <a:rPr lang="en-US" altLang="zh-CN" sz="32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3200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Tx/>
              <a:buChar char=" "/>
            </a:pP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构造一个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“ </a:t>
            </a:r>
            <a:r>
              <a:rPr lang="zh-CN" altLang="en-US" sz="3200" b="1" dirty="0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统计量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”</a:t>
            </a: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: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Tx/>
              <a:buChar char=" "/>
            </a:pPr>
            <a:endParaRPr lang="en-US" altLang="zh-CN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58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059261"/>
              </p:ext>
            </p:extLst>
          </p:nvPr>
        </p:nvGraphicFramePr>
        <p:xfrm>
          <a:off x="1600200" y="5156200"/>
          <a:ext cx="31369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公式" r:id="rId3" imgW="3136900" imgH="1549400" progId="Equation.3">
                  <p:embed/>
                </p:oleObj>
              </mc:Choice>
              <mc:Fallback>
                <p:oleObj name="公式" r:id="rId3" imgW="3136900" imgH="1549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156200"/>
                        <a:ext cx="3136900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07" name="Text Box 7"/>
          <p:cNvSpPr txBox="1">
            <a:spLocks noChangeArrowheads="1"/>
          </p:cNvSpPr>
          <p:nvPr/>
        </p:nvSpPr>
        <p:spPr bwMode="auto">
          <a:xfrm>
            <a:off x="5334000" y="5165725"/>
            <a:ext cx="3352800" cy="8540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只含一个未知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参数 </a:t>
            </a:r>
            <a:r>
              <a:rPr lang="zh-CN" alt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</a:t>
            </a:r>
            <a:endParaRPr lang="zh-CN" altLang="en-US" sz="2000" b="1" i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(2)Z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是标准分布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可以查表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4651692" y="1274890"/>
            <a:ext cx="360363" cy="43180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292080" y="3717032"/>
            <a:ext cx="1800200" cy="576064"/>
            <a:chOff x="5292080" y="3717032"/>
            <a:chExt cx="1800200" cy="576064"/>
          </a:xfrm>
        </p:grpSpPr>
        <p:sp>
          <p:nvSpPr>
            <p:cNvPr id="4" name="圆角矩形标注 3"/>
            <p:cNvSpPr/>
            <p:nvPr/>
          </p:nvSpPr>
          <p:spPr>
            <a:xfrm>
              <a:off x="5292080" y="3717032"/>
              <a:ext cx="1800200" cy="576064"/>
            </a:xfrm>
            <a:prstGeom prst="wedgeRoundRectCallout">
              <a:avLst>
                <a:gd name="adj1" fmla="val -73647"/>
                <a:gd name="adj2" fmla="val 124642"/>
                <a:gd name="adj3" fmla="val 16667"/>
              </a:avLst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652120" y="3774231"/>
              <a:ext cx="1152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枢轴量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2" grpId="0" animBg="1"/>
      <p:bldP spid="256003" grpId="0" animBg="1"/>
      <p:bldP spid="256007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ChangeArrowheads="1"/>
          </p:cNvSpPr>
          <p:nvPr/>
        </p:nvSpPr>
        <p:spPr bwMode="auto">
          <a:xfrm>
            <a:off x="179388" y="4724400"/>
            <a:ext cx="5486400" cy="1295400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0"/>
          </a:p>
        </p:txBody>
      </p:sp>
      <p:sp>
        <p:nvSpPr>
          <p:cNvPr id="257027" name="Rectangle 3"/>
          <p:cNvSpPr>
            <a:spLocks noChangeArrowheads="1"/>
          </p:cNvSpPr>
          <p:nvPr/>
        </p:nvSpPr>
        <p:spPr bwMode="auto">
          <a:xfrm>
            <a:off x="3708400" y="2057400"/>
            <a:ext cx="1828800" cy="990600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0"/>
          </a:p>
        </p:txBody>
      </p:sp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971550" y="2057400"/>
            <a:ext cx="1828800" cy="990600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0"/>
          </a:p>
        </p:txBody>
      </p:sp>
      <p:graphicFrame>
        <p:nvGraphicFramePr>
          <p:cNvPr id="3686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210877"/>
              </p:ext>
            </p:extLst>
          </p:nvPr>
        </p:nvGraphicFramePr>
        <p:xfrm>
          <a:off x="563563" y="476250"/>
          <a:ext cx="6096000" cy="254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8" name="Equation" r:id="rId3" imgW="4318000" imgH="1803400" progId="Equation.DSMT4">
                  <p:embed/>
                </p:oleObj>
              </mc:Choice>
              <mc:Fallback>
                <p:oleObj name="Equation" r:id="rId3" imgW="4318000" imgH="1803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476250"/>
                        <a:ext cx="6096000" cy="2544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848784"/>
              </p:ext>
            </p:extLst>
          </p:nvPr>
        </p:nvGraphicFramePr>
        <p:xfrm>
          <a:off x="755650" y="4076700"/>
          <a:ext cx="4660900" cy="172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9" name="Equation" r:id="rId5" imgW="2984500" imgH="1104900" progId="Equation.DSMT4">
                  <p:embed/>
                </p:oleObj>
              </mc:Choice>
              <mc:Fallback>
                <p:oleObj name="Equation" r:id="rId5" imgW="2984500" imgH="1104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076700"/>
                        <a:ext cx="4660900" cy="172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1" name="Object 7"/>
          <p:cNvGraphicFramePr>
            <a:graphicFrameLocks noChangeAspect="1"/>
          </p:cNvGraphicFramePr>
          <p:nvPr/>
        </p:nvGraphicFramePr>
        <p:xfrm>
          <a:off x="1187450" y="2514600"/>
          <a:ext cx="14478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" name="公式" r:id="rId7" imgW="622030" imgH="583947" progId="Equation.3">
                  <p:embed/>
                </p:oleObj>
              </mc:Choice>
              <mc:Fallback>
                <p:oleObj name="公式" r:id="rId7" imgW="622030" imgH="58394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514600"/>
                        <a:ext cx="1447800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565109"/>
              </p:ext>
            </p:extLst>
          </p:nvPr>
        </p:nvGraphicFramePr>
        <p:xfrm>
          <a:off x="3881438" y="2492375"/>
          <a:ext cx="12668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1" name="Equation" r:id="rId9" imgW="558558" imgH="571252" progId="Equation.DSMT4">
                  <p:embed/>
                </p:oleObj>
              </mc:Choice>
              <mc:Fallback>
                <p:oleObj name="Equation" r:id="rId9" imgW="558558" imgH="57125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2492375"/>
                        <a:ext cx="1266825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5795963" y="404813"/>
            <a:ext cx="3003550" cy="1151979"/>
            <a:chOff x="5795963" y="404813"/>
            <a:chExt cx="3003550" cy="1151979"/>
          </a:xfrm>
        </p:grpSpPr>
        <p:grpSp>
          <p:nvGrpSpPr>
            <p:cNvPr id="2" name="Group 8"/>
            <p:cNvGrpSpPr>
              <a:grpSpLocks/>
            </p:cNvGrpSpPr>
            <p:nvPr/>
          </p:nvGrpSpPr>
          <p:grpSpPr bwMode="auto">
            <a:xfrm>
              <a:off x="5795963" y="404813"/>
              <a:ext cx="3003550" cy="931862"/>
              <a:chOff x="1605" y="227"/>
              <a:chExt cx="4155" cy="1113"/>
            </a:xfrm>
          </p:grpSpPr>
          <p:sp>
            <p:nvSpPr>
              <p:cNvPr id="36876" name="Line 9"/>
              <p:cNvSpPr>
                <a:spLocks noChangeShapeType="1"/>
              </p:cNvSpPr>
              <p:nvPr/>
            </p:nvSpPr>
            <p:spPr bwMode="auto">
              <a:xfrm flipV="1">
                <a:off x="1605" y="1149"/>
                <a:ext cx="4155" cy="0"/>
              </a:xfrm>
              <a:prstGeom prst="line">
                <a:avLst/>
              </a:prstGeom>
              <a:noFill/>
              <a:ln w="25400">
                <a:solidFill>
                  <a:srgbClr val="333300"/>
                </a:solidFill>
                <a:round/>
                <a:headEnd/>
                <a:tailEnd type="none" w="lg" len="lg"/>
              </a:ln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grpSp>
            <p:nvGrpSpPr>
              <p:cNvPr id="3" name="Group 10"/>
              <p:cNvGrpSpPr>
                <a:grpSpLocks/>
              </p:cNvGrpSpPr>
              <p:nvPr/>
            </p:nvGrpSpPr>
            <p:grpSpPr bwMode="auto">
              <a:xfrm>
                <a:off x="1864" y="227"/>
                <a:ext cx="3550" cy="1113"/>
                <a:chOff x="1864" y="227"/>
                <a:chExt cx="3550" cy="1113"/>
              </a:xfrm>
            </p:grpSpPr>
            <p:sp>
              <p:nvSpPr>
                <p:cNvPr id="36878" name="Freeform 11"/>
                <p:cNvSpPr>
                  <a:spLocks/>
                </p:cNvSpPr>
                <p:nvPr/>
              </p:nvSpPr>
              <p:spPr bwMode="auto">
                <a:xfrm flipV="1">
                  <a:off x="3639" y="228"/>
                  <a:ext cx="1775" cy="866"/>
                </a:xfrm>
                <a:custGeom>
                  <a:avLst/>
                  <a:gdLst>
                    <a:gd name="T0" fmla="*/ 18 w 1800"/>
                    <a:gd name="T1" fmla="*/ 237 h 237"/>
                    <a:gd name="T2" fmla="*/ 54 w 1800"/>
                    <a:gd name="T3" fmla="*/ 236 h 237"/>
                    <a:gd name="T4" fmla="*/ 90 w 1800"/>
                    <a:gd name="T5" fmla="*/ 234 h 237"/>
                    <a:gd name="T6" fmla="*/ 126 w 1800"/>
                    <a:gd name="T7" fmla="*/ 232 h 237"/>
                    <a:gd name="T8" fmla="*/ 162 w 1800"/>
                    <a:gd name="T9" fmla="*/ 228 h 237"/>
                    <a:gd name="T10" fmla="*/ 198 w 1800"/>
                    <a:gd name="T11" fmla="*/ 224 h 237"/>
                    <a:gd name="T12" fmla="*/ 234 w 1800"/>
                    <a:gd name="T13" fmla="*/ 219 h 237"/>
                    <a:gd name="T14" fmla="*/ 270 w 1800"/>
                    <a:gd name="T15" fmla="*/ 214 h 237"/>
                    <a:gd name="T16" fmla="*/ 306 w 1800"/>
                    <a:gd name="T17" fmla="*/ 208 h 237"/>
                    <a:gd name="T18" fmla="*/ 342 w 1800"/>
                    <a:gd name="T19" fmla="*/ 201 h 237"/>
                    <a:gd name="T20" fmla="*/ 378 w 1800"/>
                    <a:gd name="T21" fmla="*/ 194 h 237"/>
                    <a:gd name="T22" fmla="*/ 414 w 1800"/>
                    <a:gd name="T23" fmla="*/ 186 h 237"/>
                    <a:gd name="T24" fmla="*/ 450 w 1800"/>
                    <a:gd name="T25" fmla="*/ 178 h 237"/>
                    <a:gd name="T26" fmla="*/ 486 w 1800"/>
                    <a:gd name="T27" fmla="*/ 170 h 237"/>
                    <a:gd name="T28" fmla="*/ 522 w 1800"/>
                    <a:gd name="T29" fmla="*/ 161 h 237"/>
                    <a:gd name="T30" fmla="*/ 558 w 1800"/>
                    <a:gd name="T31" fmla="*/ 153 h 237"/>
                    <a:gd name="T32" fmla="*/ 594 w 1800"/>
                    <a:gd name="T33" fmla="*/ 144 h 237"/>
                    <a:gd name="T34" fmla="*/ 630 w 1800"/>
                    <a:gd name="T35" fmla="*/ 135 h 237"/>
                    <a:gd name="T36" fmla="*/ 666 w 1800"/>
                    <a:gd name="T37" fmla="*/ 126 h 237"/>
                    <a:gd name="T38" fmla="*/ 702 w 1800"/>
                    <a:gd name="T39" fmla="*/ 118 h 237"/>
                    <a:gd name="T40" fmla="*/ 738 w 1800"/>
                    <a:gd name="T41" fmla="*/ 110 h 237"/>
                    <a:gd name="T42" fmla="*/ 774 w 1800"/>
                    <a:gd name="T43" fmla="*/ 101 h 237"/>
                    <a:gd name="T44" fmla="*/ 810 w 1800"/>
                    <a:gd name="T45" fmla="*/ 93 h 237"/>
                    <a:gd name="T46" fmla="*/ 846 w 1800"/>
                    <a:gd name="T47" fmla="*/ 86 h 237"/>
                    <a:gd name="T48" fmla="*/ 882 w 1800"/>
                    <a:gd name="T49" fmla="*/ 78 h 237"/>
                    <a:gd name="T50" fmla="*/ 918 w 1800"/>
                    <a:gd name="T51" fmla="*/ 71 h 237"/>
                    <a:gd name="T52" fmla="*/ 954 w 1800"/>
                    <a:gd name="T53" fmla="*/ 65 h 237"/>
                    <a:gd name="T54" fmla="*/ 990 w 1800"/>
                    <a:gd name="T55" fmla="*/ 58 h 237"/>
                    <a:gd name="T56" fmla="*/ 1026 w 1800"/>
                    <a:gd name="T57" fmla="*/ 53 h 237"/>
                    <a:gd name="T58" fmla="*/ 1062 w 1800"/>
                    <a:gd name="T59" fmla="*/ 47 h 237"/>
                    <a:gd name="T60" fmla="*/ 1098 w 1800"/>
                    <a:gd name="T61" fmla="*/ 42 h 237"/>
                    <a:gd name="T62" fmla="*/ 1134 w 1800"/>
                    <a:gd name="T63" fmla="*/ 37 h 237"/>
                    <a:gd name="T64" fmla="*/ 1170 w 1800"/>
                    <a:gd name="T65" fmla="*/ 33 h 237"/>
                    <a:gd name="T66" fmla="*/ 1206 w 1800"/>
                    <a:gd name="T67" fmla="*/ 29 h 237"/>
                    <a:gd name="T68" fmla="*/ 1242 w 1800"/>
                    <a:gd name="T69" fmla="*/ 25 h 237"/>
                    <a:gd name="T70" fmla="*/ 1278 w 1800"/>
                    <a:gd name="T71" fmla="*/ 22 h 237"/>
                    <a:gd name="T72" fmla="*/ 1314 w 1800"/>
                    <a:gd name="T73" fmla="*/ 19 h 237"/>
                    <a:gd name="T74" fmla="*/ 1350 w 1800"/>
                    <a:gd name="T75" fmla="*/ 16 h 237"/>
                    <a:gd name="T76" fmla="*/ 1386 w 1800"/>
                    <a:gd name="T77" fmla="*/ 14 h 237"/>
                    <a:gd name="T78" fmla="*/ 1422 w 1800"/>
                    <a:gd name="T79" fmla="*/ 11 h 237"/>
                    <a:gd name="T80" fmla="*/ 1458 w 1800"/>
                    <a:gd name="T81" fmla="*/ 10 h 237"/>
                    <a:gd name="T82" fmla="*/ 1494 w 1800"/>
                    <a:gd name="T83" fmla="*/ 8 h 237"/>
                    <a:gd name="T84" fmla="*/ 1530 w 1800"/>
                    <a:gd name="T85" fmla="*/ 6 h 237"/>
                    <a:gd name="T86" fmla="*/ 1566 w 1800"/>
                    <a:gd name="T87" fmla="*/ 5 h 237"/>
                    <a:gd name="T88" fmla="*/ 1602 w 1800"/>
                    <a:gd name="T89" fmla="*/ 4 h 237"/>
                    <a:gd name="T90" fmla="*/ 1638 w 1800"/>
                    <a:gd name="T91" fmla="*/ 3 h 237"/>
                    <a:gd name="T92" fmla="*/ 1674 w 1800"/>
                    <a:gd name="T93" fmla="*/ 2 h 237"/>
                    <a:gd name="T94" fmla="*/ 1710 w 1800"/>
                    <a:gd name="T95" fmla="*/ 1 h 237"/>
                    <a:gd name="T96" fmla="*/ 1746 w 1800"/>
                    <a:gd name="T97" fmla="*/ 0 h 237"/>
                    <a:gd name="T98" fmla="*/ 1782 w 1800"/>
                    <a:gd name="T99" fmla="*/ 0 h 237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800"/>
                    <a:gd name="T151" fmla="*/ 0 h 237"/>
                    <a:gd name="T152" fmla="*/ 1800 w 1800"/>
                    <a:gd name="T153" fmla="*/ 237 h 237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800" h="237">
                      <a:moveTo>
                        <a:pt x="0" y="237"/>
                      </a:moveTo>
                      <a:cubicBezTo>
                        <a:pt x="18" y="237"/>
                        <a:pt x="18" y="237"/>
                        <a:pt x="18" y="237"/>
                      </a:cubicBezTo>
                      <a:cubicBezTo>
                        <a:pt x="36" y="236"/>
                        <a:pt x="36" y="236"/>
                        <a:pt x="36" y="236"/>
                      </a:cubicBezTo>
                      <a:cubicBezTo>
                        <a:pt x="54" y="236"/>
                        <a:pt x="54" y="236"/>
                        <a:pt x="54" y="236"/>
                      </a:cubicBezTo>
                      <a:cubicBezTo>
                        <a:pt x="72" y="235"/>
                        <a:pt x="72" y="235"/>
                        <a:pt x="72" y="235"/>
                      </a:cubicBezTo>
                      <a:cubicBezTo>
                        <a:pt x="90" y="234"/>
                        <a:pt x="90" y="234"/>
                        <a:pt x="90" y="234"/>
                      </a:cubicBezTo>
                      <a:cubicBezTo>
                        <a:pt x="108" y="233"/>
                        <a:pt x="108" y="233"/>
                        <a:pt x="108" y="233"/>
                      </a:cubicBezTo>
                      <a:cubicBezTo>
                        <a:pt x="126" y="232"/>
                        <a:pt x="126" y="232"/>
                        <a:pt x="126" y="232"/>
                      </a:cubicBezTo>
                      <a:cubicBezTo>
                        <a:pt x="144" y="230"/>
                        <a:pt x="144" y="230"/>
                        <a:pt x="144" y="230"/>
                      </a:cubicBezTo>
                      <a:cubicBezTo>
                        <a:pt x="162" y="228"/>
                        <a:pt x="162" y="228"/>
                        <a:pt x="162" y="228"/>
                      </a:cubicBezTo>
                      <a:cubicBezTo>
                        <a:pt x="180" y="226"/>
                        <a:pt x="180" y="226"/>
                        <a:pt x="180" y="226"/>
                      </a:cubicBezTo>
                      <a:cubicBezTo>
                        <a:pt x="198" y="224"/>
                        <a:pt x="198" y="224"/>
                        <a:pt x="198" y="224"/>
                      </a:cubicBezTo>
                      <a:cubicBezTo>
                        <a:pt x="216" y="222"/>
                        <a:pt x="216" y="222"/>
                        <a:pt x="216" y="222"/>
                      </a:cubicBezTo>
                      <a:cubicBezTo>
                        <a:pt x="234" y="219"/>
                        <a:pt x="234" y="219"/>
                        <a:pt x="234" y="219"/>
                      </a:cubicBezTo>
                      <a:cubicBezTo>
                        <a:pt x="252" y="217"/>
                        <a:pt x="252" y="217"/>
                        <a:pt x="252" y="217"/>
                      </a:cubicBezTo>
                      <a:cubicBezTo>
                        <a:pt x="270" y="214"/>
                        <a:pt x="270" y="214"/>
                        <a:pt x="270" y="214"/>
                      </a:cubicBezTo>
                      <a:cubicBezTo>
                        <a:pt x="288" y="211"/>
                        <a:pt x="288" y="211"/>
                        <a:pt x="288" y="211"/>
                      </a:cubicBezTo>
                      <a:cubicBezTo>
                        <a:pt x="306" y="208"/>
                        <a:pt x="306" y="208"/>
                        <a:pt x="306" y="208"/>
                      </a:cubicBezTo>
                      <a:cubicBezTo>
                        <a:pt x="324" y="204"/>
                        <a:pt x="324" y="204"/>
                        <a:pt x="324" y="204"/>
                      </a:cubicBezTo>
                      <a:cubicBezTo>
                        <a:pt x="342" y="201"/>
                        <a:pt x="342" y="201"/>
                        <a:pt x="342" y="201"/>
                      </a:cubicBezTo>
                      <a:cubicBezTo>
                        <a:pt x="360" y="197"/>
                        <a:pt x="360" y="197"/>
                        <a:pt x="360" y="197"/>
                      </a:cubicBezTo>
                      <a:cubicBezTo>
                        <a:pt x="378" y="194"/>
                        <a:pt x="378" y="194"/>
                        <a:pt x="378" y="194"/>
                      </a:cubicBezTo>
                      <a:cubicBezTo>
                        <a:pt x="396" y="190"/>
                        <a:pt x="396" y="190"/>
                        <a:pt x="396" y="190"/>
                      </a:cubicBezTo>
                      <a:cubicBezTo>
                        <a:pt x="414" y="186"/>
                        <a:pt x="414" y="186"/>
                        <a:pt x="414" y="186"/>
                      </a:cubicBezTo>
                      <a:cubicBezTo>
                        <a:pt x="432" y="182"/>
                        <a:pt x="432" y="182"/>
                        <a:pt x="432" y="182"/>
                      </a:cubicBezTo>
                      <a:cubicBezTo>
                        <a:pt x="450" y="178"/>
                        <a:pt x="450" y="178"/>
                        <a:pt x="450" y="178"/>
                      </a:cubicBezTo>
                      <a:cubicBezTo>
                        <a:pt x="468" y="174"/>
                        <a:pt x="468" y="174"/>
                        <a:pt x="468" y="174"/>
                      </a:cubicBezTo>
                      <a:cubicBezTo>
                        <a:pt x="486" y="170"/>
                        <a:pt x="486" y="170"/>
                        <a:pt x="486" y="170"/>
                      </a:cubicBezTo>
                      <a:cubicBezTo>
                        <a:pt x="504" y="165"/>
                        <a:pt x="504" y="165"/>
                        <a:pt x="504" y="165"/>
                      </a:cubicBezTo>
                      <a:cubicBezTo>
                        <a:pt x="522" y="161"/>
                        <a:pt x="522" y="161"/>
                        <a:pt x="522" y="161"/>
                      </a:cubicBezTo>
                      <a:cubicBezTo>
                        <a:pt x="540" y="157"/>
                        <a:pt x="540" y="157"/>
                        <a:pt x="540" y="157"/>
                      </a:cubicBezTo>
                      <a:cubicBezTo>
                        <a:pt x="558" y="153"/>
                        <a:pt x="558" y="153"/>
                        <a:pt x="558" y="153"/>
                      </a:cubicBezTo>
                      <a:cubicBezTo>
                        <a:pt x="576" y="148"/>
                        <a:pt x="576" y="148"/>
                        <a:pt x="576" y="148"/>
                      </a:cubicBezTo>
                      <a:cubicBezTo>
                        <a:pt x="594" y="144"/>
                        <a:pt x="594" y="144"/>
                        <a:pt x="594" y="144"/>
                      </a:cubicBezTo>
                      <a:cubicBezTo>
                        <a:pt x="612" y="140"/>
                        <a:pt x="612" y="140"/>
                        <a:pt x="612" y="140"/>
                      </a:cubicBezTo>
                      <a:cubicBezTo>
                        <a:pt x="630" y="135"/>
                        <a:pt x="630" y="135"/>
                        <a:pt x="630" y="135"/>
                      </a:cubicBezTo>
                      <a:cubicBezTo>
                        <a:pt x="648" y="131"/>
                        <a:pt x="648" y="131"/>
                        <a:pt x="648" y="131"/>
                      </a:cubicBezTo>
                      <a:cubicBezTo>
                        <a:pt x="666" y="126"/>
                        <a:pt x="666" y="126"/>
                        <a:pt x="666" y="126"/>
                      </a:cubicBezTo>
                      <a:cubicBezTo>
                        <a:pt x="684" y="122"/>
                        <a:pt x="684" y="122"/>
                        <a:pt x="684" y="122"/>
                      </a:cubicBezTo>
                      <a:cubicBezTo>
                        <a:pt x="702" y="118"/>
                        <a:pt x="702" y="118"/>
                        <a:pt x="702" y="118"/>
                      </a:cubicBezTo>
                      <a:cubicBezTo>
                        <a:pt x="720" y="114"/>
                        <a:pt x="720" y="114"/>
                        <a:pt x="720" y="114"/>
                      </a:cubicBezTo>
                      <a:cubicBezTo>
                        <a:pt x="738" y="110"/>
                        <a:pt x="738" y="110"/>
                        <a:pt x="738" y="110"/>
                      </a:cubicBezTo>
                      <a:cubicBezTo>
                        <a:pt x="756" y="105"/>
                        <a:pt x="756" y="105"/>
                        <a:pt x="756" y="105"/>
                      </a:cubicBezTo>
                      <a:cubicBezTo>
                        <a:pt x="774" y="101"/>
                        <a:pt x="774" y="101"/>
                        <a:pt x="774" y="101"/>
                      </a:cubicBezTo>
                      <a:cubicBezTo>
                        <a:pt x="792" y="97"/>
                        <a:pt x="792" y="97"/>
                        <a:pt x="792" y="97"/>
                      </a:cubicBezTo>
                      <a:cubicBezTo>
                        <a:pt x="810" y="93"/>
                        <a:pt x="810" y="93"/>
                        <a:pt x="810" y="93"/>
                      </a:cubicBezTo>
                      <a:cubicBezTo>
                        <a:pt x="828" y="90"/>
                        <a:pt x="828" y="90"/>
                        <a:pt x="828" y="90"/>
                      </a:cubicBezTo>
                      <a:cubicBezTo>
                        <a:pt x="846" y="86"/>
                        <a:pt x="846" y="86"/>
                        <a:pt x="846" y="86"/>
                      </a:cubicBezTo>
                      <a:cubicBezTo>
                        <a:pt x="864" y="82"/>
                        <a:pt x="864" y="82"/>
                        <a:pt x="864" y="82"/>
                      </a:cubicBezTo>
                      <a:cubicBezTo>
                        <a:pt x="882" y="78"/>
                        <a:pt x="882" y="78"/>
                        <a:pt x="882" y="78"/>
                      </a:cubicBezTo>
                      <a:cubicBezTo>
                        <a:pt x="900" y="75"/>
                        <a:pt x="900" y="75"/>
                        <a:pt x="900" y="75"/>
                      </a:cubicBezTo>
                      <a:cubicBezTo>
                        <a:pt x="918" y="71"/>
                        <a:pt x="918" y="71"/>
                        <a:pt x="918" y="71"/>
                      </a:cubicBezTo>
                      <a:cubicBezTo>
                        <a:pt x="936" y="68"/>
                        <a:pt x="936" y="68"/>
                        <a:pt x="936" y="68"/>
                      </a:cubicBezTo>
                      <a:cubicBezTo>
                        <a:pt x="954" y="65"/>
                        <a:pt x="954" y="65"/>
                        <a:pt x="954" y="65"/>
                      </a:cubicBezTo>
                      <a:cubicBezTo>
                        <a:pt x="972" y="62"/>
                        <a:pt x="972" y="62"/>
                        <a:pt x="972" y="62"/>
                      </a:cubicBezTo>
                      <a:cubicBezTo>
                        <a:pt x="990" y="58"/>
                        <a:pt x="990" y="58"/>
                        <a:pt x="990" y="58"/>
                      </a:cubicBezTo>
                      <a:cubicBezTo>
                        <a:pt x="1008" y="55"/>
                        <a:pt x="1008" y="55"/>
                        <a:pt x="1008" y="55"/>
                      </a:cubicBezTo>
                      <a:cubicBezTo>
                        <a:pt x="1026" y="53"/>
                        <a:pt x="1026" y="53"/>
                        <a:pt x="1026" y="53"/>
                      </a:cubicBezTo>
                      <a:cubicBezTo>
                        <a:pt x="1044" y="50"/>
                        <a:pt x="1044" y="50"/>
                        <a:pt x="1044" y="50"/>
                      </a:cubicBezTo>
                      <a:cubicBezTo>
                        <a:pt x="1062" y="47"/>
                        <a:pt x="1062" y="47"/>
                        <a:pt x="1062" y="47"/>
                      </a:cubicBezTo>
                      <a:cubicBezTo>
                        <a:pt x="1080" y="44"/>
                        <a:pt x="1080" y="44"/>
                        <a:pt x="1080" y="44"/>
                      </a:cubicBezTo>
                      <a:cubicBezTo>
                        <a:pt x="1098" y="42"/>
                        <a:pt x="1098" y="42"/>
                        <a:pt x="1098" y="42"/>
                      </a:cubicBezTo>
                      <a:cubicBezTo>
                        <a:pt x="1116" y="40"/>
                        <a:pt x="1116" y="40"/>
                        <a:pt x="1116" y="40"/>
                      </a:cubicBezTo>
                      <a:cubicBezTo>
                        <a:pt x="1134" y="37"/>
                        <a:pt x="1134" y="37"/>
                        <a:pt x="1134" y="37"/>
                      </a:cubicBezTo>
                      <a:cubicBezTo>
                        <a:pt x="1152" y="35"/>
                        <a:pt x="1152" y="35"/>
                        <a:pt x="1152" y="35"/>
                      </a:cubicBezTo>
                      <a:cubicBezTo>
                        <a:pt x="1170" y="33"/>
                        <a:pt x="1170" y="33"/>
                        <a:pt x="1170" y="33"/>
                      </a:cubicBezTo>
                      <a:cubicBezTo>
                        <a:pt x="1188" y="31"/>
                        <a:pt x="1188" y="31"/>
                        <a:pt x="1188" y="31"/>
                      </a:cubicBezTo>
                      <a:cubicBezTo>
                        <a:pt x="1206" y="29"/>
                        <a:pt x="1206" y="29"/>
                        <a:pt x="1206" y="29"/>
                      </a:cubicBezTo>
                      <a:cubicBezTo>
                        <a:pt x="1224" y="27"/>
                        <a:pt x="1224" y="27"/>
                        <a:pt x="1224" y="27"/>
                      </a:cubicBezTo>
                      <a:cubicBezTo>
                        <a:pt x="1242" y="25"/>
                        <a:pt x="1242" y="25"/>
                        <a:pt x="1242" y="25"/>
                      </a:cubicBezTo>
                      <a:cubicBezTo>
                        <a:pt x="1260" y="23"/>
                        <a:pt x="1260" y="23"/>
                        <a:pt x="1260" y="23"/>
                      </a:cubicBezTo>
                      <a:cubicBezTo>
                        <a:pt x="1278" y="22"/>
                        <a:pt x="1278" y="22"/>
                        <a:pt x="1278" y="22"/>
                      </a:cubicBezTo>
                      <a:cubicBezTo>
                        <a:pt x="1296" y="20"/>
                        <a:pt x="1296" y="20"/>
                        <a:pt x="1296" y="20"/>
                      </a:cubicBezTo>
                      <a:cubicBezTo>
                        <a:pt x="1314" y="19"/>
                        <a:pt x="1314" y="19"/>
                        <a:pt x="1314" y="19"/>
                      </a:cubicBezTo>
                      <a:cubicBezTo>
                        <a:pt x="1332" y="17"/>
                        <a:pt x="1332" y="17"/>
                        <a:pt x="1332" y="17"/>
                      </a:cubicBezTo>
                      <a:cubicBezTo>
                        <a:pt x="1350" y="16"/>
                        <a:pt x="1350" y="16"/>
                        <a:pt x="1350" y="16"/>
                      </a:cubicBezTo>
                      <a:cubicBezTo>
                        <a:pt x="1368" y="15"/>
                        <a:pt x="1368" y="15"/>
                        <a:pt x="1368" y="15"/>
                      </a:cubicBezTo>
                      <a:cubicBezTo>
                        <a:pt x="1386" y="14"/>
                        <a:pt x="1386" y="14"/>
                        <a:pt x="1386" y="14"/>
                      </a:cubicBezTo>
                      <a:cubicBezTo>
                        <a:pt x="1404" y="13"/>
                        <a:pt x="1404" y="13"/>
                        <a:pt x="1404" y="13"/>
                      </a:cubicBezTo>
                      <a:cubicBezTo>
                        <a:pt x="1422" y="11"/>
                        <a:pt x="1422" y="11"/>
                        <a:pt x="1422" y="11"/>
                      </a:cubicBezTo>
                      <a:cubicBezTo>
                        <a:pt x="1440" y="10"/>
                        <a:pt x="1440" y="10"/>
                        <a:pt x="1440" y="10"/>
                      </a:cubicBezTo>
                      <a:cubicBezTo>
                        <a:pt x="1458" y="10"/>
                        <a:pt x="1458" y="10"/>
                        <a:pt x="1458" y="10"/>
                      </a:cubicBezTo>
                      <a:cubicBezTo>
                        <a:pt x="1476" y="9"/>
                        <a:pt x="1476" y="9"/>
                        <a:pt x="1476" y="9"/>
                      </a:cubicBezTo>
                      <a:cubicBezTo>
                        <a:pt x="1494" y="8"/>
                        <a:pt x="1494" y="8"/>
                        <a:pt x="1494" y="8"/>
                      </a:cubicBezTo>
                      <a:cubicBezTo>
                        <a:pt x="1512" y="7"/>
                        <a:pt x="1512" y="7"/>
                        <a:pt x="1512" y="7"/>
                      </a:cubicBezTo>
                      <a:cubicBezTo>
                        <a:pt x="1530" y="6"/>
                        <a:pt x="1530" y="6"/>
                        <a:pt x="1530" y="6"/>
                      </a:cubicBezTo>
                      <a:cubicBezTo>
                        <a:pt x="1548" y="6"/>
                        <a:pt x="1548" y="6"/>
                        <a:pt x="1548" y="6"/>
                      </a:cubicBezTo>
                      <a:cubicBezTo>
                        <a:pt x="1566" y="5"/>
                        <a:pt x="1566" y="5"/>
                        <a:pt x="1566" y="5"/>
                      </a:cubicBezTo>
                      <a:cubicBezTo>
                        <a:pt x="1584" y="4"/>
                        <a:pt x="1584" y="4"/>
                        <a:pt x="1584" y="4"/>
                      </a:cubicBezTo>
                      <a:cubicBezTo>
                        <a:pt x="1602" y="4"/>
                        <a:pt x="1602" y="4"/>
                        <a:pt x="1602" y="4"/>
                      </a:cubicBezTo>
                      <a:cubicBezTo>
                        <a:pt x="1620" y="3"/>
                        <a:pt x="1620" y="3"/>
                        <a:pt x="1620" y="3"/>
                      </a:cubicBezTo>
                      <a:cubicBezTo>
                        <a:pt x="1638" y="3"/>
                        <a:pt x="1638" y="3"/>
                        <a:pt x="1638" y="3"/>
                      </a:cubicBezTo>
                      <a:cubicBezTo>
                        <a:pt x="1656" y="2"/>
                        <a:pt x="1656" y="2"/>
                        <a:pt x="1656" y="2"/>
                      </a:cubicBezTo>
                      <a:cubicBezTo>
                        <a:pt x="1674" y="2"/>
                        <a:pt x="1674" y="2"/>
                        <a:pt x="1674" y="2"/>
                      </a:cubicBezTo>
                      <a:cubicBezTo>
                        <a:pt x="1692" y="1"/>
                        <a:pt x="1692" y="1"/>
                        <a:pt x="1692" y="1"/>
                      </a:cubicBezTo>
                      <a:cubicBezTo>
                        <a:pt x="1710" y="1"/>
                        <a:pt x="1710" y="1"/>
                        <a:pt x="1710" y="1"/>
                      </a:cubicBezTo>
                      <a:cubicBezTo>
                        <a:pt x="1728" y="1"/>
                        <a:pt x="1728" y="1"/>
                        <a:pt x="1728" y="1"/>
                      </a:cubicBezTo>
                      <a:cubicBezTo>
                        <a:pt x="1746" y="0"/>
                        <a:pt x="1746" y="0"/>
                        <a:pt x="1746" y="0"/>
                      </a:cubicBezTo>
                      <a:cubicBezTo>
                        <a:pt x="1764" y="0"/>
                        <a:pt x="1764" y="0"/>
                        <a:pt x="1764" y="0"/>
                      </a:cubicBezTo>
                      <a:cubicBezTo>
                        <a:pt x="1782" y="0"/>
                        <a:pt x="1782" y="0"/>
                        <a:pt x="1782" y="0"/>
                      </a:cubicBezTo>
                      <a:cubicBezTo>
                        <a:pt x="1800" y="0"/>
                        <a:pt x="1800" y="0"/>
                        <a:pt x="1800" y="0"/>
                      </a:cubicBezTo>
                    </a:path>
                  </a:pathLst>
                </a:custGeom>
                <a:noFill/>
                <a:ln w="25400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 rot="10800000" lIns="0" tIns="0" rIns="0" bIns="0"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Tx/>
                    <a:buChar char="•"/>
                  </a:pPr>
                  <a:endParaRPr kumimoji="0" lang="zh-CN" altLang="en-US" b="0">
                    <a:solidFill>
                      <a:srgbClr val="000066"/>
                    </a:solidFill>
                    <a:latin typeface="Arial" charset="0"/>
                  </a:endParaRPr>
                </a:p>
              </p:txBody>
            </p:sp>
            <p:sp>
              <p:nvSpPr>
                <p:cNvPr id="36879" name="Freeform 12"/>
                <p:cNvSpPr>
                  <a:spLocks/>
                </p:cNvSpPr>
                <p:nvPr/>
              </p:nvSpPr>
              <p:spPr bwMode="auto">
                <a:xfrm flipH="1" flipV="1">
                  <a:off x="1864" y="227"/>
                  <a:ext cx="1774" cy="867"/>
                </a:xfrm>
                <a:custGeom>
                  <a:avLst/>
                  <a:gdLst>
                    <a:gd name="T0" fmla="*/ 18 w 1800"/>
                    <a:gd name="T1" fmla="*/ 237 h 237"/>
                    <a:gd name="T2" fmla="*/ 54 w 1800"/>
                    <a:gd name="T3" fmla="*/ 236 h 237"/>
                    <a:gd name="T4" fmla="*/ 90 w 1800"/>
                    <a:gd name="T5" fmla="*/ 234 h 237"/>
                    <a:gd name="T6" fmla="*/ 126 w 1800"/>
                    <a:gd name="T7" fmla="*/ 232 h 237"/>
                    <a:gd name="T8" fmla="*/ 162 w 1800"/>
                    <a:gd name="T9" fmla="*/ 228 h 237"/>
                    <a:gd name="T10" fmla="*/ 198 w 1800"/>
                    <a:gd name="T11" fmla="*/ 224 h 237"/>
                    <a:gd name="T12" fmla="*/ 234 w 1800"/>
                    <a:gd name="T13" fmla="*/ 219 h 237"/>
                    <a:gd name="T14" fmla="*/ 270 w 1800"/>
                    <a:gd name="T15" fmla="*/ 214 h 237"/>
                    <a:gd name="T16" fmla="*/ 306 w 1800"/>
                    <a:gd name="T17" fmla="*/ 208 h 237"/>
                    <a:gd name="T18" fmla="*/ 342 w 1800"/>
                    <a:gd name="T19" fmla="*/ 201 h 237"/>
                    <a:gd name="T20" fmla="*/ 378 w 1800"/>
                    <a:gd name="T21" fmla="*/ 194 h 237"/>
                    <a:gd name="T22" fmla="*/ 414 w 1800"/>
                    <a:gd name="T23" fmla="*/ 186 h 237"/>
                    <a:gd name="T24" fmla="*/ 450 w 1800"/>
                    <a:gd name="T25" fmla="*/ 178 h 237"/>
                    <a:gd name="T26" fmla="*/ 486 w 1800"/>
                    <a:gd name="T27" fmla="*/ 170 h 237"/>
                    <a:gd name="T28" fmla="*/ 522 w 1800"/>
                    <a:gd name="T29" fmla="*/ 161 h 237"/>
                    <a:gd name="T30" fmla="*/ 558 w 1800"/>
                    <a:gd name="T31" fmla="*/ 153 h 237"/>
                    <a:gd name="T32" fmla="*/ 594 w 1800"/>
                    <a:gd name="T33" fmla="*/ 144 h 237"/>
                    <a:gd name="T34" fmla="*/ 630 w 1800"/>
                    <a:gd name="T35" fmla="*/ 135 h 237"/>
                    <a:gd name="T36" fmla="*/ 666 w 1800"/>
                    <a:gd name="T37" fmla="*/ 126 h 237"/>
                    <a:gd name="T38" fmla="*/ 702 w 1800"/>
                    <a:gd name="T39" fmla="*/ 118 h 237"/>
                    <a:gd name="T40" fmla="*/ 738 w 1800"/>
                    <a:gd name="T41" fmla="*/ 110 h 237"/>
                    <a:gd name="T42" fmla="*/ 774 w 1800"/>
                    <a:gd name="T43" fmla="*/ 101 h 237"/>
                    <a:gd name="T44" fmla="*/ 810 w 1800"/>
                    <a:gd name="T45" fmla="*/ 93 h 237"/>
                    <a:gd name="T46" fmla="*/ 846 w 1800"/>
                    <a:gd name="T47" fmla="*/ 86 h 237"/>
                    <a:gd name="T48" fmla="*/ 882 w 1800"/>
                    <a:gd name="T49" fmla="*/ 78 h 237"/>
                    <a:gd name="T50" fmla="*/ 918 w 1800"/>
                    <a:gd name="T51" fmla="*/ 71 h 237"/>
                    <a:gd name="T52" fmla="*/ 954 w 1800"/>
                    <a:gd name="T53" fmla="*/ 65 h 237"/>
                    <a:gd name="T54" fmla="*/ 990 w 1800"/>
                    <a:gd name="T55" fmla="*/ 58 h 237"/>
                    <a:gd name="T56" fmla="*/ 1026 w 1800"/>
                    <a:gd name="T57" fmla="*/ 53 h 237"/>
                    <a:gd name="T58" fmla="*/ 1062 w 1800"/>
                    <a:gd name="T59" fmla="*/ 47 h 237"/>
                    <a:gd name="T60" fmla="*/ 1098 w 1800"/>
                    <a:gd name="T61" fmla="*/ 42 h 237"/>
                    <a:gd name="T62" fmla="*/ 1134 w 1800"/>
                    <a:gd name="T63" fmla="*/ 37 h 237"/>
                    <a:gd name="T64" fmla="*/ 1170 w 1800"/>
                    <a:gd name="T65" fmla="*/ 33 h 237"/>
                    <a:gd name="T66" fmla="*/ 1206 w 1800"/>
                    <a:gd name="T67" fmla="*/ 29 h 237"/>
                    <a:gd name="T68" fmla="*/ 1242 w 1800"/>
                    <a:gd name="T69" fmla="*/ 25 h 237"/>
                    <a:gd name="T70" fmla="*/ 1278 w 1800"/>
                    <a:gd name="T71" fmla="*/ 22 h 237"/>
                    <a:gd name="T72" fmla="*/ 1314 w 1800"/>
                    <a:gd name="T73" fmla="*/ 19 h 237"/>
                    <a:gd name="T74" fmla="*/ 1350 w 1800"/>
                    <a:gd name="T75" fmla="*/ 16 h 237"/>
                    <a:gd name="T76" fmla="*/ 1386 w 1800"/>
                    <a:gd name="T77" fmla="*/ 14 h 237"/>
                    <a:gd name="T78" fmla="*/ 1422 w 1800"/>
                    <a:gd name="T79" fmla="*/ 11 h 237"/>
                    <a:gd name="T80" fmla="*/ 1458 w 1800"/>
                    <a:gd name="T81" fmla="*/ 10 h 237"/>
                    <a:gd name="T82" fmla="*/ 1494 w 1800"/>
                    <a:gd name="T83" fmla="*/ 8 h 237"/>
                    <a:gd name="T84" fmla="*/ 1530 w 1800"/>
                    <a:gd name="T85" fmla="*/ 6 h 237"/>
                    <a:gd name="T86" fmla="*/ 1566 w 1800"/>
                    <a:gd name="T87" fmla="*/ 5 h 237"/>
                    <a:gd name="T88" fmla="*/ 1602 w 1800"/>
                    <a:gd name="T89" fmla="*/ 4 h 237"/>
                    <a:gd name="T90" fmla="*/ 1638 w 1800"/>
                    <a:gd name="T91" fmla="*/ 3 h 237"/>
                    <a:gd name="T92" fmla="*/ 1674 w 1800"/>
                    <a:gd name="T93" fmla="*/ 2 h 237"/>
                    <a:gd name="T94" fmla="*/ 1710 w 1800"/>
                    <a:gd name="T95" fmla="*/ 1 h 237"/>
                    <a:gd name="T96" fmla="*/ 1746 w 1800"/>
                    <a:gd name="T97" fmla="*/ 0 h 237"/>
                    <a:gd name="T98" fmla="*/ 1782 w 1800"/>
                    <a:gd name="T99" fmla="*/ 0 h 237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800"/>
                    <a:gd name="T151" fmla="*/ 0 h 237"/>
                    <a:gd name="T152" fmla="*/ 1800 w 1800"/>
                    <a:gd name="T153" fmla="*/ 237 h 237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800" h="237">
                      <a:moveTo>
                        <a:pt x="0" y="237"/>
                      </a:moveTo>
                      <a:cubicBezTo>
                        <a:pt x="18" y="237"/>
                        <a:pt x="18" y="237"/>
                        <a:pt x="18" y="237"/>
                      </a:cubicBezTo>
                      <a:cubicBezTo>
                        <a:pt x="36" y="236"/>
                        <a:pt x="36" y="236"/>
                        <a:pt x="36" y="236"/>
                      </a:cubicBezTo>
                      <a:cubicBezTo>
                        <a:pt x="54" y="236"/>
                        <a:pt x="54" y="236"/>
                        <a:pt x="54" y="236"/>
                      </a:cubicBezTo>
                      <a:cubicBezTo>
                        <a:pt x="72" y="235"/>
                        <a:pt x="72" y="235"/>
                        <a:pt x="72" y="235"/>
                      </a:cubicBezTo>
                      <a:cubicBezTo>
                        <a:pt x="90" y="234"/>
                        <a:pt x="90" y="234"/>
                        <a:pt x="90" y="234"/>
                      </a:cubicBezTo>
                      <a:cubicBezTo>
                        <a:pt x="108" y="233"/>
                        <a:pt x="108" y="233"/>
                        <a:pt x="108" y="233"/>
                      </a:cubicBezTo>
                      <a:cubicBezTo>
                        <a:pt x="126" y="232"/>
                        <a:pt x="126" y="232"/>
                        <a:pt x="126" y="232"/>
                      </a:cubicBezTo>
                      <a:cubicBezTo>
                        <a:pt x="144" y="230"/>
                        <a:pt x="144" y="230"/>
                        <a:pt x="144" y="230"/>
                      </a:cubicBezTo>
                      <a:cubicBezTo>
                        <a:pt x="162" y="228"/>
                        <a:pt x="162" y="228"/>
                        <a:pt x="162" y="228"/>
                      </a:cubicBezTo>
                      <a:cubicBezTo>
                        <a:pt x="180" y="226"/>
                        <a:pt x="180" y="226"/>
                        <a:pt x="180" y="226"/>
                      </a:cubicBezTo>
                      <a:cubicBezTo>
                        <a:pt x="198" y="224"/>
                        <a:pt x="198" y="224"/>
                        <a:pt x="198" y="224"/>
                      </a:cubicBezTo>
                      <a:cubicBezTo>
                        <a:pt x="216" y="222"/>
                        <a:pt x="216" y="222"/>
                        <a:pt x="216" y="222"/>
                      </a:cubicBezTo>
                      <a:cubicBezTo>
                        <a:pt x="234" y="219"/>
                        <a:pt x="234" y="219"/>
                        <a:pt x="234" y="219"/>
                      </a:cubicBezTo>
                      <a:cubicBezTo>
                        <a:pt x="252" y="217"/>
                        <a:pt x="252" y="217"/>
                        <a:pt x="252" y="217"/>
                      </a:cubicBezTo>
                      <a:cubicBezTo>
                        <a:pt x="270" y="214"/>
                        <a:pt x="270" y="214"/>
                        <a:pt x="270" y="214"/>
                      </a:cubicBezTo>
                      <a:cubicBezTo>
                        <a:pt x="288" y="211"/>
                        <a:pt x="288" y="211"/>
                        <a:pt x="288" y="211"/>
                      </a:cubicBezTo>
                      <a:cubicBezTo>
                        <a:pt x="306" y="208"/>
                        <a:pt x="306" y="208"/>
                        <a:pt x="306" y="208"/>
                      </a:cubicBezTo>
                      <a:cubicBezTo>
                        <a:pt x="324" y="204"/>
                        <a:pt x="324" y="204"/>
                        <a:pt x="324" y="204"/>
                      </a:cubicBezTo>
                      <a:cubicBezTo>
                        <a:pt x="342" y="201"/>
                        <a:pt x="342" y="201"/>
                        <a:pt x="342" y="201"/>
                      </a:cubicBezTo>
                      <a:cubicBezTo>
                        <a:pt x="360" y="197"/>
                        <a:pt x="360" y="197"/>
                        <a:pt x="360" y="197"/>
                      </a:cubicBezTo>
                      <a:cubicBezTo>
                        <a:pt x="378" y="194"/>
                        <a:pt x="378" y="194"/>
                        <a:pt x="378" y="194"/>
                      </a:cubicBezTo>
                      <a:cubicBezTo>
                        <a:pt x="396" y="190"/>
                        <a:pt x="396" y="190"/>
                        <a:pt x="396" y="190"/>
                      </a:cubicBezTo>
                      <a:cubicBezTo>
                        <a:pt x="414" y="186"/>
                        <a:pt x="414" y="186"/>
                        <a:pt x="414" y="186"/>
                      </a:cubicBezTo>
                      <a:cubicBezTo>
                        <a:pt x="432" y="182"/>
                        <a:pt x="432" y="182"/>
                        <a:pt x="432" y="182"/>
                      </a:cubicBezTo>
                      <a:cubicBezTo>
                        <a:pt x="450" y="178"/>
                        <a:pt x="450" y="178"/>
                        <a:pt x="450" y="178"/>
                      </a:cubicBezTo>
                      <a:cubicBezTo>
                        <a:pt x="468" y="174"/>
                        <a:pt x="468" y="174"/>
                        <a:pt x="468" y="174"/>
                      </a:cubicBezTo>
                      <a:cubicBezTo>
                        <a:pt x="486" y="170"/>
                        <a:pt x="486" y="170"/>
                        <a:pt x="486" y="170"/>
                      </a:cubicBezTo>
                      <a:cubicBezTo>
                        <a:pt x="504" y="165"/>
                        <a:pt x="504" y="165"/>
                        <a:pt x="504" y="165"/>
                      </a:cubicBezTo>
                      <a:cubicBezTo>
                        <a:pt x="522" y="161"/>
                        <a:pt x="522" y="161"/>
                        <a:pt x="522" y="161"/>
                      </a:cubicBezTo>
                      <a:cubicBezTo>
                        <a:pt x="540" y="157"/>
                        <a:pt x="540" y="157"/>
                        <a:pt x="540" y="157"/>
                      </a:cubicBezTo>
                      <a:cubicBezTo>
                        <a:pt x="558" y="153"/>
                        <a:pt x="558" y="153"/>
                        <a:pt x="558" y="153"/>
                      </a:cubicBezTo>
                      <a:cubicBezTo>
                        <a:pt x="576" y="148"/>
                        <a:pt x="576" y="148"/>
                        <a:pt x="576" y="148"/>
                      </a:cubicBezTo>
                      <a:cubicBezTo>
                        <a:pt x="594" y="144"/>
                        <a:pt x="594" y="144"/>
                        <a:pt x="594" y="144"/>
                      </a:cubicBezTo>
                      <a:cubicBezTo>
                        <a:pt x="612" y="140"/>
                        <a:pt x="612" y="140"/>
                        <a:pt x="612" y="140"/>
                      </a:cubicBezTo>
                      <a:cubicBezTo>
                        <a:pt x="630" y="135"/>
                        <a:pt x="630" y="135"/>
                        <a:pt x="630" y="135"/>
                      </a:cubicBezTo>
                      <a:cubicBezTo>
                        <a:pt x="648" y="131"/>
                        <a:pt x="648" y="131"/>
                        <a:pt x="648" y="131"/>
                      </a:cubicBezTo>
                      <a:cubicBezTo>
                        <a:pt x="666" y="126"/>
                        <a:pt x="666" y="126"/>
                        <a:pt x="666" y="126"/>
                      </a:cubicBezTo>
                      <a:cubicBezTo>
                        <a:pt x="684" y="122"/>
                        <a:pt x="684" y="122"/>
                        <a:pt x="684" y="122"/>
                      </a:cubicBezTo>
                      <a:cubicBezTo>
                        <a:pt x="702" y="118"/>
                        <a:pt x="702" y="118"/>
                        <a:pt x="702" y="118"/>
                      </a:cubicBezTo>
                      <a:cubicBezTo>
                        <a:pt x="720" y="114"/>
                        <a:pt x="720" y="114"/>
                        <a:pt x="720" y="114"/>
                      </a:cubicBezTo>
                      <a:cubicBezTo>
                        <a:pt x="738" y="110"/>
                        <a:pt x="738" y="110"/>
                        <a:pt x="738" y="110"/>
                      </a:cubicBezTo>
                      <a:cubicBezTo>
                        <a:pt x="756" y="105"/>
                        <a:pt x="756" y="105"/>
                        <a:pt x="756" y="105"/>
                      </a:cubicBezTo>
                      <a:cubicBezTo>
                        <a:pt x="774" y="101"/>
                        <a:pt x="774" y="101"/>
                        <a:pt x="774" y="101"/>
                      </a:cubicBezTo>
                      <a:cubicBezTo>
                        <a:pt x="792" y="97"/>
                        <a:pt x="792" y="97"/>
                        <a:pt x="792" y="97"/>
                      </a:cubicBezTo>
                      <a:cubicBezTo>
                        <a:pt x="810" y="93"/>
                        <a:pt x="810" y="93"/>
                        <a:pt x="810" y="93"/>
                      </a:cubicBezTo>
                      <a:cubicBezTo>
                        <a:pt x="828" y="90"/>
                        <a:pt x="828" y="90"/>
                        <a:pt x="828" y="90"/>
                      </a:cubicBezTo>
                      <a:cubicBezTo>
                        <a:pt x="846" y="86"/>
                        <a:pt x="846" y="86"/>
                        <a:pt x="846" y="86"/>
                      </a:cubicBezTo>
                      <a:cubicBezTo>
                        <a:pt x="864" y="82"/>
                        <a:pt x="864" y="82"/>
                        <a:pt x="864" y="82"/>
                      </a:cubicBezTo>
                      <a:cubicBezTo>
                        <a:pt x="882" y="78"/>
                        <a:pt x="882" y="78"/>
                        <a:pt x="882" y="78"/>
                      </a:cubicBezTo>
                      <a:cubicBezTo>
                        <a:pt x="900" y="75"/>
                        <a:pt x="900" y="75"/>
                        <a:pt x="900" y="75"/>
                      </a:cubicBezTo>
                      <a:cubicBezTo>
                        <a:pt x="918" y="71"/>
                        <a:pt x="918" y="71"/>
                        <a:pt x="918" y="71"/>
                      </a:cubicBezTo>
                      <a:cubicBezTo>
                        <a:pt x="936" y="68"/>
                        <a:pt x="936" y="68"/>
                        <a:pt x="936" y="68"/>
                      </a:cubicBezTo>
                      <a:cubicBezTo>
                        <a:pt x="954" y="65"/>
                        <a:pt x="954" y="65"/>
                        <a:pt x="954" y="65"/>
                      </a:cubicBezTo>
                      <a:cubicBezTo>
                        <a:pt x="972" y="62"/>
                        <a:pt x="972" y="62"/>
                        <a:pt x="972" y="62"/>
                      </a:cubicBezTo>
                      <a:cubicBezTo>
                        <a:pt x="990" y="58"/>
                        <a:pt x="990" y="58"/>
                        <a:pt x="990" y="58"/>
                      </a:cubicBezTo>
                      <a:cubicBezTo>
                        <a:pt x="1008" y="55"/>
                        <a:pt x="1008" y="55"/>
                        <a:pt x="1008" y="55"/>
                      </a:cubicBezTo>
                      <a:cubicBezTo>
                        <a:pt x="1026" y="53"/>
                        <a:pt x="1026" y="53"/>
                        <a:pt x="1026" y="53"/>
                      </a:cubicBezTo>
                      <a:cubicBezTo>
                        <a:pt x="1044" y="50"/>
                        <a:pt x="1044" y="50"/>
                        <a:pt x="1044" y="50"/>
                      </a:cubicBezTo>
                      <a:cubicBezTo>
                        <a:pt x="1062" y="47"/>
                        <a:pt x="1062" y="47"/>
                        <a:pt x="1062" y="47"/>
                      </a:cubicBezTo>
                      <a:cubicBezTo>
                        <a:pt x="1080" y="44"/>
                        <a:pt x="1080" y="44"/>
                        <a:pt x="1080" y="44"/>
                      </a:cubicBezTo>
                      <a:cubicBezTo>
                        <a:pt x="1098" y="42"/>
                        <a:pt x="1098" y="42"/>
                        <a:pt x="1098" y="42"/>
                      </a:cubicBezTo>
                      <a:cubicBezTo>
                        <a:pt x="1116" y="40"/>
                        <a:pt x="1116" y="40"/>
                        <a:pt x="1116" y="40"/>
                      </a:cubicBezTo>
                      <a:cubicBezTo>
                        <a:pt x="1134" y="37"/>
                        <a:pt x="1134" y="37"/>
                        <a:pt x="1134" y="37"/>
                      </a:cubicBezTo>
                      <a:cubicBezTo>
                        <a:pt x="1152" y="35"/>
                        <a:pt x="1152" y="35"/>
                        <a:pt x="1152" y="35"/>
                      </a:cubicBezTo>
                      <a:cubicBezTo>
                        <a:pt x="1170" y="33"/>
                        <a:pt x="1170" y="33"/>
                        <a:pt x="1170" y="33"/>
                      </a:cubicBezTo>
                      <a:cubicBezTo>
                        <a:pt x="1188" y="31"/>
                        <a:pt x="1188" y="31"/>
                        <a:pt x="1188" y="31"/>
                      </a:cubicBezTo>
                      <a:cubicBezTo>
                        <a:pt x="1206" y="29"/>
                        <a:pt x="1206" y="29"/>
                        <a:pt x="1206" y="29"/>
                      </a:cubicBezTo>
                      <a:cubicBezTo>
                        <a:pt x="1224" y="27"/>
                        <a:pt x="1224" y="27"/>
                        <a:pt x="1224" y="27"/>
                      </a:cubicBezTo>
                      <a:cubicBezTo>
                        <a:pt x="1242" y="25"/>
                        <a:pt x="1242" y="25"/>
                        <a:pt x="1242" y="25"/>
                      </a:cubicBezTo>
                      <a:cubicBezTo>
                        <a:pt x="1260" y="23"/>
                        <a:pt x="1260" y="23"/>
                        <a:pt x="1260" y="23"/>
                      </a:cubicBezTo>
                      <a:cubicBezTo>
                        <a:pt x="1278" y="22"/>
                        <a:pt x="1278" y="22"/>
                        <a:pt x="1278" y="22"/>
                      </a:cubicBezTo>
                      <a:cubicBezTo>
                        <a:pt x="1296" y="20"/>
                        <a:pt x="1296" y="20"/>
                        <a:pt x="1296" y="20"/>
                      </a:cubicBezTo>
                      <a:cubicBezTo>
                        <a:pt x="1314" y="19"/>
                        <a:pt x="1314" y="19"/>
                        <a:pt x="1314" y="19"/>
                      </a:cubicBezTo>
                      <a:cubicBezTo>
                        <a:pt x="1332" y="17"/>
                        <a:pt x="1332" y="17"/>
                        <a:pt x="1332" y="17"/>
                      </a:cubicBezTo>
                      <a:cubicBezTo>
                        <a:pt x="1350" y="16"/>
                        <a:pt x="1350" y="16"/>
                        <a:pt x="1350" y="16"/>
                      </a:cubicBezTo>
                      <a:cubicBezTo>
                        <a:pt x="1368" y="15"/>
                        <a:pt x="1368" y="15"/>
                        <a:pt x="1368" y="15"/>
                      </a:cubicBezTo>
                      <a:cubicBezTo>
                        <a:pt x="1386" y="14"/>
                        <a:pt x="1386" y="14"/>
                        <a:pt x="1386" y="14"/>
                      </a:cubicBezTo>
                      <a:cubicBezTo>
                        <a:pt x="1404" y="13"/>
                        <a:pt x="1404" y="13"/>
                        <a:pt x="1404" y="13"/>
                      </a:cubicBezTo>
                      <a:cubicBezTo>
                        <a:pt x="1422" y="11"/>
                        <a:pt x="1422" y="11"/>
                        <a:pt x="1422" y="11"/>
                      </a:cubicBezTo>
                      <a:cubicBezTo>
                        <a:pt x="1440" y="10"/>
                        <a:pt x="1440" y="10"/>
                        <a:pt x="1440" y="10"/>
                      </a:cubicBezTo>
                      <a:cubicBezTo>
                        <a:pt x="1458" y="10"/>
                        <a:pt x="1458" y="10"/>
                        <a:pt x="1458" y="10"/>
                      </a:cubicBezTo>
                      <a:cubicBezTo>
                        <a:pt x="1476" y="9"/>
                        <a:pt x="1476" y="9"/>
                        <a:pt x="1476" y="9"/>
                      </a:cubicBezTo>
                      <a:cubicBezTo>
                        <a:pt x="1494" y="8"/>
                        <a:pt x="1494" y="8"/>
                        <a:pt x="1494" y="8"/>
                      </a:cubicBezTo>
                      <a:cubicBezTo>
                        <a:pt x="1512" y="7"/>
                        <a:pt x="1512" y="7"/>
                        <a:pt x="1512" y="7"/>
                      </a:cubicBezTo>
                      <a:cubicBezTo>
                        <a:pt x="1530" y="6"/>
                        <a:pt x="1530" y="6"/>
                        <a:pt x="1530" y="6"/>
                      </a:cubicBezTo>
                      <a:cubicBezTo>
                        <a:pt x="1548" y="6"/>
                        <a:pt x="1548" y="6"/>
                        <a:pt x="1548" y="6"/>
                      </a:cubicBezTo>
                      <a:cubicBezTo>
                        <a:pt x="1566" y="5"/>
                        <a:pt x="1566" y="5"/>
                        <a:pt x="1566" y="5"/>
                      </a:cubicBezTo>
                      <a:cubicBezTo>
                        <a:pt x="1584" y="4"/>
                        <a:pt x="1584" y="4"/>
                        <a:pt x="1584" y="4"/>
                      </a:cubicBezTo>
                      <a:cubicBezTo>
                        <a:pt x="1602" y="4"/>
                        <a:pt x="1602" y="4"/>
                        <a:pt x="1602" y="4"/>
                      </a:cubicBezTo>
                      <a:cubicBezTo>
                        <a:pt x="1620" y="3"/>
                        <a:pt x="1620" y="3"/>
                        <a:pt x="1620" y="3"/>
                      </a:cubicBezTo>
                      <a:cubicBezTo>
                        <a:pt x="1638" y="3"/>
                        <a:pt x="1638" y="3"/>
                        <a:pt x="1638" y="3"/>
                      </a:cubicBezTo>
                      <a:cubicBezTo>
                        <a:pt x="1656" y="2"/>
                        <a:pt x="1656" y="2"/>
                        <a:pt x="1656" y="2"/>
                      </a:cubicBezTo>
                      <a:cubicBezTo>
                        <a:pt x="1674" y="2"/>
                        <a:pt x="1674" y="2"/>
                        <a:pt x="1674" y="2"/>
                      </a:cubicBezTo>
                      <a:cubicBezTo>
                        <a:pt x="1692" y="1"/>
                        <a:pt x="1692" y="1"/>
                        <a:pt x="1692" y="1"/>
                      </a:cubicBezTo>
                      <a:cubicBezTo>
                        <a:pt x="1710" y="1"/>
                        <a:pt x="1710" y="1"/>
                        <a:pt x="1710" y="1"/>
                      </a:cubicBezTo>
                      <a:cubicBezTo>
                        <a:pt x="1728" y="1"/>
                        <a:pt x="1728" y="1"/>
                        <a:pt x="1728" y="1"/>
                      </a:cubicBezTo>
                      <a:cubicBezTo>
                        <a:pt x="1746" y="0"/>
                        <a:pt x="1746" y="0"/>
                        <a:pt x="1746" y="0"/>
                      </a:cubicBezTo>
                      <a:cubicBezTo>
                        <a:pt x="1764" y="0"/>
                        <a:pt x="1764" y="0"/>
                        <a:pt x="1764" y="0"/>
                      </a:cubicBezTo>
                      <a:cubicBezTo>
                        <a:pt x="1782" y="0"/>
                        <a:pt x="1782" y="0"/>
                        <a:pt x="1782" y="0"/>
                      </a:cubicBezTo>
                      <a:cubicBezTo>
                        <a:pt x="1800" y="0"/>
                        <a:pt x="1800" y="0"/>
                        <a:pt x="1800" y="0"/>
                      </a:cubicBezTo>
                    </a:path>
                  </a:pathLst>
                </a:custGeom>
                <a:noFill/>
                <a:ln w="25400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 rot="10800000" lIns="0" tIns="0" rIns="0" bIns="0"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Tx/>
                    <a:buChar char="•"/>
                  </a:pPr>
                  <a:endParaRPr kumimoji="0" lang="zh-CN" altLang="en-US" b="0">
                    <a:solidFill>
                      <a:srgbClr val="000066"/>
                    </a:solidFill>
                    <a:latin typeface="Arial" charset="0"/>
                  </a:endParaRPr>
                </a:p>
              </p:txBody>
            </p:sp>
            <p:sp>
              <p:nvSpPr>
                <p:cNvPr id="36880" name="Line 13"/>
                <p:cNvSpPr>
                  <a:spLocks noChangeShapeType="1"/>
                </p:cNvSpPr>
                <p:nvPr/>
              </p:nvSpPr>
              <p:spPr bwMode="auto">
                <a:xfrm>
                  <a:off x="2717" y="847"/>
                  <a:ext cx="0" cy="301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/>
                  <a:tailEnd type="none" w="med" len="lg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881" name="Line 14"/>
                <p:cNvSpPr>
                  <a:spLocks noChangeShapeType="1"/>
                </p:cNvSpPr>
                <p:nvPr/>
              </p:nvSpPr>
              <p:spPr bwMode="auto">
                <a:xfrm>
                  <a:off x="4580" y="858"/>
                  <a:ext cx="0" cy="30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/>
                  <a:tailEnd type="none" w="med" len="lg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36882" name="Object 15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543" y="1133"/>
                    <a:ext cx="132" cy="207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6402" name="Equation" r:id="rId11" imgW="139680" imgH="228600" progId="Equation.DSMT4">
                            <p:embed/>
                          </p:oleObj>
                        </mc:Choice>
                        <mc:Fallback>
                          <p:oleObj name="Equation" r:id="rId11" imgW="139680" imgH="228600" progId="Equation.DSMT4">
                            <p:embed/>
                            <p:pic>
                              <p:nvPicPr>
                                <p:cNvPr id="0" name="Object 15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2">
                                  <a:extLst>
                                    <a:ext uri="{28A0092B-C50C-407E-A947-70E740481C1C}">
                                      <a14:useLocalDpi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543" y="1133"/>
                                  <a:ext cx="132" cy="207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>
                                      <a:solidFill>
                                        <a:schemeClr val="accent1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w="12700">
                                      <a:solidFill>
                                        <a:srgbClr val="FF9900"/>
                                      </a:solidFill>
                                      <a:miter lim="800000"/>
                                      <a:headEnd/>
                                      <a:tailEnd type="none" w="med" len="lg"/>
                                    </a14:hiddenLine>
                                  </a:ext>
                                  <a:ext uri="{AF507438-7753-43E0-B8FC-AC1667EBCBE1}">
                                    <a14:hiddenEffects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36882" name="Object 15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543" y="1133"/>
                    <a:ext cx="132" cy="207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6312" name="Equation" r:id="rId13" imgW="139680" imgH="228600" progId="Equation.DSMT4">
                            <p:embed/>
                          </p:oleObj>
                        </mc:Choice>
                        <mc:Fallback>
                          <p:oleObj name="Equation" r:id="rId13" imgW="139680" imgH="228600" progId="Equation.DSMT4">
                            <p:embed/>
                            <p:pic>
                              <p:nvPicPr>
                                <p:cNvPr id="0" name="Object 15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4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543" y="1133"/>
                                  <a:ext cx="132" cy="207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chemeClr val="accent1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12700">
                                      <a:solidFill>
                                        <a:srgbClr val="FF9900"/>
                                      </a:solidFill>
                                      <a:miter lim="800000"/>
                                      <a:headEnd/>
                                      <a:tailEnd type="none" w="med" len="lg"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36883" name="Object 16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3326" y="612"/>
                    <a:ext cx="488" cy="251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6403" name="Equation" r:id="rId15" imgW="330120" imgH="177480" progId="Equation.DSMT4">
                            <p:embed/>
                          </p:oleObj>
                        </mc:Choice>
                        <mc:Fallback>
                          <p:oleObj name="Equation" r:id="rId15" imgW="330120" imgH="177480" progId="Equation.DSMT4">
                            <p:embed/>
                            <p:pic>
                              <p:nvPicPr>
                                <p:cNvPr id="0" name="Object 16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6">
                                  <a:extLst>
                                    <a:ext uri="{28A0092B-C50C-407E-A947-70E740481C1C}">
                                      <a14:useLocalDpi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326" y="612"/>
                                  <a:ext cx="488" cy="251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>
                                      <a:solidFill>
                                        <a:schemeClr val="accent1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w="12700">
                                      <a:solidFill>
                                        <a:srgbClr val="FF9900"/>
                                      </a:solidFill>
                                      <a:miter lim="800000"/>
                                      <a:headEnd/>
                                      <a:tailEnd type="none" w="med" len="lg"/>
                                    </a14:hiddenLine>
                                  </a:ext>
                                  <a:ext uri="{AF507438-7753-43E0-B8FC-AC1667EBCBE1}">
                                    <a14:hiddenEffects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36883" name="Object 16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3326" y="612"/>
                    <a:ext cx="488" cy="251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6313" name="Equation" r:id="rId17" imgW="330120" imgH="177480" progId="Equation.DSMT4">
                            <p:embed/>
                          </p:oleObj>
                        </mc:Choice>
                        <mc:Fallback>
                          <p:oleObj name="Equation" r:id="rId17" imgW="330120" imgH="177480" progId="Equation.DSMT4">
                            <p:embed/>
                            <p:pic>
                              <p:nvPicPr>
                                <p:cNvPr id="0" name="Object 16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8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326" y="612"/>
                                  <a:ext cx="488" cy="251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chemeClr val="accent1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12700">
                                      <a:solidFill>
                                        <a:srgbClr val="FF9900"/>
                                      </a:solidFill>
                                      <a:miter lim="800000"/>
                                      <a:headEnd/>
                                      <a:tailEnd type="none" w="med" len="lg"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36884" name="Object 17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2197" y="807"/>
                    <a:ext cx="117" cy="246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6404" name="Equation" r:id="rId19" imgW="177480" imgH="393480" progId="Equation.DSMT4">
                            <p:embed/>
                          </p:oleObj>
                        </mc:Choice>
                        <mc:Fallback>
                          <p:oleObj name="Equation" r:id="rId19" imgW="177480" imgH="393480" progId="Equation.DSMT4">
                            <p:embed/>
                            <p:pic>
                              <p:nvPicPr>
                                <p:cNvPr id="0" name="Object 17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0">
                                  <a:extLst>
                                    <a:ext uri="{28A0092B-C50C-407E-A947-70E740481C1C}">
                                      <a14:useLocalDpi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197" y="807"/>
                                  <a:ext cx="117" cy="246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>
                                      <a:solidFill>
                                        <a:schemeClr val="accent1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w="12700">
                                      <a:solidFill>
                                        <a:srgbClr val="FF9900"/>
                                      </a:solidFill>
                                      <a:miter lim="800000"/>
                                      <a:headEnd/>
                                      <a:tailEnd type="none" w="med" len="lg"/>
                                    </a14:hiddenLine>
                                  </a:ext>
                                  <a:ext uri="{AF507438-7753-43E0-B8FC-AC1667EBCBE1}">
                                    <a14:hiddenEffects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36884" name="Object 17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2197" y="807"/>
                    <a:ext cx="117" cy="246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6314" name="Equation" r:id="rId21" imgW="177480" imgH="393480" progId="Equation.DSMT4">
                            <p:embed/>
                          </p:oleObj>
                        </mc:Choice>
                        <mc:Fallback>
                          <p:oleObj name="Equation" r:id="rId21" imgW="177480" imgH="393480" progId="Equation.DSMT4">
                            <p:embed/>
                            <p:pic>
                              <p:nvPicPr>
                                <p:cNvPr id="0" name="Object 17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197" y="807"/>
                                  <a:ext cx="117" cy="246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chemeClr val="accent1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12700">
                                      <a:solidFill>
                                        <a:srgbClr val="FF9900"/>
                                      </a:solidFill>
                                      <a:miter lim="800000"/>
                                      <a:headEnd/>
                                      <a:tailEnd type="none" w="med" len="lg"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36885" name="Object 18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893" y="794"/>
                    <a:ext cx="116" cy="246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6405" name="Equation" r:id="rId23" imgW="177480" imgH="393480" progId="Equation.DSMT4">
                            <p:embed/>
                          </p:oleObj>
                        </mc:Choice>
                        <mc:Fallback>
                          <p:oleObj name="Equation" r:id="rId23" imgW="177480" imgH="393480" progId="Equation.DSMT4">
                            <p:embed/>
                            <p:pic>
                              <p:nvPicPr>
                                <p:cNvPr id="0" name="Object 18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4">
                                  <a:extLst>
                                    <a:ext uri="{28A0092B-C50C-407E-A947-70E740481C1C}">
                                      <a14:useLocalDpi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893" y="794"/>
                                  <a:ext cx="116" cy="246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>
                                      <a:solidFill>
                                        <a:schemeClr val="accent1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w="12700">
                                      <a:solidFill>
                                        <a:srgbClr val="FF9900"/>
                                      </a:solidFill>
                                      <a:miter lim="800000"/>
                                      <a:headEnd/>
                                      <a:tailEnd type="none" w="med" len="lg"/>
                                    </a14:hiddenLine>
                                  </a:ext>
                                  <a:ext uri="{AF507438-7753-43E0-B8FC-AC1667EBCBE1}">
                                    <a14:hiddenEffects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36885" name="Object 18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893" y="794"/>
                    <a:ext cx="116" cy="246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6315" name="Equation" r:id="rId25" imgW="177480" imgH="393480" progId="Equation.DSMT4">
                            <p:embed/>
                          </p:oleObj>
                        </mc:Choice>
                        <mc:Fallback>
                          <p:oleObj name="Equation" r:id="rId25" imgW="177480" imgH="393480" progId="Equation.DSMT4">
                            <p:embed/>
                            <p:pic>
                              <p:nvPicPr>
                                <p:cNvPr id="0" name="Object 18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893" y="794"/>
                                  <a:ext cx="116" cy="246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chemeClr val="accent1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12700">
                                      <a:solidFill>
                                        <a:srgbClr val="FF9900"/>
                                      </a:solidFill>
                                      <a:miter lim="800000"/>
                                      <a:headEnd/>
                                      <a:tailEnd type="none" w="med" len="lg"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36886" name="Object 19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2611" y="1123"/>
                    <a:ext cx="204" cy="207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6406" name="Equation" r:id="rId27" imgW="215640" imgH="228600" progId="Equation.DSMT4">
                            <p:embed/>
                          </p:oleObj>
                        </mc:Choice>
                        <mc:Fallback>
                          <p:oleObj name="Equation" r:id="rId27" imgW="215640" imgH="228600" progId="Equation.DSMT4">
                            <p:embed/>
                            <p:pic>
                              <p:nvPicPr>
                                <p:cNvPr id="0" name="Object 19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8">
                                  <a:extLst>
                                    <a:ext uri="{28A0092B-C50C-407E-A947-70E740481C1C}">
                                      <a14:useLocalDpi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611" y="1123"/>
                                  <a:ext cx="204" cy="207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>
                                      <a:solidFill>
                                        <a:schemeClr val="accent1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w="12700">
                                      <a:solidFill>
                                        <a:srgbClr val="FF9900"/>
                                      </a:solidFill>
                                      <a:miter lim="800000"/>
                                      <a:headEnd/>
                                      <a:tailEnd type="none" w="med" len="lg"/>
                                    </a14:hiddenLine>
                                  </a:ext>
                                  <a:ext uri="{AF507438-7753-43E0-B8FC-AC1667EBCBE1}">
                                    <a14:hiddenEffects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36886" name="Object 19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2611" y="1123"/>
                    <a:ext cx="204" cy="207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6316" name="Equation" r:id="rId29" imgW="215640" imgH="228600" progId="Equation.DSMT4">
                            <p:embed/>
                          </p:oleObj>
                        </mc:Choice>
                        <mc:Fallback>
                          <p:oleObj name="Equation" r:id="rId29" imgW="215640" imgH="228600" progId="Equation.DSMT4">
                            <p:embed/>
                            <p:pic>
                              <p:nvPicPr>
                                <p:cNvPr id="0" name="Object 19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30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611" y="1123"/>
                                  <a:ext cx="204" cy="207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chemeClr val="accent1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12700">
                                      <a:solidFill>
                                        <a:srgbClr val="FF9900"/>
                                      </a:solidFill>
                                      <a:miter lim="800000"/>
                                      <a:headEnd/>
                                      <a:tailEnd type="none" w="med" len="lg"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p:sp>
              <p:nvSpPr>
                <p:cNvPr id="36887" name="Line 20"/>
                <p:cNvSpPr>
                  <a:spLocks noChangeShapeType="1"/>
                </p:cNvSpPr>
                <p:nvPr/>
              </p:nvSpPr>
              <p:spPr bwMode="auto">
                <a:xfrm>
                  <a:off x="2329" y="930"/>
                  <a:ext cx="230" cy="131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stealth" w="med" len="lg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888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32" y="897"/>
                  <a:ext cx="164" cy="214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stealth" w="med" len="lg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7775964" y="1231447"/>
                  <a:ext cx="793632" cy="32534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zh-CN" altLang="en-US" sz="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zh-CN" altLang="en-US" sz="800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zh-CN" alt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zh-CN" altLang="en-US" sz="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f>
                          <m:fPr>
                            <m:ctrlPr>
                              <a:rPr lang="zh-CN" altLang="en-US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zh-CN" alt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 sz="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5964" y="1231447"/>
                  <a:ext cx="793632" cy="325345"/>
                </a:xfrm>
                <a:prstGeom prst="rect">
                  <a:avLst/>
                </a:prstGeom>
                <a:blipFill>
                  <a:blip r:embed="rId31"/>
                  <a:stretch>
                    <a:fillRect t="-3774" b="-433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6046734" y="1215749"/>
                  <a:ext cx="793632" cy="32534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zh-CN" altLang="en-US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sz="8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zh-CN" alt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zh-CN" altLang="en-US" sz="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f>
                          <m:fPr>
                            <m:ctrlPr>
                              <a:rPr lang="zh-CN" altLang="en-US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zh-CN" alt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 sz="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 xmlns=""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6734" y="1215749"/>
                  <a:ext cx="793632" cy="325345"/>
                </a:xfrm>
                <a:prstGeom prst="rect">
                  <a:avLst/>
                </a:prstGeom>
                <a:blipFill>
                  <a:blip r:embed="rId32"/>
                  <a:stretch>
                    <a:fillRect t="-3704" b="-407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6919992" y="1215749"/>
                  <a:ext cx="793632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zh-CN" altLang="en-US" sz="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9992" y="1215749"/>
                  <a:ext cx="793632" cy="215444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6" grpId="0" animBg="1"/>
      <p:bldP spid="257027" grpId="0" animBg="1"/>
      <p:bldP spid="2570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8077200" cy="13716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30000"/>
              </a:lnSpc>
            </a:pPr>
            <a:r>
              <a:rPr lang="en-US" altLang="zh-CN" sz="2400" b="1" dirty="0" smtClean="0"/>
              <a:t>【</a:t>
            </a:r>
            <a:r>
              <a:rPr lang="zh-CN" altLang="en-US" sz="2400" b="1" dirty="0" smtClean="0"/>
              <a:t>例</a:t>
            </a:r>
            <a:r>
              <a:rPr lang="en-US" altLang="zh-CN" sz="2400" b="1" dirty="0" smtClean="0"/>
              <a:t>】</a:t>
            </a:r>
            <a:r>
              <a:rPr lang="zh-CN" altLang="en-US" sz="2400" b="1" dirty="0" smtClean="0"/>
              <a:t>： 一家食品生产企业生产袋装食品。已知正常生产条件下，产品重量服从正态分布，总体标准差为</a:t>
            </a:r>
            <a:r>
              <a:rPr lang="en-US" altLang="zh-CN" sz="2400" b="1" dirty="0" smtClean="0"/>
              <a:t>10 g</a:t>
            </a:r>
            <a:r>
              <a:rPr lang="zh-CN" altLang="en-US" sz="2400" b="1" dirty="0" smtClean="0"/>
              <a:t>。现从某天生产的食品中随机抽取了</a:t>
            </a:r>
            <a:r>
              <a:rPr lang="en-US" altLang="zh-CN" sz="2400" b="1" dirty="0" smtClean="0"/>
              <a:t>25</a:t>
            </a:r>
            <a:r>
              <a:rPr lang="zh-CN" altLang="en-US" sz="2400" b="1" dirty="0" smtClean="0"/>
              <a:t>袋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，</a:t>
            </a:r>
            <a:r>
              <a:rPr lang="zh-CN" altLang="en-US" sz="2400" b="1" dirty="0" smtClean="0"/>
              <a:t>计算出样本均值为</a:t>
            </a:r>
            <a:r>
              <a:rPr lang="en-US" altLang="zh-CN" sz="2400" b="1" dirty="0" smtClean="0">
                <a:sym typeface="Symbol" pitchFamily="18" charset="2"/>
              </a:rPr>
              <a:t>105.36 </a:t>
            </a:r>
            <a:r>
              <a:rPr lang="en-US" altLang="zh-CN" sz="2400" b="1" dirty="0" smtClean="0"/>
              <a:t>g</a:t>
            </a:r>
            <a:r>
              <a:rPr lang="en-US" altLang="zh-CN" sz="2400" b="1" dirty="0" smtClean="0">
                <a:sym typeface="Symbol" pitchFamily="18" charset="2"/>
              </a:rPr>
              <a:t> </a:t>
            </a:r>
            <a:r>
              <a:rPr lang="zh-CN" altLang="en-US" sz="2400" b="1" dirty="0" smtClean="0"/>
              <a:t>。试估计该批产品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平均重量</a:t>
            </a:r>
            <a:r>
              <a:rPr lang="zh-CN" altLang="en-US" sz="2400" b="1" dirty="0" smtClean="0"/>
              <a:t>的置信区间，置信水平为</a:t>
            </a:r>
            <a:r>
              <a:rPr lang="en-US" altLang="zh-CN" sz="2400" b="1" dirty="0" smtClean="0"/>
              <a:t>95%</a:t>
            </a:r>
            <a:r>
              <a:rPr lang="zh-CN" altLang="en-US" sz="2400" b="1" dirty="0" smtClean="0"/>
              <a:t>。</a:t>
            </a:r>
            <a:endParaRPr lang="zh-CN" altLang="en-US" sz="2400" b="1" dirty="0" smtClean="0">
              <a:solidFill>
                <a:srgbClr val="C00000"/>
              </a:solidFill>
            </a:endParaRPr>
          </a:p>
        </p:txBody>
      </p:sp>
      <p:sp>
        <p:nvSpPr>
          <p:cNvPr id="378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2643685"/>
            <a:ext cx="7543800" cy="2438400"/>
          </a:xfrm>
        </p:spPr>
        <p:txBody>
          <a:bodyPr>
            <a:normAutofit/>
          </a:bodyPr>
          <a:lstStyle/>
          <a:p>
            <a:pPr eaLnBrk="1" hangingPunct="1">
              <a:buFontTx/>
              <a:buChar char=" 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已知： </a:t>
            </a:r>
            <a:r>
              <a:rPr lang="zh-CN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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 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=25,       =105.36 </a:t>
            </a:r>
          </a:p>
          <a:p>
            <a:pPr eaLnBrk="1" hangingPunct="1">
              <a:buFontTx/>
              <a:buChar char=" 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选取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(1- )=0.95;</a:t>
            </a:r>
          </a:p>
          <a:p>
            <a:pPr eaLnBrk="1" hangingPunct="1">
              <a:buFontTx/>
              <a:buChar char=" 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查表得到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:           =1.96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Char char=" "/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置信区间：</a:t>
            </a:r>
          </a:p>
          <a:p>
            <a:pPr eaLnBrk="1" hangingPunct="1"/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78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296921"/>
              </p:ext>
            </p:extLst>
          </p:nvPr>
        </p:nvGraphicFramePr>
        <p:xfrm>
          <a:off x="4427984" y="2780928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" name="公式" r:id="rId4" imgW="266584" imgH="279279" progId="Equation.3">
                  <p:embed/>
                </p:oleObj>
              </mc:Choice>
              <mc:Fallback>
                <p:oleObj name="公式" r:id="rId4" imgW="266584" imgH="27927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2780928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22770"/>
              </p:ext>
            </p:extLst>
          </p:nvPr>
        </p:nvGraphicFramePr>
        <p:xfrm>
          <a:off x="2627784" y="3639622"/>
          <a:ext cx="5826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" name="公式" r:id="rId6" imgW="583947" imgH="482391" progId="Equation.3">
                  <p:embed/>
                </p:oleObj>
              </mc:Choice>
              <mc:Fallback>
                <p:oleObj name="公式" r:id="rId6" imgW="583947" imgH="48239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639622"/>
                        <a:ext cx="582613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6"/>
          <p:cNvGraphicFramePr>
            <a:graphicFrameLocks noChangeAspect="1"/>
          </p:cNvGraphicFramePr>
          <p:nvPr/>
        </p:nvGraphicFramePr>
        <p:xfrm>
          <a:off x="4464050" y="3194050"/>
          <a:ext cx="214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2" name="公式" r:id="rId8" imgW="215806" imgH="469696" progId="Equation.3">
                  <p:embed/>
                </p:oleObj>
              </mc:Choice>
              <mc:Fallback>
                <p:oleObj name="公式" r:id="rId8" imgW="215806" imgH="46969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3194050"/>
                        <a:ext cx="21431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450701"/>
              </p:ext>
            </p:extLst>
          </p:nvPr>
        </p:nvGraphicFramePr>
        <p:xfrm>
          <a:off x="1803952" y="4716642"/>
          <a:ext cx="5248064" cy="1312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3" name="Equation" r:id="rId10" imgW="2540000" imgH="635000" progId="Equation.DSMT4">
                  <p:embed/>
                </p:oleObj>
              </mc:Choice>
              <mc:Fallback>
                <p:oleObj name="Equation" r:id="rId10" imgW="2540000" imgH="635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952" y="4716642"/>
                        <a:ext cx="5248064" cy="131201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4589493" y="5571458"/>
            <a:ext cx="4105275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这个计算结果说明什么问题</a:t>
            </a:r>
            <a:r>
              <a:rPr lang="en-US" altLang="zh-CN" sz="24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sp>
        <p:nvSpPr>
          <p:cNvPr id="37897" name="AutoShape 9"/>
          <p:cNvSpPr>
            <a:spLocks noChangeArrowheads="1"/>
          </p:cNvSpPr>
          <p:nvPr/>
        </p:nvSpPr>
        <p:spPr bwMode="auto">
          <a:xfrm>
            <a:off x="6274079" y="4205218"/>
            <a:ext cx="936625" cy="360363"/>
          </a:xfrm>
          <a:prstGeom prst="wedgeRoundRectCallout">
            <a:avLst>
              <a:gd name="adj1" fmla="val -42375"/>
              <a:gd name="adj2" fmla="val 94495"/>
              <a:gd name="adj3" fmla="val 16667"/>
            </a:avLst>
          </a:prstGeom>
          <a:solidFill>
            <a:srgbClr val="CCFFCC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3.92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31322" y="6224313"/>
            <a:ext cx="8255478" cy="461665"/>
          </a:xfrm>
          <a:prstGeom prst="rect">
            <a:avLst/>
          </a:prstGeom>
          <a:solidFill>
            <a:srgbClr val="C0C0C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一起阅读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P163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的结论： 置信区间的长度为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0.0041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2346</Words>
  <Application>Microsoft Office PowerPoint</Application>
  <PresentationFormat>全屏显示(4:3)</PresentationFormat>
  <Paragraphs>275</Paragraphs>
  <Slides>38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38</vt:i4>
      </vt:variant>
    </vt:vector>
  </HeadingPairs>
  <TitlesOfParts>
    <vt:vector size="53" baseType="lpstr">
      <vt:lpstr>黑体</vt:lpstr>
      <vt:lpstr>楷体</vt:lpstr>
      <vt:lpstr>楷体_GB2312</vt:lpstr>
      <vt:lpstr>宋体</vt:lpstr>
      <vt:lpstr>微软雅黑</vt:lpstr>
      <vt:lpstr>Arial</vt:lpstr>
      <vt:lpstr>Calibri</vt:lpstr>
      <vt:lpstr>Cambria Math</vt:lpstr>
      <vt:lpstr>Symbol</vt:lpstr>
      <vt:lpstr>Times New Roman</vt:lpstr>
      <vt:lpstr>Wingdings</vt:lpstr>
      <vt:lpstr>Office 主题</vt:lpstr>
      <vt:lpstr>Equation</vt:lpstr>
      <vt:lpstr>公式</vt:lpstr>
      <vt:lpstr>MathType 6.0 Equation</vt:lpstr>
      <vt:lpstr>第六章    参数的区间估计</vt:lpstr>
      <vt:lpstr>参数估计问题:  </vt:lpstr>
      <vt:lpstr>一.　区间估计的概念　 　　　Interval Estimation</vt:lpstr>
      <vt:lpstr>注意正确的叙述方法: </vt:lpstr>
      <vt:lpstr>PowerPoint 演示文稿</vt:lpstr>
      <vt:lpstr>PowerPoint 演示文稿</vt:lpstr>
      <vt:lpstr>PowerPoint 演示文稿</vt:lpstr>
      <vt:lpstr>PowerPoint 演示文稿</vt:lpstr>
      <vt:lpstr>【例】： 一家食品生产企业生产袋装食品。已知正常生产条件下，产品重量服从正态分布，总体标准差为10 g。现从某天生产的食品中随机抽取了25袋，计算出样本均值为105.36 g 。试估计该批产品平均重量的置信区间，置信水平为95%。</vt:lpstr>
      <vt:lpstr>PowerPoint 演示文稿</vt:lpstr>
      <vt:lpstr>问题2：置信区间越大，置信度越大还是越小？</vt:lpstr>
      <vt:lpstr>:     定义: 总体均值的置信区间的宽度: </vt:lpstr>
      <vt:lpstr>例： 一家食品生产企业生产袋装食品。按规定每袋重量为100g。已知正常生产条件下，产品重量服从正态分布，总体标准差为10 g。现从某天生产的食品中随机抽取了25袋，计算出样本均值为105.36 g 。试估计该批产品平均重量的置信区间，置信水平为95%。</vt:lpstr>
      <vt:lpstr>PowerPoint 演示文稿</vt:lpstr>
      <vt:lpstr>PowerPoint 演示文稿</vt:lpstr>
      <vt:lpstr>PowerPoint 演示文稿</vt:lpstr>
      <vt:lpstr>四. 未知总体方差2 ,求总体均值的置信区间</vt:lpstr>
      <vt:lpstr>PowerPoint 演示文稿</vt:lpstr>
      <vt:lpstr>例题：已知某种灯泡的寿命服从正态分布，现从一批灯泡中随机抽取16只。</vt:lpstr>
      <vt:lpstr>五. 总体比率的置信区间 (Large Samples)</vt:lpstr>
      <vt:lpstr>总体比率的置信区间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扩展练习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  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参数估计:  </dc:title>
  <dc:creator>admin</dc:creator>
  <cp:lastModifiedBy>wanghw</cp:lastModifiedBy>
  <cp:revision>36</cp:revision>
  <dcterms:created xsi:type="dcterms:W3CDTF">2017-02-07T02:37:37Z</dcterms:created>
  <dcterms:modified xsi:type="dcterms:W3CDTF">2017-04-23T02:00:06Z</dcterms:modified>
</cp:coreProperties>
</file>