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03" r:id="rId5"/>
    <p:sldId id="265" r:id="rId6"/>
    <p:sldId id="32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15B"/>
    <a:srgbClr val="FFFFFF"/>
    <a:srgbClr val="2070A1"/>
    <a:srgbClr val="E14956"/>
    <a:srgbClr val="3CC8D3"/>
    <a:srgbClr val="E58F14"/>
    <a:srgbClr val="37BAC5"/>
    <a:srgbClr val="F79A16"/>
    <a:srgbClr val="458DCB"/>
    <a:srgbClr val="D34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3A05-55A8-B5D4-DC80-601474C572E0}" v="30" dt="2024-08-26T10:06:43.238"/>
    <p1510:client id="{0F170A84-689D-B8A1-1202-EC66408DA712}" v="572" dt="2024-08-26T05:11:34.545"/>
    <p1510:client id="{330B473E-C55F-26FF-3EFC-3E4B23B29210}" v="29" dt="2024-08-27T01:16:45.243"/>
    <p1510:client id="{3EAC80F0-B471-7647-8AA2-F2649B4E16F5}" v="23" dt="2024-08-26T07:49:55.466"/>
    <p1510:client id="{519A06F3-6FAB-18FF-9536-84AD80C203CE}" v="80" dt="2024-08-27T01:57:47.250"/>
    <p1510:client id="{5E745DA5-1487-D9FF-BDCC-8E3D00C5F9C9}" v="22" dt="2024-08-27T02:16:37.181"/>
    <p1510:client id="{6C9CB190-BD42-84D4-0250-ECD08A460A0B}" v="330" dt="2024-08-26T09:55:13.526"/>
    <p1510:client id="{841AA1BE-7F2D-632E-FCF7-5771C8E84EBC}" v="705" dt="2024-08-26T01:20:25.770"/>
    <p1510:client id="{8C2ECAA5-909C-440F-B12E-62D65300867F}" v="35" dt="2024-08-26T06:40:40.116"/>
    <p1510:client id="{91178D10-0709-6283-BAAD-70E186C1BA0E}" v="15" dt="2024-08-27T00:31:56.066"/>
    <p1510:client id="{B62052EF-7ABB-23F3-C85A-88422D48B4D0}" v="116" dt="2024-08-27T00:45:39.293"/>
    <p1510:client id="{BAC1C9A1-1022-958D-746B-18063E4A254F}" v="78" dt="2024-08-27T01:07:32.041"/>
    <p1510:client id="{BF1ECE91-E550-102C-5560-10F021CCB889}" v="262" dt="2024-08-27T01:00:56.733"/>
    <p1510:client id="{C522D587-784D-130C-A065-088D01D20E3C}" v="23" dt="2024-08-27T04:52:17.701"/>
    <p1510:client id="{D2104DA8-A882-48C6-0E41-58538A71C2BA}" v="57" dt="2024-08-27T02:07:09.456"/>
    <p1510:client id="{DDE59DFD-9F89-D1DE-AF78-75D85A804CEC}" v="412" dt="2024-08-26T00:35:53.030"/>
    <p1510:client id="{E9D7A33D-F864-3D80-5FB1-08FA52212FD4}" v="310" dt="2024-08-26T11:13:41.656"/>
    <p1510:client id="{EA46195C-DF6E-2A09-129B-B4A0931AA18D}" v="389" dt="2024-08-26T09:48:40.736"/>
    <p1510:client id="{F88D122A-A9A0-1FAF-79A8-CE62EC3FC6B3}" v="65" dt="2024-08-27T00:38:28.533"/>
    <p1510:client id="{F8C1C21D-BDF1-AB13-F107-45A7CEDDA88A}" v="59" dt="2024-08-25T23:53:1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pos="551"/>
        <p:guide pos="7129"/>
        <p:guide orient="horz" pos="3906"/>
        <p:guide orient="horz" pos="4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_109_4B07C2F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342900" dist="38100" dir="8100000" sx="105000" sy="105000" algn="tr" rotWithShape="0">
                <a:prstClr val="black">
                  <a:alpha val="31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F5B-4D54-B5E2-66B667772BB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F5B-4D54-B5E2-66B667772BB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F5B-4D54-B5E2-66B667772BBF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342900" dist="38100" dir="8100000" sx="105000" sy="105000" algn="tr" rotWithShape="0">
                  <a:prstClr val="black">
                    <a:alpha val="31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F5B-4D54-B5E2-66B667772BBF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  <c:pt idx="2">
                  <c:v>45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5B-4D54-B5E2-66B667772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9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5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8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2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9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1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0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ṡľíḍè-Freeform: Shape 10"/>
          <p:cNvSpPr/>
          <p:nvPr/>
        </p:nvSpPr>
        <p:spPr>
          <a:xfrm rot="10800000" flipH="1">
            <a:off x="2345013" y="4057951"/>
            <a:ext cx="1470964" cy="45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rgbClr val="F9930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íṡľíḍè-Freeform: Shape 12"/>
          <p:cNvSpPr/>
          <p:nvPr/>
        </p:nvSpPr>
        <p:spPr>
          <a:xfrm>
            <a:off x="4297212" y="2804883"/>
            <a:ext cx="1470964" cy="45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rgbClr val="E14956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íṡľíḍè-Freeform: Shape 19"/>
          <p:cNvSpPr/>
          <p:nvPr/>
        </p:nvSpPr>
        <p:spPr>
          <a:xfrm rot="10800000" flipH="1">
            <a:off x="6249411" y="4057951"/>
            <a:ext cx="1470964" cy="45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rgbClr val="2070A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íṡľíḍè-Freeform: Shape 21"/>
          <p:cNvSpPr/>
          <p:nvPr/>
        </p:nvSpPr>
        <p:spPr>
          <a:xfrm>
            <a:off x="8201611" y="2804883"/>
            <a:ext cx="1470964" cy="45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56" extrusionOk="0">
                <a:moveTo>
                  <a:pt x="0" y="15834"/>
                </a:moveTo>
                <a:cubicBezTo>
                  <a:pt x="3445" y="817"/>
                  <a:pt x="11156" y="-4444"/>
                  <a:pt x="17223" y="4084"/>
                </a:cubicBezTo>
                <a:cubicBezTo>
                  <a:pt x="18678" y="6130"/>
                  <a:pt x="19955" y="8872"/>
                  <a:pt x="20978" y="12149"/>
                </a:cubicBezTo>
                <a:lnTo>
                  <a:pt x="21600" y="11275"/>
                </a:lnTo>
                <a:lnTo>
                  <a:pt x="21499" y="16495"/>
                </a:lnTo>
                <a:lnTo>
                  <a:pt x="19406" y="14359"/>
                </a:lnTo>
                <a:lnTo>
                  <a:pt x="20028" y="13486"/>
                </a:lnTo>
                <a:cubicBezTo>
                  <a:pt x="16058" y="1123"/>
                  <a:pt x="8792" y="-935"/>
                  <a:pt x="3798" y="8891"/>
                </a:cubicBezTo>
                <a:cubicBezTo>
                  <a:pt x="2640" y="11168"/>
                  <a:pt x="1670" y="13974"/>
                  <a:pt x="940" y="17156"/>
                </a:cubicBezTo>
                <a:close/>
              </a:path>
            </a:pathLst>
          </a:custGeom>
          <a:solidFill>
            <a:srgbClr val="34B2E4"/>
          </a:solidFill>
          <a:ln w="12700">
            <a:miter lim="400000"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1069" y="2804883"/>
            <a:ext cx="1632070" cy="1632070"/>
            <a:chOff x="2281069" y="2804883"/>
            <a:chExt cx="1632070" cy="1632070"/>
          </a:xfrm>
        </p:grpSpPr>
        <p:sp>
          <p:nvSpPr>
            <p:cNvPr id="14" name="íṡľíḍè-Oval 9"/>
            <p:cNvSpPr/>
            <p:nvPr/>
          </p:nvSpPr>
          <p:spPr>
            <a:xfrm>
              <a:off x="2281069" y="2804883"/>
              <a:ext cx="1632070" cy="1632070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ṡľíḍè-Oval 29"/>
            <p:cNvSpPr/>
            <p:nvPr/>
          </p:nvSpPr>
          <p:spPr>
            <a:xfrm>
              <a:off x="2388325" y="2912139"/>
              <a:ext cx="1417557" cy="1417557"/>
            </a:xfrm>
            <a:prstGeom prst="ellipse">
              <a:avLst/>
            </a:prstGeom>
            <a:solidFill>
              <a:srgbClr val="F9930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Shape 2537"/>
            <p:cNvSpPr/>
            <p:nvPr/>
          </p:nvSpPr>
          <p:spPr>
            <a:xfrm>
              <a:off x="2865696" y="3338086"/>
              <a:ext cx="462813" cy="56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13745"/>
                  </a:moveTo>
                  <a:lnTo>
                    <a:pt x="3600" y="13745"/>
                  </a:lnTo>
                  <a:cubicBezTo>
                    <a:pt x="3269" y="13745"/>
                    <a:pt x="3000" y="13966"/>
                    <a:pt x="3000" y="14236"/>
                  </a:cubicBezTo>
                  <a:cubicBezTo>
                    <a:pt x="3000" y="14508"/>
                    <a:pt x="3269" y="14727"/>
                    <a:pt x="3600" y="14727"/>
                  </a:cubicBezTo>
                  <a:lnTo>
                    <a:pt x="14400" y="14727"/>
                  </a:lnTo>
                  <a:cubicBezTo>
                    <a:pt x="14731" y="14727"/>
                    <a:pt x="15000" y="14508"/>
                    <a:pt x="15000" y="14236"/>
                  </a:cubicBezTo>
                  <a:cubicBezTo>
                    <a:pt x="15000" y="13966"/>
                    <a:pt x="14731" y="13745"/>
                    <a:pt x="14400" y="13745"/>
                  </a:cubicBezTo>
                  <a:moveTo>
                    <a:pt x="3000" y="11291"/>
                  </a:moveTo>
                  <a:cubicBezTo>
                    <a:pt x="3000" y="11562"/>
                    <a:pt x="3269" y="11782"/>
                    <a:pt x="3600" y="11782"/>
                  </a:cubicBezTo>
                  <a:lnTo>
                    <a:pt x="18000" y="11782"/>
                  </a:lnTo>
                  <a:cubicBezTo>
                    <a:pt x="18331" y="11782"/>
                    <a:pt x="18600" y="11562"/>
                    <a:pt x="18600" y="11291"/>
                  </a:cubicBezTo>
                  <a:cubicBezTo>
                    <a:pt x="18600" y="11020"/>
                    <a:pt x="18331" y="10800"/>
                    <a:pt x="18000" y="10800"/>
                  </a:cubicBezTo>
                  <a:lnTo>
                    <a:pt x="3600" y="10800"/>
                  </a:lnTo>
                  <a:cubicBezTo>
                    <a:pt x="3269" y="10800"/>
                    <a:pt x="3000" y="11020"/>
                    <a:pt x="3000" y="11291"/>
                  </a:cubicBezTo>
                  <a:moveTo>
                    <a:pt x="20400" y="20618"/>
                  </a:moveTo>
                  <a:lnTo>
                    <a:pt x="6600" y="20618"/>
                  </a:lnTo>
                  <a:lnTo>
                    <a:pt x="1200" y="16200"/>
                  </a:lnTo>
                  <a:lnTo>
                    <a:pt x="1200" y="2945"/>
                  </a:lnTo>
                  <a:lnTo>
                    <a:pt x="4200" y="2945"/>
                  </a:lnTo>
                  <a:lnTo>
                    <a:pt x="4200" y="4418"/>
                  </a:lnTo>
                  <a:cubicBezTo>
                    <a:pt x="4200" y="4690"/>
                    <a:pt x="4469" y="4909"/>
                    <a:pt x="4800" y="4909"/>
                  </a:cubicBezTo>
                  <a:cubicBezTo>
                    <a:pt x="5131" y="4909"/>
                    <a:pt x="5400" y="4690"/>
                    <a:pt x="5400" y="4418"/>
                  </a:cubicBezTo>
                  <a:lnTo>
                    <a:pt x="5400" y="2945"/>
                  </a:lnTo>
                  <a:lnTo>
                    <a:pt x="6600" y="2945"/>
                  </a:lnTo>
                  <a:lnTo>
                    <a:pt x="6600" y="4418"/>
                  </a:lnTo>
                  <a:cubicBezTo>
                    <a:pt x="6600" y="4690"/>
                    <a:pt x="6869" y="4909"/>
                    <a:pt x="7200" y="4909"/>
                  </a:cubicBezTo>
                  <a:cubicBezTo>
                    <a:pt x="7531" y="4909"/>
                    <a:pt x="7800" y="4690"/>
                    <a:pt x="7800" y="4418"/>
                  </a:cubicBezTo>
                  <a:lnTo>
                    <a:pt x="7800" y="2945"/>
                  </a:lnTo>
                  <a:lnTo>
                    <a:pt x="9000" y="2945"/>
                  </a:lnTo>
                  <a:lnTo>
                    <a:pt x="9000" y="4418"/>
                  </a:lnTo>
                  <a:cubicBezTo>
                    <a:pt x="9000" y="4690"/>
                    <a:pt x="9269" y="4909"/>
                    <a:pt x="9600" y="4909"/>
                  </a:cubicBezTo>
                  <a:cubicBezTo>
                    <a:pt x="9931" y="4909"/>
                    <a:pt x="10200" y="4690"/>
                    <a:pt x="10200" y="4418"/>
                  </a:cubicBezTo>
                  <a:lnTo>
                    <a:pt x="10200" y="2945"/>
                  </a:lnTo>
                  <a:lnTo>
                    <a:pt x="11400" y="2945"/>
                  </a:lnTo>
                  <a:lnTo>
                    <a:pt x="11400" y="4418"/>
                  </a:lnTo>
                  <a:cubicBezTo>
                    <a:pt x="11400" y="4690"/>
                    <a:pt x="11669" y="4909"/>
                    <a:pt x="12000" y="4909"/>
                  </a:cubicBezTo>
                  <a:cubicBezTo>
                    <a:pt x="12331" y="4909"/>
                    <a:pt x="12600" y="4690"/>
                    <a:pt x="12600" y="4418"/>
                  </a:cubicBezTo>
                  <a:lnTo>
                    <a:pt x="12600" y="2945"/>
                  </a:lnTo>
                  <a:lnTo>
                    <a:pt x="13800" y="2945"/>
                  </a:lnTo>
                  <a:lnTo>
                    <a:pt x="13800" y="4418"/>
                  </a:lnTo>
                  <a:cubicBezTo>
                    <a:pt x="13800" y="4690"/>
                    <a:pt x="14069" y="4909"/>
                    <a:pt x="14400" y="4909"/>
                  </a:cubicBezTo>
                  <a:cubicBezTo>
                    <a:pt x="14731" y="4909"/>
                    <a:pt x="15000" y="4690"/>
                    <a:pt x="15000" y="4418"/>
                  </a:cubicBezTo>
                  <a:lnTo>
                    <a:pt x="15000" y="2945"/>
                  </a:lnTo>
                  <a:lnTo>
                    <a:pt x="16200" y="2945"/>
                  </a:lnTo>
                  <a:lnTo>
                    <a:pt x="16200" y="4418"/>
                  </a:lnTo>
                  <a:cubicBezTo>
                    <a:pt x="16200" y="4690"/>
                    <a:pt x="16469" y="4909"/>
                    <a:pt x="16800" y="4909"/>
                  </a:cubicBezTo>
                  <a:cubicBezTo>
                    <a:pt x="17131" y="4909"/>
                    <a:pt x="17400" y="4690"/>
                    <a:pt x="17400" y="4418"/>
                  </a:cubicBezTo>
                  <a:lnTo>
                    <a:pt x="17400" y="2945"/>
                  </a:lnTo>
                  <a:lnTo>
                    <a:pt x="20400" y="2945"/>
                  </a:lnTo>
                  <a:cubicBezTo>
                    <a:pt x="20400" y="2945"/>
                    <a:pt x="20400" y="20618"/>
                    <a:pt x="20400" y="20618"/>
                  </a:cubicBezTo>
                  <a:close/>
                  <a:moveTo>
                    <a:pt x="1200" y="20618"/>
                  </a:moveTo>
                  <a:lnTo>
                    <a:pt x="1200" y="17673"/>
                  </a:lnTo>
                  <a:lnTo>
                    <a:pt x="4800" y="20618"/>
                  </a:lnTo>
                  <a:cubicBezTo>
                    <a:pt x="4800" y="20618"/>
                    <a:pt x="1200" y="20618"/>
                    <a:pt x="1200" y="20618"/>
                  </a:cubicBezTo>
                  <a:close/>
                  <a:moveTo>
                    <a:pt x="20400" y="1964"/>
                  </a:moveTo>
                  <a:lnTo>
                    <a:pt x="17400" y="1964"/>
                  </a:lnTo>
                  <a:lnTo>
                    <a:pt x="17400" y="491"/>
                  </a:lnTo>
                  <a:cubicBezTo>
                    <a:pt x="17400" y="220"/>
                    <a:pt x="17131" y="0"/>
                    <a:pt x="16800" y="0"/>
                  </a:cubicBezTo>
                  <a:cubicBezTo>
                    <a:pt x="16469" y="0"/>
                    <a:pt x="16200" y="220"/>
                    <a:pt x="16200" y="491"/>
                  </a:cubicBezTo>
                  <a:lnTo>
                    <a:pt x="16200" y="1964"/>
                  </a:lnTo>
                  <a:lnTo>
                    <a:pt x="15000" y="1964"/>
                  </a:lnTo>
                  <a:lnTo>
                    <a:pt x="15000" y="491"/>
                  </a:lnTo>
                  <a:cubicBezTo>
                    <a:pt x="15000" y="220"/>
                    <a:pt x="14731" y="0"/>
                    <a:pt x="14400" y="0"/>
                  </a:cubicBezTo>
                  <a:cubicBezTo>
                    <a:pt x="14069" y="0"/>
                    <a:pt x="13800" y="220"/>
                    <a:pt x="13800" y="491"/>
                  </a:cubicBezTo>
                  <a:lnTo>
                    <a:pt x="13800" y="1964"/>
                  </a:lnTo>
                  <a:lnTo>
                    <a:pt x="12600" y="1964"/>
                  </a:lnTo>
                  <a:lnTo>
                    <a:pt x="12600" y="491"/>
                  </a:lnTo>
                  <a:cubicBezTo>
                    <a:pt x="12600" y="220"/>
                    <a:pt x="12331" y="0"/>
                    <a:pt x="12000" y="0"/>
                  </a:cubicBezTo>
                  <a:cubicBezTo>
                    <a:pt x="11669" y="0"/>
                    <a:pt x="11400" y="220"/>
                    <a:pt x="11400" y="491"/>
                  </a:cubicBezTo>
                  <a:lnTo>
                    <a:pt x="11400" y="1964"/>
                  </a:lnTo>
                  <a:lnTo>
                    <a:pt x="10200" y="1964"/>
                  </a:lnTo>
                  <a:lnTo>
                    <a:pt x="10200" y="491"/>
                  </a:lnTo>
                  <a:cubicBezTo>
                    <a:pt x="10200" y="220"/>
                    <a:pt x="9931" y="0"/>
                    <a:pt x="9600" y="0"/>
                  </a:cubicBezTo>
                  <a:cubicBezTo>
                    <a:pt x="9269" y="0"/>
                    <a:pt x="9000" y="220"/>
                    <a:pt x="9000" y="491"/>
                  </a:cubicBezTo>
                  <a:lnTo>
                    <a:pt x="9000" y="1964"/>
                  </a:lnTo>
                  <a:lnTo>
                    <a:pt x="7800" y="1964"/>
                  </a:lnTo>
                  <a:lnTo>
                    <a:pt x="7800" y="491"/>
                  </a:lnTo>
                  <a:cubicBezTo>
                    <a:pt x="7800" y="220"/>
                    <a:pt x="7531" y="0"/>
                    <a:pt x="7200" y="0"/>
                  </a:cubicBezTo>
                  <a:cubicBezTo>
                    <a:pt x="6869" y="0"/>
                    <a:pt x="6600" y="220"/>
                    <a:pt x="6600" y="491"/>
                  </a:cubicBezTo>
                  <a:lnTo>
                    <a:pt x="6600" y="1964"/>
                  </a:lnTo>
                  <a:lnTo>
                    <a:pt x="5400" y="1964"/>
                  </a:lnTo>
                  <a:lnTo>
                    <a:pt x="5400" y="491"/>
                  </a:lnTo>
                  <a:cubicBezTo>
                    <a:pt x="5400" y="220"/>
                    <a:pt x="5131" y="0"/>
                    <a:pt x="4800" y="0"/>
                  </a:cubicBezTo>
                  <a:cubicBezTo>
                    <a:pt x="4469" y="0"/>
                    <a:pt x="4200" y="220"/>
                    <a:pt x="4200" y="491"/>
                  </a:cubicBezTo>
                  <a:lnTo>
                    <a:pt x="4200" y="1964"/>
                  </a:lnTo>
                  <a:lnTo>
                    <a:pt x="1200" y="1964"/>
                  </a:lnTo>
                  <a:cubicBezTo>
                    <a:pt x="538" y="1964"/>
                    <a:pt x="0" y="2404"/>
                    <a:pt x="0" y="2945"/>
                  </a:cubicBezTo>
                  <a:lnTo>
                    <a:pt x="0" y="20618"/>
                  </a:lnTo>
                  <a:cubicBezTo>
                    <a:pt x="0" y="21161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1"/>
                    <a:pt x="21600" y="20618"/>
                  </a:cubicBezTo>
                  <a:lnTo>
                    <a:pt x="21600" y="2945"/>
                  </a:lnTo>
                  <a:cubicBezTo>
                    <a:pt x="21600" y="2404"/>
                    <a:pt x="21062" y="1964"/>
                    <a:pt x="20400" y="1964"/>
                  </a:cubicBezTo>
                  <a:moveTo>
                    <a:pt x="3600" y="8836"/>
                  </a:moveTo>
                  <a:lnTo>
                    <a:pt x="10800" y="8836"/>
                  </a:lnTo>
                  <a:cubicBezTo>
                    <a:pt x="11131" y="8836"/>
                    <a:pt x="11400" y="8617"/>
                    <a:pt x="11400" y="8345"/>
                  </a:cubicBezTo>
                  <a:cubicBezTo>
                    <a:pt x="11400" y="8075"/>
                    <a:pt x="11131" y="7855"/>
                    <a:pt x="10800" y="7855"/>
                  </a:cubicBezTo>
                  <a:lnTo>
                    <a:pt x="3600" y="7855"/>
                  </a:lnTo>
                  <a:cubicBezTo>
                    <a:pt x="3269" y="7855"/>
                    <a:pt x="3000" y="8075"/>
                    <a:pt x="3000" y="8345"/>
                  </a:cubicBezTo>
                  <a:cubicBezTo>
                    <a:pt x="3000" y="8617"/>
                    <a:pt x="3269" y="8836"/>
                    <a:pt x="36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33268" y="2881094"/>
            <a:ext cx="1632070" cy="1632070"/>
            <a:chOff x="4233268" y="2881094"/>
            <a:chExt cx="1632070" cy="1632070"/>
          </a:xfrm>
        </p:grpSpPr>
        <p:sp>
          <p:nvSpPr>
            <p:cNvPr id="16" name="íṡľíḍè-Oval 11"/>
            <p:cNvSpPr/>
            <p:nvPr/>
          </p:nvSpPr>
          <p:spPr>
            <a:xfrm rot="10800000" flipH="1">
              <a:off x="4233268" y="2881094"/>
              <a:ext cx="1632070" cy="1632070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íṡľíḍè-Oval 14"/>
            <p:cNvSpPr/>
            <p:nvPr/>
          </p:nvSpPr>
          <p:spPr>
            <a:xfrm rot="10800000" flipH="1">
              <a:off x="4340526" y="2988353"/>
              <a:ext cx="1417558" cy="1417558"/>
            </a:xfrm>
            <a:prstGeom prst="ellipse">
              <a:avLst/>
            </a:prstGeom>
            <a:solidFill>
              <a:srgbClr val="E1495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Shape 2566"/>
            <p:cNvSpPr/>
            <p:nvPr/>
          </p:nvSpPr>
          <p:spPr>
            <a:xfrm>
              <a:off x="4766472" y="3481351"/>
              <a:ext cx="565660" cy="462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12000"/>
                  </a:moveTo>
                  <a:cubicBezTo>
                    <a:pt x="6653" y="12000"/>
                    <a:pt x="6873" y="12268"/>
                    <a:pt x="6873" y="12599"/>
                  </a:cubicBezTo>
                  <a:cubicBezTo>
                    <a:pt x="6873" y="12931"/>
                    <a:pt x="6653" y="13199"/>
                    <a:pt x="6382" y="13199"/>
                  </a:cubicBezTo>
                  <a:cubicBezTo>
                    <a:pt x="6111" y="13199"/>
                    <a:pt x="5891" y="12931"/>
                    <a:pt x="5891" y="12599"/>
                  </a:cubicBezTo>
                  <a:cubicBezTo>
                    <a:pt x="5891" y="12268"/>
                    <a:pt x="6111" y="12000"/>
                    <a:pt x="6382" y="12000"/>
                  </a:cubicBezTo>
                  <a:moveTo>
                    <a:pt x="6382" y="14399"/>
                  </a:moveTo>
                  <a:cubicBezTo>
                    <a:pt x="7195" y="14399"/>
                    <a:pt x="7855" y="13594"/>
                    <a:pt x="7855" y="12599"/>
                  </a:cubicBezTo>
                  <a:cubicBezTo>
                    <a:pt x="7855" y="11606"/>
                    <a:pt x="7195" y="10800"/>
                    <a:pt x="6382" y="10800"/>
                  </a:cubicBezTo>
                  <a:cubicBezTo>
                    <a:pt x="5568" y="10800"/>
                    <a:pt x="4909" y="11606"/>
                    <a:pt x="4909" y="12599"/>
                  </a:cubicBezTo>
                  <a:cubicBezTo>
                    <a:pt x="4909" y="13594"/>
                    <a:pt x="5568" y="14399"/>
                    <a:pt x="6382" y="14399"/>
                  </a:cubicBezTo>
                  <a:moveTo>
                    <a:pt x="20618" y="3600"/>
                  </a:moveTo>
                  <a:lnTo>
                    <a:pt x="982" y="3600"/>
                  </a:lnTo>
                  <a:lnTo>
                    <a:pt x="982" y="1200"/>
                  </a:lnTo>
                  <a:lnTo>
                    <a:pt x="20618" y="1200"/>
                  </a:lnTo>
                  <a:cubicBezTo>
                    <a:pt x="20618" y="1200"/>
                    <a:pt x="20618" y="3600"/>
                    <a:pt x="20618" y="3600"/>
                  </a:cubicBezTo>
                  <a:close/>
                  <a:moveTo>
                    <a:pt x="18655" y="20399"/>
                  </a:moveTo>
                  <a:lnTo>
                    <a:pt x="2945" y="20399"/>
                  </a:lnTo>
                  <a:lnTo>
                    <a:pt x="2945" y="4800"/>
                  </a:lnTo>
                  <a:lnTo>
                    <a:pt x="18655" y="4800"/>
                  </a:lnTo>
                  <a:cubicBezTo>
                    <a:pt x="18655" y="4800"/>
                    <a:pt x="18655" y="20399"/>
                    <a:pt x="18655" y="20399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538"/>
                    <a:pt x="0" y="1200"/>
                  </a:cubicBezTo>
                  <a:lnTo>
                    <a:pt x="0" y="3600"/>
                  </a:lnTo>
                  <a:cubicBezTo>
                    <a:pt x="0" y="4263"/>
                    <a:pt x="440" y="4800"/>
                    <a:pt x="982" y="4800"/>
                  </a:cubicBezTo>
                  <a:lnTo>
                    <a:pt x="1964" y="4800"/>
                  </a:lnTo>
                  <a:lnTo>
                    <a:pt x="1964" y="20399"/>
                  </a:lnTo>
                  <a:cubicBezTo>
                    <a:pt x="1964" y="21062"/>
                    <a:pt x="2403" y="21600"/>
                    <a:pt x="2945" y="21600"/>
                  </a:cubicBezTo>
                  <a:lnTo>
                    <a:pt x="18655" y="21600"/>
                  </a:lnTo>
                  <a:cubicBezTo>
                    <a:pt x="19197" y="21600"/>
                    <a:pt x="19636" y="21062"/>
                    <a:pt x="19636" y="20399"/>
                  </a:cubicBezTo>
                  <a:lnTo>
                    <a:pt x="19636" y="4800"/>
                  </a:lnTo>
                  <a:lnTo>
                    <a:pt x="20618" y="4800"/>
                  </a:lnTo>
                  <a:cubicBezTo>
                    <a:pt x="21160" y="4800"/>
                    <a:pt x="21600" y="4263"/>
                    <a:pt x="21600" y="3600"/>
                  </a:cubicBezTo>
                  <a:lnTo>
                    <a:pt x="21600" y="1200"/>
                  </a:lnTo>
                  <a:cubicBezTo>
                    <a:pt x="21600" y="538"/>
                    <a:pt x="21160" y="0"/>
                    <a:pt x="20618" y="0"/>
                  </a:cubicBezTo>
                  <a:moveTo>
                    <a:pt x="10800" y="12000"/>
                  </a:moveTo>
                  <a:cubicBezTo>
                    <a:pt x="11071" y="12000"/>
                    <a:pt x="11291" y="12268"/>
                    <a:pt x="11291" y="12599"/>
                  </a:cubicBezTo>
                  <a:cubicBezTo>
                    <a:pt x="11291" y="12931"/>
                    <a:pt x="11071" y="13199"/>
                    <a:pt x="10800" y="13199"/>
                  </a:cubicBezTo>
                  <a:cubicBezTo>
                    <a:pt x="10529" y="13199"/>
                    <a:pt x="10309" y="12931"/>
                    <a:pt x="10309" y="12599"/>
                  </a:cubicBezTo>
                  <a:cubicBezTo>
                    <a:pt x="10309" y="12268"/>
                    <a:pt x="10529" y="12000"/>
                    <a:pt x="10800" y="12000"/>
                  </a:cubicBezTo>
                  <a:moveTo>
                    <a:pt x="10800" y="14399"/>
                  </a:moveTo>
                  <a:cubicBezTo>
                    <a:pt x="11614" y="14399"/>
                    <a:pt x="12273" y="13594"/>
                    <a:pt x="12273" y="12599"/>
                  </a:cubicBezTo>
                  <a:cubicBezTo>
                    <a:pt x="12273" y="11606"/>
                    <a:pt x="11614" y="10800"/>
                    <a:pt x="10800" y="10800"/>
                  </a:cubicBezTo>
                  <a:cubicBezTo>
                    <a:pt x="9986" y="10800"/>
                    <a:pt x="9327" y="11606"/>
                    <a:pt x="9327" y="12599"/>
                  </a:cubicBezTo>
                  <a:cubicBezTo>
                    <a:pt x="9327" y="13594"/>
                    <a:pt x="9986" y="14399"/>
                    <a:pt x="10800" y="14399"/>
                  </a:cubicBezTo>
                  <a:moveTo>
                    <a:pt x="15218" y="12000"/>
                  </a:moveTo>
                  <a:cubicBezTo>
                    <a:pt x="15489" y="12000"/>
                    <a:pt x="15709" y="12268"/>
                    <a:pt x="15709" y="12599"/>
                  </a:cubicBezTo>
                  <a:cubicBezTo>
                    <a:pt x="15709" y="12931"/>
                    <a:pt x="15489" y="13199"/>
                    <a:pt x="15218" y="13199"/>
                  </a:cubicBezTo>
                  <a:cubicBezTo>
                    <a:pt x="14947" y="13199"/>
                    <a:pt x="14727" y="12931"/>
                    <a:pt x="14727" y="12599"/>
                  </a:cubicBezTo>
                  <a:cubicBezTo>
                    <a:pt x="14727" y="12268"/>
                    <a:pt x="14947" y="12000"/>
                    <a:pt x="15218" y="12000"/>
                  </a:cubicBezTo>
                  <a:moveTo>
                    <a:pt x="15218" y="14399"/>
                  </a:moveTo>
                  <a:cubicBezTo>
                    <a:pt x="16032" y="14399"/>
                    <a:pt x="16691" y="13594"/>
                    <a:pt x="16691" y="12599"/>
                  </a:cubicBezTo>
                  <a:cubicBezTo>
                    <a:pt x="16691" y="11606"/>
                    <a:pt x="16032" y="10800"/>
                    <a:pt x="15218" y="10800"/>
                  </a:cubicBezTo>
                  <a:cubicBezTo>
                    <a:pt x="14405" y="10800"/>
                    <a:pt x="13745" y="11606"/>
                    <a:pt x="13745" y="12599"/>
                  </a:cubicBezTo>
                  <a:cubicBezTo>
                    <a:pt x="13745" y="13594"/>
                    <a:pt x="14405" y="14399"/>
                    <a:pt x="15218" y="1439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85469" y="2804883"/>
            <a:ext cx="1632069" cy="1632070"/>
            <a:chOff x="6185469" y="2804883"/>
            <a:chExt cx="1632069" cy="1632070"/>
          </a:xfrm>
        </p:grpSpPr>
        <p:sp>
          <p:nvSpPr>
            <p:cNvPr id="19" name="íṡľíḍè-Oval 18"/>
            <p:cNvSpPr/>
            <p:nvPr/>
          </p:nvSpPr>
          <p:spPr>
            <a:xfrm>
              <a:off x="6185469" y="2804883"/>
              <a:ext cx="1632069" cy="1632070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íṡľíḍè-Oval 26"/>
            <p:cNvSpPr/>
            <p:nvPr/>
          </p:nvSpPr>
          <p:spPr>
            <a:xfrm>
              <a:off x="6292724" y="2912139"/>
              <a:ext cx="1417557" cy="1417557"/>
            </a:xfrm>
            <a:prstGeom prst="ellipse">
              <a:avLst/>
            </a:prstGeom>
            <a:solidFill>
              <a:srgbClr val="2070A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Shape 2583"/>
            <p:cNvSpPr/>
            <p:nvPr/>
          </p:nvSpPr>
          <p:spPr>
            <a:xfrm>
              <a:off x="6718672" y="3414299"/>
              <a:ext cx="565660" cy="5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17673"/>
                  </a:moveTo>
                  <a:cubicBezTo>
                    <a:pt x="11427" y="17673"/>
                    <a:pt x="11549" y="17618"/>
                    <a:pt x="11638" y="17529"/>
                  </a:cubicBezTo>
                  <a:lnTo>
                    <a:pt x="14583" y="14583"/>
                  </a:lnTo>
                  <a:cubicBezTo>
                    <a:pt x="14673" y="14495"/>
                    <a:pt x="14727" y="14372"/>
                    <a:pt x="14727" y="14236"/>
                  </a:cubicBezTo>
                  <a:cubicBezTo>
                    <a:pt x="14727" y="13966"/>
                    <a:pt x="14508" y="13745"/>
                    <a:pt x="14236" y="13745"/>
                  </a:cubicBezTo>
                  <a:cubicBezTo>
                    <a:pt x="14101" y="13745"/>
                    <a:pt x="13978" y="13801"/>
                    <a:pt x="13889" y="13890"/>
                  </a:cubicBezTo>
                  <a:lnTo>
                    <a:pt x="10944" y="16835"/>
                  </a:lnTo>
                  <a:cubicBezTo>
                    <a:pt x="10855" y="16924"/>
                    <a:pt x="10800" y="17047"/>
                    <a:pt x="10800" y="17183"/>
                  </a:cubicBezTo>
                  <a:cubicBezTo>
                    <a:pt x="10800" y="17453"/>
                    <a:pt x="11020" y="17673"/>
                    <a:pt x="11291" y="17673"/>
                  </a:cubicBezTo>
                  <a:moveTo>
                    <a:pt x="8980" y="14871"/>
                  </a:moveTo>
                  <a:cubicBezTo>
                    <a:pt x="8891" y="14961"/>
                    <a:pt x="8836" y="15083"/>
                    <a:pt x="8836" y="15218"/>
                  </a:cubicBezTo>
                  <a:cubicBezTo>
                    <a:pt x="8836" y="15490"/>
                    <a:pt x="9056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0656" y="14583"/>
                  </a:lnTo>
                  <a:cubicBezTo>
                    <a:pt x="10745" y="14495"/>
                    <a:pt x="10800" y="14372"/>
                    <a:pt x="10800" y="14236"/>
                  </a:cubicBezTo>
                  <a:cubicBezTo>
                    <a:pt x="10800" y="13966"/>
                    <a:pt x="10580" y="13745"/>
                    <a:pt x="10309" y="13745"/>
                  </a:cubicBezTo>
                  <a:cubicBezTo>
                    <a:pt x="10174" y="13745"/>
                    <a:pt x="10051" y="13801"/>
                    <a:pt x="9962" y="13890"/>
                  </a:cubicBezTo>
                  <a:cubicBezTo>
                    <a:pt x="9962" y="13890"/>
                    <a:pt x="8980" y="14871"/>
                    <a:pt x="8980" y="14871"/>
                  </a:cubicBezTo>
                  <a:close/>
                  <a:moveTo>
                    <a:pt x="11291" y="20415"/>
                  </a:moveTo>
                  <a:lnTo>
                    <a:pt x="982" y="10106"/>
                  </a:lnTo>
                  <a:lnTo>
                    <a:pt x="982" y="1473"/>
                  </a:lnTo>
                  <a:cubicBezTo>
                    <a:pt x="982" y="1202"/>
                    <a:pt x="1201" y="982"/>
                    <a:pt x="1473" y="982"/>
                  </a:cubicBezTo>
                  <a:lnTo>
                    <a:pt x="10106" y="982"/>
                  </a:lnTo>
                  <a:lnTo>
                    <a:pt x="20415" y="11291"/>
                  </a:lnTo>
                  <a:cubicBezTo>
                    <a:pt x="20415" y="11291"/>
                    <a:pt x="11291" y="20415"/>
                    <a:pt x="11291" y="20415"/>
                  </a:cubicBezTo>
                  <a:close/>
                  <a:moveTo>
                    <a:pt x="21456" y="10944"/>
                  </a:moveTo>
                  <a:lnTo>
                    <a:pt x="10656" y="144"/>
                  </a:lnTo>
                  <a:cubicBezTo>
                    <a:pt x="10567" y="55"/>
                    <a:pt x="10445" y="0"/>
                    <a:pt x="10309" y="0"/>
                  </a:cubicBezTo>
                  <a:lnTo>
                    <a:pt x="1473" y="0"/>
                  </a:lnTo>
                  <a:cubicBezTo>
                    <a:pt x="660" y="0"/>
                    <a:pt x="0" y="660"/>
                    <a:pt x="0" y="1473"/>
                  </a:cubicBezTo>
                  <a:lnTo>
                    <a:pt x="0" y="10310"/>
                  </a:lnTo>
                  <a:cubicBezTo>
                    <a:pt x="0" y="10445"/>
                    <a:pt x="55" y="10567"/>
                    <a:pt x="144" y="10656"/>
                  </a:cubicBezTo>
                  <a:lnTo>
                    <a:pt x="10944" y="21456"/>
                  </a:lnTo>
                  <a:cubicBezTo>
                    <a:pt x="11033" y="21546"/>
                    <a:pt x="11155" y="21600"/>
                    <a:pt x="11291" y="21600"/>
                  </a:cubicBezTo>
                  <a:cubicBezTo>
                    <a:pt x="11427" y="21600"/>
                    <a:pt x="11549" y="21546"/>
                    <a:pt x="11638" y="21456"/>
                  </a:cubicBezTo>
                  <a:lnTo>
                    <a:pt x="21456" y="11638"/>
                  </a:lnTo>
                  <a:cubicBezTo>
                    <a:pt x="21545" y="11549"/>
                    <a:pt x="21600" y="11427"/>
                    <a:pt x="21600" y="11291"/>
                  </a:cubicBezTo>
                  <a:cubicBezTo>
                    <a:pt x="21600" y="11156"/>
                    <a:pt x="21545" y="11033"/>
                    <a:pt x="21456" y="10944"/>
                  </a:cubicBezTo>
                  <a:moveTo>
                    <a:pt x="11782" y="13255"/>
                  </a:moveTo>
                  <a:cubicBezTo>
                    <a:pt x="11917" y="13255"/>
                    <a:pt x="12040" y="13200"/>
                    <a:pt x="12129" y="13111"/>
                  </a:cubicBezTo>
                  <a:lnTo>
                    <a:pt x="14093" y="11147"/>
                  </a:lnTo>
                  <a:cubicBezTo>
                    <a:pt x="14182" y="11058"/>
                    <a:pt x="14236" y="10936"/>
                    <a:pt x="14236" y="10800"/>
                  </a:cubicBezTo>
                  <a:cubicBezTo>
                    <a:pt x="14236" y="10529"/>
                    <a:pt x="14017" y="10310"/>
                    <a:pt x="13745" y="10310"/>
                  </a:cubicBezTo>
                  <a:cubicBezTo>
                    <a:pt x="13610" y="10310"/>
                    <a:pt x="13487" y="10364"/>
                    <a:pt x="13398" y="10453"/>
                  </a:cubicBezTo>
                  <a:lnTo>
                    <a:pt x="11435" y="12417"/>
                  </a:lnTo>
                  <a:cubicBezTo>
                    <a:pt x="11346" y="12506"/>
                    <a:pt x="11291" y="12629"/>
                    <a:pt x="11291" y="12764"/>
                  </a:cubicBezTo>
                  <a:cubicBezTo>
                    <a:pt x="11291" y="13035"/>
                    <a:pt x="11510" y="13255"/>
                    <a:pt x="11782" y="13255"/>
                  </a:cubicBezTo>
                  <a:moveTo>
                    <a:pt x="4418" y="4909"/>
                  </a:moveTo>
                  <a:cubicBezTo>
                    <a:pt x="4147" y="4909"/>
                    <a:pt x="3927" y="4690"/>
                    <a:pt x="3927" y="4418"/>
                  </a:cubicBezTo>
                  <a:cubicBezTo>
                    <a:pt x="3927" y="4147"/>
                    <a:pt x="4147" y="3927"/>
                    <a:pt x="4418" y="3927"/>
                  </a:cubicBezTo>
                  <a:cubicBezTo>
                    <a:pt x="4690" y="3927"/>
                    <a:pt x="4909" y="4147"/>
                    <a:pt x="4909" y="4418"/>
                  </a:cubicBezTo>
                  <a:cubicBezTo>
                    <a:pt x="4909" y="4690"/>
                    <a:pt x="4690" y="4909"/>
                    <a:pt x="4418" y="4909"/>
                  </a:cubicBezTo>
                  <a:moveTo>
                    <a:pt x="4418" y="2945"/>
                  </a:moveTo>
                  <a:cubicBezTo>
                    <a:pt x="3605" y="2945"/>
                    <a:pt x="2945" y="3605"/>
                    <a:pt x="2945" y="4418"/>
                  </a:cubicBezTo>
                  <a:cubicBezTo>
                    <a:pt x="2945" y="5232"/>
                    <a:pt x="3605" y="5891"/>
                    <a:pt x="4418" y="5891"/>
                  </a:cubicBezTo>
                  <a:cubicBezTo>
                    <a:pt x="5231" y="5891"/>
                    <a:pt x="5891" y="5232"/>
                    <a:pt x="5891" y="4418"/>
                  </a:cubicBezTo>
                  <a:cubicBezTo>
                    <a:pt x="5891" y="3605"/>
                    <a:pt x="5231" y="2945"/>
                    <a:pt x="4418" y="29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137667" y="2881094"/>
            <a:ext cx="1632070" cy="1632070"/>
            <a:chOff x="8137667" y="2881094"/>
            <a:chExt cx="1632070" cy="1632070"/>
          </a:xfrm>
        </p:grpSpPr>
        <p:sp>
          <p:nvSpPr>
            <p:cNvPr id="21" name="íṡľíḍè-Oval 20"/>
            <p:cNvSpPr/>
            <p:nvPr/>
          </p:nvSpPr>
          <p:spPr>
            <a:xfrm rot="10800000" flipH="1">
              <a:off x="8137667" y="2881094"/>
              <a:ext cx="1632070" cy="1632070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ṡľíḍè-Oval 23"/>
            <p:cNvSpPr/>
            <p:nvPr/>
          </p:nvSpPr>
          <p:spPr>
            <a:xfrm rot="10800000" flipH="1">
              <a:off x="8244925" y="2988353"/>
              <a:ext cx="1417558" cy="1417558"/>
            </a:xfrm>
            <a:prstGeom prst="ellipse">
              <a:avLst/>
            </a:prstGeom>
            <a:solidFill>
              <a:srgbClr val="34B2E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Shape 2608"/>
            <p:cNvSpPr/>
            <p:nvPr/>
          </p:nvSpPr>
          <p:spPr>
            <a:xfrm>
              <a:off x="8654263" y="3462029"/>
              <a:ext cx="565660" cy="46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3600"/>
                  </a:moveTo>
                  <a:cubicBezTo>
                    <a:pt x="1422" y="3600"/>
                    <a:pt x="982" y="3063"/>
                    <a:pt x="982" y="2400"/>
                  </a:cubicBezTo>
                  <a:cubicBezTo>
                    <a:pt x="982" y="1738"/>
                    <a:pt x="1422" y="1200"/>
                    <a:pt x="1964" y="1200"/>
                  </a:cubicBezTo>
                  <a:cubicBezTo>
                    <a:pt x="2506" y="1200"/>
                    <a:pt x="2945" y="1738"/>
                    <a:pt x="2945" y="2400"/>
                  </a:cubicBezTo>
                  <a:cubicBezTo>
                    <a:pt x="2945" y="3063"/>
                    <a:pt x="2506" y="3600"/>
                    <a:pt x="1964" y="3600"/>
                  </a:cubicBezTo>
                  <a:moveTo>
                    <a:pt x="1964" y="0"/>
                  </a:moveTo>
                  <a:cubicBezTo>
                    <a:pt x="879" y="0"/>
                    <a:pt x="0" y="1075"/>
                    <a:pt x="0" y="2400"/>
                  </a:cubicBezTo>
                  <a:cubicBezTo>
                    <a:pt x="0" y="3726"/>
                    <a:pt x="879" y="4800"/>
                    <a:pt x="1964" y="4800"/>
                  </a:cubicBezTo>
                  <a:cubicBezTo>
                    <a:pt x="3048" y="4800"/>
                    <a:pt x="3927" y="3726"/>
                    <a:pt x="3927" y="2400"/>
                  </a:cubicBezTo>
                  <a:cubicBezTo>
                    <a:pt x="3927" y="1075"/>
                    <a:pt x="3048" y="0"/>
                    <a:pt x="1964" y="0"/>
                  </a:cubicBezTo>
                  <a:moveTo>
                    <a:pt x="1964" y="12000"/>
                  </a:moveTo>
                  <a:cubicBezTo>
                    <a:pt x="1422" y="12000"/>
                    <a:pt x="982" y="11463"/>
                    <a:pt x="982" y="10800"/>
                  </a:cubicBezTo>
                  <a:cubicBezTo>
                    <a:pt x="982" y="10138"/>
                    <a:pt x="1422" y="9600"/>
                    <a:pt x="1964" y="9600"/>
                  </a:cubicBezTo>
                  <a:cubicBezTo>
                    <a:pt x="2506" y="9600"/>
                    <a:pt x="2945" y="10138"/>
                    <a:pt x="2945" y="10800"/>
                  </a:cubicBezTo>
                  <a:cubicBezTo>
                    <a:pt x="2945" y="11463"/>
                    <a:pt x="2506" y="12000"/>
                    <a:pt x="1964" y="12000"/>
                  </a:cubicBezTo>
                  <a:moveTo>
                    <a:pt x="1964" y="8401"/>
                  </a:moveTo>
                  <a:cubicBezTo>
                    <a:pt x="879" y="8401"/>
                    <a:pt x="0" y="9475"/>
                    <a:pt x="0" y="10800"/>
                  </a:cubicBezTo>
                  <a:cubicBezTo>
                    <a:pt x="0" y="12126"/>
                    <a:pt x="879" y="13200"/>
                    <a:pt x="1964" y="13200"/>
                  </a:cubicBezTo>
                  <a:cubicBezTo>
                    <a:pt x="3048" y="13200"/>
                    <a:pt x="3927" y="12126"/>
                    <a:pt x="3927" y="10800"/>
                  </a:cubicBezTo>
                  <a:cubicBezTo>
                    <a:pt x="3927" y="9475"/>
                    <a:pt x="3048" y="8401"/>
                    <a:pt x="1964" y="8401"/>
                  </a:cubicBezTo>
                  <a:moveTo>
                    <a:pt x="19636" y="12000"/>
                  </a:moveTo>
                  <a:lnTo>
                    <a:pt x="7855" y="12000"/>
                  </a:lnTo>
                  <a:cubicBezTo>
                    <a:pt x="7313" y="12000"/>
                    <a:pt x="6873" y="11463"/>
                    <a:pt x="6873" y="10801"/>
                  </a:cubicBezTo>
                  <a:cubicBezTo>
                    <a:pt x="6873" y="10138"/>
                    <a:pt x="7313" y="9600"/>
                    <a:pt x="7855" y="9600"/>
                  </a:cubicBezTo>
                  <a:lnTo>
                    <a:pt x="19636" y="9600"/>
                  </a:lnTo>
                  <a:cubicBezTo>
                    <a:pt x="20178" y="9600"/>
                    <a:pt x="20618" y="10138"/>
                    <a:pt x="20618" y="10801"/>
                  </a:cubicBezTo>
                  <a:cubicBezTo>
                    <a:pt x="20618" y="11463"/>
                    <a:pt x="20178" y="12000"/>
                    <a:pt x="19636" y="12000"/>
                  </a:cubicBezTo>
                  <a:moveTo>
                    <a:pt x="19636" y="8401"/>
                  </a:moveTo>
                  <a:lnTo>
                    <a:pt x="7855" y="8401"/>
                  </a:lnTo>
                  <a:cubicBezTo>
                    <a:pt x="6770" y="8401"/>
                    <a:pt x="5891" y="9475"/>
                    <a:pt x="5891" y="10801"/>
                  </a:cubicBezTo>
                  <a:cubicBezTo>
                    <a:pt x="5891" y="12126"/>
                    <a:pt x="6770" y="13200"/>
                    <a:pt x="7855" y="13200"/>
                  </a:cubicBezTo>
                  <a:lnTo>
                    <a:pt x="19636" y="13200"/>
                  </a:lnTo>
                  <a:cubicBezTo>
                    <a:pt x="20721" y="13200"/>
                    <a:pt x="21600" y="12126"/>
                    <a:pt x="21600" y="10801"/>
                  </a:cubicBezTo>
                  <a:cubicBezTo>
                    <a:pt x="21600" y="9475"/>
                    <a:pt x="20721" y="8401"/>
                    <a:pt x="19636" y="8401"/>
                  </a:cubicBezTo>
                  <a:moveTo>
                    <a:pt x="19636" y="20400"/>
                  </a:moveTo>
                  <a:lnTo>
                    <a:pt x="7855" y="20400"/>
                  </a:lnTo>
                  <a:cubicBezTo>
                    <a:pt x="7313" y="20400"/>
                    <a:pt x="6873" y="19862"/>
                    <a:pt x="6873" y="19200"/>
                  </a:cubicBezTo>
                  <a:cubicBezTo>
                    <a:pt x="6873" y="18538"/>
                    <a:pt x="7313" y="18000"/>
                    <a:pt x="7855" y="18000"/>
                  </a:cubicBezTo>
                  <a:lnTo>
                    <a:pt x="19636" y="18000"/>
                  </a:lnTo>
                  <a:cubicBezTo>
                    <a:pt x="20178" y="18000"/>
                    <a:pt x="20618" y="18538"/>
                    <a:pt x="20618" y="19200"/>
                  </a:cubicBezTo>
                  <a:cubicBezTo>
                    <a:pt x="20618" y="19862"/>
                    <a:pt x="20178" y="20400"/>
                    <a:pt x="19636" y="20400"/>
                  </a:cubicBezTo>
                  <a:moveTo>
                    <a:pt x="19636" y="16800"/>
                  </a:moveTo>
                  <a:lnTo>
                    <a:pt x="7855" y="16800"/>
                  </a:lnTo>
                  <a:cubicBezTo>
                    <a:pt x="6770" y="16800"/>
                    <a:pt x="5891" y="17875"/>
                    <a:pt x="5891" y="19200"/>
                  </a:cubicBezTo>
                  <a:cubicBezTo>
                    <a:pt x="5891" y="20526"/>
                    <a:pt x="6770" y="21600"/>
                    <a:pt x="7855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7875"/>
                    <a:pt x="20721" y="16800"/>
                    <a:pt x="19636" y="16800"/>
                  </a:cubicBezTo>
                  <a:moveTo>
                    <a:pt x="7855" y="1201"/>
                  </a:moveTo>
                  <a:lnTo>
                    <a:pt x="19636" y="1201"/>
                  </a:lnTo>
                  <a:cubicBezTo>
                    <a:pt x="20178" y="1201"/>
                    <a:pt x="20618" y="1738"/>
                    <a:pt x="20618" y="2400"/>
                  </a:cubicBezTo>
                  <a:cubicBezTo>
                    <a:pt x="20618" y="3063"/>
                    <a:pt x="20178" y="3600"/>
                    <a:pt x="19636" y="3600"/>
                  </a:cubicBezTo>
                  <a:lnTo>
                    <a:pt x="7855" y="3600"/>
                  </a:lnTo>
                  <a:cubicBezTo>
                    <a:pt x="7313" y="3600"/>
                    <a:pt x="6873" y="3063"/>
                    <a:pt x="6873" y="2400"/>
                  </a:cubicBezTo>
                  <a:cubicBezTo>
                    <a:pt x="6873" y="1738"/>
                    <a:pt x="7313" y="1201"/>
                    <a:pt x="7855" y="1201"/>
                  </a:cubicBezTo>
                  <a:moveTo>
                    <a:pt x="7855" y="4800"/>
                  </a:moveTo>
                  <a:lnTo>
                    <a:pt x="19636" y="4800"/>
                  </a:lnTo>
                  <a:cubicBezTo>
                    <a:pt x="20721" y="4800"/>
                    <a:pt x="21600" y="3726"/>
                    <a:pt x="21600" y="2400"/>
                  </a:cubicBezTo>
                  <a:cubicBezTo>
                    <a:pt x="21600" y="1075"/>
                    <a:pt x="20721" y="1"/>
                    <a:pt x="19636" y="1"/>
                  </a:cubicBezTo>
                  <a:lnTo>
                    <a:pt x="7855" y="1"/>
                  </a:lnTo>
                  <a:cubicBezTo>
                    <a:pt x="6770" y="1"/>
                    <a:pt x="5891" y="1075"/>
                    <a:pt x="5891" y="2400"/>
                  </a:cubicBezTo>
                  <a:cubicBezTo>
                    <a:pt x="5891" y="3726"/>
                    <a:pt x="6770" y="4800"/>
                    <a:pt x="7855" y="4800"/>
                  </a:cubicBezTo>
                  <a:moveTo>
                    <a:pt x="1964" y="20400"/>
                  </a:move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538"/>
                    <a:pt x="1422" y="18000"/>
                    <a:pt x="1964" y="18000"/>
                  </a:cubicBezTo>
                  <a:cubicBezTo>
                    <a:pt x="2506" y="18000"/>
                    <a:pt x="2945" y="18538"/>
                    <a:pt x="2945" y="19200"/>
                  </a:cubicBezTo>
                  <a:cubicBezTo>
                    <a:pt x="2945" y="19862"/>
                    <a:pt x="2506" y="20400"/>
                    <a:pt x="1964" y="20400"/>
                  </a:cubicBezTo>
                  <a:moveTo>
                    <a:pt x="1964" y="16800"/>
                  </a:moveTo>
                  <a:cubicBezTo>
                    <a:pt x="879" y="16800"/>
                    <a:pt x="0" y="17875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cubicBezTo>
                    <a:pt x="3048" y="21600"/>
                    <a:pt x="3927" y="20526"/>
                    <a:pt x="3927" y="19200"/>
                  </a:cubicBezTo>
                  <a:cubicBezTo>
                    <a:pt x="3927" y="17875"/>
                    <a:pt x="3048" y="16800"/>
                    <a:pt x="1964" y="16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95157" y="4596423"/>
            <a:ext cx="4158312" cy="1916902"/>
            <a:chOff x="995157" y="4596423"/>
            <a:chExt cx="4158312" cy="1916902"/>
          </a:xfrm>
        </p:grpSpPr>
        <p:sp>
          <p:nvSpPr>
            <p:cNvPr id="150" name="矩形 149"/>
            <p:cNvSpPr/>
            <p:nvPr/>
          </p:nvSpPr>
          <p:spPr>
            <a:xfrm>
              <a:off x="995157" y="5161737"/>
              <a:ext cx="4158312" cy="135158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400">
                  <a:ea typeface="+mn-lt"/>
                  <a:cs typeface="+mn-lt"/>
                  <a:sym typeface="+mn-lt"/>
                </a:rPr>
                <a:t>YouTubers, podcasters, and social media influencers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>
                  <a:cs typeface="Calibri Light"/>
                </a:rPr>
                <a:t>Game Developers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>
                  <a:cs typeface="Calibri Light"/>
                </a:rPr>
                <a:t>Market Professionals</a:t>
              </a:r>
            </a:p>
            <a:p>
              <a:pPr algn="ctr">
                <a:lnSpc>
                  <a:spcPct val="150000"/>
                </a:lnSpc>
              </a:pPr>
              <a:r>
                <a:rPr lang="zh-CN" sz="1400">
                  <a:ea typeface="+mn-lt"/>
                  <a:cs typeface="+mn-lt"/>
                </a:rPr>
                <a:t>Teachers and instructional designers</a:t>
              </a:r>
              <a:endParaRPr lang="zh-CN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825139" y="4596423"/>
              <a:ext cx="2774245" cy="506292"/>
            </a:xfrm>
            <a:prstGeom prst="rect">
              <a:avLst/>
            </a:prstGeom>
            <a:effectLst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sz="2000" b="1" kern="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ea typeface="+mn-lt"/>
                  <a:cs typeface="+mn-lt"/>
                </a:rPr>
                <a:t>Content Creators </a:t>
              </a:r>
              <a:endParaRPr 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2850861" y="1663984"/>
            <a:ext cx="4394796" cy="102842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ea typeface="+mn-lt"/>
                <a:cs typeface="+mn-lt"/>
                <a:sym typeface="+mn-lt"/>
              </a:rPr>
              <a:t>They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see</a:t>
            </a:r>
            <a:r>
              <a:rPr lang="zh-CN" sz="1400">
                <a:ea typeface="+mn-lt"/>
                <a:cs typeface="+mn-lt"/>
                <a:sym typeface="+mn-lt"/>
              </a:rPr>
              <a:t>k c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onvenienc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zh-CN" sz="1400">
                <a:ea typeface="+mn-lt"/>
                <a:cs typeface="+mn-lt"/>
                <a:sym typeface="+mn-lt"/>
              </a:rPr>
              <a:t>a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nd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zh-CN" sz="1400">
                <a:ea typeface="+mn-lt"/>
                <a:cs typeface="+mn-lt"/>
                <a:sym typeface="+mn-lt"/>
              </a:rPr>
              <a:t>su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p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r</a:t>
            </a:r>
            <a:r>
              <a:rPr lang="zh-CN" sz="1400">
                <a:ea typeface="+mn-lt"/>
                <a:cs typeface="+mn-lt"/>
                <a:sym typeface="+mn-lt"/>
              </a:rPr>
              <a:t>ior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s</a:t>
            </a:r>
            <a:r>
              <a:rPr lang="zh-CN" sz="1400">
                <a:ea typeface="+mn-lt"/>
                <a:cs typeface="+mn-lt"/>
                <a:sym typeface="+mn-lt"/>
              </a:rPr>
              <a:t>ound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q</a:t>
            </a:r>
            <a:r>
              <a:rPr lang="zh-CN" sz="1400">
                <a:ea typeface="+mn-lt"/>
                <a:cs typeface="+mn-lt"/>
                <a:sym typeface="+mn-lt"/>
              </a:rPr>
              <a:t>u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al</a:t>
            </a:r>
            <a:r>
              <a:rPr lang="zh-CN" sz="1400">
                <a:ea typeface="+mn-lt"/>
                <a:cs typeface="+mn-lt"/>
                <a:sym typeface="+mn-lt"/>
              </a:rPr>
              <a:t>it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y,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combi</a:t>
            </a:r>
            <a:r>
              <a:rPr lang="zh-CN" sz="1400">
                <a:ea typeface="+mn-lt"/>
                <a:cs typeface="+mn-lt"/>
                <a:sym typeface="+mn-lt"/>
              </a:rPr>
              <a:t>n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i</a:t>
            </a:r>
            <a:r>
              <a:rPr lang="zh-CN" sz="1400">
                <a:ea typeface="+mn-lt"/>
                <a:cs typeface="+mn-lt"/>
                <a:sym typeface="+mn-lt"/>
              </a:rPr>
              <a:t>n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g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t</a:t>
            </a:r>
            <a:r>
              <a:rPr lang="zh-CN" sz="1400">
                <a:ea typeface="+mn-lt"/>
                <a:cs typeface="+mn-lt"/>
                <a:sym typeface="+mn-lt"/>
              </a:rPr>
              <a:t>ra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di</a:t>
            </a:r>
            <a:r>
              <a:rPr lang="zh-CN" sz="1400">
                <a:ea typeface="+mn-lt"/>
                <a:cs typeface="+mn-lt"/>
                <a:sym typeface="+mn-lt"/>
              </a:rPr>
              <a:t>tiona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l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hi-f</a:t>
            </a:r>
            <a:r>
              <a:rPr lang="zh-CN" sz="1400">
                <a:ea typeface="+mn-lt"/>
                <a:cs typeface="+mn-lt"/>
                <a:sym typeface="+mn-lt"/>
              </a:rPr>
              <a:t>i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quip</a:t>
            </a:r>
            <a:r>
              <a:rPr lang="zh-CN" sz="1400">
                <a:ea typeface="+mn-lt"/>
                <a:cs typeface="+mn-lt"/>
                <a:sym typeface="+mn-lt"/>
              </a:rPr>
              <a:t>me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nt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w</a:t>
            </a:r>
            <a:r>
              <a:rPr lang="zh-CN" sz="1400">
                <a:ea typeface="+mn-lt"/>
                <a:cs typeface="+mn-lt"/>
                <a:sym typeface="+mn-lt"/>
              </a:rPr>
              <a:t>i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th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zh-CN" sz="1400">
                <a:ea typeface="+mn-lt"/>
                <a:cs typeface="+mn-lt"/>
                <a:sym typeface="+mn-lt"/>
              </a:rPr>
              <a:t>m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od</a:t>
            </a:r>
            <a:r>
              <a:rPr lang="zh-CN" sz="1400">
                <a:ea typeface="+mn-lt"/>
                <a:cs typeface="+mn-lt"/>
                <a:sym typeface="+mn-lt"/>
              </a:rPr>
              <a:t>er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n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dig</a:t>
            </a:r>
            <a:r>
              <a:rPr lang="zh-CN" sz="1400">
                <a:ea typeface="+mn-lt"/>
                <a:cs typeface="+mn-lt"/>
                <a:sym typeface="+mn-lt"/>
              </a:rPr>
              <a:t>i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ta</a:t>
            </a:r>
            <a:r>
              <a:rPr lang="zh-CN" sz="1400">
                <a:ea typeface="+mn-lt"/>
                <a:cs typeface="+mn-lt"/>
                <a:sym typeface="+mn-lt"/>
              </a:rPr>
              <a:t>l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zh-CN" sz="1400">
                <a:ea typeface="+mn-lt"/>
                <a:cs typeface="+mn-lt"/>
                <a:sym typeface="+mn-lt"/>
              </a:rPr>
              <a:t>st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r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am</a:t>
            </a:r>
            <a:r>
              <a:rPr lang="zh-CN" sz="1400">
                <a:ea typeface="+mn-lt"/>
                <a:cs typeface="+mn-lt"/>
                <a:sym typeface="+mn-lt"/>
              </a:rPr>
              <a:t>ing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technology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to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njoy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th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ir</a:t>
            </a:r>
            <a:r>
              <a:rPr lang="zh-CN" altLang="en-US" sz="1400" dirty="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favo</a:t>
            </a:r>
            <a:r>
              <a:rPr lang="zh-CN" sz="1400">
                <a:ea typeface="+mn-lt"/>
                <a:cs typeface="+mn-lt"/>
                <a:sym typeface="+mn-lt"/>
              </a:rPr>
              <a:t>ri</a:t>
            </a:r>
            <a:r>
              <a:rPr lang="en-US" altLang="zh-CN" sz="1400" dirty="0">
                <a:ea typeface="+mn-lt"/>
                <a:cs typeface="+mn-lt"/>
                <a:sym typeface="+mn-lt"/>
              </a:rPr>
              <a:t>t</a:t>
            </a:r>
            <a:r>
              <a:rPr lang="zh-CN" sz="1400">
                <a:ea typeface="+mn-lt"/>
                <a:cs typeface="+mn-lt"/>
                <a:sym typeface="+mn-lt"/>
              </a:rPr>
              <a:t>e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r>
              <a:rPr lang="en-US" altLang="zh-CN" sz="1400" dirty="0" err="1">
                <a:ea typeface="+mn-lt"/>
                <a:cs typeface="+mn-lt"/>
                <a:sym typeface="+mn-lt"/>
              </a:rPr>
              <a:t>musi</a:t>
            </a:r>
            <a:r>
              <a:rPr lang="zh-CN" sz="1400">
                <a:ea typeface="+mn-lt"/>
                <a:cs typeface="+mn-lt"/>
                <a:sym typeface="+mn-lt"/>
              </a:rPr>
              <a:t>c.</a:t>
            </a:r>
            <a:r>
              <a:rPr lang="zh-CN" altLang="en-US" sz="1400">
                <a:ea typeface="+mn-lt"/>
                <a:cs typeface="+mn-lt"/>
                <a:sym typeface="+mn-lt"/>
              </a:rPr>
              <a:t> </a:t>
            </a:r>
            <a:endParaRPr lang="zh-CN"/>
          </a:p>
        </p:txBody>
      </p:sp>
      <p:sp>
        <p:nvSpPr>
          <p:cNvPr id="154" name="矩形 153"/>
          <p:cNvSpPr/>
          <p:nvPr/>
        </p:nvSpPr>
        <p:spPr>
          <a:xfrm>
            <a:off x="5471510" y="5161737"/>
            <a:ext cx="3462003" cy="13515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400">
                <a:ea typeface="+mn-lt"/>
                <a:cs typeface="+mn-lt"/>
                <a:sym typeface="+mn-lt"/>
              </a:rPr>
              <a:t>Individuals looking for calming music to improve their well-being, including those dealing with stress, anxiety, restlessness, or insomnia.</a:t>
            </a:r>
            <a:endParaRPr lang="zh-CN"/>
          </a:p>
        </p:txBody>
      </p:sp>
      <p:sp>
        <p:nvSpPr>
          <p:cNvPr id="156" name="矩形 155"/>
          <p:cNvSpPr/>
          <p:nvPr/>
        </p:nvSpPr>
        <p:spPr>
          <a:xfrm>
            <a:off x="7438889" y="1663981"/>
            <a:ext cx="3652502" cy="102842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400">
                <a:ea typeface="+mn-lt"/>
                <a:cs typeface="+mn-lt"/>
                <a:sym typeface="+mn-lt"/>
              </a:rPr>
              <a:t>Professionals in medical, beauty, and wellness settings seek music that creates a soothing and welcoming atmosphere for visitors.</a:t>
            </a:r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1515907" y="449098"/>
            <a:ext cx="3380020" cy="589072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+mn-ea"/>
                <a:sym typeface="+mn-lt"/>
              </a:rPr>
              <a:t> Target Market</a:t>
            </a:r>
          </a:p>
        </p:txBody>
      </p:sp>
      <p:sp>
        <p:nvSpPr>
          <p:cNvPr id="31" name="圆角矩形 30"/>
          <p:cNvSpPr/>
          <p:nvPr/>
        </p:nvSpPr>
        <p:spPr>
          <a:xfrm rot="2700000">
            <a:off x="701850" y="57083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 rot="2700000">
            <a:off x="592559" y="57083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14EAF5-AD2C-395A-F726-C61D5A4BFD49}"/>
              </a:ext>
            </a:extLst>
          </p:cNvPr>
          <p:cNvSpPr/>
          <p:nvPr/>
        </p:nvSpPr>
        <p:spPr>
          <a:xfrm>
            <a:off x="3357022" y="1155599"/>
            <a:ext cx="3496831" cy="506292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b="1" kern="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Audio Enthusiast</a:t>
            </a:r>
            <a:endParaRPr lang="en-US" altLang="zh-CN" sz="2000" b="1" kern="0" spc="3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Calibri Light"/>
              <a:cs typeface="Calibri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F353B4-D381-B66B-21F3-C7B209E0AF81}"/>
              </a:ext>
            </a:extLst>
          </p:cNvPr>
          <p:cNvSpPr/>
          <p:nvPr/>
        </p:nvSpPr>
        <p:spPr>
          <a:xfrm>
            <a:off x="5110936" y="4656859"/>
            <a:ext cx="3923813" cy="506292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b="1" kern="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Mood Wellness Seekers</a:t>
            </a:r>
            <a:endParaRPr lang="zh-CN" altLang="en-US" sz="2000" b="1" kern="0" spc="3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 Ligh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D4EB85-4D01-EF7F-DDED-10712B954C8C}"/>
              </a:ext>
            </a:extLst>
          </p:cNvPr>
          <p:cNvSpPr/>
          <p:nvPr/>
        </p:nvSpPr>
        <p:spPr>
          <a:xfrm>
            <a:off x="7436349" y="1155598"/>
            <a:ext cx="3805572" cy="506292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b="1" kern="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Public Space Designers</a:t>
            </a:r>
            <a:r>
              <a:rPr lang="zh-CN" altLang="en-US" sz="2000" b="1" kern="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 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1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3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22" grpId="0" animBg="1"/>
      <p:bldP spid="29" grpId="0"/>
      <p:bldP spid="31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2304140876"/>
              </p:ext>
            </p:extLst>
          </p:nvPr>
        </p:nvGraphicFramePr>
        <p:xfrm>
          <a:off x="4035212" y="3310021"/>
          <a:ext cx="4121238" cy="3545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同心圆 24"/>
          <p:cNvSpPr>
            <a:spLocks noChangeAspect="1"/>
          </p:cNvSpPr>
          <p:nvPr/>
        </p:nvSpPr>
        <p:spPr>
          <a:xfrm>
            <a:off x="7896496" y="2310743"/>
            <a:ext cx="2647194" cy="2647194"/>
          </a:xfrm>
          <a:prstGeom prst="donut">
            <a:avLst>
              <a:gd name="adj" fmla="val 5832"/>
            </a:avLst>
          </a:prstGeom>
          <a:solidFill>
            <a:sysClr val="window" lastClr="FFFFFF">
              <a:alpha val="4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165"/>
          <p:cNvSpPr>
            <a:spLocks noChangeAspect="1" noEditPoints="1"/>
          </p:cNvSpPr>
          <p:nvPr/>
        </p:nvSpPr>
        <p:spPr bwMode="auto">
          <a:xfrm>
            <a:off x="5655771" y="4541324"/>
            <a:ext cx="892055" cy="827878"/>
          </a:xfrm>
          <a:custGeom>
            <a:avLst/>
            <a:gdLst>
              <a:gd name="T0" fmla="*/ 264 w 278"/>
              <a:gd name="T1" fmla="*/ 223 h 258"/>
              <a:gd name="T2" fmla="*/ 248 w 278"/>
              <a:gd name="T3" fmla="*/ 223 h 258"/>
              <a:gd name="T4" fmla="*/ 248 w 278"/>
              <a:gd name="T5" fmla="*/ 133 h 258"/>
              <a:gd name="T6" fmla="*/ 264 w 278"/>
              <a:gd name="T7" fmla="*/ 133 h 258"/>
              <a:gd name="T8" fmla="*/ 264 w 278"/>
              <a:gd name="T9" fmla="*/ 115 h 258"/>
              <a:gd name="T10" fmla="*/ 13 w 278"/>
              <a:gd name="T11" fmla="*/ 115 h 258"/>
              <a:gd name="T12" fmla="*/ 13 w 278"/>
              <a:gd name="T13" fmla="*/ 133 h 258"/>
              <a:gd name="T14" fmla="*/ 29 w 278"/>
              <a:gd name="T15" fmla="*/ 133 h 258"/>
              <a:gd name="T16" fmla="*/ 29 w 278"/>
              <a:gd name="T17" fmla="*/ 223 h 258"/>
              <a:gd name="T18" fmla="*/ 13 w 278"/>
              <a:gd name="T19" fmla="*/ 223 h 258"/>
              <a:gd name="T20" fmla="*/ 13 w 278"/>
              <a:gd name="T21" fmla="*/ 239 h 258"/>
              <a:gd name="T22" fmla="*/ 0 w 278"/>
              <a:gd name="T23" fmla="*/ 239 h 258"/>
              <a:gd name="T24" fmla="*/ 0 w 278"/>
              <a:gd name="T25" fmla="*/ 258 h 258"/>
              <a:gd name="T26" fmla="*/ 278 w 278"/>
              <a:gd name="T27" fmla="*/ 258 h 258"/>
              <a:gd name="T28" fmla="*/ 278 w 278"/>
              <a:gd name="T29" fmla="*/ 239 h 258"/>
              <a:gd name="T30" fmla="*/ 264 w 278"/>
              <a:gd name="T31" fmla="*/ 239 h 258"/>
              <a:gd name="T32" fmla="*/ 264 w 278"/>
              <a:gd name="T33" fmla="*/ 223 h 258"/>
              <a:gd name="T34" fmla="*/ 91 w 278"/>
              <a:gd name="T35" fmla="*/ 223 h 258"/>
              <a:gd name="T36" fmla="*/ 61 w 278"/>
              <a:gd name="T37" fmla="*/ 223 h 258"/>
              <a:gd name="T38" fmla="*/ 61 w 278"/>
              <a:gd name="T39" fmla="*/ 133 h 258"/>
              <a:gd name="T40" fmla="*/ 91 w 278"/>
              <a:gd name="T41" fmla="*/ 133 h 258"/>
              <a:gd name="T42" fmla="*/ 91 w 278"/>
              <a:gd name="T43" fmla="*/ 223 h 258"/>
              <a:gd name="T44" fmla="*/ 155 w 278"/>
              <a:gd name="T45" fmla="*/ 223 h 258"/>
              <a:gd name="T46" fmla="*/ 123 w 278"/>
              <a:gd name="T47" fmla="*/ 223 h 258"/>
              <a:gd name="T48" fmla="*/ 123 w 278"/>
              <a:gd name="T49" fmla="*/ 133 h 258"/>
              <a:gd name="T50" fmla="*/ 155 w 278"/>
              <a:gd name="T51" fmla="*/ 133 h 258"/>
              <a:gd name="T52" fmla="*/ 155 w 278"/>
              <a:gd name="T53" fmla="*/ 223 h 258"/>
              <a:gd name="T54" fmla="*/ 217 w 278"/>
              <a:gd name="T55" fmla="*/ 223 h 258"/>
              <a:gd name="T56" fmla="*/ 187 w 278"/>
              <a:gd name="T57" fmla="*/ 223 h 258"/>
              <a:gd name="T58" fmla="*/ 187 w 278"/>
              <a:gd name="T59" fmla="*/ 133 h 258"/>
              <a:gd name="T60" fmla="*/ 217 w 278"/>
              <a:gd name="T61" fmla="*/ 133 h 258"/>
              <a:gd name="T62" fmla="*/ 217 w 278"/>
              <a:gd name="T63" fmla="*/ 223 h 258"/>
              <a:gd name="T64" fmla="*/ 139 w 278"/>
              <a:gd name="T65" fmla="*/ 0 h 258"/>
              <a:gd name="T66" fmla="*/ 0 w 278"/>
              <a:gd name="T67" fmla="*/ 93 h 258"/>
              <a:gd name="T68" fmla="*/ 0 w 278"/>
              <a:gd name="T69" fmla="*/ 101 h 258"/>
              <a:gd name="T70" fmla="*/ 278 w 278"/>
              <a:gd name="T71" fmla="*/ 101 h 258"/>
              <a:gd name="T72" fmla="*/ 278 w 278"/>
              <a:gd name="T73" fmla="*/ 93 h 258"/>
              <a:gd name="T74" fmla="*/ 139 w 278"/>
              <a:gd name="T75" fmla="*/ 0 h 258"/>
              <a:gd name="T76" fmla="*/ 187 w 278"/>
              <a:gd name="T77" fmla="*/ 71 h 258"/>
              <a:gd name="T78" fmla="*/ 89 w 278"/>
              <a:gd name="T79" fmla="*/ 71 h 258"/>
              <a:gd name="T80" fmla="*/ 89 w 278"/>
              <a:gd name="T81" fmla="*/ 69 h 258"/>
              <a:gd name="T82" fmla="*/ 139 w 278"/>
              <a:gd name="T83" fmla="*/ 35 h 258"/>
              <a:gd name="T84" fmla="*/ 187 w 278"/>
              <a:gd name="T85" fmla="*/ 69 h 258"/>
              <a:gd name="T86" fmla="*/ 187 w 278"/>
              <a:gd name="T87" fmla="*/ 7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" h="258">
                <a:moveTo>
                  <a:pt x="264" y="223"/>
                </a:moveTo>
                <a:lnTo>
                  <a:pt x="248" y="223"/>
                </a:lnTo>
                <a:lnTo>
                  <a:pt x="248" y="133"/>
                </a:lnTo>
                <a:lnTo>
                  <a:pt x="264" y="133"/>
                </a:lnTo>
                <a:lnTo>
                  <a:pt x="264" y="115"/>
                </a:lnTo>
                <a:lnTo>
                  <a:pt x="13" y="115"/>
                </a:lnTo>
                <a:lnTo>
                  <a:pt x="13" y="133"/>
                </a:lnTo>
                <a:lnTo>
                  <a:pt x="29" y="133"/>
                </a:lnTo>
                <a:lnTo>
                  <a:pt x="29" y="223"/>
                </a:lnTo>
                <a:lnTo>
                  <a:pt x="13" y="223"/>
                </a:lnTo>
                <a:lnTo>
                  <a:pt x="13" y="239"/>
                </a:lnTo>
                <a:lnTo>
                  <a:pt x="0" y="239"/>
                </a:lnTo>
                <a:lnTo>
                  <a:pt x="0" y="258"/>
                </a:lnTo>
                <a:lnTo>
                  <a:pt x="278" y="258"/>
                </a:lnTo>
                <a:lnTo>
                  <a:pt x="278" y="239"/>
                </a:lnTo>
                <a:lnTo>
                  <a:pt x="264" y="239"/>
                </a:lnTo>
                <a:lnTo>
                  <a:pt x="264" y="223"/>
                </a:lnTo>
                <a:close/>
                <a:moveTo>
                  <a:pt x="91" y="223"/>
                </a:moveTo>
                <a:lnTo>
                  <a:pt x="61" y="223"/>
                </a:lnTo>
                <a:lnTo>
                  <a:pt x="61" y="133"/>
                </a:lnTo>
                <a:lnTo>
                  <a:pt x="91" y="133"/>
                </a:lnTo>
                <a:lnTo>
                  <a:pt x="91" y="223"/>
                </a:lnTo>
                <a:close/>
                <a:moveTo>
                  <a:pt x="155" y="223"/>
                </a:moveTo>
                <a:lnTo>
                  <a:pt x="123" y="223"/>
                </a:lnTo>
                <a:lnTo>
                  <a:pt x="123" y="133"/>
                </a:lnTo>
                <a:lnTo>
                  <a:pt x="155" y="133"/>
                </a:lnTo>
                <a:lnTo>
                  <a:pt x="155" y="223"/>
                </a:lnTo>
                <a:close/>
                <a:moveTo>
                  <a:pt x="217" y="223"/>
                </a:moveTo>
                <a:lnTo>
                  <a:pt x="187" y="223"/>
                </a:lnTo>
                <a:lnTo>
                  <a:pt x="187" y="133"/>
                </a:lnTo>
                <a:lnTo>
                  <a:pt x="217" y="133"/>
                </a:lnTo>
                <a:lnTo>
                  <a:pt x="217" y="223"/>
                </a:lnTo>
                <a:close/>
                <a:moveTo>
                  <a:pt x="139" y="0"/>
                </a:moveTo>
                <a:lnTo>
                  <a:pt x="0" y="93"/>
                </a:lnTo>
                <a:lnTo>
                  <a:pt x="0" y="101"/>
                </a:lnTo>
                <a:lnTo>
                  <a:pt x="278" y="101"/>
                </a:lnTo>
                <a:lnTo>
                  <a:pt x="278" y="93"/>
                </a:lnTo>
                <a:lnTo>
                  <a:pt x="139" y="0"/>
                </a:lnTo>
                <a:close/>
                <a:moveTo>
                  <a:pt x="187" y="71"/>
                </a:moveTo>
                <a:lnTo>
                  <a:pt x="89" y="71"/>
                </a:lnTo>
                <a:lnTo>
                  <a:pt x="89" y="69"/>
                </a:lnTo>
                <a:lnTo>
                  <a:pt x="139" y="35"/>
                </a:lnTo>
                <a:lnTo>
                  <a:pt x="187" y="69"/>
                </a:lnTo>
                <a:lnTo>
                  <a:pt x="187" y="71"/>
                </a:lnTo>
                <a:close/>
              </a:path>
            </a:pathLst>
          </a:custGeom>
          <a:solidFill>
            <a:srgbClr val="E149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8096" y="3389560"/>
            <a:ext cx="4023820" cy="3366563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Music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is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a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crucial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element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in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creating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an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immersive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b="1" kern="0" spc="300">
                <a:latin typeface="Times New Roman"/>
                <a:ea typeface="+mn-lt"/>
                <a:cs typeface="+mn-lt"/>
                <a:sym typeface="+mn-lt"/>
              </a:rPr>
              <a:t>gaming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experience,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enhancing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the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atmosphere,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setting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the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mood,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and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adding</a:t>
            </a:r>
            <a:r>
              <a:rPr lang="zh-CN" altLang="en-US" kern="0" spc="300">
                <a:latin typeface="Times New Roman"/>
                <a:ea typeface="+mn-lt"/>
                <a:cs typeface="+mn-lt"/>
                <a:sym typeface="+mn-lt"/>
              </a:rPr>
              <a:t> 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depth. The value a composer brings to a game or film is always high.</a:t>
            </a:r>
            <a:endParaRPr lang="zh-CN" altLang="en-US" kern="0" spc="300">
              <a:latin typeface="Times New Roman"/>
              <a:ea typeface="+mn-lt"/>
              <a:cs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80032" y="2645664"/>
            <a:ext cx="694944" cy="0"/>
          </a:xfrm>
          <a:prstGeom prst="line">
            <a:avLst/>
          </a:prstGeom>
          <a:ln w="19050">
            <a:solidFill>
              <a:srgbClr val="E14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40717" y="573909"/>
            <a:ext cx="2771877" cy="587340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+mn-ea"/>
                <a:sym typeface="+mn-lt"/>
              </a:rPr>
              <a:t>Why it’s worth it</a:t>
            </a:r>
            <a:endParaRPr lang="zh-CN" altLang="en-US" sz="2400" b="1" kern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cs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2AEC91-E3EB-C066-9747-0CE048C61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23" y="1716087"/>
            <a:ext cx="5031826" cy="1527396"/>
          </a:xfrm>
          <a:prstGeom prst="rect">
            <a:avLst/>
          </a:prstGeom>
        </p:spPr>
      </p:pic>
      <p:pic>
        <p:nvPicPr>
          <p:cNvPr id="3" name="图片 2" descr="图片包含 室内, 窗户, 桌子, 房间&#10;&#10;已自动生成说明">
            <a:extLst>
              <a:ext uri="{FF2B5EF4-FFF2-40B4-BE49-F238E27FC236}">
                <a16:creationId xmlns:a16="http://schemas.microsoft.com/office/drawing/2014/main" id="{E41F9EDB-15C4-4CE0-4F4B-20867C88A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076" y="3821663"/>
            <a:ext cx="3416419" cy="22728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B89F82-9848-FDDD-E12E-9ABE9385D64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cs typeface="Calibri Ligh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DE4EFC-1E21-BAC7-2D66-BD4053CBAE03}"/>
              </a:ext>
            </a:extLst>
          </p:cNvPr>
          <p:cNvSpPr/>
          <p:nvPr/>
        </p:nvSpPr>
        <p:spPr>
          <a:xfrm>
            <a:off x="6641013" y="219478"/>
            <a:ext cx="4164496" cy="457882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kern="0" spc="300">
              <a:latin typeface="Rockwell"/>
              <a:cs typeface="Calibri Ligh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05A734-528C-A809-9AED-DA5F8F706D5B}"/>
              </a:ext>
            </a:extLst>
          </p:cNvPr>
          <p:cNvSpPr/>
          <p:nvPr/>
        </p:nvSpPr>
        <p:spPr>
          <a:xfrm>
            <a:off x="6231833" y="2098141"/>
            <a:ext cx="5978081" cy="1289071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spc="300">
                <a:latin typeface="Times New Roman"/>
                <a:ea typeface="+mn-lt"/>
                <a:cs typeface="+mn-lt"/>
                <a:sym typeface="+mn-lt"/>
              </a:rPr>
              <a:t>Music therapy</a:t>
            </a: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 is an evidence-based practice using music interventions to address individual needs and improve well-being.</a:t>
            </a:r>
            <a:endParaRPr lang="zh-CN" altLang="en-US" kern="0" spc="300">
              <a:latin typeface="Times New Roman"/>
              <a:ea typeface="微软雅黑"/>
              <a:cs typeface="+mn-lt"/>
            </a:endParaRPr>
          </a:p>
        </p:txBody>
      </p:sp>
      <p:pic>
        <p:nvPicPr>
          <p:cNvPr id="5" name="图片 4" descr="How Are Music Streaming Apps Shaping The Future Of Music? —Consagous">
            <a:extLst>
              <a:ext uri="{FF2B5EF4-FFF2-40B4-BE49-F238E27FC236}">
                <a16:creationId xmlns:a16="http://schemas.microsoft.com/office/drawing/2014/main" id="{3A1C1560-4F53-1573-51E2-FDCECABC7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295" y="77443"/>
            <a:ext cx="3078216" cy="18289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B55DA41-792B-E168-885C-AD1BE68186DF}"/>
              </a:ext>
            </a:extLst>
          </p:cNvPr>
          <p:cNvSpPr/>
          <p:nvPr/>
        </p:nvSpPr>
        <p:spPr>
          <a:xfrm>
            <a:off x="5604430" y="227360"/>
            <a:ext cx="2916392" cy="1704569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kern="0" spc="300">
                <a:latin typeface="Times New Roman"/>
                <a:ea typeface="+mn-lt"/>
                <a:cs typeface="+mn-lt"/>
              </a:rPr>
              <a:t>Streaming Music</a:t>
            </a:r>
            <a:endParaRPr lang="en-US" altLang="zh-CN" b="1" kern="0" spc="300">
              <a:latin typeface="Times New Roman"/>
              <a:ea typeface="+mn-lt"/>
              <a:cs typeface="+mn-lt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kern="0" spc="300">
                <a:latin typeface="Times New Roman"/>
                <a:ea typeface="+mn-lt"/>
                <a:cs typeface="+mn-lt"/>
                <a:sym typeface="+mn-lt"/>
              </a:rPr>
              <a:t>Diversity </a:t>
            </a:r>
            <a:endParaRPr lang="en-US"/>
          </a:p>
          <a:p>
            <a:pPr>
              <a:lnSpc>
                <a:spcPct val="150000"/>
              </a:lnSpc>
              <a:defRPr/>
            </a:pPr>
            <a:r>
              <a:rPr lang="en-US" altLang="zh-CN" kern="0" spc="300">
                <a:latin typeface="Times New Roman"/>
                <a:ea typeface="Calibri Light"/>
                <a:cs typeface="Calibri Light"/>
              </a:rPr>
              <a:t>Personalization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kern="0" spc="300">
                <a:latin typeface="Times New Roman"/>
                <a:ea typeface="Calibri Light"/>
                <a:cs typeface="Calibri Light"/>
              </a:rPr>
              <a:t>Makes sharing easy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26" grpId="0" animBg="1"/>
      <p:bldP spid="39" grpId="0"/>
      <p:bldP spid="15" grpId="0"/>
      <p:bldP spid="16" grpId="0" animBg="1"/>
      <p:bldP spid="17" grpId="0" animBg="1"/>
      <p:bldP spid="6" grpId="0"/>
      <p:bldP spid="1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>
            <a:spLocks noChangeAspect="1"/>
          </p:cNvSpPr>
          <p:nvPr/>
        </p:nvSpPr>
        <p:spPr>
          <a:xfrm>
            <a:off x="955404" y="1498584"/>
            <a:ext cx="3775328" cy="3775328"/>
          </a:xfrm>
          <a:prstGeom prst="ellipse">
            <a:avLst/>
          </a:prstGeom>
          <a:solidFill>
            <a:sysClr val="window" lastClr="FFFFFF">
              <a:alpha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1088923" y="1632103"/>
            <a:ext cx="3508289" cy="350828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1413940" y="1957120"/>
            <a:ext cx="2862996" cy="2862996"/>
          </a:xfrm>
          <a:prstGeom prst="ellipse">
            <a:avLst/>
          </a:prstGeom>
          <a:solidFill>
            <a:sysClr val="window" lastClr="FFFFFF">
              <a:alpha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椭圆 57"/>
          <p:cNvSpPr>
            <a:spLocks noChangeAspect="1"/>
          </p:cNvSpPr>
          <p:nvPr/>
        </p:nvSpPr>
        <p:spPr>
          <a:xfrm>
            <a:off x="1557099" y="2094569"/>
            <a:ext cx="2582941" cy="258294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1857636" y="2400608"/>
            <a:ext cx="1970861" cy="1970861"/>
          </a:xfrm>
          <a:prstGeom prst="ellipse">
            <a:avLst/>
          </a:prstGeom>
          <a:solidFill>
            <a:sysClr val="window" lastClr="FFFFFF">
              <a:alpha val="6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椭圆 59"/>
          <p:cNvSpPr>
            <a:spLocks noChangeAspect="1"/>
          </p:cNvSpPr>
          <p:nvPr/>
        </p:nvSpPr>
        <p:spPr>
          <a:xfrm>
            <a:off x="1995503" y="2538475"/>
            <a:ext cx="1695126" cy="169512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0" dist="254000" dir="8100000" algn="tr" rotWithShape="0">
              <a:prstClr val="black">
                <a:alpha val="3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Arc 13"/>
          <p:cNvSpPr>
            <a:spLocks noChangeAspect="1"/>
          </p:cNvSpPr>
          <p:nvPr/>
        </p:nvSpPr>
        <p:spPr>
          <a:xfrm>
            <a:off x="966162" y="1520099"/>
            <a:ext cx="3753813" cy="3753813"/>
          </a:xfrm>
          <a:prstGeom prst="arc">
            <a:avLst>
              <a:gd name="adj1" fmla="val 11846876"/>
              <a:gd name="adj2" fmla="val 5248910"/>
            </a:avLst>
          </a:prstGeom>
          <a:noFill/>
          <a:ln w="190500" cap="rnd" cmpd="sng" algn="ctr">
            <a:solidFill>
              <a:srgbClr val="2CC6D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Arc 13"/>
          <p:cNvSpPr>
            <a:spLocks noChangeAspect="1"/>
          </p:cNvSpPr>
          <p:nvPr/>
        </p:nvSpPr>
        <p:spPr>
          <a:xfrm>
            <a:off x="1543389" y="2000152"/>
            <a:ext cx="2744305" cy="2744305"/>
          </a:xfrm>
          <a:prstGeom prst="arc">
            <a:avLst>
              <a:gd name="adj1" fmla="val 15555395"/>
              <a:gd name="adj2" fmla="val 5332279"/>
            </a:avLst>
          </a:prstGeom>
          <a:noFill/>
          <a:ln w="190500" cap="rnd" cmpd="sng" algn="ctr">
            <a:solidFill>
              <a:srgbClr val="34B2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Arc 13"/>
          <p:cNvSpPr>
            <a:spLocks noChangeAspect="1"/>
          </p:cNvSpPr>
          <p:nvPr/>
        </p:nvSpPr>
        <p:spPr>
          <a:xfrm>
            <a:off x="1943004" y="2429557"/>
            <a:ext cx="1885493" cy="1885493"/>
          </a:xfrm>
          <a:prstGeom prst="arc">
            <a:avLst>
              <a:gd name="adj1" fmla="val 11796371"/>
              <a:gd name="adj2" fmla="val 5170422"/>
            </a:avLst>
          </a:prstGeom>
          <a:noFill/>
          <a:ln w="190500" cap="rnd" cmpd="sng" algn="ctr">
            <a:solidFill>
              <a:srgbClr val="2070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748719" y="261257"/>
            <a:ext cx="886094" cy="863648"/>
            <a:chOff x="5762765" y="2026299"/>
            <a:chExt cx="886094" cy="863648"/>
          </a:xfrm>
        </p:grpSpPr>
        <p:sp>
          <p:nvSpPr>
            <p:cNvPr id="74" name="矩形 73"/>
            <p:cNvSpPr>
              <a:spLocks noChangeAspect="1"/>
            </p:cNvSpPr>
            <p:nvPr/>
          </p:nvSpPr>
          <p:spPr>
            <a:xfrm>
              <a:off x="5762765" y="2026299"/>
              <a:ext cx="886094" cy="863648"/>
            </a:xfrm>
            <a:prstGeom prst="rect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5" name="Group 29"/>
            <p:cNvGrpSpPr>
              <a:grpSpLocks noChangeAspect="1"/>
            </p:cNvGrpSpPr>
            <p:nvPr/>
          </p:nvGrpSpPr>
          <p:grpSpPr>
            <a:xfrm>
              <a:off x="6011493" y="2263140"/>
              <a:ext cx="389940" cy="389940"/>
              <a:chOff x="3050019" y="10809357"/>
              <a:chExt cx="621124" cy="621123"/>
            </a:xfrm>
          </p:grpSpPr>
          <p:sp>
            <p:nvSpPr>
              <p:cNvPr id="76" name="Freeform 563"/>
              <p:cNvSpPr>
                <a:spLocks noChangeArrowheads="1"/>
              </p:cNvSpPr>
              <p:nvPr/>
            </p:nvSpPr>
            <p:spPr bwMode="auto">
              <a:xfrm>
                <a:off x="3050021" y="10812287"/>
                <a:ext cx="621122" cy="615262"/>
              </a:xfrm>
              <a:custGeom>
                <a:avLst/>
                <a:gdLst>
                  <a:gd name="T0" fmla="*/ 933 w 934"/>
                  <a:gd name="T1" fmla="*/ 463 h 927"/>
                  <a:gd name="T2" fmla="*/ 933 w 934"/>
                  <a:gd name="T3" fmla="*/ 463 h 927"/>
                  <a:gd name="T4" fmla="*/ 470 w 934"/>
                  <a:gd name="T5" fmla="*/ 926 h 927"/>
                  <a:gd name="T6" fmla="*/ 0 w 934"/>
                  <a:gd name="T7" fmla="*/ 463 h 927"/>
                  <a:gd name="T8" fmla="*/ 470 w 934"/>
                  <a:gd name="T9" fmla="*/ 0 h 927"/>
                  <a:gd name="T10" fmla="*/ 933 w 934"/>
                  <a:gd name="T11" fmla="*/ 463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4" h="927">
                    <a:moveTo>
                      <a:pt x="933" y="463"/>
                    </a:moveTo>
                    <a:lnTo>
                      <a:pt x="933" y="463"/>
                    </a:lnTo>
                    <a:cubicBezTo>
                      <a:pt x="933" y="717"/>
                      <a:pt x="724" y="926"/>
                      <a:pt x="470" y="926"/>
                    </a:cubicBezTo>
                    <a:cubicBezTo>
                      <a:pt x="209" y="926"/>
                      <a:pt x="0" y="717"/>
                      <a:pt x="0" y="463"/>
                    </a:cubicBezTo>
                    <a:cubicBezTo>
                      <a:pt x="0" y="202"/>
                      <a:pt x="209" y="0"/>
                      <a:pt x="470" y="0"/>
                    </a:cubicBezTo>
                    <a:cubicBezTo>
                      <a:pt x="724" y="0"/>
                      <a:pt x="933" y="202"/>
                      <a:pt x="933" y="463"/>
                    </a:cubicBez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7" name="Freeform 564"/>
              <p:cNvSpPr>
                <a:spLocks noChangeArrowheads="1"/>
              </p:cNvSpPr>
              <p:nvPr/>
            </p:nvSpPr>
            <p:spPr bwMode="auto">
              <a:xfrm>
                <a:off x="3214090" y="10973429"/>
                <a:ext cx="298841" cy="298841"/>
              </a:xfrm>
              <a:custGeom>
                <a:avLst/>
                <a:gdLst>
                  <a:gd name="T0" fmla="*/ 448 w 449"/>
                  <a:gd name="T1" fmla="*/ 224 h 449"/>
                  <a:gd name="T2" fmla="*/ 448 w 449"/>
                  <a:gd name="T3" fmla="*/ 224 h 449"/>
                  <a:gd name="T4" fmla="*/ 224 w 449"/>
                  <a:gd name="T5" fmla="*/ 448 h 449"/>
                  <a:gd name="T6" fmla="*/ 0 w 449"/>
                  <a:gd name="T7" fmla="*/ 224 h 449"/>
                  <a:gd name="T8" fmla="*/ 224 w 449"/>
                  <a:gd name="T9" fmla="*/ 0 h 449"/>
                  <a:gd name="T10" fmla="*/ 448 w 449"/>
                  <a:gd name="T11" fmla="*/ 22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449">
                    <a:moveTo>
                      <a:pt x="448" y="224"/>
                    </a:moveTo>
                    <a:lnTo>
                      <a:pt x="448" y="224"/>
                    </a:lnTo>
                    <a:cubicBezTo>
                      <a:pt x="448" y="351"/>
                      <a:pt x="343" y="448"/>
                      <a:pt x="224" y="448"/>
                    </a:cubicBezTo>
                    <a:cubicBezTo>
                      <a:pt x="97" y="448"/>
                      <a:pt x="0" y="351"/>
                      <a:pt x="0" y="224"/>
                    </a:cubicBezTo>
                    <a:cubicBezTo>
                      <a:pt x="0" y="97"/>
                      <a:pt x="97" y="0"/>
                      <a:pt x="224" y="0"/>
                    </a:cubicBezTo>
                    <a:cubicBezTo>
                      <a:pt x="343" y="0"/>
                      <a:pt x="448" y="97"/>
                      <a:pt x="448" y="224"/>
                    </a:cubicBez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8" name="Line 565"/>
              <p:cNvSpPr>
                <a:spLocks noChangeShapeType="1"/>
              </p:cNvSpPr>
              <p:nvPr/>
            </p:nvSpPr>
            <p:spPr bwMode="auto">
              <a:xfrm flipV="1">
                <a:off x="3301985" y="10809357"/>
                <a:ext cx="2929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9" name="Line 566"/>
              <p:cNvSpPr>
                <a:spLocks noChangeShapeType="1"/>
              </p:cNvSpPr>
              <p:nvPr/>
            </p:nvSpPr>
            <p:spPr bwMode="auto">
              <a:xfrm flipV="1">
                <a:off x="3422106" y="10809357"/>
                <a:ext cx="2931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Line 567"/>
              <p:cNvSpPr>
                <a:spLocks noChangeShapeType="1"/>
              </p:cNvSpPr>
              <p:nvPr/>
            </p:nvSpPr>
            <p:spPr bwMode="auto">
              <a:xfrm flipV="1">
                <a:off x="3301985" y="11254690"/>
                <a:ext cx="2929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1" name="Line 568"/>
              <p:cNvSpPr>
                <a:spLocks noChangeShapeType="1"/>
              </p:cNvSpPr>
              <p:nvPr/>
            </p:nvSpPr>
            <p:spPr bwMode="auto">
              <a:xfrm flipV="1">
                <a:off x="3422106" y="11254690"/>
                <a:ext cx="2931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2" name="Line 569"/>
              <p:cNvSpPr>
                <a:spLocks noChangeShapeType="1"/>
              </p:cNvSpPr>
              <p:nvPr/>
            </p:nvSpPr>
            <p:spPr bwMode="auto">
              <a:xfrm>
                <a:off x="3501213" y="11061322"/>
                <a:ext cx="169930" cy="2929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3" name="Line 570"/>
              <p:cNvSpPr>
                <a:spLocks noChangeShapeType="1"/>
              </p:cNvSpPr>
              <p:nvPr/>
            </p:nvSpPr>
            <p:spPr bwMode="auto">
              <a:xfrm>
                <a:off x="3501213" y="11181442"/>
                <a:ext cx="169930" cy="2931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4" name="Line 571"/>
              <p:cNvSpPr>
                <a:spLocks noChangeShapeType="1"/>
              </p:cNvSpPr>
              <p:nvPr/>
            </p:nvSpPr>
            <p:spPr bwMode="auto">
              <a:xfrm>
                <a:off x="3050019" y="11061322"/>
                <a:ext cx="172859" cy="2929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5" name="Line 572"/>
              <p:cNvSpPr>
                <a:spLocks noChangeShapeType="1"/>
              </p:cNvSpPr>
              <p:nvPr/>
            </p:nvSpPr>
            <p:spPr bwMode="auto">
              <a:xfrm>
                <a:off x="3050019" y="11181442"/>
                <a:ext cx="172859" cy="2931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741598" y="1841882"/>
            <a:ext cx="886094" cy="863648"/>
            <a:chOff x="5762765" y="3482790"/>
            <a:chExt cx="886094" cy="863648"/>
          </a:xfrm>
        </p:grpSpPr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5762765" y="3482790"/>
              <a:ext cx="886094" cy="863648"/>
            </a:xfrm>
            <a:prstGeom prst="rect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8" name="组合 87"/>
            <p:cNvGrpSpPr>
              <a:grpSpLocks noChangeAspect="1"/>
            </p:cNvGrpSpPr>
            <p:nvPr/>
          </p:nvGrpSpPr>
          <p:grpSpPr>
            <a:xfrm>
              <a:off x="6006012" y="3771528"/>
              <a:ext cx="391877" cy="325333"/>
              <a:chOff x="889362" y="4155110"/>
              <a:chExt cx="310561" cy="257825"/>
            </a:xfrm>
          </p:grpSpPr>
          <p:sp>
            <p:nvSpPr>
              <p:cNvPr id="89" name="Line 505"/>
              <p:cNvSpPr>
                <a:spLocks noChangeShapeType="1"/>
              </p:cNvSpPr>
              <p:nvPr/>
            </p:nvSpPr>
            <p:spPr bwMode="auto">
              <a:xfrm flipH="1">
                <a:off x="971397" y="4174155"/>
                <a:ext cx="142097" cy="1465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0" name="Freeform 506"/>
              <p:cNvSpPr>
                <a:spLocks noChangeArrowheads="1"/>
              </p:cNvSpPr>
              <p:nvPr/>
            </p:nvSpPr>
            <p:spPr bwMode="auto">
              <a:xfrm>
                <a:off x="889362" y="4174155"/>
                <a:ext cx="310561" cy="238780"/>
              </a:xfrm>
              <a:custGeom>
                <a:avLst/>
                <a:gdLst>
                  <a:gd name="T0" fmla="*/ 165 w 934"/>
                  <a:gd name="T1" fmla="*/ 0 h 718"/>
                  <a:gd name="T2" fmla="*/ 0 w 934"/>
                  <a:gd name="T3" fmla="*/ 0 h 718"/>
                  <a:gd name="T4" fmla="*/ 0 w 934"/>
                  <a:gd name="T5" fmla="*/ 717 h 718"/>
                  <a:gd name="T6" fmla="*/ 933 w 934"/>
                  <a:gd name="T7" fmla="*/ 717 h 718"/>
                  <a:gd name="T8" fmla="*/ 933 w 934"/>
                  <a:gd name="T9" fmla="*/ 0 h 718"/>
                  <a:gd name="T10" fmla="*/ 762 w 934"/>
                  <a:gd name="T11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4" h="718">
                    <a:moveTo>
                      <a:pt x="165" y="0"/>
                    </a:moveTo>
                    <a:lnTo>
                      <a:pt x="0" y="0"/>
                    </a:lnTo>
                    <a:lnTo>
                      <a:pt x="0" y="717"/>
                    </a:lnTo>
                    <a:lnTo>
                      <a:pt x="933" y="717"/>
                    </a:lnTo>
                    <a:lnTo>
                      <a:pt x="933" y="0"/>
                    </a:lnTo>
                    <a:lnTo>
                      <a:pt x="762" y="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1" name="Freeform 507"/>
              <p:cNvSpPr>
                <a:spLocks noChangeArrowheads="1"/>
              </p:cNvSpPr>
              <p:nvPr/>
            </p:nvSpPr>
            <p:spPr bwMode="auto">
              <a:xfrm>
                <a:off x="943564" y="4155110"/>
                <a:ext cx="29299" cy="39553"/>
              </a:xfrm>
              <a:custGeom>
                <a:avLst/>
                <a:gdLst>
                  <a:gd name="T0" fmla="*/ 0 w 90"/>
                  <a:gd name="T1" fmla="*/ 119 h 120"/>
                  <a:gd name="T2" fmla="*/ 0 w 90"/>
                  <a:gd name="T3" fmla="*/ 0 h 120"/>
                  <a:gd name="T4" fmla="*/ 89 w 90"/>
                  <a:gd name="T5" fmla="*/ 0 h 120"/>
                  <a:gd name="T6" fmla="*/ 89 w 90"/>
                  <a:gd name="T7" fmla="*/ 119 h 120"/>
                  <a:gd name="T8" fmla="*/ 0 w 90"/>
                  <a:gd name="T9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20">
                    <a:moveTo>
                      <a:pt x="0" y="119"/>
                    </a:moveTo>
                    <a:lnTo>
                      <a:pt x="0" y="0"/>
                    </a:lnTo>
                    <a:lnTo>
                      <a:pt x="89" y="0"/>
                    </a:lnTo>
                    <a:lnTo>
                      <a:pt x="89" y="11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Freeform 508"/>
              <p:cNvSpPr>
                <a:spLocks noChangeArrowheads="1"/>
              </p:cNvSpPr>
              <p:nvPr/>
            </p:nvSpPr>
            <p:spPr bwMode="auto">
              <a:xfrm>
                <a:off x="1112028" y="4155110"/>
                <a:ext cx="30764" cy="39553"/>
              </a:xfrm>
              <a:custGeom>
                <a:avLst/>
                <a:gdLst>
                  <a:gd name="T0" fmla="*/ 0 w 91"/>
                  <a:gd name="T1" fmla="*/ 119 h 120"/>
                  <a:gd name="T2" fmla="*/ 0 w 91"/>
                  <a:gd name="T3" fmla="*/ 0 h 120"/>
                  <a:gd name="T4" fmla="*/ 90 w 91"/>
                  <a:gd name="T5" fmla="*/ 0 h 120"/>
                  <a:gd name="T6" fmla="*/ 90 w 91"/>
                  <a:gd name="T7" fmla="*/ 119 h 120"/>
                  <a:gd name="T8" fmla="*/ 0 w 91"/>
                  <a:gd name="T9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0">
                    <a:moveTo>
                      <a:pt x="0" y="119"/>
                    </a:moveTo>
                    <a:lnTo>
                      <a:pt x="0" y="0"/>
                    </a:lnTo>
                    <a:lnTo>
                      <a:pt x="90" y="0"/>
                    </a:lnTo>
                    <a:lnTo>
                      <a:pt x="90" y="11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3" name="Freeform 509"/>
              <p:cNvSpPr>
                <a:spLocks noChangeArrowheads="1"/>
              </p:cNvSpPr>
              <p:nvPr/>
            </p:nvSpPr>
            <p:spPr bwMode="auto">
              <a:xfrm>
                <a:off x="934775" y="4244470"/>
                <a:ext cx="49807" cy="49807"/>
              </a:xfrm>
              <a:custGeom>
                <a:avLst/>
                <a:gdLst>
                  <a:gd name="T0" fmla="*/ 149 w 150"/>
                  <a:gd name="T1" fmla="*/ 150 h 151"/>
                  <a:gd name="T2" fmla="*/ 0 w 150"/>
                  <a:gd name="T3" fmla="*/ 150 h 151"/>
                  <a:gd name="T4" fmla="*/ 0 w 150"/>
                  <a:gd name="T5" fmla="*/ 0 h 151"/>
                  <a:gd name="T6" fmla="*/ 149 w 150"/>
                  <a:gd name="T7" fmla="*/ 0 h 151"/>
                  <a:gd name="T8" fmla="*/ 149 w 150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1">
                    <a:moveTo>
                      <a:pt x="14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4" name="Freeform 510"/>
              <p:cNvSpPr>
                <a:spLocks noChangeArrowheads="1"/>
              </p:cNvSpPr>
              <p:nvPr/>
            </p:nvSpPr>
            <p:spPr bwMode="auto">
              <a:xfrm>
                <a:off x="934775" y="4333830"/>
                <a:ext cx="49807" cy="49807"/>
              </a:xfrm>
              <a:custGeom>
                <a:avLst/>
                <a:gdLst>
                  <a:gd name="T0" fmla="*/ 149 w 150"/>
                  <a:gd name="T1" fmla="*/ 149 h 150"/>
                  <a:gd name="T2" fmla="*/ 0 w 150"/>
                  <a:gd name="T3" fmla="*/ 149 h 150"/>
                  <a:gd name="T4" fmla="*/ 0 w 150"/>
                  <a:gd name="T5" fmla="*/ 0 h 150"/>
                  <a:gd name="T6" fmla="*/ 149 w 150"/>
                  <a:gd name="T7" fmla="*/ 0 h 150"/>
                  <a:gd name="T8" fmla="*/ 149 w 150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49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5" name="Freeform 511"/>
              <p:cNvSpPr>
                <a:spLocks noChangeArrowheads="1"/>
              </p:cNvSpPr>
              <p:nvPr/>
            </p:nvSpPr>
            <p:spPr bwMode="auto">
              <a:xfrm>
                <a:off x="1103239" y="4244470"/>
                <a:ext cx="52737" cy="49807"/>
              </a:xfrm>
              <a:custGeom>
                <a:avLst/>
                <a:gdLst>
                  <a:gd name="T0" fmla="*/ 157 w 158"/>
                  <a:gd name="T1" fmla="*/ 150 h 151"/>
                  <a:gd name="T2" fmla="*/ 0 w 158"/>
                  <a:gd name="T3" fmla="*/ 150 h 151"/>
                  <a:gd name="T4" fmla="*/ 0 w 158"/>
                  <a:gd name="T5" fmla="*/ 0 h 151"/>
                  <a:gd name="T6" fmla="*/ 157 w 158"/>
                  <a:gd name="T7" fmla="*/ 0 h 151"/>
                  <a:gd name="T8" fmla="*/ 157 w 158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1">
                    <a:moveTo>
                      <a:pt x="157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6" name="Freeform 512"/>
              <p:cNvSpPr>
                <a:spLocks noChangeArrowheads="1"/>
              </p:cNvSpPr>
              <p:nvPr/>
            </p:nvSpPr>
            <p:spPr bwMode="auto">
              <a:xfrm>
                <a:off x="1103239" y="4333830"/>
                <a:ext cx="52737" cy="49807"/>
              </a:xfrm>
              <a:custGeom>
                <a:avLst/>
                <a:gdLst>
                  <a:gd name="T0" fmla="*/ 157 w 158"/>
                  <a:gd name="T1" fmla="*/ 149 h 150"/>
                  <a:gd name="T2" fmla="*/ 0 w 158"/>
                  <a:gd name="T3" fmla="*/ 149 h 150"/>
                  <a:gd name="T4" fmla="*/ 0 w 158"/>
                  <a:gd name="T5" fmla="*/ 0 h 150"/>
                  <a:gd name="T6" fmla="*/ 157 w 158"/>
                  <a:gd name="T7" fmla="*/ 0 h 150"/>
                  <a:gd name="T8" fmla="*/ 157 w 158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0">
                    <a:moveTo>
                      <a:pt x="157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7" name="Freeform 513"/>
              <p:cNvSpPr>
                <a:spLocks noChangeArrowheads="1"/>
              </p:cNvSpPr>
              <p:nvPr/>
            </p:nvSpPr>
            <p:spPr bwMode="auto">
              <a:xfrm>
                <a:off x="1018274" y="4244470"/>
                <a:ext cx="49807" cy="49807"/>
              </a:xfrm>
              <a:custGeom>
                <a:avLst/>
                <a:gdLst>
                  <a:gd name="T0" fmla="*/ 149 w 150"/>
                  <a:gd name="T1" fmla="*/ 150 h 151"/>
                  <a:gd name="T2" fmla="*/ 0 w 150"/>
                  <a:gd name="T3" fmla="*/ 150 h 151"/>
                  <a:gd name="T4" fmla="*/ 0 w 150"/>
                  <a:gd name="T5" fmla="*/ 0 h 151"/>
                  <a:gd name="T6" fmla="*/ 149 w 150"/>
                  <a:gd name="T7" fmla="*/ 0 h 151"/>
                  <a:gd name="T8" fmla="*/ 149 w 150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1">
                    <a:moveTo>
                      <a:pt x="14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8" name="Freeform 514"/>
              <p:cNvSpPr>
                <a:spLocks noChangeArrowheads="1"/>
              </p:cNvSpPr>
              <p:nvPr/>
            </p:nvSpPr>
            <p:spPr bwMode="auto">
              <a:xfrm>
                <a:off x="1018274" y="4333830"/>
                <a:ext cx="49807" cy="49807"/>
              </a:xfrm>
              <a:custGeom>
                <a:avLst/>
                <a:gdLst>
                  <a:gd name="T0" fmla="*/ 149 w 150"/>
                  <a:gd name="T1" fmla="*/ 149 h 150"/>
                  <a:gd name="T2" fmla="*/ 0 w 150"/>
                  <a:gd name="T3" fmla="*/ 149 h 150"/>
                  <a:gd name="T4" fmla="*/ 0 w 150"/>
                  <a:gd name="T5" fmla="*/ 0 h 150"/>
                  <a:gd name="T6" fmla="*/ 149 w 150"/>
                  <a:gd name="T7" fmla="*/ 0 h 150"/>
                  <a:gd name="T8" fmla="*/ 149 w 150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49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9" name="Line 515"/>
              <p:cNvSpPr>
                <a:spLocks noChangeShapeType="1"/>
              </p:cNvSpPr>
              <p:nvPr/>
            </p:nvSpPr>
            <p:spPr bwMode="auto">
              <a:xfrm>
                <a:off x="889362" y="4215172"/>
                <a:ext cx="310561" cy="1465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1666993" y="571085"/>
            <a:ext cx="3736280" cy="587340"/>
          </a:xfrm>
          <a:prstGeom prst="rect">
            <a:avLst/>
          </a:prstGeom>
          <a:effectLst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ker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cs typeface="+mn-ea"/>
              </a:rPr>
              <a:t>Market Analysis</a:t>
            </a:r>
          </a:p>
        </p:txBody>
      </p:sp>
      <p:sp>
        <p:nvSpPr>
          <p:cNvPr id="52" name="圆角矩形 51"/>
          <p:cNvSpPr/>
          <p:nvPr/>
        </p:nvSpPr>
        <p:spPr>
          <a:xfrm rot="2700000">
            <a:off x="708419" y="695645"/>
            <a:ext cx="590584" cy="590584"/>
          </a:xfrm>
          <a:prstGeom prst="roundRect">
            <a:avLst/>
          </a:prstGeom>
          <a:solidFill>
            <a:srgbClr val="34B2E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圆角矩形 52"/>
          <p:cNvSpPr/>
          <p:nvPr/>
        </p:nvSpPr>
        <p:spPr>
          <a:xfrm rot="2700000">
            <a:off x="579421" y="695645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20EC95-0E19-4B03-D0FB-A302B4F2937C}"/>
              </a:ext>
            </a:extLst>
          </p:cNvPr>
          <p:cNvSpPr txBox="1"/>
          <p:nvPr/>
        </p:nvSpPr>
        <p:spPr>
          <a:xfrm>
            <a:off x="7133167" y="64094"/>
            <a:ext cx="40004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The global </a:t>
            </a:r>
            <a:r>
              <a:rPr lang="en-US" sz="1400" b="1">
                <a:latin typeface="微软雅黑"/>
                <a:cs typeface="+mn-ea"/>
              </a:rPr>
              <a:t>music streaming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 market is projected to reach a revenue of </a:t>
            </a:r>
            <a:r>
              <a:rPr lang="en-US" sz="1400" b="1">
                <a:latin typeface="微软雅黑"/>
                <a:cs typeface="+mn-ea"/>
              </a:rPr>
              <a:t>29.60 billion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 in 2024. With an expected annual growth rate (CAGR) of 4.70% from 2024 to 2027, the market is anticipated to grow to 33.97 billion by 2027. 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cs typeface="+mn-ea"/>
            </a:endParaRPr>
          </a:p>
          <a:p>
            <a:endParaRPr lang="en-US" sz="1200" b="1">
              <a:latin typeface="Helvetica Neue"/>
            </a:endParaRPr>
          </a:p>
          <a:p>
            <a:endParaRPr lang="en-US" altLang="zh-CN" sz="1200" b="1">
              <a:latin typeface="Helvetica Neue"/>
            </a:endParaRPr>
          </a:p>
          <a:p>
            <a:pPr algn="l"/>
            <a:endParaRPr lang="zh-CN" altLang="en-US">
              <a:cs typeface="Calibri Ligh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7707B-15C7-AD3E-C202-81382D3B2818}"/>
              </a:ext>
            </a:extLst>
          </p:cNvPr>
          <p:cNvSpPr txBox="1"/>
          <p:nvPr/>
        </p:nvSpPr>
        <p:spPr>
          <a:xfrm>
            <a:off x="7126045" y="1521724"/>
            <a:ext cx="48419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The global </a:t>
            </a:r>
            <a:r>
              <a:rPr lang="en-US" sz="1400" b="1">
                <a:latin typeface="微软雅黑"/>
                <a:cs typeface="+mn-ea"/>
              </a:rPr>
              <a:t>background music 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market, valued at $1.7 billion in 2023, is projected to </a:t>
            </a:r>
            <a:r>
              <a:rPr lang="en-US" sz="1400">
                <a:latin typeface="微软雅黑"/>
                <a:cs typeface="+mn-ea"/>
              </a:rPr>
              <a:t>grow to $2.7 billion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 by 2032, with a CAGR of 5.3%, highlights the substantial potential for growth, driven by the expanding media and entertainment industry and the rising popularity of cost-effective digital music subscriptions among younger audiences. </a:t>
            </a:r>
            <a:r>
              <a:rPr lang="en-US" sz="1400">
                <a:solidFill>
                  <a:srgbClr val="0070C0"/>
                </a:solidFill>
                <a:latin typeface="微软雅黑"/>
                <a:cs typeface="+mn-ea"/>
              </a:rPr>
              <a:t>(https://www.imarcgroup.com/background-music-market </a:t>
            </a:r>
            <a:r>
              <a:rPr lang="en-US" sz="1400">
                <a:solidFill>
                  <a:srgbClr val="0070C0"/>
                </a:solidFill>
                <a:latin typeface="微软雅黑"/>
              </a:rPr>
              <a:t>)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8D4330B-E025-1372-EEB5-725CE96973EA}"/>
              </a:ext>
            </a:extLst>
          </p:cNvPr>
          <p:cNvGrpSpPr/>
          <p:nvPr/>
        </p:nvGrpSpPr>
        <p:grpSpPr>
          <a:xfrm>
            <a:off x="5745831" y="3520501"/>
            <a:ext cx="886094" cy="863648"/>
            <a:chOff x="5762765" y="2026299"/>
            <a:chExt cx="886094" cy="86364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08B8E8-9798-2348-9C67-4F5ED39E3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765" y="2026299"/>
              <a:ext cx="886094" cy="863648"/>
            </a:xfrm>
            <a:prstGeom prst="rect">
              <a:avLst/>
            </a:prstGeom>
            <a:solidFill>
              <a:srgbClr val="2070A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Group 29">
              <a:extLst>
                <a:ext uri="{FF2B5EF4-FFF2-40B4-BE49-F238E27FC236}">
                  <a16:creationId xmlns:a16="http://schemas.microsoft.com/office/drawing/2014/main" id="{0C108BF5-E98F-F666-3A01-CA7823A167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11493" y="2263123"/>
              <a:ext cx="389940" cy="389939"/>
              <a:chOff x="3050019" y="10809357"/>
              <a:chExt cx="621124" cy="621123"/>
            </a:xfrm>
          </p:grpSpPr>
          <p:sp>
            <p:nvSpPr>
              <p:cNvPr id="7" name="Freeform 563">
                <a:extLst>
                  <a:ext uri="{FF2B5EF4-FFF2-40B4-BE49-F238E27FC236}">
                    <a16:creationId xmlns:a16="http://schemas.microsoft.com/office/drawing/2014/main" id="{9C9673EF-9465-8A29-9732-3C29B89B8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021" y="10812287"/>
                <a:ext cx="621122" cy="615262"/>
              </a:xfrm>
              <a:custGeom>
                <a:avLst/>
                <a:gdLst>
                  <a:gd name="T0" fmla="*/ 933 w 934"/>
                  <a:gd name="T1" fmla="*/ 463 h 927"/>
                  <a:gd name="T2" fmla="*/ 933 w 934"/>
                  <a:gd name="T3" fmla="*/ 463 h 927"/>
                  <a:gd name="T4" fmla="*/ 470 w 934"/>
                  <a:gd name="T5" fmla="*/ 926 h 927"/>
                  <a:gd name="T6" fmla="*/ 0 w 934"/>
                  <a:gd name="T7" fmla="*/ 463 h 927"/>
                  <a:gd name="T8" fmla="*/ 470 w 934"/>
                  <a:gd name="T9" fmla="*/ 0 h 927"/>
                  <a:gd name="T10" fmla="*/ 933 w 934"/>
                  <a:gd name="T11" fmla="*/ 463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4" h="927">
                    <a:moveTo>
                      <a:pt x="933" y="463"/>
                    </a:moveTo>
                    <a:lnTo>
                      <a:pt x="933" y="463"/>
                    </a:lnTo>
                    <a:cubicBezTo>
                      <a:pt x="933" y="717"/>
                      <a:pt x="724" y="926"/>
                      <a:pt x="470" y="926"/>
                    </a:cubicBezTo>
                    <a:cubicBezTo>
                      <a:pt x="209" y="926"/>
                      <a:pt x="0" y="717"/>
                      <a:pt x="0" y="463"/>
                    </a:cubicBezTo>
                    <a:cubicBezTo>
                      <a:pt x="0" y="202"/>
                      <a:pt x="209" y="0"/>
                      <a:pt x="470" y="0"/>
                    </a:cubicBezTo>
                    <a:cubicBezTo>
                      <a:pt x="724" y="0"/>
                      <a:pt x="933" y="202"/>
                      <a:pt x="933" y="463"/>
                    </a:cubicBez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" name="Freeform 564">
                <a:extLst>
                  <a:ext uri="{FF2B5EF4-FFF2-40B4-BE49-F238E27FC236}">
                    <a16:creationId xmlns:a16="http://schemas.microsoft.com/office/drawing/2014/main" id="{7D87EE3F-0C9E-CF1D-0D0D-16B6A917D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090" y="10973429"/>
                <a:ext cx="298841" cy="298841"/>
              </a:xfrm>
              <a:custGeom>
                <a:avLst/>
                <a:gdLst>
                  <a:gd name="T0" fmla="*/ 448 w 449"/>
                  <a:gd name="T1" fmla="*/ 224 h 449"/>
                  <a:gd name="T2" fmla="*/ 448 w 449"/>
                  <a:gd name="T3" fmla="*/ 224 h 449"/>
                  <a:gd name="T4" fmla="*/ 224 w 449"/>
                  <a:gd name="T5" fmla="*/ 448 h 449"/>
                  <a:gd name="T6" fmla="*/ 0 w 449"/>
                  <a:gd name="T7" fmla="*/ 224 h 449"/>
                  <a:gd name="T8" fmla="*/ 224 w 449"/>
                  <a:gd name="T9" fmla="*/ 0 h 449"/>
                  <a:gd name="T10" fmla="*/ 448 w 449"/>
                  <a:gd name="T11" fmla="*/ 22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449">
                    <a:moveTo>
                      <a:pt x="448" y="224"/>
                    </a:moveTo>
                    <a:lnTo>
                      <a:pt x="448" y="224"/>
                    </a:lnTo>
                    <a:cubicBezTo>
                      <a:pt x="448" y="351"/>
                      <a:pt x="343" y="448"/>
                      <a:pt x="224" y="448"/>
                    </a:cubicBezTo>
                    <a:cubicBezTo>
                      <a:pt x="97" y="448"/>
                      <a:pt x="0" y="351"/>
                      <a:pt x="0" y="224"/>
                    </a:cubicBezTo>
                    <a:cubicBezTo>
                      <a:pt x="0" y="97"/>
                      <a:pt x="97" y="0"/>
                      <a:pt x="224" y="0"/>
                    </a:cubicBezTo>
                    <a:cubicBezTo>
                      <a:pt x="343" y="0"/>
                      <a:pt x="448" y="97"/>
                      <a:pt x="448" y="224"/>
                    </a:cubicBez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" name="Line 565">
                <a:extLst>
                  <a:ext uri="{FF2B5EF4-FFF2-40B4-BE49-F238E27FC236}">
                    <a16:creationId xmlns:a16="http://schemas.microsoft.com/office/drawing/2014/main" id="{561BC6BE-D257-7664-E4B2-D2A028E0F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1985" y="10809357"/>
                <a:ext cx="2929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0" name="Line 566">
                <a:extLst>
                  <a:ext uri="{FF2B5EF4-FFF2-40B4-BE49-F238E27FC236}">
                    <a16:creationId xmlns:a16="http://schemas.microsoft.com/office/drawing/2014/main" id="{7ED6BD17-7088-1816-716B-4F8A621ED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106" y="10809357"/>
                <a:ext cx="2931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Line 567">
                <a:extLst>
                  <a:ext uri="{FF2B5EF4-FFF2-40B4-BE49-F238E27FC236}">
                    <a16:creationId xmlns:a16="http://schemas.microsoft.com/office/drawing/2014/main" id="{4A47A375-1AFE-3B7C-1D09-FC82C7742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1985" y="11254690"/>
                <a:ext cx="2929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Line 568">
                <a:extLst>
                  <a:ext uri="{FF2B5EF4-FFF2-40B4-BE49-F238E27FC236}">
                    <a16:creationId xmlns:a16="http://schemas.microsoft.com/office/drawing/2014/main" id="{4B7E8C97-F249-4B47-E654-78E7E8F46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2106" y="11254690"/>
                <a:ext cx="2931" cy="175790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Line 569">
                <a:extLst>
                  <a:ext uri="{FF2B5EF4-FFF2-40B4-BE49-F238E27FC236}">
                    <a16:creationId xmlns:a16="http://schemas.microsoft.com/office/drawing/2014/main" id="{18F6FB10-01FA-3F31-95B1-2FEE01B5E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213" y="11061322"/>
                <a:ext cx="169930" cy="2929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Line 570">
                <a:extLst>
                  <a:ext uri="{FF2B5EF4-FFF2-40B4-BE49-F238E27FC236}">
                    <a16:creationId xmlns:a16="http://schemas.microsoft.com/office/drawing/2014/main" id="{7A4334A2-24A4-335C-ECAA-4D8A1D98F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213" y="11181442"/>
                <a:ext cx="169930" cy="2931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Line 571">
                <a:extLst>
                  <a:ext uri="{FF2B5EF4-FFF2-40B4-BE49-F238E27FC236}">
                    <a16:creationId xmlns:a16="http://schemas.microsoft.com/office/drawing/2014/main" id="{D25422CA-7C0F-20D6-80DA-2BD9493D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019" y="11061322"/>
                <a:ext cx="172859" cy="2929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Line 572">
                <a:extLst>
                  <a:ext uri="{FF2B5EF4-FFF2-40B4-BE49-F238E27FC236}">
                    <a16:creationId xmlns:a16="http://schemas.microsoft.com/office/drawing/2014/main" id="{C2DBDE1B-6407-FB45-DB7E-C2C7F435C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019" y="11181442"/>
                <a:ext cx="172859" cy="2931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E8B1E62-CDC6-B03B-EB14-30C1A83683C2}"/>
              </a:ext>
            </a:extLst>
          </p:cNvPr>
          <p:cNvSpPr txBox="1"/>
          <p:nvPr/>
        </p:nvSpPr>
        <p:spPr>
          <a:xfrm>
            <a:off x="7133165" y="3548371"/>
            <a:ext cx="483658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The sound therapy market is valued at $1.12 billion in 2023, and expected to </a:t>
            </a:r>
            <a:r>
              <a:rPr lang="en-US" sz="1400" b="1">
                <a:latin typeface="微软雅黑"/>
                <a:cs typeface="+mn-ea"/>
              </a:rPr>
              <a:t>grow to $2.26 billion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 by 2032, with a CAGR of 8.1%. </a:t>
            </a:r>
            <a:r>
              <a:rPr lang="en-US" sz="1400">
                <a:solidFill>
                  <a:srgbClr val="0070C0"/>
                </a:solidFill>
                <a:latin typeface="微软雅黑"/>
                <a:cs typeface="+mn-ea"/>
              </a:rPr>
              <a:t> (https://introspectivemarketresearch.com/reports/sound-therapy-market/ </a:t>
            </a:r>
            <a:r>
              <a:rPr lang="en-US" sz="1400">
                <a:solidFill>
                  <a:srgbClr val="0070C0"/>
                </a:solidFill>
                <a:latin typeface="微软雅黑"/>
              </a:rPr>
              <a:t>)</a:t>
            </a:r>
          </a:p>
          <a:p>
            <a:pPr algn="l"/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cs typeface="Calibri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E34511-AE86-D089-9A0F-99CDE5CE2F00}"/>
              </a:ext>
            </a:extLst>
          </p:cNvPr>
          <p:cNvSpPr txBox="1"/>
          <p:nvPr/>
        </p:nvSpPr>
        <p:spPr>
          <a:xfrm>
            <a:off x="7133164" y="4817420"/>
            <a:ext cx="48365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In larger </a:t>
            </a:r>
            <a:r>
              <a:rPr lang="en-US" sz="1400" b="1">
                <a:latin typeface="微软雅黑"/>
                <a:cs typeface="+mn-ea"/>
              </a:rPr>
              <a:t>game development budgets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, voice acting is a significant component. For example, in the development of the game Star Wars: The Old Republic, which had a total estimated budget of around </a:t>
            </a:r>
            <a:r>
              <a:rPr lang="en-US" sz="1400" b="1">
                <a:latin typeface="微软雅黑"/>
                <a:cs typeface="+mn-ea"/>
              </a:rPr>
              <a:t>$200 million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cs typeface="+mn-ea"/>
              </a:rPr>
              <a:t>, a large portion was allocated </a:t>
            </a:r>
            <a:r>
              <a:rPr lang="en-US" sz="1400">
                <a:solidFill>
                  <a:srgbClr val="7F7F7F"/>
                </a:solidFill>
                <a:latin typeface="微软雅黑"/>
                <a:cs typeface="+mn-ea"/>
              </a:rPr>
              <a:t>to voice acting.</a:t>
            </a:r>
            <a:br>
              <a:rPr lang="en-US" sz="1400">
                <a:latin typeface="微软雅黑"/>
                <a:cs typeface="+mn-ea"/>
              </a:rPr>
            </a:br>
            <a:r>
              <a:rPr lang="en-US" sz="1400">
                <a:solidFill>
                  <a:srgbClr val="0070C0"/>
                </a:solidFill>
                <a:latin typeface="微软雅黑"/>
                <a:cs typeface="+mn-ea"/>
              </a:rPr>
              <a:t>(https://kevurugames.com/blog/how-much-does-it-cost-to-make-a-video-game-clear-formula-and-the-highest-grossing-genres-in-2023/)</a:t>
            </a:r>
          </a:p>
          <a:p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cs typeface="Calibri Light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B967DDE-D8FA-C693-6181-4C7E767DE65B}"/>
              </a:ext>
            </a:extLst>
          </p:cNvPr>
          <p:cNvGrpSpPr/>
          <p:nvPr/>
        </p:nvGrpSpPr>
        <p:grpSpPr>
          <a:xfrm>
            <a:off x="5746199" y="5084682"/>
            <a:ext cx="886094" cy="863648"/>
            <a:chOff x="5762765" y="3482790"/>
            <a:chExt cx="886094" cy="86364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1489F24-91E6-722C-057B-C660FC038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2765" y="3482790"/>
              <a:ext cx="886094" cy="863648"/>
            </a:xfrm>
            <a:prstGeom prst="rect">
              <a:avLst/>
            </a:prstGeom>
            <a:solidFill>
              <a:srgbClr val="34B2E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2540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C3BB9A-5CD8-ABB7-E9A4-34B3A43416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06012" y="3772688"/>
              <a:ext cx="391877" cy="325405"/>
              <a:chOff x="889362" y="4155110"/>
              <a:chExt cx="310561" cy="257825"/>
            </a:xfrm>
          </p:grpSpPr>
          <p:sp>
            <p:nvSpPr>
              <p:cNvPr id="36" name="Line 505">
                <a:extLst>
                  <a:ext uri="{FF2B5EF4-FFF2-40B4-BE49-F238E27FC236}">
                    <a16:creationId xmlns:a16="http://schemas.microsoft.com/office/drawing/2014/main" id="{DD004A67-DB25-0DFA-6695-1A7628D48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71397" y="4174155"/>
                <a:ext cx="142097" cy="1465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Freeform 506">
                <a:extLst>
                  <a:ext uri="{FF2B5EF4-FFF2-40B4-BE49-F238E27FC236}">
                    <a16:creationId xmlns:a16="http://schemas.microsoft.com/office/drawing/2014/main" id="{7BC673E9-AA18-6ACB-43A3-5070FC504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362" y="4174155"/>
                <a:ext cx="310561" cy="238780"/>
              </a:xfrm>
              <a:custGeom>
                <a:avLst/>
                <a:gdLst>
                  <a:gd name="T0" fmla="*/ 165 w 934"/>
                  <a:gd name="T1" fmla="*/ 0 h 718"/>
                  <a:gd name="T2" fmla="*/ 0 w 934"/>
                  <a:gd name="T3" fmla="*/ 0 h 718"/>
                  <a:gd name="T4" fmla="*/ 0 w 934"/>
                  <a:gd name="T5" fmla="*/ 717 h 718"/>
                  <a:gd name="T6" fmla="*/ 933 w 934"/>
                  <a:gd name="T7" fmla="*/ 717 h 718"/>
                  <a:gd name="T8" fmla="*/ 933 w 934"/>
                  <a:gd name="T9" fmla="*/ 0 h 718"/>
                  <a:gd name="T10" fmla="*/ 762 w 934"/>
                  <a:gd name="T11" fmla="*/ 0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4" h="718">
                    <a:moveTo>
                      <a:pt x="165" y="0"/>
                    </a:moveTo>
                    <a:lnTo>
                      <a:pt x="0" y="0"/>
                    </a:lnTo>
                    <a:lnTo>
                      <a:pt x="0" y="717"/>
                    </a:lnTo>
                    <a:lnTo>
                      <a:pt x="933" y="717"/>
                    </a:lnTo>
                    <a:lnTo>
                      <a:pt x="933" y="0"/>
                    </a:lnTo>
                    <a:lnTo>
                      <a:pt x="762" y="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8" name="Freeform 507">
                <a:extLst>
                  <a:ext uri="{FF2B5EF4-FFF2-40B4-BE49-F238E27FC236}">
                    <a16:creationId xmlns:a16="http://schemas.microsoft.com/office/drawing/2014/main" id="{EBF63E03-32BD-3BD1-609E-978A414B1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564" y="4155110"/>
                <a:ext cx="29299" cy="39553"/>
              </a:xfrm>
              <a:custGeom>
                <a:avLst/>
                <a:gdLst>
                  <a:gd name="T0" fmla="*/ 0 w 90"/>
                  <a:gd name="T1" fmla="*/ 119 h 120"/>
                  <a:gd name="T2" fmla="*/ 0 w 90"/>
                  <a:gd name="T3" fmla="*/ 0 h 120"/>
                  <a:gd name="T4" fmla="*/ 89 w 90"/>
                  <a:gd name="T5" fmla="*/ 0 h 120"/>
                  <a:gd name="T6" fmla="*/ 89 w 90"/>
                  <a:gd name="T7" fmla="*/ 119 h 120"/>
                  <a:gd name="T8" fmla="*/ 0 w 90"/>
                  <a:gd name="T9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20">
                    <a:moveTo>
                      <a:pt x="0" y="119"/>
                    </a:moveTo>
                    <a:lnTo>
                      <a:pt x="0" y="0"/>
                    </a:lnTo>
                    <a:lnTo>
                      <a:pt x="89" y="0"/>
                    </a:lnTo>
                    <a:lnTo>
                      <a:pt x="89" y="11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Freeform 508">
                <a:extLst>
                  <a:ext uri="{FF2B5EF4-FFF2-40B4-BE49-F238E27FC236}">
                    <a16:creationId xmlns:a16="http://schemas.microsoft.com/office/drawing/2014/main" id="{25D0793D-5844-1C8E-5E91-A2654FF6A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028" y="4155110"/>
                <a:ext cx="30764" cy="39553"/>
              </a:xfrm>
              <a:custGeom>
                <a:avLst/>
                <a:gdLst>
                  <a:gd name="T0" fmla="*/ 0 w 91"/>
                  <a:gd name="T1" fmla="*/ 119 h 120"/>
                  <a:gd name="T2" fmla="*/ 0 w 91"/>
                  <a:gd name="T3" fmla="*/ 0 h 120"/>
                  <a:gd name="T4" fmla="*/ 90 w 91"/>
                  <a:gd name="T5" fmla="*/ 0 h 120"/>
                  <a:gd name="T6" fmla="*/ 90 w 91"/>
                  <a:gd name="T7" fmla="*/ 119 h 120"/>
                  <a:gd name="T8" fmla="*/ 0 w 91"/>
                  <a:gd name="T9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0">
                    <a:moveTo>
                      <a:pt x="0" y="119"/>
                    </a:moveTo>
                    <a:lnTo>
                      <a:pt x="0" y="0"/>
                    </a:lnTo>
                    <a:lnTo>
                      <a:pt x="90" y="0"/>
                    </a:lnTo>
                    <a:lnTo>
                      <a:pt x="90" y="119"/>
                    </a:lnTo>
                    <a:lnTo>
                      <a:pt x="0" y="11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Freeform 509">
                <a:extLst>
                  <a:ext uri="{FF2B5EF4-FFF2-40B4-BE49-F238E27FC236}">
                    <a16:creationId xmlns:a16="http://schemas.microsoft.com/office/drawing/2014/main" id="{754A19C2-A0F1-17BA-C4B7-E91EBDF2B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775" y="4244470"/>
                <a:ext cx="49807" cy="49807"/>
              </a:xfrm>
              <a:custGeom>
                <a:avLst/>
                <a:gdLst>
                  <a:gd name="T0" fmla="*/ 149 w 150"/>
                  <a:gd name="T1" fmla="*/ 150 h 151"/>
                  <a:gd name="T2" fmla="*/ 0 w 150"/>
                  <a:gd name="T3" fmla="*/ 150 h 151"/>
                  <a:gd name="T4" fmla="*/ 0 w 150"/>
                  <a:gd name="T5" fmla="*/ 0 h 151"/>
                  <a:gd name="T6" fmla="*/ 149 w 150"/>
                  <a:gd name="T7" fmla="*/ 0 h 151"/>
                  <a:gd name="T8" fmla="*/ 149 w 150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1">
                    <a:moveTo>
                      <a:pt x="14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Freeform 510">
                <a:extLst>
                  <a:ext uri="{FF2B5EF4-FFF2-40B4-BE49-F238E27FC236}">
                    <a16:creationId xmlns:a16="http://schemas.microsoft.com/office/drawing/2014/main" id="{7561F20A-FA15-8D2F-AD85-FBA0FA9B4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775" y="4333830"/>
                <a:ext cx="49807" cy="49807"/>
              </a:xfrm>
              <a:custGeom>
                <a:avLst/>
                <a:gdLst>
                  <a:gd name="T0" fmla="*/ 149 w 150"/>
                  <a:gd name="T1" fmla="*/ 149 h 150"/>
                  <a:gd name="T2" fmla="*/ 0 w 150"/>
                  <a:gd name="T3" fmla="*/ 149 h 150"/>
                  <a:gd name="T4" fmla="*/ 0 w 150"/>
                  <a:gd name="T5" fmla="*/ 0 h 150"/>
                  <a:gd name="T6" fmla="*/ 149 w 150"/>
                  <a:gd name="T7" fmla="*/ 0 h 150"/>
                  <a:gd name="T8" fmla="*/ 149 w 150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49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Freeform 511">
                <a:extLst>
                  <a:ext uri="{FF2B5EF4-FFF2-40B4-BE49-F238E27FC236}">
                    <a16:creationId xmlns:a16="http://schemas.microsoft.com/office/drawing/2014/main" id="{8F36E1DC-61B4-7AFD-4C84-3F76F837F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239" y="4244470"/>
                <a:ext cx="52737" cy="49807"/>
              </a:xfrm>
              <a:custGeom>
                <a:avLst/>
                <a:gdLst>
                  <a:gd name="T0" fmla="*/ 157 w 158"/>
                  <a:gd name="T1" fmla="*/ 150 h 151"/>
                  <a:gd name="T2" fmla="*/ 0 w 158"/>
                  <a:gd name="T3" fmla="*/ 150 h 151"/>
                  <a:gd name="T4" fmla="*/ 0 w 158"/>
                  <a:gd name="T5" fmla="*/ 0 h 151"/>
                  <a:gd name="T6" fmla="*/ 157 w 158"/>
                  <a:gd name="T7" fmla="*/ 0 h 151"/>
                  <a:gd name="T8" fmla="*/ 157 w 158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1">
                    <a:moveTo>
                      <a:pt x="157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Freeform 512">
                <a:extLst>
                  <a:ext uri="{FF2B5EF4-FFF2-40B4-BE49-F238E27FC236}">
                    <a16:creationId xmlns:a16="http://schemas.microsoft.com/office/drawing/2014/main" id="{FF8EEDB5-8901-A31B-2967-DFD130E2B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239" y="4333830"/>
                <a:ext cx="52737" cy="49807"/>
              </a:xfrm>
              <a:custGeom>
                <a:avLst/>
                <a:gdLst>
                  <a:gd name="T0" fmla="*/ 157 w 158"/>
                  <a:gd name="T1" fmla="*/ 149 h 150"/>
                  <a:gd name="T2" fmla="*/ 0 w 158"/>
                  <a:gd name="T3" fmla="*/ 149 h 150"/>
                  <a:gd name="T4" fmla="*/ 0 w 158"/>
                  <a:gd name="T5" fmla="*/ 0 h 150"/>
                  <a:gd name="T6" fmla="*/ 157 w 158"/>
                  <a:gd name="T7" fmla="*/ 0 h 150"/>
                  <a:gd name="T8" fmla="*/ 157 w 158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150">
                    <a:moveTo>
                      <a:pt x="157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57" y="0"/>
                    </a:lnTo>
                    <a:lnTo>
                      <a:pt x="157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Freeform 513">
                <a:extLst>
                  <a:ext uri="{FF2B5EF4-FFF2-40B4-BE49-F238E27FC236}">
                    <a16:creationId xmlns:a16="http://schemas.microsoft.com/office/drawing/2014/main" id="{4D4B8F88-4BDC-DD43-8D1D-568A8D44E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274" y="4244470"/>
                <a:ext cx="49807" cy="49807"/>
              </a:xfrm>
              <a:custGeom>
                <a:avLst/>
                <a:gdLst>
                  <a:gd name="T0" fmla="*/ 149 w 150"/>
                  <a:gd name="T1" fmla="*/ 150 h 151"/>
                  <a:gd name="T2" fmla="*/ 0 w 150"/>
                  <a:gd name="T3" fmla="*/ 150 h 151"/>
                  <a:gd name="T4" fmla="*/ 0 w 150"/>
                  <a:gd name="T5" fmla="*/ 0 h 151"/>
                  <a:gd name="T6" fmla="*/ 149 w 150"/>
                  <a:gd name="T7" fmla="*/ 0 h 151"/>
                  <a:gd name="T8" fmla="*/ 149 w 150"/>
                  <a:gd name="T9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1">
                    <a:moveTo>
                      <a:pt x="149" y="150"/>
                    </a:moveTo>
                    <a:lnTo>
                      <a:pt x="0" y="150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50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Freeform 514">
                <a:extLst>
                  <a:ext uri="{FF2B5EF4-FFF2-40B4-BE49-F238E27FC236}">
                    <a16:creationId xmlns:a16="http://schemas.microsoft.com/office/drawing/2014/main" id="{30C42D42-06B0-7F99-35FD-AC4F747D5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274" y="4333830"/>
                <a:ext cx="49807" cy="49807"/>
              </a:xfrm>
              <a:custGeom>
                <a:avLst/>
                <a:gdLst>
                  <a:gd name="T0" fmla="*/ 149 w 150"/>
                  <a:gd name="T1" fmla="*/ 149 h 150"/>
                  <a:gd name="T2" fmla="*/ 0 w 150"/>
                  <a:gd name="T3" fmla="*/ 149 h 150"/>
                  <a:gd name="T4" fmla="*/ 0 w 150"/>
                  <a:gd name="T5" fmla="*/ 0 h 150"/>
                  <a:gd name="T6" fmla="*/ 149 w 150"/>
                  <a:gd name="T7" fmla="*/ 0 h 150"/>
                  <a:gd name="T8" fmla="*/ 149 w 150"/>
                  <a:gd name="T9" fmla="*/ 149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0">
                    <a:moveTo>
                      <a:pt x="149" y="149"/>
                    </a:moveTo>
                    <a:lnTo>
                      <a:pt x="0" y="149"/>
                    </a:lnTo>
                    <a:lnTo>
                      <a:pt x="0" y="0"/>
                    </a:lnTo>
                    <a:lnTo>
                      <a:pt x="149" y="0"/>
                    </a:lnTo>
                    <a:lnTo>
                      <a:pt x="149" y="149"/>
                    </a:lnTo>
                  </a:path>
                </a:pathLst>
              </a:custGeom>
              <a:noFill/>
              <a:ln w="12700" cap="flat">
                <a:solidFill>
                  <a:sysClr val="window" lastClr="FFFFFF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Line 515">
                <a:extLst>
                  <a:ext uri="{FF2B5EF4-FFF2-40B4-BE49-F238E27FC236}">
                    <a16:creationId xmlns:a16="http://schemas.microsoft.com/office/drawing/2014/main" id="{B6F2D4DA-3A1C-EDEB-870F-DB676AA76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362" y="4215172"/>
                <a:ext cx="310561" cy="1465"/>
              </a:xfrm>
              <a:prstGeom prst="line">
                <a:avLst/>
              </a:prstGeom>
              <a:noFill/>
              <a:ln w="12700" cap="flat">
                <a:solidFill>
                  <a:sysClr val="window" lastClr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2C300298-6D26-A0FA-7B60-C0B74DA49F53}"/>
              </a:ext>
            </a:extLst>
          </p:cNvPr>
          <p:cNvSpPr txBox="1"/>
          <p:nvPr/>
        </p:nvSpPr>
        <p:spPr>
          <a:xfrm>
            <a:off x="257908" y="5445314"/>
            <a:ext cx="53105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/>
              <a:t>The combined market value across </a:t>
            </a:r>
            <a:r>
              <a:rPr lang="en-US" altLang="zh-CN" b="1"/>
              <a:t>music streaming</a:t>
            </a:r>
            <a:r>
              <a:rPr lang="en-US" altLang="zh-CN"/>
              <a:t>, </a:t>
            </a:r>
            <a:r>
              <a:rPr lang="en-US" altLang="zh-CN" b="1"/>
              <a:t>background music</a:t>
            </a:r>
            <a:r>
              <a:rPr lang="en-US" altLang="zh-CN"/>
              <a:t>, </a:t>
            </a:r>
            <a:r>
              <a:rPr lang="en-US" altLang="zh-CN" b="1"/>
              <a:t>sound therapy</a:t>
            </a:r>
            <a:r>
              <a:rPr lang="en-US" altLang="zh-CN"/>
              <a:t>, and </a:t>
            </a:r>
            <a:r>
              <a:rPr lang="en-US" altLang="zh-CN" b="1"/>
              <a:t>game development</a:t>
            </a:r>
            <a:r>
              <a:rPr lang="en-US" altLang="zh-CN"/>
              <a:t> budgets are projected to </a:t>
            </a:r>
            <a:r>
              <a:rPr lang="en-US" altLang="zh-CN" b="1">
                <a:solidFill>
                  <a:srgbClr val="FF0000"/>
                </a:solidFill>
              </a:rPr>
              <a:t>exceed $34.76 billion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/>
              <a:t> highlighting immense growth potential.</a:t>
            </a:r>
          </a:p>
        </p:txBody>
      </p:sp>
    </p:spTree>
    <p:extLst>
      <p:ext uri="{BB962C8B-B14F-4D97-AF65-F5344CB8AC3E}">
        <p14:creationId xmlns:p14="http://schemas.microsoft.com/office/powerpoint/2010/main" val="42582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5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8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5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00"/>
                            </p:stCondLst>
                            <p:childTnLst>
                              <p:par>
                                <p:cTn id="6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50"/>
                            </p:stCondLst>
                            <p:childTnLst>
                              <p:par>
                                <p:cTn id="7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800"/>
                            </p:stCondLst>
                            <p:childTnLst>
                              <p:par>
                                <p:cTn id="7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50"/>
                            </p:stCondLst>
                            <p:childTnLst>
                              <p:par>
                                <p:cTn id="82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51" grpId="0"/>
      <p:bldP spid="52" grpId="0" animBg="1"/>
      <p:bldP spid="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heme/theme1.xml><?xml version="1.0" encoding="utf-8"?>
<a:theme xmlns:a="http://schemas.openxmlformats.org/drawingml/2006/main" name="第一PPT，www.1ppt.com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 panose="020F0302020204030204"/>
        <a:ea typeface="微软雅黑"/>
        <a:cs typeface=""/>
      </a:majorFont>
      <a:minorFont>
        <a:latin typeface="Calibri Light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TRO STYL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99302"/>
    </a:accent1>
    <a:accent2>
      <a:srgbClr val="E14956"/>
    </a:accent2>
    <a:accent3>
      <a:srgbClr val="A6315B"/>
    </a:accent3>
    <a:accent4>
      <a:srgbClr val="2070A1"/>
    </a:accent4>
    <a:accent5>
      <a:srgbClr val="34B2E4"/>
    </a:accent5>
    <a:accent6>
      <a:srgbClr val="2CC6D2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E9122E2BAC148805361662425E542" ma:contentTypeVersion="4" ma:contentTypeDescription="Create a new document." ma:contentTypeScope="" ma:versionID="22cebd8fa201e326e95e1caee6f0a679">
  <xsd:schema xmlns:xsd="http://www.w3.org/2001/XMLSchema" xmlns:xs="http://www.w3.org/2001/XMLSchema" xmlns:p="http://schemas.microsoft.com/office/2006/metadata/properties" xmlns:ns2="6ee76d29-0efc-4417-9623-418662eadf82" targetNamespace="http://schemas.microsoft.com/office/2006/metadata/properties" ma:root="true" ma:fieldsID="b17abca2cb517c747333c34e176d47e9" ns2:_="">
    <xsd:import namespace="6ee76d29-0efc-4417-9623-418662eadf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76d29-0efc-4417-9623-418662eadf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AB817D-290E-4A91-8A7D-DE2A8E6C67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8122C2-E4B7-4379-A27A-901224AC1E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C0CBE-AB3B-443B-988B-9B9FE062C38C}">
  <ds:schemaRefs>
    <ds:schemaRef ds:uri="6ee76d29-0efc-4417-9623-418662eadf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宽屏</PresentationFormat>
  <Slides>3</Slides>
  <Notes>3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revision>9</cp:revision>
  <dcterms:created xsi:type="dcterms:W3CDTF">2017-09-17T15:37:53Z</dcterms:created>
  <dcterms:modified xsi:type="dcterms:W3CDTF">2024-08-27T04:52:44Z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0x0101009FEE9122E2BAC148805361662425E542</vt:lpwstr>
  </property>
</Properties>
</file>