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64C5-DA88-4356-93EC-4E707EE0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4809-9B62-4B11-BAF9-719B6D905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D08F-0D1D-4050-8AE8-E1C6D640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A031-9E98-45BA-AE55-0863D867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14F0-22C9-45D8-A497-F2E5C879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174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DC05-A552-4B54-9CF6-B42D467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AE49-E84A-47BF-B441-AFD8FAA0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E804-7899-489E-878E-B5F76413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D852-6F17-45F4-8FCF-78B67436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3F7C-09DA-41A1-BC99-58633CA5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90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97E52-BF7A-4460-89F7-D81BED8DC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253A8-9609-46B4-9221-7074FB8D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9844-F4A5-4416-995F-86309311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F8CE-6BAB-470D-AE54-CD4EC24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793C-9AA8-4E44-9ADC-E53D7CCF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4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BA03-0D62-4D9B-8446-01200F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316F-BAC8-46C6-9EFC-0355FA60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FD93-7DCA-43B2-9EB0-2E808708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76D5-E989-478C-8391-6F9288EB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5AC3-4B2D-4C0E-BBB6-ADA9AD1E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31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66A9-B89E-4C0F-9E54-31436C83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CA27-FC55-4C0F-B425-EBC76C04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0F05-FA4D-48DF-A11C-DFC5975D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E8A3-F5BF-4495-AE1A-EF9D5798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9542-EF5B-488F-BC64-46AF4ECB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69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015-2D22-495F-A2AC-8A84F2A8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570F-CC9D-4ACB-92C3-F909D7768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82D56-C6ED-4CE1-8400-8F988F02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192D-0B9B-4222-9759-878E07C0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6C31B-8900-42A5-9277-392549C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A929-3EFD-42B9-8475-8E5943BA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50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54AC-F32B-4BCE-A374-6DBE5F0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A4C4-B3C6-4BC2-AA17-9BBEBBBC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047CF-C114-4E6A-99B9-64D214721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5B2E-A711-4C80-AFC8-219619E58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4276F-1ACB-4235-8906-527B37B94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D8BF7-C255-4079-8FF8-D282983D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D9F4D-D157-4C56-9FDF-657E0DC8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4FA92-CD19-4FC0-8C52-FD89A7C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76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0CF8-5156-4314-A77F-B6E389C8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B49EF-5246-4A95-A3D2-90FA218E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E9158-EDB4-4FEE-AD8B-7E6EFD0C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F86D4-ABB6-4F7A-8777-30EC030F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4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3341D-653C-41C0-AFA9-523656D2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BE9C3-6F0E-4342-A98C-5B362D6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E534E-7335-4B1B-820A-90CCFF7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2D8C-CBFE-4E67-836D-F6BCDFCA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821B-3297-481D-8171-5D420365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BE2F2-AA2F-47E0-908D-79A1E98DE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6DB89-14E9-43A5-A203-AC3BF102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6894-014E-4543-B2FA-6DC6B7DF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80FC7-5CC8-49D7-9DC3-0E3B2060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76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8B3-1ADD-4A73-8F4D-31ABF8DB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80452-B0F3-4864-88E2-0368DA50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5A49-C1A5-461E-8C57-91656949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3BA6-355C-4F29-83A8-483A9A0E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DD32-444A-42F1-A685-E2148C74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AA115-5774-469A-ACCD-D8CB4A15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0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901C1-4E1F-4F35-B601-919FF02B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BC65D-F800-477C-BB49-9DC3D88D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6022-B480-4EC5-A7D7-C21516D2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1F27-BD6B-4BDC-A993-55B276D6A903}" type="datetimeFigureOut">
              <a:rPr lang="nl-BE" smtClean="0"/>
              <a:t>15/02/2021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2CFB-253C-48C9-BB62-4ABCB3616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B6AE-732E-4325-933E-5DD9B4FAB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CEA2-56D0-442F-A1D6-5BEF4979291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B4B3-A621-4C98-BC6C-74B55124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nl-BE"/>
              <a:t>Finite fields quick recap!</a:t>
            </a:r>
          </a:p>
        </p:txBody>
      </p:sp>
    </p:spTree>
    <p:extLst>
      <p:ext uri="{BB962C8B-B14F-4D97-AF65-F5344CB8AC3E}">
        <p14:creationId xmlns:p14="http://schemas.microsoft.com/office/powerpoint/2010/main" val="98695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6B6C-FEC9-477B-91ED-4C6107C0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Polynomial</a:t>
            </a:r>
            <a:r>
              <a:rPr lang="nl-BE" dirty="0"/>
              <a:t> </a:t>
            </a:r>
            <a:r>
              <a:rPr lang="nl-BE" dirty="0" err="1"/>
              <a:t>representation</a:t>
            </a:r>
            <a:r>
              <a:rPr lang="nl-BE" dirty="0"/>
              <a:t> versus power </a:t>
            </a:r>
            <a:r>
              <a:rPr lang="nl-BE" dirty="0" err="1"/>
              <a:t>representation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28B09-456B-4F9D-867E-B51D41EE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dirty="0"/>
                  <a:t>Every </a:t>
                </a:r>
                <a:r>
                  <a:rPr lang="nl-BE" dirty="0" err="1"/>
                  <a:t>finite</a:t>
                </a:r>
                <a:r>
                  <a:rPr lang="nl-BE" dirty="0"/>
                  <a:t>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</m:oMath>
                </a14:m>
                <a:r>
                  <a:rPr lang="nl-BE" dirty="0"/>
                  <a:t> has (at </a:t>
                </a:r>
                <a:r>
                  <a:rPr lang="nl-BE" dirty="0" err="1"/>
                  <a:t>least</a:t>
                </a:r>
                <a:r>
                  <a:rPr lang="nl-BE" dirty="0"/>
                  <a:t>) </a:t>
                </a:r>
                <a:r>
                  <a:rPr lang="nl-BE" dirty="0" err="1"/>
                  <a:t>one</a:t>
                </a:r>
                <a:r>
                  <a:rPr lang="nl-BE" dirty="0"/>
                  <a:t> generator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such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(as a set)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l-BE" b="0" dirty="0"/>
              </a:p>
              <a:p>
                <a:pPr marL="0" indent="0">
                  <a:buNone/>
                </a:pPr>
                <a:r>
                  <a:rPr lang="nl-BE" dirty="0"/>
                  <a:t>E.g. a </a:t>
                </a:r>
                <a:r>
                  <a:rPr lang="nl-BE" dirty="0" err="1"/>
                  <a:t>possible</a:t>
                </a:r>
                <a:r>
                  <a:rPr lang="nl-BE" dirty="0"/>
                  <a:t> generator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previous</a:t>
                </a:r>
                <a:r>
                  <a:rPr lang="nl-BE" dirty="0"/>
                  <a:t> slide </a:t>
                </a:r>
                <a:r>
                  <a:rPr lang="nl-BE" dirty="0" err="1"/>
                  <a:t>would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+1∈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Why</a:t>
                </a:r>
                <a:r>
                  <a:rPr lang="nl-BE" dirty="0"/>
                  <a:t> </a:t>
                </a:r>
                <a:r>
                  <a:rPr lang="nl-BE" dirty="0" err="1"/>
                  <a:t>use</a:t>
                </a:r>
                <a:r>
                  <a:rPr lang="nl-BE" dirty="0"/>
                  <a:t> </a:t>
                </a:r>
                <a:r>
                  <a:rPr lang="nl-BE" dirty="0" err="1"/>
                  <a:t>this</a:t>
                </a:r>
                <a:r>
                  <a:rPr lang="nl-BE" dirty="0"/>
                  <a:t>? Easy </a:t>
                </a:r>
                <a:r>
                  <a:rPr lang="nl-BE" dirty="0" err="1"/>
                  <a:t>multiplication</a:t>
                </a:r>
                <a:r>
                  <a:rPr lang="nl-BE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Polynomial</a:t>
                </a:r>
                <a:r>
                  <a:rPr lang="nl-BE" dirty="0"/>
                  <a:t> </a:t>
                </a:r>
                <a:r>
                  <a:rPr lang="nl-BE" dirty="0" err="1"/>
                  <a:t>notation</a:t>
                </a:r>
                <a:r>
                  <a:rPr lang="nl-BE" dirty="0"/>
                  <a:t> is </a:t>
                </a:r>
                <a:r>
                  <a:rPr lang="nl-BE" dirty="0" err="1"/>
                  <a:t>easier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addition</a:t>
                </a:r>
                <a:r>
                  <a:rPr lang="nl-B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28B09-456B-4F9D-867E-B51D41EE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8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F51079-CF07-40BB-9AFA-B73A1D7B54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sz="4200" dirty="0"/>
                  <a:t>Prime fields are </a:t>
                </a:r>
                <a:r>
                  <a:rPr lang="nl-BE" sz="4200" dirty="0" err="1"/>
                  <a:t>basically</a:t>
                </a:r>
                <a:r>
                  <a:rPr lang="nl-BE" sz="4200" dirty="0"/>
                  <a:t> </a:t>
                </a:r>
                <a:r>
                  <a:rPr lang="nl-BE" sz="4200" dirty="0" err="1"/>
                  <a:t>the</a:t>
                </a:r>
                <a:r>
                  <a:rPr lang="nl-BE" sz="4200" dirty="0"/>
                  <a:t> integers modulo </a:t>
                </a:r>
                <a14:m>
                  <m:oMath xmlns:m="http://schemas.openxmlformats.org/officeDocument/2006/math">
                    <m:r>
                      <a:rPr lang="nl-BE" sz="4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BE" sz="4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F51079-CF07-40BB-9AFA-B73A1D7B5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1C95C-39AD-4195-8A58-A59A331BF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BE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prime field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BE" dirty="0"/>
                  <a:t> elements</a:t>
                </a:r>
              </a:p>
              <a:p>
                <a:pPr marL="0" indent="0">
                  <a:buNone/>
                </a:pPr>
                <a:r>
                  <a:rPr lang="nl-BE" dirty="0" err="1"/>
                  <a:t>This</a:t>
                </a:r>
                <a:r>
                  <a:rPr lang="nl-BE" dirty="0"/>
                  <a:t> field is </a:t>
                </a:r>
                <a:r>
                  <a:rPr lang="nl-BE" dirty="0" err="1"/>
                  <a:t>isomorphic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Example</a:t>
                </a:r>
                <a:r>
                  <a:rPr lang="nl-BE" dirty="0"/>
                  <a:t>: </a:t>
                </a:r>
                <a:r>
                  <a:rPr lang="nl-BE" dirty="0" err="1"/>
                  <a:t>the</a:t>
                </a:r>
                <a:r>
                  <a:rPr lang="nl-BE" dirty="0"/>
                  <a:t> field </a:t>
                </a:r>
                <a:r>
                  <a:rPr lang="nl-BE" dirty="0" err="1"/>
                  <a:t>with</a:t>
                </a:r>
                <a:r>
                  <a:rPr lang="nl-BE" dirty="0"/>
                  <a:t> 7 </a:t>
                </a:r>
                <a:r>
                  <a:rPr lang="nl-BE" dirty="0" err="1"/>
                  <a:t>elements</a:t>
                </a:r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represented</a:t>
                </a:r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numbers</a:t>
                </a:r>
                <a:r>
                  <a:rPr lang="nl-BE" dirty="0"/>
                  <a:t> 0, 1, 2, 3, 4, 5, 6</a:t>
                </a:r>
              </a:p>
              <a:p>
                <a:pPr marL="0" indent="0">
                  <a:buNone/>
                </a:pPr>
                <a:r>
                  <a:rPr lang="nl-BE" dirty="0" err="1"/>
                  <a:t>Each</a:t>
                </a:r>
                <a:r>
                  <a:rPr lang="nl-BE" dirty="0"/>
                  <a:t> of these (</a:t>
                </a:r>
                <a:r>
                  <a:rPr lang="nl-BE" dirty="0" err="1"/>
                  <a:t>except</a:t>
                </a:r>
                <a:r>
                  <a:rPr lang="nl-BE" dirty="0"/>
                  <a:t> zero) has </a:t>
                </a:r>
                <a:r>
                  <a:rPr lang="nl-BE" dirty="0" err="1"/>
                  <a:t>an</a:t>
                </a:r>
                <a:r>
                  <a:rPr lang="nl-BE" dirty="0"/>
                  <a:t> inverse modulo 7: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1⋅1≡1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nl-B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2⋅4≡1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nl-B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3⋅5≡1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nl-B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6⋅6≡1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1C95C-39AD-4195-8A58-A59A331BF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8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1A14-91BA-4C0B-A646-A2A0069D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Prime power finite fields are NOT isomorphic to integer rings!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33748-4483-4236-9345-F6CD2A138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40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6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BE" sz="6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6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400">
                            <a:latin typeface="Cambria Math" panose="02040503050406030204" pitchFamily="18" charset="0"/>
                          </a:rPr>
                          <m:t>ℤ</m:t>
                        </m:r>
                      </m:num>
                      <m:den>
                        <m:r>
                          <a:rPr lang="en-US" sz="6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6400">
                            <a:latin typeface="Cambria Math" panose="02040503050406030204" pitchFamily="18" charset="0"/>
                          </a:rPr>
                          <m:t>ℤ</m:t>
                        </m:r>
                      </m:den>
                    </m:f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33748-4483-4236-9345-F6CD2A138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3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A9BB6A-7360-4F75-AA39-6A80D56FA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nl-BE" dirty="0"/>
                  <a:t>In order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create</a:t>
                </a:r>
                <a:r>
                  <a:rPr lang="nl-BE" dirty="0"/>
                  <a:t> a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</m:oMath>
                </a14:m>
                <a:r>
                  <a:rPr lang="nl-BE" dirty="0"/>
                  <a:t> we </a:t>
                </a:r>
                <a:r>
                  <a:rPr lang="nl-BE" dirty="0" err="1"/>
                  <a:t>need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work</a:t>
                </a:r>
                <a:r>
                  <a:rPr lang="nl-BE" dirty="0"/>
                  <a:t> over a field extension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A9BB6A-7360-4F75-AA39-6A80D56FA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2442" b="-179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D7954-CB47-4B99-8CE1-9F5777E63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BE" dirty="0"/>
                  <a:t>Let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a (</a:t>
                </a:r>
                <a:r>
                  <a:rPr lang="nl-BE" dirty="0" err="1"/>
                  <a:t>monic</a:t>
                </a:r>
                <a:r>
                  <a:rPr lang="nl-BE" dirty="0"/>
                  <a:t>) </a:t>
                </a:r>
                <a:r>
                  <a:rPr lang="nl-BE" dirty="0" err="1"/>
                  <a:t>irreducible</a:t>
                </a:r>
                <a:r>
                  <a:rPr lang="nl-BE" dirty="0"/>
                  <a:t> </a:t>
                </a:r>
                <a:r>
                  <a:rPr lang="nl-BE" dirty="0" err="1"/>
                  <a:t>polynomial</a:t>
                </a:r>
                <a:r>
                  <a:rPr lang="nl-BE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BE" dirty="0"/>
                  <a:t> of </a:t>
                </a:r>
                <a:r>
                  <a:rPr lang="nl-BE" dirty="0" err="1"/>
                  <a:t>degree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BE" dirty="0"/>
                  <a:t>.</a:t>
                </a:r>
              </a:p>
              <a:p>
                <a:pPr marL="0" indent="0">
                  <a:buNone/>
                </a:pPr>
                <a:r>
                  <a:rPr lang="nl-BE" dirty="0" err="1"/>
                  <a:t>Then</a:t>
                </a:r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nl-BE" b="0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What</a:t>
                </a:r>
                <a:r>
                  <a:rPr lang="nl-BE" dirty="0"/>
                  <a:t> does </a:t>
                </a:r>
                <a:r>
                  <a:rPr lang="nl-BE" dirty="0" err="1"/>
                  <a:t>this</a:t>
                </a:r>
                <a:r>
                  <a:rPr lang="nl-BE" dirty="0"/>
                  <a:t> </a:t>
                </a:r>
                <a:r>
                  <a:rPr lang="nl-BE" dirty="0" err="1"/>
                  <a:t>mean</a:t>
                </a:r>
                <a:r>
                  <a:rPr lang="nl-BE" dirty="0"/>
                  <a:t>?</a:t>
                </a:r>
              </a:p>
              <a:p>
                <a:pPr marL="0" indent="0">
                  <a:buNone/>
                </a:pPr>
                <a:r>
                  <a:rPr lang="nl-BE" dirty="0"/>
                  <a:t>Every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seen</a:t>
                </a:r>
                <a:r>
                  <a:rPr lang="nl-BE" dirty="0"/>
                  <a:t> as a (</a:t>
                </a:r>
                <a:r>
                  <a:rPr lang="nl-BE" dirty="0" err="1"/>
                  <a:t>unique</a:t>
                </a:r>
                <a:r>
                  <a:rPr lang="nl-BE" dirty="0"/>
                  <a:t>/</a:t>
                </a:r>
                <a:r>
                  <a:rPr lang="nl-BE" dirty="0" err="1"/>
                  <a:t>distinct</a:t>
                </a:r>
                <a:r>
                  <a:rPr lang="nl-BE" dirty="0"/>
                  <a:t>) </a:t>
                </a:r>
                <a:r>
                  <a:rPr lang="nl-BE" dirty="0" err="1"/>
                  <a:t>polynomial</a:t>
                </a:r>
                <a:r>
                  <a:rPr lang="nl-BE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nl-BE" dirty="0"/>
                  <a:t> of </a:t>
                </a:r>
                <a:r>
                  <a:rPr lang="nl-BE" dirty="0" err="1"/>
                  <a:t>degree</a:t>
                </a:r>
                <a:r>
                  <a:rPr lang="nl-BE" dirty="0"/>
                  <a:t> at most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nl-BE" dirty="0"/>
                  <a:t>.</a:t>
                </a:r>
              </a:p>
              <a:p>
                <a:pPr marL="0" indent="0">
                  <a:buNone/>
                </a:pPr>
                <a:r>
                  <a:rPr lang="nl-BE" dirty="0"/>
                  <a:t>How?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allows</a:t>
                </a:r>
                <a:r>
                  <a:rPr lang="nl-BE" dirty="0"/>
                  <a:t> </a:t>
                </a:r>
                <a:r>
                  <a:rPr lang="nl-BE" dirty="0" err="1"/>
                  <a:t>us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replace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lower</a:t>
                </a:r>
                <a:r>
                  <a:rPr lang="nl-BE" dirty="0"/>
                  <a:t> </a:t>
                </a:r>
                <a:r>
                  <a:rPr lang="nl-BE" dirty="0" err="1"/>
                  <a:t>degree</a:t>
                </a:r>
                <a:r>
                  <a:rPr lang="nl-BE" dirty="0"/>
                  <a:t> </a:t>
                </a:r>
                <a:r>
                  <a:rPr lang="nl-BE" dirty="0" err="1"/>
                  <a:t>terms</a:t>
                </a:r>
                <a:r>
                  <a:rPr lang="nl-BE" dirty="0"/>
                  <a:t> (</a:t>
                </a:r>
                <a:r>
                  <a:rPr lang="nl-BE" dirty="0" err="1"/>
                  <a:t>inductively</a:t>
                </a:r>
                <a:r>
                  <a:rPr lang="nl-BE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D7954-CB47-4B99-8CE1-9F5777E63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2611" b="-208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14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494A-A05B-483D-9DD9-56E68E95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Finding</a:t>
            </a:r>
            <a:r>
              <a:rPr lang="nl-BE" dirty="0"/>
              <a:t> </a:t>
            </a:r>
            <a:r>
              <a:rPr lang="nl-BE" dirty="0" err="1"/>
              <a:t>irreducible</a:t>
            </a:r>
            <a:r>
              <a:rPr lang="nl-BE" dirty="0"/>
              <a:t> </a:t>
            </a:r>
            <a:r>
              <a:rPr lang="nl-BE" dirty="0" err="1"/>
              <a:t>polynomials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E743-AAE1-4E25-87E8-EADD88C9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Typically</a:t>
            </a:r>
            <a:r>
              <a:rPr lang="nl-BE" dirty="0"/>
              <a:t>, prime fields have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distinct</a:t>
            </a:r>
            <a:r>
              <a:rPr lang="nl-BE" dirty="0"/>
              <a:t> </a:t>
            </a:r>
            <a:r>
              <a:rPr lang="nl-BE" dirty="0" err="1"/>
              <a:t>irreducible</a:t>
            </a:r>
            <a:r>
              <a:rPr lang="nl-BE" dirty="0"/>
              <a:t> </a:t>
            </a:r>
            <a:r>
              <a:rPr lang="nl-BE" dirty="0" err="1"/>
              <a:t>polynomials</a:t>
            </a:r>
            <a:r>
              <a:rPr lang="nl-BE" dirty="0"/>
              <a:t>!</a:t>
            </a:r>
          </a:p>
          <a:p>
            <a:pPr marL="0" indent="0">
              <a:buNone/>
            </a:pPr>
            <a:r>
              <a:rPr lang="nl-BE" dirty="0"/>
              <a:t>These </a:t>
            </a:r>
            <a:r>
              <a:rPr lang="nl-BE" dirty="0" err="1"/>
              <a:t>polynomials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in fields </a:t>
            </a:r>
            <a:r>
              <a:rPr lang="nl-BE" dirty="0" err="1"/>
              <a:t>that</a:t>
            </a:r>
            <a:r>
              <a:rPr lang="nl-BE" dirty="0"/>
              <a:t> are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isomorphic</a:t>
            </a:r>
            <a:r>
              <a:rPr lang="nl-BE" dirty="0"/>
              <a:t>, but </a:t>
            </a:r>
            <a:r>
              <a:rPr lang="nl-BE" dirty="0" err="1"/>
              <a:t>differ</a:t>
            </a:r>
            <a:r>
              <a:rPr lang="nl-BE" dirty="0"/>
              <a:t> in </a:t>
            </a:r>
            <a:r>
              <a:rPr lang="nl-BE" dirty="0" err="1"/>
              <a:t>representation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Useful</a:t>
            </a:r>
            <a:r>
              <a:rPr lang="nl-BE" dirty="0"/>
              <a:t> Magma </a:t>
            </a:r>
            <a:r>
              <a:rPr lang="nl-BE" dirty="0" err="1"/>
              <a:t>commands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 err="1"/>
              <a:t>RandomIrreduciblePolynomial</a:t>
            </a:r>
            <a:r>
              <a:rPr lang="nl-BE" dirty="0"/>
              <a:t>( )</a:t>
            </a:r>
          </a:p>
          <a:p>
            <a:pPr marL="0" indent="0">
              <a:buNone/>
            </a:pPr>
            <a:r>
              <a:rPr lang="nl-BE" dirty="0" err="1"/>
              <a:t>IsIrreducible</a:t>
            </a:r>
            <a:r>
              <a:rPr lang="nl-BE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172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C3AA-4091-4D76-9FDD-3A06252E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The field </a:t>
            </a:r>
            <a:r>
              <a:rPr lang="nl-BE" dirty="0" err="1"/>
              <a:t>with</a:t>
            </a:r>
            <a:r>
              <a:rPr lang="nl-BE" dirty="0"/>
              <a:t> 4 </a:t>
            </a:r>
            <a:r>
              <a:rPr lang="nl-BE" dirty="0" err="1"/>
              <a:t>elements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544C7-05F3-479C-BA44-ED2B660A9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dirty="0"/>
                  <a:t>The </a:t>
                </a:r>
                <a:r>
                  <a:rPr lang="nl-BE" dirty="0" err="1"/>
                  <a:t>polynomial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BE" dirty="0"/>
                  <a:t> is </a:t>
                </a:r>
                <a:r>
                  <a:rPr lang="nl-BE" dirty="0" err="1"/>
                  <a:t>irreducible</a:t>
                </a:r>
                <a:r>
                  <a:rPr lang="nl-BE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Hence</a:t>
                </a:r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Elements</a:t>
                </a:r>
                <a:r>
                  <a:rPr lang="nl-BE" dirty="0"/>
                  <a:t> on </a:t>
                </a:r>
                <a:r>
                  <a:rPr lang="nl-BE" dirty="0" err="1"/>
                  <a:t>the</a:t>
                </a:r>
                <a:r>
                  <a:rPr lang="nl-BE" dirty="0"/>
                  <a:t> right are </a:t>
                </a:r>
                <a:r>
                  <a:rPr lang="nl-BE" dirty="0" err="1"/>
                  <a:t>polynomials</a:t>
                </a:r>
                <a:r>
                  <a:rPr lang="nl-BE" dirty="0"/>
                  <a:t> modulo a </a:t>
                </a:r>
                <a:r>
                  <a:rPr lang="nl-BE" dirty="0" err="1"/>
                  <a:t>quadratic</a:t>
                </a:r>
                <a:r>
                  <a:rPr lang="nl-BE" dirty="0"/>
                  <a:t> </a:t>
                </a:r>
                <a:r>
                  <a:rPr lang="nl-BE" dirty="0" err="1"/>
                  <a:t>polynomial</a:t>
                </a:r>
                <a:r>
                  <a:rPr lang="nl-BE" dirty="0"/>
                  <a:t>!</a:t>
                </a:r>
              </a:p>
              <a:p>
                <a:pPr marL="0" indent="0">
                  <a:buNone/>
                </a:pPr>
                <a:r>
                  <a:rPr lang="nl-BE" dirty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written</a:t>
                </a:r>
                <a:r>
                  <a:rPr lang="nl-BE" dirty="0"/>
                  <a:t> as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BE" dirty="0"/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BE" dirty="0"/>
                  <a:t>.</a:t>
                </a:r>
              </a:p>
              <a:p>
                <a:pPr marL="0" indent="0">
                  <a:buNone/>
                </a:pPr>
                <a:r>
                  <a:rPr lang="nl-BE" dirty="0" err="1"/>
                  <a:t>So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BE" dirty="0"/>
                  <a:t>; </a:t>
                </a:r>
                <a:r>
                  <a:rPr lang="nl-BE" dirty="0" err="1"/>
                  <a:t>replacing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again</a:t>
                </a:r>
                <a:r>
                  <a:rPr lang="nl-BE" dirty="0"/>
                  <a:t> we get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544C7-05F3-479C-BA44-ED2B660A9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5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90D-1AD1-4D6D-B4F0-3A4277BE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field </a:t>
            </a:r>
            <a:r>
              <a:rPr lang="nl-BE" dirty="0" err="1"/>
              <a:t>with</a:t>
            </a:r>
            <a:r>
              <a:rPr lang="nl-BE" dirty="0"/>
              <a:t> 4 </a:t>
            </a:r>
            <a:r>
              <a:rPr lang="nl-BE" dirty="0" err="1"/>
              <a:t>elements</a:t>
            </a:r>
            <a:r>
              <a:rPr lang="nl-BE" dirty="0"/>
              <a:t> (</a:t>
            </a:r>
            <a:r>
              <a:rPr lang="nl-BE" dirty="0" err="1"/>
              <a:t>ctd</a:t>
            </a:r>
            <a:r>
              <a:rPr lang="nl-B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46D9C-601E-4491-8271-818547698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Typically</a:t>
                </a:r>
                <a:r>
                  <a:rPr lang="nl-BE" dirty="0"/>
                  <a:t>, we </a:t>
                </a:r>
                <a:r>
                  <a:rPr lang="nl-BE" dirty="0" err="1"/>
                  <a:t>write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as a </a:t>
                </a:r>
                <a:r>
                  <a:rPr lang="nl-BE" dirty="0" err="1"/>
                  <a:t>formal</a:t>
                </a:r>
                <a:r>
                  <a:rPr lang="nl-BE" dirty="0"/>
                  <a:t> root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BE" dirty="0"/>
                  <a:t>.</a:t>
                </a:r>
              </a:p>
              <a:p>
                <a:pPr marL="0" indent="0">
                  <a:buNone/>
                </a:pPr>
                <a:r>
                  <a:rPr lang="nl-BE" dirty="0" err="1"/>
                  <a:t>Then</a:t>
                </a:r>
                <a:r>
                  <a:rPr lang="nl-BE" dirty="0"/>
                  <a:t> </a:t>
                </a:r>
                <a:r>
                  <a:rPr lang="nl-BE" dirty="0" err="1"/>
                  <a:t>every</a:t>
                </a:r>
                <a:r>
                  <a:rPr lang="nl-BE" dirty="0"/>
                  <a:t>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written</a:t>
                </a:r>
                <a:r>
                  <a:rPr lang="nl-BE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dirty="0"/>
                  <a:t>; </a:t>
                </a:r>
                <a:r>
                  <a:rPr lang="nl-BE" dirty="0" err="1"/>
                  <a:t>under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condition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So</a:t>
                </a:r>
                <a:r>
                  <a:rPr lang="nl-BE" dirty="0"/>
                  <a:t> as a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={0,1,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1⋅1=1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(2,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≡−1≡1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(2,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+1)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46D9C-601E-4491-8271-818547698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84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919C-0AB6-43D1-B2E3-A993BAD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field </a:t>
            </a:r>
            <a:r>
              <a:rPr lang="nl-BE" dirty="0" err="1"/>
              <a:t>with</a:t>
            </a:r>
            <a:r>
              <a:rPr lang="nl-BE" dirty="0"/>
              <a:t> 8 </a:t>
            </a:r>
            <a:r>
              <a:rPr lang="nl-BE" dirty="0" err="1"/>
              <a:t>elements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9533-0F88-4E53-A37C-5582426CB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As a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={0,1,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+1, 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+1}</m:t>
                      </m:r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(</a:t>
                </a:r>
                <a:r>
                  <a:rPr lang="nl-BE" dirty="0" err="1"/>
                  <a:t>under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condition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BE" dirty="0"/>
                  <a:t>)</a:t>
                </a:r>
              </a:p>
              <a:p>
                <a:pPr marL="0" indent="0">
                  <a:buNone/>
                </a:pPr>
                <a:r>
                  <a:rPr lang="nl-BE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(2,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9533-0F88-4E53-A37C-5582426CB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93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6C05-3A2F-458C-B588-D8E112B3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field </a:t>
            </a:r>
            <a:r>
              <a:rPr lang="nl-BE" dirty="0" err="1"/>
              <a:t>with</a:t>
            </a:r>
            <a:r>
              <a:rPr lang="nl-BE" dirty="0"/>
              <a:t> 9 </a:t>
            </a:r>
            <a:r>
              <a:rPr lang="nl-BE" dirty="0" err="1"/>
              <a:t>elements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E2CD7-E6E6-4CC8-B9AC-DA950906F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As a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={0,1,2,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+2,2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+1,2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+2}</m:t>
                      </m:r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(</a:t>
                </a:r>
                <a:r>
                  <a:rPr lang="nl-BE" dirty="0" err="1"/>
                  <a:t>under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condition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nl-BE" dirty="0"/>
                  <a:t>)</a:t>
                </a:r>
              </a:p>
              <a:p>
                <a:pPr marL="0" indent="0">
                  <a:buNone/>
                </a:pPr>
                <a:r>
                  <a:rPr lang="nl-BE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+1)⋅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≡1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(2,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E2CD7-E6E6-4CC8-B9AC-DA950906F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4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634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Finite fields quick recap!</vt:lpstr>
      <vt:lpstr>Prime fields are basically the integers modulo N</vt:lpstr>
      <vt:lpstr>Prime power finite fields are NOT isomorphic to integer rings!</vt:lpstr>
      <vt:lpstr>In order to create a field F_(p^k ) we need to work over a field extension of F_p</vt:lpstr>
      <vt:lpstr>Finding irreducible polynomials</vt:lpstr>
      <vt:lpstr>Example: The field with 4 elements</vt:lpstr>
      <vt:lpstr>The field with 4 elements (ctd)</vt:lpstr>
      <vt:lpstr>The field with 8 elements</vt:lpstr>
      <vt:lpstr>The field with 9 elements</vt:lpstr>
      <vt:lpstr>Polynomial representation versus power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fields quick recap!</dc:title>
  <dc:creator>Thomas Decru</dc:creator>
  <cp:lastModifiedBy>Thomas Decru</cp:lastModifiedBy>
  <cp:revision>41</cp:revision>
  <dcterms:created xsi:type="dcterms:W3CDTF">2021-02-08T15:38:38Z</dcterms:created>
  <dcterms:modified xsi:type="dcterms:W3CDTF">2021-02-16T09:27:10Z</dcterms:modified>
</cp:coreProperties>
</file>