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5" r:id="rId3"/>
    <p:sldId id="266" r:id="rId4"/>
    <p:sldId id="267" r:id="rId5"/>
    <p:sldId id="269" r:id="rId6"/>
    <p:sldId id="270" r:id="rId7"/>
    <p:sldId id="271" r:id="rId8"/>
    <p:sldId id="272"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yed, zishan (BOM-INA)" userId="2c238d3e-fc03-4052-8165-0ffb092c1e61" providerId="ADAL" clId="{C21FF96D-521B-46F0-B936-175E75CF7EAC}"/>
    <pc:docChg chg="undo custSel modSld">
      <pc:chgData name="sayyed, zishan (BOM-INA)" userId="2c238d3e-fc03-4052-8165-0ffb092c1e61" providerId="ADAL" clId="{C21FF96D-521B-46F0-B936-175E75CF7EAC}" dt="2023-01-25T06:06:51.073" v="34" actId="13926"/>
      <pc:docMkLst>
        <pc:docMk/>
      </pc:docMkLst>
      <pc:sldChg chg="modSp mod">
        <pc:chgData name="sayyed, zishan (BOM-INA)" userId="2c238d3e-fc03-4052-8165-0ffb092c1e61" providerId="ADAL" clId="{C21FF96D-521B-46F0-B936-175E75CF7EAC}" dt="2023-01-25T06:04:22.995" v="3" actId="13926"/>
        <pc:sldMkLst>
          <pc:docMk/>
          <pc:sldMk cId="3042826300" sldId="265"/>
        </pc:sldMkLst>
        <pc:spChg chg="mod">
          <ac:chgData name="sayyed, zishan (BOM-INA)" userId="2c238d3e-fc03-4052-8165-0ffb092c1e61" providerId="ADAL" clId="{C21FF96D-521B-46F0-B936-175E75CF7EAC}" dt="2023-01-25T06:04:22.995" v="3" actId="13926"/>
          <ac:spMkLst>
            <pc:docMk/>
            <pc:sldMk cId="3042826300" sldId="265"/>
            <ac:spMk id="14" creationId="{00000000-0000-0000-0000-000000000000}"/>
          </ac:spMkLst>
        </pc:spChg>
      </pc:sldChg>
      <pc:sldChg chg="modSp mod">
        <pc:chgData name="sayyed, zishan (BOM-INA)" userId="2c238d3e-fc03-4052-8165-0ffb092c1e61" providerId="ADAL" clId="{C21FF96D-521B-46F0-B936-175E75CF7EAC}" dt="2023-01-25T06:06:51.073" v="34" actId="13926"/>
        <pc:sldMkLst>
          <pc:docMk/>
          <pc:sldMk cId="4145261392" sldId="267"/>
        </pc:sldMkLst>
        <pc:spChg chg="mod">
          <ac:chgData name="sayyed, zishan (BOM-INA)" userId="2c238d3e-fc03-4052-8165-0ffb092c1e61" providerId="ADAL" clId="{C21FF96D-521B-46F0-B936-175E75CF7EAC}" dt="2023-01-25T06:06:18.034" v="33"/>
          <ac:spMkLst>
            <pc:docMk/>
            <pc:sldMk cId="4145261392" sldId="267"/>
            <ac:spMk id="3" creationId="{00000000-0000-0000-0000-000000000000}"/>
          </ac:spMkLst>
        </pc:spChg>
        <pc:spChg chg="mod">
          <ac:chgData name="sayyed, zishan (BOM-INA)" userId="2c238d3e-fc03-4052-8165-0ffb092c1e61" providerId="ADAL" clId="{C21FF96D-521B-46F0-B936-175E75CF7EAC}" dt="2023-01-25T06:06:51.073" v="34" actId="13926"/>
          <ac:spMkLst>
            <pc:docMk/>
            <pc:sldMk cId="4145261392" sldId="267"/>
            <ac:spMk id="6" creationId="{D1603885-1A4B-080A-A434-3F2869DB47B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1/25/2023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1/25/2023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oftwareengineering.stackexchange.com/questions/35074/im-a-subversion-geek-why-should-i-consider-or-not-consider-mercurial-or-gi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rtit-k.com/category/git/" TargetMode="External"/><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hyperlink" Target="https://proofmart.com/product/github-logo-png-hd-images-transparent-background-free-download/"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NR_A2gCxaLE&amp;t=1357s" TargetMode="External"/><Relationship Id="rId3" Type="http://schemas.openxmlformats.org/officeDocument/2006/relationships/hyperlink" Target="https://desktop.github.com/" TargetMode="External"/><Relationship Id="rId7" Type="http://schemas.openxmlformats.org/officeDocument/2006/relationships/hyperlink" Target="https://www.geeksforgeeks.org/version-control-systems/" TargetMode="External"/><Relationship Id="rId2" Type="http://schemas.openxmlformats.org/officeDocument/2006/relationships/hyperlink" Target="https://github.com/" TargetMode="External"/><Relationship Id="rId1" Type="http://schemas.openxmlformats.org/officeDocument/2006/relationships/slideLayout" Target="../slideLayouts/slideLayout3.xml"/><Relationship Id="rId6" Type="http://schemas.openxmlformats.org/officeDocument/2006/relationships/hyperlink" Target="https://git-scm.com/doc/" TargetMode="External"/><Relationship Id="rId5" Type="http://schemas.openxmlformats.org/officeDocument/2006/relationships/hyperlink" Target="https://docs.github.com/en/desktop" TargetMode="External"/><Relationship Id="rId4" Type="http://schemas.openxmlformats.org/officeDocument/2006/relationships/hyperlink" Target="https://git-scm.com/" TargetMode="External"/><Relationship Id="rId9" Type="http://schemas.openxmlformats.org/officeDocument/2006/relationships/hyperlink" Target="https://www.youtube.com/@freecodecam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Getting Started With Git</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dirty="0"/>
              <a:t>What is version control?</a:t>
            </a:r>
          </a:p>
        </p:txBody>
      </p:sp>
      <p:sp>
        <p:nvSpPr>
          <p:cNvPr id="14" name="Content Placeholder 13"/>
          <p:cNvSpPr>
            <a:spLocks noGrp="1"/>
          </p:cNvSpPr>
          <p:nvPr>
            <p:ph sz="half" idx="1"/>
          </p:nvPr>
        </p:nvSpPr>
        <p:spPr>
          <a:xfrm>
            <a:off x="1524000" y="1825625"/>
            <a:ext cx="4343400" cy="4270375"/>
          </a:xfrm>
        </p:spPr>
        <p:txBody>
          <a:bodyPr>
            <a:normAutofit/>
          </a:bodyPr>
          <a:lstStyle/>
          <a:p>
            <a:pPr>
              <a:spcAft>
                <a:spcPts val="800"/>
              </a:spcAft>
            </a:pPr>
            <a:r>
              <a:rPr lang="en-IN" sz="1400" dirty="0">
                <a:effectLst/>
              </a:rPr>
              <a:t>Version control systems are a category of software tools that helps in recording changes made to files by keeping a </a:t>
            </a:r>
            <a:r>
              <a:rPr lang="en-IN" sz="1400" dirty="0">
                <a:effectLst/>
                <a:highlight>
                  <a:srgbClr val="0000FF"/>
                </a:highlight>
              </a:rPr>
              <a:t>track of modifications done</a:t>
            </a:r>
            <a:r>
              <a:rPr lang="en-IN" sz="1400" dirty="0">
                <a:effectLst/>
              </a:rPr>
              <a:t> in the code. </a:t>
            </a:r>
          </a:p>
          <a:p>
            <a:pPr>
              <a:spcAft>
                <a:spcPts val="800"/>
              </a:spcAft>
            </a:pPr>
            <a:r>
              <a:rPr lang="en-IN" sz="1400" dirty="0">
                <a:effectLst/>
              </a:rPr>
              <a:t>The version control system keeps track of changes made in a particular software/code and </a:t>
            </a:r>
            <a:r>
              <a:rPr lang="en-IN" sz="1400" dirty="0">
                <a:effectLst/>
                <a:highlight>
                  <a:srgbClr val="0000FF"/>
                </a:highlight>
              </a:rPr>
              <a:t>takes a snapshot of every modification.</a:t>
            </a:r>
          </a:p>
          <a:p>
            <a:pPr>
              <a:spcAft>
                <a:spcPts val="800"/>
              </a:spcAft>
            </a:pPr>
            <a:r>
              <a:rPr lang="en-IN" sz="1400" dirty="0">
                <a:effectLst/>
              </a:rPr>
              <a:t>snapshot version indicates a view of the source code taken at a specific time.</a:t>
            </a:r>
          </a:p>
          <a:p>
            <a:pPr>
              <a:spcAft>
                <a:spcPts val="800"/>
              </a:spcAft>
            </a:pPr>
            <a:r>
              <a:rPr lang="en-IN" sz="1400" dirty="0" err="1">
                <a:effectLst/>
              </a:rPr>
              <a:t>E.g.:Let’s</a:t>
            </a:r>
            <a:r>
              <a:rPr lang="en-IN" sz="1400" dirty="0">
                <a:effectLst/>
              </a:rPr>
              <a:t> suppose a team of developer add some new functionalities in an application and the updated version is not working properly so as the version control system keeps track of our work so with the help of version control system we can omit the new changes and continue with the previous version.</a:t>
            </a:r>
          </a:p>
        </p:txBody>
      </p:sp>
      <p:pic>
        <p:nvPicPr>
          <p:cNvPr id="3" name="Picture 2">
            <a:extLst>
              <a:ext uri="{FF2B5EF4-FFF2-40B4-BE49-F238E27FC236}">
                <a16:creationId xmlns:a16="http://schemas.microsoft.com/office/drawing/2014/main" id="{BC734C81-DA6F-7122-0353-03B9F59C083B}"/>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324600" y="2557138"/>
            <a:ext cx="4163888" cy="2519153"/>
          </a:xfrm>
          <a:prstGeom prst="rect">
            <a:avLst/>
          </a:prstGeom>
          <a:noFill/>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version control system</a:t>
            </a:r>
          </a:p>
        </p:txBody>
      </p:sp>
      <p:sp>
        <p:nvSpPr>
          <p:cNvPr id="4" name="Content Placeholder 3">
            <a:extLst>
              <a:ext uri="{FF2B5EF4-FFF2-40B4-BE49-F238E27FC236}">
                <a16:creationId xmlns:a16="http://schemas.microsoft.com/office/drawing/2014/main" id="{F2F4140D-CF24-CB40-AB76-8C1CF13853BD}"/>
              </a:ext>
            </a:extLst>
          </p:cNvPr>
          <p:cNvSpPr>
            <a:spLocks noGrp="1"/>
          </p:cNvSpPr>
          <p:nvPr>
            <p:ph idx="1"/>
          </p:nvPr>
        </p:nvSpPr>
        <p:spPr/>
        <p:txBody>
          <a:bodyPr>
            <a:normAutofit/>
          </a:bodyPr>
          <a:lstStyle/>
          <a:p>
            <a:r>
              <a:rPr lang="en-US" dirty="0"/>
              <a:t>Local Version Control Systems: It is one of the simplest forms and has a database that kept all the changes to files under revision control.</a:t>
            </a:r>
          </a:p>
          <a:p>
            <a:endParaRPr lang="en-US" dirty="0"/>
          </a:p>
          <a:p>
            <a:r>
              <a:rPr lang="en-US" dirty="0"/>
              <a:t>Centralized Version Control Systems: Centralized version control systems contain just one repository globally and every user needs to commit for reflecting one’s changes in the repository. It is possible for others to see your changes by updating</a:t>
            </a:r>
          </a:p>
          <a:p>
            <a:endParaRPr lang="en-US" dirty="0"/>
          </a:p>
          <a:p>
            <a:r>
              <a:rPr lang="en-US" dirty="0"/>
              <a:t>Distributed Version Control Systems: Distributed version control systems contain multiple repositories. Each user has their own repository and working copy. Just committing your changes will not give others access to your changes.</a:t>
            </a:r>
          </a:p>
          <a:p>
            <a:endParaRPr lang="en-US" dirty="0"/>
          </a:p>
          <a:p>
            <a:endParaRPr lang="en-IN"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3779912" cy="1143000"/>
          </a:xfrm>
        </p:spPr>
        <p:txBody>
          <a:bodyPr/>
          <a:lstStyle/>
          <a:p>
            <a:r>
              <a:rPr lang="en-US" dirty="0"/>
              <a:t>What is Git? </a:t>
            </a:r>
          </a:p>
        </p:txBody>
      </p:sp>
      <p:sp>
        <p:nvSpPr>
          <p:cNvPr id="3" name="Content Placeholder 2"/>
          <p:cNvSpPr>
            <a:spLocks noGrp="1"/>
          </p:cNvSpPr>
          <p:nvPr>
            <p:ph sz="half" idx="1"/>
          </p:nvPr>
        </p:nvSpPr>
        <p:spPr>
          <a:xfrm>
            <a:off x="1524000" y="1825623"/>
            <a:ext cx="4343400" cy="2179439"/>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Git is a </a:t>
            </a:r>
            <a:r>
              <a:rPr lang="en-IN" sz="1800" dirty="0">
                <a:effectLst/>
                <a:highlight>
                  <a:srgbClr val="0000FF"/>
                </a:highlight>
                <a:latin typeface="Calibri" panose="020F0502020204030204" pitchFamily="34" charset="0"/>
                <a:ea typeface="Calibri" panose="020F0502020204030204" pitchFamily="34" charset="0"/>
                <a:cs typeface="Times New Roman" panose="02020603050405020304" pitchFamily="18" charset="0"/>
              </a:rPr>
              <a:t>distributed version control system </a:t>
            </a:r>
            <a:r>
              <a:rPr lang="en-IN" sz="1800" dirty="0">
                <a:effectLst/>
                <a:latin typeface="Calibri" panose="020F0502020204030204" pitchFamily="34" charset="0"/>
                <a:ea typeface="Calibri" panose="020F0502020204030204" pitchFamily="34" charset="0"/>
                <a:cs typeface="Times New Roman" panose="02020603050405020304" pitchFamily="18" charset="0"/>
              </a:rPr>
              <a:t>tracking source code changes during software development. It is designed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coordinate work among programmers, but it can </a:t>
            </a:r>
            <a:r>
              <a:rPr lang="en-IN" sz="1800" dirty="0">
                <a:effectLst/>
                <a:latin typeface="Calibri" panose="020F0502020204030204" pitchFamily="34" charset="0"/>
                <a:ea typeface="Calibri" panose="020F0502020204030204" pitchFamily="34" charset="0"/>
                <a:cs typeface="Times New Roman" panose="02020603050405020304" pitchFamily="18" charset="0"/>
              </a:rPr>
              <a:t>track changes in any set of files. Its goals include speed, data integrity, and support for distributed, non-linear workflows.</a:t>
            </a:r>
            <a:endParaRPr dirty="0"/>
          </a:p>
        </p:txBody>
      </p:sp>
      <p:sp>
        <p:nvSpPr>
          <p:cNvPr id="4" name="Title 1">
            <a:extLst>
              <a:ext uri="{FF2B5EF4-FFF2-40B4-BE49-F238E27FC236}">
                <a16:creationId xmlns:a16="http://schemas.microsoft.com/office/drawing/2014/main" id="{E297F66A-31EB-AC10-B8B9-D43018211D90}"/>
              </a:ext>
            </a:extLst>
          </p:cNvPr>
          <p:cNvSpPr txBox="1">
            <a:spLocks/>
          </p:cNvSpPr>
          <p:nvPr/>
        </p:nvSpPr>
        <p:spPr>
          <a:xfrm>
            <a:off x="6324600" y="3238499"/>
            <a:ext cx="3779912"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What is GitHub?</a:t>
            </a:r>
          </a:p>
        </p:txBody>
      </p:sp>
      <p:sp>
        <p:nvSpPr>
          <p:cNvPr id="6" name="Content Placeholder 2">
            <a:extLst>
              <a:ext uri="{FF2B5EF4-FFF2-40B4-BE49-F238E27FC236}">
                <a16:creationId xmlns:a16="http://schemas.microsoft.com/office/drawing/2014/main" id="{D1603885-1A4B-080A-A434-3F2869DB47B4}"/>
              </a:ext>
            </a:extLst>
          </p:cNvPr>
          <p:cNvSpPr txBox="1">
            <a:spLocks/>
          </p:cNvSpPr>
          <p:nvPr/>
        </p:nvSpPr>
        <p:spPr>
          <a:xfrm>
            <a:off x="6324600" y="4606922"/>
            <a:ext cx="4343400" cy="2179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IN" sz="1800" dirty="0">
                <a:effectLst/>
                <a:highlight>
                  <a:srgbClr val="0000FF"/>
                </a:highlight>
                <a:latin typeface="Calibri" panose="020F0502020204030204" pitchFamily="34" charset="0"/>
                <a:ea typeface="Calibri" panose="020F0502020204030204" pitchFamily="34" charset="0"/>
                <a:cs typeface="Times New Roman" panose="02020603050405020304" pitchFamily="18" charset="0"/>
              </a:rPr>
              <a:t>GitHub is a web-based Git repository hosting service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offers all of the distributed revision control and source code management (SCM) functionality of Git as well as adding its own features</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pic>
        <p:nvPicPr>
          <p:cNvPr id="10" name="Picture 9" descr="Logo&#10;&#10;Description automatically generated">
            <a:extLst>
              <a:ext uri="{FF2B5EF4-FFF2-40B4-BE49-F238E27FC236}">
                <a16:creationId xmlns:a16="http://schemas.microsoft.com/office/drawing/2014/main" id="{654F192A-3E8A-825F-F300-723E8744A2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4600" y="1363588"/>
            <a:ext cx="4475059" cy="2065412"/>
          </a:xfrm>
          <a:prstGeom prst="rect">
            <a:avLst/>
          </a:prstGeom>
        </p:spPr>
      </p:pic>
      <p:pic>
        <p:nvPicPr>
          <p:cNvPr id="16" name="Picture 15" descr="con">
            <a:extLst>
              <a:ext uri="{FF2B5EF4-FFF2-40B4-BE49-F238E27FC236}">
                <a16:creationId xmlns:a16="http://schemas.microsoft.com/office/drawing/2014/main" id="{F3B646F6-836A-4DE9-4192-0D217208083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311058" y="4186308"/>
            <a:ext cx="2205795" cy="2205795"/>
          </a:xfrm>
          <a:prstGeom prst="rect">
            <a:avLst/>
          </a:prstGeom>
          <a:solidFill>
            <a:schemeClr val="tx1"/>
          </a:solidFill>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Vs GitHub</a:t>
            </a:r>
            <a:endParaRPr dirty="0"/>
          </a:p>
        </p:txBody>
      </p:sp>
      <p:pic>
        <p:nvPicPr>
          <p:cNvPr id="5" name="Picture 4" descr="Graphical user interface&#10;&#10;Description automatically generated">
            <a:extLst>
              <a:ext uri="{FF2B5EF4-FFF2-40B4-BE49-F238E27FC236}">
                <a16:creationId xmlns:a16="http://schemas.microsoft.com/office/drawing/2014/main" id="{25693A45-791C-92A3-C606-BEA4BCF3AEC1}"/>
              </a:ext>
            </a:extLst>
          </p:cNvPr>
          <p:cNvPicPr>
            <a:picLocks noChangeAspect="1"/>
          </p:cNvPicPr>
          <p:nvPr/>
        </p:nvPicPr>
        <p:blipFill rotWithShape="1">
          <a:blip r:embed="rId2"/>
          <a:srcRect l="7833" t="1507"/>
          <a:stretch/>
        </p:blipFill>
        <p:spPr>
          <a:xfrm>
            <a:off x="2459596" y="1600200"/>
            <a:ext cx="7272808" cy="4832292"/>
          </a:xfrm>
          <a:prstGeom prst="rect">
            <a:avLst/>
          </a:prstGeom>
        </p:spPr>
      </p:pic>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GitHub</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Repositories</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Collaboration</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Code review</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Project management</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Integrations</a:t>
            </a:r>
            <a:endParaRPr dirty="0"/>
          </a:p>
        </p:txBody>
      </p:sp>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GitHub</a:t>
            </a:r>
            <a:endParaRPr dirty="0"/>
          </a:p>
        </p:txBody>
      </p:sp>
      <p:sp>
        <p:nvSpPr>
          <p:cNvPr id="3" name="Text Placeholder 2"/>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a-Repositories</a:t>
            </a:r>
            <a:endParaRPr dirty="0"/>
          </a:p>
        </p:txBody>
      </p:sp>
      <p:sp>
        <p:nvSpPr>
          <p:cNvPr id="4" name="Content Placeholder 3"/>
          <p:cNvSpPr>
            <a:spLocks noGrp="1"/>
          </p:cNvSpPr>
          <p:nvPr>
            <p:ph sz="half" idx="2"/>
          </p:nvPr>
        </p:nvSpPr>
        <p:spPr>
          <a:xfrm>
            <a:off x="1527048" y="2514601"/>
            <a:ext cx="4343400" cy="141845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repository (or "repo" for short) is a collection of code and its associated version history. You can think of a repository as a folder that contains all of your code and its history</a:t>
            </a:r>
            <a:endParaRPr dirty="0"/>
          </a:p>
        </p:txBody>
      </p:sp>
      <p:sp>
        <p:nvSpPr>
          <p:cNvPr id="5" name="Text Placeholder 4"/>
          <p:cNvSpPr>
            <a:spLocks noGrp="1"/>
          </p:cNvSpPr>
          <p:nvPr>
            <p:ph type="body" sz="quarter" idx="3"/>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b-Collaboration</a:t>
            </a:r>
            <a:endParaRPr dirty="0"/>
          </a:p>
        </p:txBody>
      </p:sp>
      <p:sp>
        <p:nvSpPr>
          <p:cNvPr id="6" name="Content Placeholder 5"/>
          <p:cNvSpPr>
            <a:spLocks noGrp="1"/>
          </p:cNvSpPr>
          <p:nvPr>
            <p:ph sz="quarter" idx="4"/>
          </p:nvPr>
        </p:nvSpPr>
        <p:spPr>
          <a:xfrm>
            <a:off x="6327648" y="2514601"/>
            <a:ext cx="4343400" cy="163448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GitHub makes it easy for developers to work together on projects. You can invite other developers to collaborate on your repository, and use features like pull requests to review and merge code changes.</a:t>
            </a:r>
          </a:p>
        </p:txBody>
      </p:sp>
      <p:sp>
        <p:nvSpPr>
          <p:cNvPr id="13" name="Text Placeholder 2">
            <a:extLst>
              <a:ext uri="{FF2B5EF4-FFF2-40B4-BE49-F238E27FC236}">
                <a16:creationId xmlns:a16="http://schemas.microsoft.com/office/drawing/2014/main" id="{EFECE8FA-8CB1-C362-4278-C6CB29CB1087}"/>
              </a:ext>
            </a:extLst>
          </p:cNvPr>
          <p:cNvSpPr txBox="1">
            <a:spLocks/>
          </p:cNvSpPr>
          <p:nvPr/>
        </p:nvSpPr>
        <p:spPr>
          <a:xfrm>
            <a:off x="1631504" y="4164313"/>
            <a:ext cx="4343400" cy="685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Font typeface="Arial" pitchFamily="34" charset="0"/>
              <a:buNone/>
              <a:defRPr sz="2200" b="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b="1"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b="1"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c-Code review</a:t>
            </a:r>
            <a:endParaRPr lang="en-IN" dirty="0"/>
          </a:p>
        </p:txBody>
      </p:sp>
      <p:sp>
        <p:nvSpPr>
          <p:cNvPr id="14" name="Content Placeholder 3">
            <a:extLst>
              <a:ext uri="{FF2B5EF4-FFF2-40B4-BE49-F238E27FC236}">
                <a16:creationId xmlns:a16="http://schemas.microsoft.com/office/drawing/2014/main" id="{2B61DFC5-473E-09F2-EDA5-11207FC36819}"/>
              </a:ext>
            </a:extLst>
          </p:cNvPr>
          <p:cNvSpPr txBox="1">
            <a:spLocks/>
          </p:cNvSpPr>
          <p:nvPr/>
        </p:nvSpPr>
        <p:spPr>
          <a:xfrm>
            <a:off x="1631504" y="4850114"/>
            <a:ext cx="4343400" cy="14184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GitHub provides tools for reviewing and commenting on code changes. You can use pull requests to discuss changes with your teammates, and use the built-in code review tools to leave comments and suggestions</a:t>
            </a:r>
            <a:endParaRPr lang="en-US" dirty="0"/>
          </a:p>
        </p:txBody>
      </p:sp>
      <p:sp>
        <p:nvSpPr>
          <p:cNvPr id="15" name="Text Placeholder 2">
            <a:extLst>
              <a:ext uri="{FF2B5EF4-FFF2-40B4-BE49-F238E27FC236}">
                <a16:creationId xmlns:a16="http://schemas.microsoft.com/office/drawing/2014/main" id="{376F5C4D-7BC3-9FDD-5E08-C73E11C57A12}"/>
              </a:ext>
            </a:extLst>
          </p:cNvPr>
          <p:cNvSpPr txBox="1">
            <a:spLocks/>
          </p:cNvSpPr>
          <p:nvPr/>
        </p:nvSpPr>
        <p:spPr>
          <a:xfrm>
            <a:off x="6318454" y="4180254"/>
            <a:ext cx="4343400" cy="685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Font typeface="Arial" pitchFamily="34" charset="0"/>
              <a:buNone/>
              <a:defRPr sz="2200" b="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b="1"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b="1"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d-Project management</a:t>
            </a:r>
            <a:endParaRPr lang="en-IN" dirty="0"/>
          </a:p>
        </p:txBody>
      </p:sp>
      <p:sp>
        <p:nvSpPr>
          <p:cNvPr id="16" name="Content Placeholder 3">
            <a:extLst>
              <a:ext uri="{FF2B5EF4-FFF2-40B4-BE49-F238E27FC236}">
                <a16:creationId xmlns:a16="http://schemas.microsoft.com/office/drawing/2014/main" id="{A2AA5B8F-1824-7A28-1CE0-058AAD035A82}"/>
              </a:ext>
            </a:extLst>
          </p:cNvPr>
          <p:cNvSpPr txBox="1">
            <a:spLocks/>
          </p:cNvSpPr>
          <p:nvPr/>
        </p:nvSpPr>
        <p:spPr>
          <a:xfrm>
            <a:off x="6318454" y="4866055"/>
            <a:ext cx="4343400" cy="14184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GitHub provides a range of tools for managing projects, including issue tracking, project boards, and team communication.</a:t>
            </a:r>
            <a:endParaRPr lang="en-US" dirty="0"/>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that we are looking at in GitHub:</a:t>
            </a:r>
          </a:p>
        </p:txBody>
      </p:sp>
      <p:sp>
        <p:nvSpPr>
          <p:cNvPr id="4" name="TextBox 3">
            <a:extLst>
              <a:ext uri="{FF2B5EF4-FFF2-40B4-BE49-F238E27FC236}">
                <a16:creationId xmlns:a16="http://schemas.microsoft.com/office/drawing/2014/main" id="{E1AFE562-32F6-616E-017C-F96EFE2E4646}"/>
              </a:ext>
            </a:extLst>
          </p:cNvPr>
          <p:cNvSpPr txBox="1"/>
          <p:nvPr/>
        </p:nvSpPr>
        <p:spPr>
          <a:xfrm>
            <a:off x="1631504" y="2132856"/>
            <a:ext cx="6094428" cy="1857368"/>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Profile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Explore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is a repository?</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are projects?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Branches (Main and others)</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Pull requests and Issue</a:t>
            </a:r>
          </a:p>
        </p:txBody>
      </p:sp>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748632"/>
            <a:ext cx="9144000" cy="782960"/>
          </a:xfrm>
        </p:spPr>
        <p:txBody>
          <a:bodyPr>
            <a:normAutofit fontScale="90000"/>
          </a:bodyPr>
          <a:lstStyle/>
          <a:p>
            <a:r>
              <a:rPr lang="en-US" dirty="0"/>
              <a:t>Important links</a:t>
            </a:r>
          </a:p>
        </p:txBody>
      </p:sp>
      <p:sp>
        <p:nvSpPr>
          <p:cNvPr id="3" name="Text Placeholder 2"/>
          <p:cNvSpPr>
            <a:spLocks noGrp="1"/>
          </p:cNvSpPr>
          <p:nvPr>
            <p:ph type="body" idx="1"/>
          </p:nvPr>
        </p:nvSpPr>
        <p:spPr>
          <a:xfrm>
            <a:off x="1524000" y="1628799"/>
            <a:ext cx="9144000" cy="4467201"/>
          </a:xfrm>
        </p:spPr>
        <p:txBody>
          <a:bodyPr/>
          <a:lstStyle/>
          <a:p>
            <a:pPr marL="285750" indent="-285750">
              <a:buFont typeface="Arial" panose="020B0604020202020204" pitchFamily="34" charset="0"/>
              <a:buChar char="•"/>
            </a:pPr>
            <a:r>
              <a:rPr lang="en-IN" dirty="0"/>
              <a:t>Create a GitHub account: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a:t>
            </a: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Install GitHub Desktop:</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https://desktop.github.com/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Installing Git: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https://git-scm.com/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marL="285750" indent="-285750">
              <a:buFont typeface="Arial" panose="020B0604020202020204" pitchFamily="34" charset="0"/>
              <a:buChar char="•"/>
            </a:pPr>
            <a:r>
              <a:rPr lang="en-IN" dirty="0"/>
              <a:t>GitHub desktop guide: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https://docs.github.com/en/desktop</a:t>
            </a: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u="sng" dirty="0">
              <a:solidFill>
                <a:srgbClr val="0563C1"/>
              </a:solidFill>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Git Doc: : </a:t>
            </a:r>
            <a:r>
              <a:rPr lang="en-IN" sz="1800" dirty="0">
                <a:effectLst/>
                <a:latin typeface="Calibri" panose="020F0502020204030204" pitchFamily="34" charset="0"/>
                <a:ea typeface="Calibri" panose="020F0502020204030204" pitchFamily="34" charset="0"/>
                <a:cs typeface="Times New Roman" panose="02020603050405020304" pitchFamily="18" charset="0"/>
                <a:hlinkClick r:id="rId6"/>
              </a:rPr>
              <a:t>https://git-scm.com/doc/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Learn more about version control: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https://www.geeksforgeeks.org/version-control-systems/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Some tutorials for better understanding:</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Hindi: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https://www.youtube.com/watch?v=NR_A2gCxaLE&amp;t=1357s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latin typeface="Calibri" panose="020F0502020204030204" pitchFamily="34" charset="0"/>
                <a:ea typeface="Calibri" panose="020F0502020204030204" pitchFamily="34" charset="0"/>
                <a:cs typeface="Times New Roman" panose="02020603050405020304" pitchFamily="18" charset="0"/>
              </a:rPr>
              <a:t>Operating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Git using the command line: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https://www.youtube.com/@freecodecamp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958882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91</TotalTime>
  <Words>636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Candara</vt:lpstr>
      <vt:lpstr>Consolas</vt:lpstr>
      <vt:lpstr>Symbol</vt:lpstr>
      <vt:lpstr>Tech Computer 16x9</vt:lpstr>
      <vt:lpstr>Getting Started With Git</vt:lpstr>
      <vt:lpstr>What is version control?</vt:lpstr>
      <vt:lpstr>Types of version control system</vt:lpstr>
      <vt:lpstr>What is Git? </vt:lpstr>
      <vt:lpstr>Git Vs GitHub</vt:lpstr>
      <vt:lpstr>Features of GitHub</vt:lpstr>
      <vt:lpstr>Features of GitHub</vt:lpstr>
      <vt:lpstr>Things that we are looking at in GitHub:</vt:lpstr>
      <vt:lpstr>Important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Git</dc:title>
  <dc:creator>sayyed, zishan (BOM-INA)</dc:creator>
  <cp:lastModifiedBy>sayyed, zishan (BOM-INA)</cp:lastModifiedBy>
  <cp:revision>1</cp:revision>
  <dcterms:created xsi:type="dcterms:W3CDTF">2023-01-04T07:41:39Z</dcterms:created>
  <dcterms:modified xsi:type="dcterms:W3CDTF">2023-01-25T06:07:00Z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