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oboto Slab" panose="020B0604020202020204" charset="0"/>
      <p:regular r:id="rId16"/>
      <p:bold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6c51052fa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96c51052fa_1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96c51052f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296c51052fa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96c51052fa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96c51052fa_1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6c51052fa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96c51052fa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Byzantine</a:t>
            </a:r>
            <a:r>
              <a:rPr lang="en-US" baseline="0" dirty="0" smtClean="0"/>
              <a:t> Fault Tolerance – computer’s ability to continue operating if nodes fail or act maliciously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6c51052fa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96c51052fa_1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 the proposal follows the recent European General Data Protection Regulation (GDPR), which states that appropriate mechanisms should be used in order to protect data against accidental loss, destruction, or damage, using appropriate technical or </a:t>
            </a:r>
            <a:r>
              <a:rPr lang="en-US" dirty="0" err="1" smtClean="0"/>
              <a:t>organisational</a:t>
            </a:r>
            <a:r>
              <a:rPr lang="en-US" dirty="0" smtClean="0"/>
              <a:t> measures. Hash fingerprints and</a:t>
            </a:r>
            <a:r>
              <a:rPr lang="en-US" baseline="0" dirty="0" smtClean="0"/>
              <a:t> incremental integrity checks of data slices in insert and retrieval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6c51052fa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96c51052fa_1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6c51052fa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296c51052fa_1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6c51052fa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96c51052fa_1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6c51052fa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96c51052fa_1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233918"/>
              <a:buNone/>
            </a:pPr>
            <a:r>
              <a:rPr lang="en" sz="1900"/>
              <a:t>Mohammad Zishan Tareque</a:t>
            </a:r>
            <a:endParaRPr sz="1900"/>
          </a:p>
          <a:p>
            <a:pPr marL="0" lvl="0" indent="0" algn="ctr" rtl="0">
              <a:lnSpc>
                <a:spcPct val="100000"/>
              </a:lnSpc>
              <a:spcBef>
                <a:spcPts val="0"/>
              </a:spcBef>
              <a:spcAft>
                <a:spcPts val="0"/>
              </a:spcAft>
              <a:buSzPct val="233918"/>
              <a:buNone/>
            </a:pPr>
            <a:endParaRPr sz="1900"/>
          </a:p>
          <a:p>
            <a:pPr marL="0" lvl="0" indent="0" algn="ctr" rtl="0">
              <a:lnSpc>
                <a:spcPct val="100000"/>
              </a:lnSpc>
              <a:spcBef>
                <a:spcPts val="0"/>
              </a:spcBef>
              <a:spcAft>
                <a:spcPts val="0"/>
              </a:spcAft>
              <a:buSzPct val="233918"/>
              <a:buNone/>
            </a:pPr>
            <a:r>
              <a:rPr lang="en" sz="1900"/>
              <a:t>CSE707 - Group 12</a:t>
            </a:r>
            <a:endParaRPr sz="1900"/>
          </a:p>
          <a:p>
            <a:pPr marL="0" lvl="0" indent="0" algn="ctr" rtl="0">
              <a:lnSpc>
                <a:spcPct val="100000"/>
              </a:lnSpc>
              <a:spcBef>
                <a:spcPts val="0"/>
              </a:spcBef>
              <a:spcAft>
                <a:spcPts val="0"/>
              </a:spcAft>
              <a:buSzPct val="233918"/>
              <a:buNone/>
            </a:pPr>
            <a:endParaRPr sz="1900"/>
          </a:p>
          <a:p>
            <a:pPr marL="0" lvl="0" indent="0" algn="ctr" rtl="0">
              <a:lnSpc>
                <a:spcPct val="100000"/>
              </a:lnSpc>
              <a:spcBef>
                <a:spcPts val="0"/>
              </a:spcBef>
              <a:spcAft>
                <a:spcPts val="0"/>
              </a:spcAft>
              <a:buSzPct val="233918"/>
              <a:buNone/>
            </a:pPr>
            <a:r>
              <a:rPr lang="en" sz="1900"/>
              <a:t>23266031</a:t>
            </a:r>
            <a:endParaRPr sz="1900"/>
          </a:p>
        </p:txBody>
      </p:sp>
      <p:sp>
        <p:nvSpPr>
          <p:cNvPr id="64" name="Google Shape;64;p13"/>
          <p:cNvSpPr txBox="1"/>
          <p:nvPr/>
        </p:nvSpPr>
        <p:spPr>
          <a:xfrm>
            <a:off x="2848500" y="2897525"/>
            <a:ext cx="3447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Lato"/>
                <a:ea typeface="Lato"/>
                <a:cs typeface="Lato"/>
                <a:sym typeface="Lato"/>
              </a:rPr>
              <a:t>ST : Farah</a:t>
            </a:r>
            <a:endParaRPr>
              <a:solidFill>
                <a:schemeClr val="dk1"/>
              </a:solidFill>
              <a:latin typeface="Lato"/>
              <a:ea typeface="Lato"/>
              <a:cs typeface="Lato"/>
              <a:sym typeface="Lato"/>
            </a:endParaRPr>
          </a:p>
          <a:p>
            <a:pPr marL="0" lvl="0" indent="0" algn="ctr" rtl="0">
              <a:spcBef>
                <a:spcPts val="0"/>
              </a:spcBef>
              <a:spcAft>
                <a:spcPts val="0"/>
              </a:spcAft>
              <a:buNone/>
            </a:pPr>
            <a:r>
              <a:rPr lang="en">
                <a:solidFill>
                  <a:schemeClr val="dk1"/>
                </a:solidFill>
                <a:latin typeface="Lato"/>
                <a:ea typeface="Lato"/>
                <a:cs typeface="Lato"/>
                <a:sym typeface="Lato"/>
              </a:rPr>
              <a:t>RA : Sabbir</a:t>
            </a:r>
            <a:endParaRPr>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708330" y="1646286"/>
            <a:ext cx="5793600" cy="1461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 sz="2700" dirty="0"/>
              <a:t>A Performant Protocol for Distributed Health Records Databases</a:t>
            </a:r>
            <a:endParaRPr sz="2700" dirty="0"/>
          </a:p>
          <a:p>
            <a:pPr marL="0" lvl="0" indent="0" algn="ctr" rtl="0">
              <a:lnSpc>
                <a:spcPct val="115000"/>
              </a:lnSpc>
              <a:spcBef>
                <a:spcPts val="1200"/>
              </a:spcBef>
              <a:spcAft>
                <a:spcPts val="0"/>
              </a:spcAft>
              <a:buClr>
                <a:schemeClr val="dk1"/>
              </a:buClr>
              <a:buSzPct val="40740"/>
              <a:buFont typeface="Arial"/>
              <a:buNone/>
            </a:pPr>
            <a:endParaRPr sz="2700" dirty="0"/>
          </a:p>
          <a:p>
            <a:pPr marL="0" lvl="0" indent="0" algn="ctr" rtl="0">
              <a:lnSpc>
                <a:spcPct val="100000"/>
              </a:lnSpc>
              <a:spcBef>
                <a:spcPts val="1200"/>
              </a:spcBef>
              <a:spcAft>
                <a:spcPts val="0"/>
              </a:spcAft>
              <a:buSzPct val="370370"/>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1.1 Motivation</a:t>
            </a:r>
            <a:endParaRPr b="1"/>
          </a:p>
        </p:txBody>
      </p:sp>
      <p:sp>
        <p:nvSpPr>
          <p:cNvPr id="75" name="Google Shape;75;p15"/>
          <p:cNvSpPr txBox="1">
            <a:spLocks noGrp="1"/>
          </p:cNvSpPr>
          <p:nvPr>
            <p:ph type="body" idx="1"/>
          </p:nvPr>
        </p:nvSpPr>
        <p:spPr>
          <a:xfrm>
            <a:off x="235500" y="1503225"/>
            <a:ext cx="8520600" cy="3339000"/>
          </a:xfrm>
          <a:prstGeom prst="rect">
            <a:avLst/>
          </a:prstGeom>
          <a:noFill/>
          <a:ln>
            <a:noFill/>
          </a:ln>
        </p:spPr>
        <p:txBody>
          <a:bodyPr spcFirstLastPara="1" wrap="square" lIns="91425" tIns="91425" rIns="91425" bIns="91425" anchor="ctr" anchorCtr="0">
            <a:normAutofit/>
          </a:bodyPr>
          <a:lstStyle/>
          <a:p>
            <a:pPr marL="457200" lvl="0" indent="-311150" algn="l" rtl="0">
              <a:lnSpc>
                <a:spcPct val="150000"/>
              </a:lnSpc>
              <a:spcBef>
                <a:spcPts val="0"/>
              </a:spcBef>
              <a:spcAft>
                <a:spcPts val="0"/>
              </a:spcAft>
              <a:buSzPts val="1300"/>
              <a:buChar char="●"/>
            </a:pPr>
            <a:r>
              <a:rPr lang="en"/>
              <a:t> Sharing patient health information across distinct organizations helps to deliver a well-informed diagnosis and improve the quality of healthcare service.</a:t>
            </a:r>
            <a:endParaRPr/>
          </a:p>
          <a:p>
            <a:pPr marL="457200" lvl="0" indent="-311150" algn="l" rtl="0">
              <a:lnSpc>
                <a:spcPct val="150000"/>
              </a:lnSpc>
              <a:spcBef>
                <a:spcPts val="0"/>
              </a:spcBef>
              <a:spcAft>
                <a:spcPts val="0"/>
              </a:spcAft>
              <a:buSzPts val="1300"/>
              <a:buChar char="●"/>
            </a:pPr>
            <a:r>
              <a:rPr lang="en"/>
              <a:t>The distributed nature of Electronic Health Records (EHR) requires a performant protocol for managing and accessing the data.</a:t>
            </a:r>
            <a:endParaRPr/>
          </a:p>
          <a:p>
            <a:pPr marL="457200" lvl="0" indent="-311150" algn="l" rtl="0">
              <a:lnSpc>
                <a:spcPct val="150000"/>
              </a:lnSpc>
              <a:spcBef>
                <a:spcPts val="0"/>
              </a:spcBef>
              <a:spcAft>
                <a:spcPts val="0"/>
              </a:spcAft>
              <a:buSzPts val="1300"/>
              <a:buChar char="●"/>
            </a:pPr>
            <a:r>
              <a:rPr lang="en"/>
              <a:t>The proposed distributed database consensus protocol aims to improve the performance of EHR insertion operations, particularly in medical imaging cases with large data volumes.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1.2 Contribution</a:t>
            </a:r>
            <a:endParaRPr b="1"/>
          </a:p>
        </p:txBody>
      </p:sp>
      <p:sp>
        <p:nvSpPr>
          <p:cNvPr id="81" name="Google Shape;81;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SzPts val="1800"/>
              <a:buChar char="●"/>
            </a:pPr>
            <a:r>
              <a:rPr lang="en"/>
              <a:t>Proposes a BFT consensus protocol for Personal and Non-Transferable records (BFT-PNT), optimizing write contention in EHR context.</a:t>
            </a:r>
            <a:endParaRPr/>
          </a:p>
          <a:p>
            <a:pPr marL="457200" lvl="0" indent="-342900" algn="l" rtl="0">
              <a:lnSpc>
                <a:spcPct val="150000"/>
              </a:lnSpc>
              <a:spcBef>
                <a:spcPts val="0"/>
              </a:spcBef>
              <a:spcAft>
                <a:spcPts val="0"/>
              </a:spcAft>
              <a:buSzPts val="1800"/>
              <a:buChar char="●"/>
            </a:pPr>
            <a:r>
              <a:rPr lang="en"/>
              <a:t>The protocol provides proofs of correctness for inserts, updates, and reads, ensuring consistency and availability of the most up-to-date commit</a:t>
            </a:r>
            <a:endParaRPr/>
          </a:p>
          <a:p>
            <a:pPr marL="457200" lvl="0" indent="-342900" algn="l" rtl="0">
              <a:lnSpc>
                <a:spcPct val="150000"/>
              </a:lnSpc>
              <a:spcBef>
                <a:spcPts val="0"/>
              </a:spcBef>
              <a:spcAft>
                <a:spcPts val="0"/>
              </a:spcAft>
              <a:buSzPts val="1800"/>
              <a:buChar char="●"/>
            </a:pPr>
            <a:r>
              <a:rPr lang="en"/>
              <a:t>Feasibility tests show results for insert-updates, retrieval operations, and a comparison with Tendermint 2</a:t>
            </a:r>
            <a:endParaRPr/>
          </a:p>
          <a:p>
            <a:pPr marL="457200" lvl="0" indent="0" algn="l" rtl="0">
              <a:lnSpc>
                <a:spcPct val="150000"/>
              </a:lnSpc>
              <a:spcBef>
                <a:spcPts val="1200"/>
              </a:spcBef>
              <a:spcAft>
                <a:spcPts val="1200"/>
              </a:spcAft>
              <a:buSzPts val="1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1.3 Methodology</a:t>
            </a:r>
            <a:endParaRPr b="1"/>
          </a:p>
        </p:txBody>
      </p:sp>
      <p:sp>
        <p:nvSpPr>
          <p:cNvPr id="87" name="Google Shape;87;p1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SzPts val="1800"/>
              <a:buChar char="●"/>
            </a:pPr>
            <a:r>
              <a:rPr lang="en"/>
              <a:t>The protocol follows the European General Data Protection Regulation (GDPR) guidelines, ensuring appropriate mechanisms are used to protect data against loss, destruction, or damage</a:t>
            </a:r>
            <a:endParaRPr/>
          </a:p>
          <a:p>
            <a:pPr marL="457200" lvl="0" indent="-342900" algn="l" rtl="0">
              <a:lnSpc>
                <a:spcPct val="150000"/>
              </a:lnSpc>
              <a:spcBef>
                <a:spcPts val="0"/>
              </a:spcBef>
              <a:spcAft>
                <a:spcPts val="0"/>
              </a:spcAft>
              <a:buSzPts val="1800"/>
              <a:buChar char="●"/>
            </a:pPr>
            <a:r>
              <a:rPr lang="en"/>
              <a:t>Utilizes data isolation to reduce data contention and improve retrieval performance</a:t>
            </a:r>
            <a:endParaRPr/>
          </a:p>
          <a:p>
            <a:pPr marL="457200" lvl="0" indent="-342900" algn="l" rtl="0">
              <a:lnSpc>
                <a:spcPct val="150000"/>
              </a:lnSpc>
              <a:spcBef>
                <a:spcPts val="0"/>
              </a:spcBef>
              <a:spcAft>
                <a:spcPts val="0"/>
              </a:spcAft>
              <a:buSzPts val="1800"/>
              <a:buChar char="●"/>
            </a:pPr>
            <a:r>
              <a:rPr lang="en"/>
              <a:t>Detects misbehaving parties, improving overall retrieval performance and data protection</a:t>
            </a:r>
            <a:endParaRPr/>
          </a:p>
          <a:p>
            <a:pPr marL="457200" lvl="0" indent="0" algn="l" rtl="0">
              <a:lnSpc>
                <a:spcPct val="150000"/>
              </a:lnSpc>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1.4 Conclusion</a:t>
            </a:r>
            <a:endParaRPr b="1"/>
          </a:p>
        </p:txBody>
      </p:sp>
      <p:sp>
        <p:nvSpPr>
          <p:cNvPr id="93" name="Google Shape;93;p1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ctr" anchorCtr="0">
            <a:normAutofit/>
          </a:bodyPr>
          <a:lstStyle/>
          <a:p>
            <a:pPr marL="457200" lvl="0" indent="-311150" algn="l" rtl="0">
              <a:lnSpc>
                <a:spcPct val="150000"/>
              </a:lnSpc>
              <a:spcBef>
                <a:spcPts val="0"/>
              </a:spcBef>
              <a:spcAft>
                <a:spcPts val="0"/>
              </a:spcAft>
              <a:buSzPts val="1300"/>
              <a:buChar char="●"/>
            </a:pPr>
            <a:r>
              <a:rPr lang="en"/>
              <a:t>BFT-PNT achieves a gain of 1.4 times for 4 nodes and 1.7 times for 8 nodes in a scenario of low write contention compared to Tendermint</a:t>
            </a:r>
            <a:endParaRPr/>
          </a:p>
          <a:p>
            <a:pPr marL="457200" lvl="0" indent="-311150" algn="l" rtl="0">
              <a:lnSpc>
                <a:spcPct val="150000"/>
              </a:lnSpc>
              <a:spcBef>
                <a:spcPts val="0"/>
              </a:spcBef>
              <a:spcAft>
                <a:spcPts val="0"/>
              </a:spcAft>
              <a:buSzPts val="1300"/>
              <a:buChar char="●"/>
            </a:pPr>
            <a:r>
              <a:rPr lang="en"/>
              <a:t>Data slice scheme can retrieve files close to the theoretical limit in relation to the number of slices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 b="1"/>
              <a:t>2.1 First Limitation : Scalability</a:t>
            </a:r>
            <a:endParaRPr b="1"/>
          </a:p>
        </p:txBody>
      </p:sp>
      <p:sp>
        <p:nvSpPr>
          <p:cNvPr id="99" name="Google Shape;99;p1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SzPts val="1800"/>
              <a:buChar char="●"/>
            </a:pPr>
            <a:r>
              <a:rPr lang="en"/>
              <a:t>The paper does not discuss the scalability of the protocol in large-scale distributed systems. Scalability is a common challenge in distributed systems, and it is possible that the proposed protocol may face limitations in terms of scalability when applied to large-scale EHR databases.</a:t>
            </a:r>
            <a:endParaRPr/>
          </a:p>
          <a:p>
            <a:pPr marL="457200" lvl="0" indent="0" algn="l" rtl="0">
              <a:lnSpc>
                <a:spcPct val="150000"/>
              </a:lnSpc>
              <a:spcBef>
                <a:spcPts val="1200"/>
              </a:spcBef>
              <a:spcAft>
                <a:spcPts val="1200"/>
              </a:spcAft>
              <a:buSzPts val="13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775"/>
            <a:ext cx="8862900" cy="1035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 b="1"/>
              <a:t>2.2 Second Limitation :  Client </a:t>
            </a:r>
            <a:endParaRPr b="1"/>
          </a:p>
        </p:txBody>
      </p:sp>
      <p:sp>
        <p:nvSpPr>
          <p:cNvPr id="105" name="Google Shape;105;p20"/>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ctr" anchorCtr="0">
            <a:normAutofit/>
          </a:bodyPr>
          <a:lstStyle/>
          <a:p>
            <a:pPr marL="457200" lvl="0" indent="-342900" algn="l" rtl="0">
              <a:spcBef>
                <a:spcPts val="1200"/>
              </a:spcBef>
              <a:spcAft>
                <a:spcPts val="0"/>
              </a:spcAft>
              <a:buSzPts val="1800"/>
              <a:buChar char="●"/>
            </a:pPr>
            <a:r>
              <a:rPr lang="en"/>
              <a:t>The proposed BFT-PNT consensus protocol assumes that the client is trustworthy enough to resolve consensus conflicts and pre-serialize the sequence of updates, improving read-write contention results. This assumption may not hold in scenarios where the client is malicious or compromised, leading to potential issues in the consensus process and the overall integrity of the distributed database. </a:t>
            </a:r>
            <a:endParaRPr/>
          </a:p>
          <a:p>
            <a:pPr marL="457200" lvl="0" indent="0" algn="l" rtl="0">
              <a:lnSpc>
                <a:spcPct val="150000"/>
              </a:lnSpc>
              <a:spcBef>
                <a:spcPts val="1200"/>
              </a:spcBef>
              <a:spcAft>
                <a:spcPts val="1200"/>
              </a:spcAft>
              <a:buSzPts val="13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43925" y="422650"/>
            <a:ext cx="76602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3 Synthesis</a:t>
            </a:r>
            <a:endParaRPr b="1"/>
          </a:p>
        </p:txBody>
      </p:sp>
      <p:sp>
        <p:nvSpPr>
          <p:cNvPr id="111" name="Google Shape;111;p2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SzPts val="1800"/>
              <a:buChar char="●"/>
            </a:pPr>
            <a:r>
              <a:rPr lang="en"/>
              <a:t>Proposed methodology can be extended to enhance consistency, availability, and data protection in distributed EHR systems</a:t>
            </a:r>
            <a:endParaRPr/>
          </a:p>
          <a:p>
            <a:pPr marL="457200" lvl="0" indent="-342900" algn="l" rtl="0">
              <a:lnSpc>
                <a:spcPct val="150000"/>
              </a:lnSpc>
              <a:spcBef>
                <a:spcPts val="0"/>
              </a:spcBef>
              <a:spcAft>
                <a:spcPts val="0"/>
              </a:spcAft>
              <a:buSzPts val="1800"/>
              <a:buChar char="●"/>
            </a:pPr>
            <a:r>
              <a:rPr lang="en"/>
              <a:t>The protocol can include authorization procedures, data representation transformations, storage providers, custom constraint validators, and indexation services</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481</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Lato</vt:lpstr>
      <vt:lpstr>Roboto Slab</vt:lpstr>
      <vt:lpstr>Roboto</vt:lpstr>
      <vt:lpstr>Arial</vt:lpstr>
      <vt:lpstr>Marina</vt:lpstr>
      <vt:lpstr>Mohammad Zishan Tareque  CSE707 - Group 12  23266031</vt:lpstr>
      <vt:lpstr>A Performant Protocol for Distributed Health Records Databases  </vt:lpstr>
      <vt:lpstr>1.1 Motivation</vt:lpstr>
      <vt:lpstr>1.2 Contribution</vt:lpstr>
      <vt:lpstr>1.3 Methodology</vt:lpstr>
      <vt:lpstr>1.4 Conclusion</vt:lpstr>
      <vt:lpstr>2.1 First Limitation : Scalability</vt:lpstr>
      <vt:lpstr>2.2 Second Limitation :  Client </vt:lpstr>
      <vt:lpstr>3 Synthesis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Mohammad Zishan Tareque  CSE707 - Group 12  23266031</dc:title>
  <cp:lastModifiedBy>mypc</cp:lastModifiedBy>
  <cp:revision>4</cp:revision>
  <dcterms:modified xsi:type="dcterms:W3CDTF">2023-11-30T05:07:52Z</dcterms:modified>
</cp:coreProperties>
</file>