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2.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6c51052fa_1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96c51052fa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6c51052fa_1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96c51052fa_1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6c51052fa_1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96c51052fa_1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Covid hit us very hard in 2020. One of the key factors to reduce the spread was through social distance and there were no effective methods back then to slow the spread so this seems like a promising method to slow down spread  by increasing awareness through people and crowd detecting using drones. Because human intervention might backfire and increase the spread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6c51052fa_1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96c51052fa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6c51052fa_1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96c51052fa_1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6c51052fa_1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96c51052fa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6c51052fa_1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96c51052fa_1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6c51052fa_1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96c51052fa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6c51052fa_1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96c51052fa_1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grpSp>
        <p:nvGrpSpPr>
          <p:cNvPr id="65" name="Google Shape;65;p15"/>
          <p:cNvGrpSpPr/>
          <p:nvPr/>
        </p:nvGrpSpPr>
        <p:grpSpPr>
          <a:xfrm>
            <a:off x="0" y="381001"/>
            <a:ext cx="1037850" cy="1016288"/>
            <a:chOff x="0" y="381001"/>
            <a:chExt cx="1037850" cy="1016288"/>
          </a:xfrm>
        </p:grpSpPr>
        <p:sp>
          <p:nvSpPr>
            <p:cNvPr id="66" name="Google Shape;6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grpSp>
        <p:nvGrpSpPr>
          <p:cNvPr id="72" name="Google Shape;72;p16"/>
          <p:cNvGrpSpPr/>
          <p:nvPr/>
        </p:nvGrpSpPr>
        <p:grpSpPr>
          <a:xfrm>
            <a:off x="4406400" y="0"/>
            <a:ext cx="4737600" cy="5143065"/>
            <a:chOff x="4406400" y="0"/>
            <a:chExt cx="4737600" cy="5143065"/>
          </a:xfrm>
        </p:grpSpPr>
        <p:sp>
          <p:nvSpPr>
            <p:cNvPr id="73" name="Google Shape;73;p1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8"/>
            <a:chOff x="0" y="381001"/>
            <a:chExt cx="1037850" cy="1016288"/>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8"/>
            <a:chOff x="0" y="381001"/>
            <a:chExt cx="1037850" cy="1016288"/>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8"/>
            <a:chOff x="0" y="381001"/>
            <a:chExt cx="1037850" cy="1016288"/>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8"/>
            <a:chOff x="0" y="381001"/>
            <a:chExt cx="1037850" cy="1016288"/>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33918"/>
              <a:buNone/>
            </a:pPr>
            <a:r>
              <a:rPr lang="en" sz="1900"/>
              <a:t>Mohammad Zishan Tareque</a:t>
            </a:r>
            <a:endParaRPr sz="1900"/>
          </a:p>
          <a:p>
            <a:pPr indent="0" lvl="0" marL="0" rtl="0" algn="l">
              <a:lnSpc>
                <a:spcPct val="100000"/>
              </a:lnSpc>
              <a:spcBef>
                <a:spcPts val="0"/>
              </a:spcBef>
              <a:spcAft>
                <a:spcPts val="0"/>
              </a:spcAft>
              <a:buSzPct val="233918"/>
              <a:buNone/>
            </a:pPr>
            <a:r>
              <a:t/>
            </a:r>
            <a:endParaRPr sz="1900"/>
          </a:p>
          <a:p>
            <a:pPr indent="0" lvl="0" marL="0" rtl="0" algn="l">
              <a:lnSpc>
                <a:spcPct val="100000"/>
              </a:lnSpc>
              <a:spcBef>
                <a:spcPts val="0"/>
              </a:spcBef>
              <a:spcAft>
                <a:spcPts val="0"/>
              </a:spcAft>
              <a:buSzPct val="233918"/>
              <a:buNone/>
            </a:pPr>
            <a:r>
              <a:rPr lang="en" sz="1900"/>
              <a:t>CSE718 - Group 12</a:t>
            </a:r>
            <a:endParaRPr sz="1900"/>
          </a:p>
          <a:p>
            <a:pPr indent="0" lvl="0" marL="0" rtl="0" algn="l">
              <a:lnSpc>
                <a:spcPct val="100000"/>
              </a:lnSpc>
              <a:spcBef>
                <a:spcPts val="0"/>
              </a:spcBef>
              <a:spcAft>
                <a:spcPts val="0"/>
              </a:spcAft>
              <a:buSzPct val="233918"/>
              <a:buNone/>
            </a:pPr>
            <a:r>
              <a:t/>
            </a:r>
            <a:endParaRPr sz="1900"/>
          </a:p>
          <a:p>
            <a:pPr indent="0" lvl="0" marL="0" rtl="0" algn="l">
              <a:lnSpc>
                <a:spcPct val="100000"/>
              </a:lnSpc>
              <a:spcBef>
                <a:spcPts val="0"/>
              </a:spcBef>
              <a:spcAft>
                <a:spcPts val="0"/>
              </a:spcAft>
              <a:buSzPct val="233918"/>
              <a:buNone/>
            </a:pPr>
            <a:r>
              <a:rPr lang="en" sz="1900"/>
              <a:t>23266031</a:t>
            </a:r>
            <a:endParaRPr sz="1900"/>
          </a:p>
        </p:txBody>
      </p:sp>
      <p:sp>
        <p:nvSpPr>
          <p:cNvPr id="180" name="Google Shape;180;p25"/>
          <p:cNvSpPr txBox="1"/>
          <p:nvPr/>
        </p:nvSpPr>
        <p:spPr>
          <a:xfrm>
            <a:off x="5248650" y="3873025"/>
            <a:ext cx="344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ST : Farah</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RA : Sabbir</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0740"/>
              <a:buFont typeface="Arial"/>
              <a:buNone/>
            </a:pPr>
            <a:r>
              <a:rPr lang="en" sz="2700"/>
              <a:t>Developing Smart COVID-19 Social Distancing Surveillance Drone using YOLO</a:t>
            </a:r>
            <a:endParaRPr sz="2700"/>
          </a:p>
          <a:p>
            <a:pPr indent="0" lvl="0" marL="0" rtl="0" algn="l">
              <a:lnSpc>
                <a:spcPct val="100000"/>
              </a:lnSpc>
              <a:spcBef>
                <a:spcPts val="1200"/>
              </a:spcBef>
              <a:spcAft>
                <a:spcPts val="0"/>
              </a:spcAft>
              <a:buSzPct val="370370"/>
              <a:buNone/>
            </a:pPr>
            <a:r>
              <a:t/>
            </a:r>
            <a:endParaRPr sz="1200"/>
          </a:p>
        </p:txBody>
      </p:sp>
      <p:sp>
        <p:nvSpPr>
          <p:cNvPr id="186" name="Google Shape;186;p2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SzPct val="108108"/>
              <a:buNone/>
            </a:pPr>
            <a:r>
              <a:rPr lang="en"/>
              <a:t>Implemented in Robot Operating System simulation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1.1 Motivation</a:t>
            </a:r>
            <a:endParaRPr b="1"/>
          </a:p>
        </p:txBody>
      </p:sp>
      <p:sp>
        <p:nvSpPr>
          <p:cNvPr id="192" name="Google Shape;192;p27"/>
          <p:cNvSpPr txBox="1"/>
          <p:nvPr>
            <p:ph idx="1" type="body"/>
          </p:nvPr>
        </p:nvSpPr>
        <p:spPr>
          <a:xfrm>
            <a:off x="1297500" y="1567550"/>
            <a:ext cx="7038900" cy="2911200"/>
          </a:xfrm>
          <a:prstGeom prst="rect">
            <a:avLst/>
          </a:prstGeom>
          <a:noFill/>
          <a:ln>
            <a:noFill/>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Designs a smart social distancing surveillance system using a drone to identify violations of social distancing policy</a:t>
            </a:r>
            <a:endParaRPr/>
          </a:p>
          <a:p>
            <a:pPr indent="-311150" lvl="0" marL="457200" rtl="0" algn="l">
              <a:lnSpc>
                <a:spcPct val="150000"/>
              </a:lnSpc>
              <a:spcBef>
                <a:spcPts val="0"/>
              </a:spcBef>
              <a:spcAft>
                <a:spcPts val="0"/>
              </a:spcAft>
              <a:buSzPts val="1300"/>
              <a:buChar char="●"/>
            </a:pPr>
            <a:r>
              <a:rPr lang="en"/>
              <a:t>Utilizes YOLO-v3-tiny for fast object detection to identify people and crowds</a:t>
            </a:r>
            <a:endParaRPr/>
          </a:p>
          <a:p>
            <a:pPr indent="-311150" lvl="0" marL="457200" rtl="0" algn="l">
              <a:lnSpc>
                <a:spcPct val="150000"/>
              </a:lnSpc>
              <a:spcBef>
                <a:spcPts val="0"/>
              </a:spcBef>
              <a:spcAft>
                <a:spcPts val="0"/>
              </a:spcAft>
              <a:buSzPts val="1300"/>
              <a:buChar char="●"/>
            </a:pPr>
            <a:r>
              <a:rPr lang="en"/>
              <a:t>Drone  equipped with global positioning system and frontal camera for localization and navigation</a:t>
            </a:r>
            <a:endParaRPr/>
          </a:p>
          <a:p>
            <a:pPr indent="-311150" lvl="0" marL="457200" rtl="0" algn="l">
              <a:lnSpc>
                <a:spcPct val="150000"/>
              </a:lnSpc>
              <a:spcBef>
                <a:spcPts val="0"/>
              </a:spcBef>
              <a:spcAft>
                <a:spcPts val="0"/>
              </a:spcAft>
              <a:buSzPts val="1300"/>
              <a:buChar char="●"/>
            </a:pPr>
            <a:r>
              <a:rPr lang="en"/>
              <a:t>Increase awareness of social distancing</a:t>
            </a:r>
            <a:endParaRPr/>
          </a:p>
          <a:p>
            <a:pPr indent="-311150" lvl="0" marL="457200" rtl="0" algn="l">
              <a:lnSpc>
                <a:spcPct val="150000"/>
              </a:lnSpc>
              <a:spcBef>
                <a:spcPts val="0"/>
              </a:spcBef>
              <a:spcAft>
                <a:spcPts val="0"/>
              </a:spcAft>
              <a:buSzPts val="1300"/>
              <a:buChar char="●"/>
            </a:pPr>
            <a:r>
              <a:rPr lang="en"/>
              <a:t>Reduce spread of covid or other contagious diseases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1.2 Contribution</a:t>
            </a:r>
            <a:endParaRPr b="1"/>
          </a:p>
        </p:txBody>
      </p:sp>
      <p:sp>
        <p:nvSpPr>
          <p:cNvPr id="198" name="Google Shape;198;p28"/>
          <p:cNvSpPr txBox="1"/>
          <p:nvPr>
            <p:ph idx="1" type="body"/>
          </p:nvPr>
        </p:nvSpPr>
        <p:spPr>
          <a:xfrm>
            <a:off x="1297500" y="1567550"/>
            <a:ext cx="7038900" cy="2911200"/>
          </a:xfrm>
          <a:prstGeom prst="rect">
            <a:avLst/>
          </a:prstGeom>
          <a:noFill/>
          <a:ln>
            <a:noFill/>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Presents a novel and innovative solution that leverages the power of YOLO (You Only Look Once) object detection technology</a:t>
            </a:r>
            <a:endParaRPr/>
          </a:p>
          <a:p>
            <a:pPr indent="-311150" lvl="0" marL="457200" rtl="0" algn="l">
              <a:lnSpc>
                <a:spcPct val="150000"/>
              </a:lnSpc>
              <a:spcBef>
                <a:spcPts val="0"/>
              </a:spcBef>
              <a:spcAft>
                <a:spcPts val="0"/>
              </a:spcAft>
              <a:buSzPts val="1300"/>
              <a:buChar char="●"/>
            </a:pPr>
            <a:r>
              <a:rPr lang="en"/>
              <a:t>Makes several substantial contributions to the fields of computer vision, public health, and pandemic response</a:t>
            </a:r>
            <a:endParaRPr/>
          </a:p>
          <a:p>
            <a:pPr indent="-311150" lvl="0" marL="457200" rtl="0" algn="l">
              <a:lnSpc>
                <a:spcPct val="150000"/>
              </a:lnSpc>
              <a:spcBef>
                <a:spcPts val="0"/>
              </a:spcBef>
              <a:spcAft>
                <a:spcPts val="0"/>
              </a:spcAft>
              <a:buSzPts val="1300"/>
              <a:buChar char="●"/>
            </a:pPr>
            <a:r>
              <a:rPr lang="en"/>
              <a:t>Reduce deaths caused by the pandemic</a:t>
            </a:r>
            <a:endParaRPr/>
          </a:p>
          <a:p>
            <a:pPr indent="-311150" lvl="0" marL="457200" rtl="0" algn="l">
              <a:lnSpc>
                <a:spcPct val="150000"/>
              </a:lnSpc>
              <a:spcBef>
                <a:spcPts val="0"/>
              </a:spcBef>
              <a:spcAft>
                <a:spcPts val="0"/>
              </a:spcAft>
              <a:buSzPts val="1300"/>
              <a:buChar char="●"/>
            </a:pPr>
            <a:r>
              <a:rPr lang="en"/>
              <a:t>Reduce hospital workforce load</a:t>
            </a:r>
            <a:endParaRPr/>
          </a:p>
          <a:p>
            <a:pPr indent="0" lvl="0" marL="457200" rtl="0" algn="l">
              <a:lnSpc>
                <a:spcPct val="150000"/>
              </a:lnSpc>
              <a:spcBef>
                <a:spcPts val="1200"/>
              </a:spcBef>
              <a:spcAft>
                <a:spcPts val="12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1.3 Methodology</a:t>
            </a:r>
            <a:endParaRPr b="1"/>
          </a:p>
        </p:txBody>
      </p:sp>
      <p:sp>
        <p:nvSpPr>
          <p:cNvPr id="204" name="Google Shape;204;p29"/>
          <p:cNvSpPr txBox="1"/>
          <p:nvPr>
            <p:ph idx="1" type="body"/>
          </p:nvPr>
        </p:nvSpPr>
        <p:spPr>
          <a:xfrm>
            <a:off x="1297500" y="1567550"/>
            <a:ext cx="7038900" cy="2911200"/>
          </a:xfrm>
          <a:prstGeom prst="rect">
            <a:avLst/>
          </a:prstGeom>
          <a:noFill/>
          <a:ln>
            <a:noFill/>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Object Detection (YOLO) - Uses a convolutional neural network model to identify objects in an image</a:t>
            </a:r>
            <a:endParaRPr/>
          </a:p>
          <a:p>
            <a:pPr indent="-311150" lvl="0" marL="457200" rtl="0" algn="l">
              <a:lnSpc>
                <a:spcPct val="150000"/>
              </a:lnSpc>
              <a:spcBef>
                <a:spcPts val="0"/>
              </a:spcBef>
              <a:spcAft>
                <a:spcPts val="0"/>
              </a:spcAft>
              <a:buSzPts val="1300"/>
              <a:buChar char="●"/>
            </a:pPr>
            <a:r>
              <a:rPr lang="en"/>
              <a:t>Drone Agent - IRIS PX4 Drone (Frontal and Ventral Camera)</a:t>
            </a:r>
            <a:endParaRPr/>
          </a:p>
          <a:p>
            <a:pPr indent="-311150" lvl="0" marL="457200" rtl="0" algn="l">
              <a:lnSpc>
                <a:spcPct val="150000"/>
              </a:lnSpc>
              <a:spcBef>
                <a:spcPts val="0"/>
              </a:spcBef>
              <a:spcAft>
                <a:spcPts val="0"/>
              </a:spcAft>
              <a:buSzPts val="1300"/>
              <a:buChar char="●"/>
            </a:pPr>
            <a:r>
              <a:rPr lang="en"/>
              <a:t>Localization  - Global Positioning System</a:t>
            </a:r>
            <a:endParaRPr/>
          </a:p>
          <a:p>
            <a:pPr indent="-311150" lvl="0" marL="457200" rtl="0" algn="l">
              <a:lnSpc>
                <a:spcPct val="150000"/>
              </a:lnSpc>
              <a:spcBef>
                <a:spcPts val="0"/>
              </a:spcBef>
              <a:spcAft>
                <a:spcPts val="0"/>
              </a:spcAft>
              <a:buSzPts val="1300"/>
              <a:buChar char="●"/>
            </a:pPr>
            <a:r>
              <a:rPr lang="en"/>
              <a:t>Navigation - Steer the drone and avoid obstacles and scan environment</a:t>
            </a:r>
            <a:endParaRPr/>
          </a:p>
          <a:p>
            <a:pPr indent="-311150" lvl="0" marL="457200" rtl="0" algn="l">
              <a:lnSpc>
                <a:spcPct val="150000"/>
              </a:lnSpc>
              <a:spcBef>
                <a:spcPts val="0"/>
              </a:spcBef>
              <a:spcAft>
                <a:spcPts val="0"/>
              </a:spcAft>
              <a:buSzPts val="1300"/>
              <a:buChar char="●"/>
            </a:pPr>
            <a:r>
              <a:rPr lang="en"/>
              <a:t>Social Distancing System - People detection, social distancing violation and crowd detection</a:t>
            </a:r>
            <a:endParaRPr/>
          </a:p>
          <a:p>
            <a:pPr indent="0" lvl="0" marL="457200" rtl="0" algn="l">
              <a:lnSpc>
                <a:spcPct val="150000"/>
              </a:lnSpc>
              <a:spcBef>
                <a:spcPts val="1200"/>
              </a:spcBef>
              <a:spcAft>
                <a:spcPts val="12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1.4 Conclusion</a:t>
            </a:r>
            <a:endParaRPr b="1"/>
          </a:p>
        </p:txBody>
      </p:sp>
      <p:sp>
        <p:nvSpPr>
          <p:cNvPr id="210" name="Google Shape;210;p30"/>
          <p:cNvSpPr txBox="1"/>
          <p:nvPr>
            <p:ph idx="1" type="body"/>
          </p:nvPr>
        </p:nvSpPr>
        <p:spPr>
          <a:xfrm>
            <a:off x="1297500" y="1567550"/>
            <a:ext cx="7038900" cy="2911200"/>
          </a:xfrm>
          <a:prstGeom prst="rect">
            <a:avLst/>
          </a:prstGeom>
          <a:noFill/>
          <a:ln>
            <a:noFill/>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Conducted in a simulated environment using ROS and Gazebo</a:t>
            </a:r>
            <a:endParaRPr/>
          </a:p>
          <a:p>
            <a:pPr indent="-311150" lvl="0" marL="457200" rtl="0" algn="l">
              <a:lnSpc>
                <a:spcPct val="150000"/>
              </a:lnSpc>
              <a:spcBef>
                <a:spcPts val="0"/>
              </a:spcBef>
              <a:spcAft>
                <a:spcPts val="0"/>
              </a:spcAft>
              <a:buSzPts val="1300"/>
              <a:buChar char="●"/>
            </a:pPr>
            <a:r>
              <a:rPr lang="en"/>
              <a:t>People detection accuracy was above 90%</a:t>
            </a:r>
            <a:endParaRPr/>
          </a:p>
          <a:p>
            <a:pPr indent="-311150" lvl="0" marL="457200" rtl="0" algn="l">
              <a:lnSpc>
                <a:spcPct val="150000"/>
              </a:lnSpc>
              <a:spcBef>
                <a:spcPts val="0"/>
              </a:spcBef>
              <a:spcAft>
                <a:spcPts val="0"/>
              </a:spcAft>
              <a:buSzPts val="1300"/>
              <a:buChar char="●"/>
            </a:pPr>
            <a:r>
              <a:rPr lang="en"/>
              <a:t>Social distancing warnings were generated based on calibrated real world distances</a:t>
            </a:r>
            <a:endParaRPr/>
          </a:p>
          <a:p>
            <a:pPr indent="-311150" lvl="0" marL="457200" rtl="0" algn="l">
              <a:lnSpc>
                <a:spcPct val="150000"/>
              </a:lnSpc>
              <a:spcBef>
                <a:spcPts val="0"/>
              </a:spcBef>
              <a:spcAft>
                <a:spcPts val="0"/>
              </a:spcAft>
              <a:buSzPts val="1300"/>
              <a:buChar char="●"/>
            </a:pPr>
            <a:r>
              <a:rPr lang="en"/>
              <a:t>Crowd detection was also accurate </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1200"/>
              </a:spcAft>
              <a:buSzPts val="13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2.1 First Limitation : Not tested in real world</a:t>
            </a:r>
            <a:endParaRPr b="1"/>
          </a:p>
        </p:txBody>
      </p:sp>
      <p:sp>
        <p:nvSpPr>
          <p:cNvPr id="216" name="Google Shape;216;p31"/>
          <p:cNvSpPr txBox="1"/>
          <p:nvPr>
            <p:ph idx="1" type="body"/>
          </p:nvPr>
        </p:nvSpPr>
        <p:spPr>
          <a:xfrm>
            <a:off x="1297500" y="1567550"/>
            <a:ext cx="7038900" cy="2911200"/>
          </a:xfrm>
          <a:prstGeom prst="rect">
            <a:avLst/>
          </a:prstGeom>
          <a:noFill/>
          <a:ln>
            <a:noFill/>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Implemented using a robot operating system simulation environment</a:t>
            </a:r>
            <a:endParaRPr/>
          </a:p>
          <a:p>
            <a:pPr indent="-311150" lvl="0" marL="457200" rtl="0" algn="l">
              <a:lnSpc>
                <a:spcPct val="150000"/>
              </a:lnSpc>
              <a:spcBef>
                <a:spcPts val="0"/>
              </a:spcBef>
              <a:spcAft>
                <a:spcPts val="0"/>
              </a:spcAft>
              <a:buSzPts val="1300"/>
              <a:buChar char="●"/>
            </a:pPr>
            <a:r>
              <a:rPr lang="en"/>
              <a:t>Not tested in real world environment</a:t>
            </a:r>
            <a:endParaRPr/>
          </a:p>
          <a:p>
            <a:pPr indent="-311150" lvl="0" marL="457200" rtl="0" algn="l">
              <a:lnSpc>
                <a:spcPct val="150000"/>
              </a:lnSpc>
              <a:spcBef>
                <a:spcPts val="0"/>
              </a:spcBef>
              <a:spcAft>
                <a:spcPts val="0"/>
              </a:spcAft>
              <a:buSzPts val="1300"/>
              <a:buChar char="●"/>
            </a:pPr>
            <a:r>
              <a:rPr lang="en"/>
              <a:t>Complexity may arise due to hidden parameters/assumptions</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12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297500" y="393750"/>
            <a:ext cx="76602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2.2 Second Limitation : Outdated version of YOLO</a:t>
            </a:r>
            <a:endParaRPr b="1"/>
          </a:p>
        </p:txBody>
      </p:sp>
      <p:sp>
        <p:nvSpPr>
          <p:cNvPr id="222" name="Google Shape;222;p32"/>
          <p:cNvSpPr txBox="1"/>
          <p:nvPr>
            <p:ph idx="1" type="body"/>
          </p:nvPr>
        </p:nvSpPr>
        <p:spPr>
          <a:xfrm>
            <a:off x="1297500" y="1567550"/>
            <a:ext cx="7038900" cy="2911200"/>
          </a:xfrm>
          <a:prstGeom prst="rect">
            <a:avLst/>
          </a:prstGeom>
          <a:noFill/>
          <a:ln>
            <a:noFill/>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Latest version of YOLO is v8 (2023)</a:t>
            </a:r>
            <a:endParaRPr/>
          </a:p>
          <a:p>
            <a:pPr indent="-311150" lvl="0" marL="457200" rtl="0" algn="l">
              <a:lnSpc>
                <a:spcPct val="150000"/>
              </a:lnSpc>
              <a:spcBef>
                <a:spcPts val="0"/>
              </a:spcBef>
              <a:spcAft>
                <a:spcPts val="0"/>
              </a:spcAft>
              <a:buSzPts val="1300"/>
              <a:buChar char="●"/>
            </a:pPr>
            <a:r>
              <a:rPr lang="en"/>
              <a:t>YOLO v3 used in this implementation</a:t>
            </a:r>
            <a:endParaRPr/>
          </a:p>
          <a:p>
            <a:pPr indent="-311150" lvl="0" marL="457200" rtl="0" algn="l">
              <a:lnSpc>
                <a:spcPct val="150000"/>
              </a:lnSpc>
              <a:spcBef>
                <a:spcPts val="0"/>
              </a:spcBef>
              <a:spcAft>
                <a:spcPts val="0"/>
              </a:spcAft>
              <a:buSzPts val="1300"/>
              <a:buChar char="●"/>
            </a:pPr>
            <a:r>
              <a:rPr lang="en"/>
              <a:t>Later versions may yield even better results</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12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297500" y="393750"/>
            <a:ext cx="76602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3 Synthesis</a:t>
            </a:r>
            <a:endParaRPr b="1"/>
          </a:p>
        </p:txBody>
      </p:sp>
      <p:sp>
        <p:nvSpPr>
          <p:cNvPr id="228" name="Google Shape;228;p33"/>
          <p:cNvSpPr txBox="1"/>
          <p:nvPr>
            <p:ph idx="1" type="body"/>
          </p:nvPr>
        </p:nvSpPr>
        <p:spPr>
          <a:xfrm>
            <a:off x="1297500" y="1567550"/>
            <a:ext cx="7038900" cy="2911200"/>
          </a:xfrm>
          <a:prstGeom prst="rect">
            <a:avLst/>
          </a:prstGeom>
          <a:noFill/>
          <a:ln>
            <a:noFill/>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Implement on real drone</a:t>
            </a:r>
            <a:endParaRPr/>
          </a:p>
          <a:p>
            <a:pPr indent="-311150" lvl="0" marL="457200" rtl="0" algn="l">
              <a:lnSpc>
                <a:spcPct val="150000"/>
              </a:lnSpc>
              <a:spcBef>
                <a:spcPts val="0"/>
              </a:spcBef>
              <a:spcAft>
                <a:spcPts val="0"/>
              </a:spcAft>
              <a:buSzPts val="1300"/>
              <a:buChar char="●"/>
            </a:pPr>
            <a:r>
              <a:rPr lang="en"/>
              <a:t>Adding thermal sensors to detect potential infected patients</a:t>
            </a:r>
            <a:endParaRPr/>
          </a:p>
          <a:p>
            <a:pPr indent="-311150" lvl="0" marL="457200" rtl="0" algn="l">
              <a:lnSpc>
                <a:spcPct val="150000"/>
              </a:lnSpc>
              <a:spcBef>
                <a:spcPts val="0"/>
              </a:spcBef>
              <a:spcAft>
                <a:spcPts val="0"/>
              </a:spcAft>
              <a:buSzPts val="1300"/>
              <a:buChar char="●"/>
            </a:pPr>
            <a:r>
              <a:rPr lang="en"/>
              <a:t>Simultaneous localization and mapping could be added for unfamiliar environments</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0"/>
              </a:spcAft>
              <a:buSzPts val="1300"/>
              <a:buNone/>
            </a:pPr>
            <a:r>
              <a:t/>
            </a:r>
            <a:endParaRPr/>
          </a:p>
          <a:p>
            <a:pPr indent="0" lvl="0" marL="457200" rtl="0" algn="l">
              <a:lnSpc>
                <a:spcPct val="150000"/>
              </a:lnSpc>
              <a:spcBef>
                <a:spcPts val="1200"/>
              </a:spcBef>
              <a:spcAft>
                <a:spcPts val="12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