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56" r:id="rId5"/>
    <p:sldId id="262" r:id="rId6"/>
    <p:sldId id="269" r:id="rId7"/>
    <p:sldId id="270" r:id="rId8"/>
    <p:sldId id="283" r:id="rId9"/>
    <p:sldId id="280" r:id="rId10"/>
    <p:sldId id="281" r:id="rId11"/>
    <p:sldId id="284" r:id="rId12"/>
    <p:sldId id="285" r:id="rId13"/>
    <p:sldId id="286" r:id="rId14"/>
    <p:sldId id="287" r:id="rId15"/>
    <p:sldId id="288" r:id="rId16"/>
    <p:sldId id="277" r:id="rId17"/>
    <p:sldId id="278"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4" Type="http://schemas.microsoft.com/office/2011/relationships/chartColorStyle" Target="colors3.xml"/><Relationship Id="rId3" Type="http://schemas.microsoft.com/office/2011/relationships/chartStyle" Target="style3.xml"/><Relationship Id="rId2" Type="http://schemas.openxmlformats.org/officeDocument/2006/relationships/themeOverride" Target="../theme/themeOverrid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4" Type="http://schemas.microsoft.com/office/2011/relationships/chartColorStyle" Target="colors4.xml"/><Relationship Id="rId3" Type="http://schemas.microsoft.com/office/2011/relationships/chartStyle" Target="style4.xml"/><Relationship Id="rId2" Type="http://schemas.openxmlformats.org/officeDocument/2006/relationships/themeOverride" Target="../theme/themeOverrid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164"/>
        <c:holeSize val="0"/>
      </c:doughnutChart>
      <c:spPr>
        <a:noFill/>
        <a:ln>
          <a:noFill/>
        </a:ln>
        <a:effectLst/>
      </c:spPr>
    </c:plotArea>
    <c:legend>
      <c:legendPos val="b"/>
      <c:layout>
        <c:manualLayout>
          <c:xMode val="edge"/>
          <c:yMode val="edge"/>
          <c:x val="0.102591902676403"/>
          <c:y val="0.803968856853865"/>
          <c:w val="0.762139712107913"/>
          <c:h val="0.196031143146135"/>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164"/>
        <c:holeSize val="0"/>
      </c:doughnutChart>
      <c:spPr>
        <a:noFill/>
        <a:ln>
          <a:noFill/>
        </a:ln>
        <a:effectLst/>
      </c:spPr>
    </c:plotArea>
    <c:legend>
      <c:legendPos val="b"/>
      <c:layout>
        <c:manualLayout>
          <c:xMode val="edge"/>
          <c:yMode val="edge"/>
          <c:x val="0.102591902676403"/>
          <c:y val="0.803968856853865"/>
          <c:w val="0.762139712107913"/>
          <c:h val="0.196031143146135"/>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164"/>
        <c:holeSize val="0"/>
      </c:doughnutChart>
      <c:spPr>
        <a:noFill/>
        <a:ln>
          <a:noFill/>
        </a:ln>
        <a:effectLst/>
      </c:spPr>
    </c:plotArea>
    <c:legend>
      <c:legendPos val="b"/>
      <c:layout>
        <c:manualLayout>
          <c:xMode val="edge"/>
          <c:yMode val="edge"/>
          <c:x val="0.102591902676403"/>
          <c:y val="0.803968856853865"/>
          <c:w val="0.762139712107913"/>
          <c:h val="0.196031143146135"/>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164"/>
        <c:holeSize val="0"/>
      </c:doughnutChart>
      <c:spPr>
        <a:noFill/>
        <a:ln>
          <a:noFill/>
        </a:ln>
        <a:effectLst/>
      </c:spPr>
    </c:plotArea>
    <c:legend>
      <c:legendPos val="b"/>
      <c:layout>
        <c:manualLayout>
          <c:xMode val="edge"/>
          <c:yMode val="edge"/>
          <c:x val="0.102591902676403"/>
          <c:y val="0.803968856853865"/>
          <c:w val="0.762139712107913"/>
          <c:h val="0.196031143146135"/>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封面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CB190B-471E-46E2-8603-69604598C0C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CE8792-C6F6-413A-9BC2-56717A67B5E1}" type="slidenum">
              <a:rPr lang="zh-CN" altLang="en-US" smtClean="0"/>
            </a:fld>
            <a:endParaRPr lang="zh-CN" altLang="en-US"/>
          </a:p>
        </p:txBody>
      </p:sp>
      <p:pic>
        <p:nvPicPr>
          <p:cNvPr id="5" name="图片 4"/>
          <p:cNvPicPr>
            <a:picLocks noChangeAspect="1"/>
          </p:cNvPicPr>
          <p:nvPr userDrawn="1"/>
        </p:nvPicPr>
        <p:blipFill>
          <a:blip r:embed="rId2"/>
          <a:srcRect t="7974" r="227" b="7974"/>
          <a:stretch>
            <a:fillRect/>
          </a:stretch>
        </p:blipFill>
        <p:spPr>
          <a:xfrm flipV="1">
            <a:off x="0" y="0"/>
            <a:ext cx="12192000" cy="6858000"/>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85050" y="582165"/>
            <a:ext cx="2750580" cy="66248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t="12156" r="29990" b="7974"/>
          <a:stretch>
            <a:fillRect/>
          </a:stretch>
        </p:blipFill>
        <p:spPr>
          <a:xfrm flipV="1">
            <a:off x="3636954" y="341244"/>
            <a:ext cx="8555046" cy="6516756"/>
          </a:xfrm>
          <a:custGeom>
            <a:avLst/>
            <a:gdLst>
              <a:gd name="connsiteX0" fmla="*/ 0 w 8555046"/>
              <a:gd name="connsiteY0" fmla="*/ 6516756 h 6516756"/>
              <a:gd name="connsiteX1" fmla="*/ 8555046 w 8555046"/>
              <a:gd name="connsiteY1" fmla="*/ 6516756 h 6516756"/>
              <a:gd name="connsiteX2" fmla="*/ 8555046 w 8555046"/>
              <a:gd name="connsiteY2" fmla="*/ 0 h 6516756"/>
              <a:gd name="connsiteX3" fmla="*/ 0 w 8555046"/>
              <a:gd name="connsiteY3" fmla="*/ 0 h 6516756"/>
            </a:gdLst>
            <a:ahLst/>
            <a:cxnLst>
              <a:cxn ang="0">
                <a:pos x="connsiteX0" y="connsiteY0"/>
              </a:cxn>
              <a:cxn ang="0">
                <a:pos x="connsiteX1" y="connsiteY1"/>
              </a:cxn>
              <a:cxn ang="0">
                <a:pos x="connsiteX2" y="connsiteY2"/>
              </a:cxn>
              <a:cxn ang="0">
                <a:pos x="connsiteX3" y="connsiteY3"/>
              </a:cxn>
            </a:cxnLst>
            <a:rect l="l" t="t" r="r" b="b"/>
            <a:pathLst>
              <a:path w="8555046" h="6516756">
                <a:moveTo>
                  <a:pt x="0" y="6516756"/>
                </a:moveTo>
                <a:lnTo>
                  <a:pt x="8555046" y="6516756"/>
                </a:lnTo>
                <a:lnTo>
                  <a:pt x="8555046" y="0"/>
                </a:lnTo>
                <a:lnTo>
                  <a:pt x="0" y="0"/>
                </a:lnTo>
                <a:close/>
              </a:path>
            </a:pathLst>
          </a:cu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0993" y="627067"/>
            <a:ext cx="1478387" cy="3560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t="7974" r="33217" b="29465"/>
          <a:stretch>
            <a:fillRect/>
          </a:stretch>
        </p:blipFill>
        <p:spPr>
          <a:xfrm flipV="1">
            <a:off x="1227947" y="0"/>
            <a:ext cx="10964053" cy="6858000"/>
          </a:xfrm>
          <a:custGeom>
            <a:avLst/>
            <a:gdLst>
              <a:gd name="connsiteX0" fmla="*/ 0 w 10964053"/>
              <a:gd name="connsiteY0" fmla="*/ 6858000 h 6858000"/>
              <a:gd name="connsiteX1" fmla="*/ 10964053 w 10964053"/>
              <a:gd name="connsiteY1" fmla="*/ 6858000 h 6858000"/>
              <a:gd name="connsiteX2" fmla="*/ 10964053 w 10964053"/>
              <a:gd name="connsiteY2" fmla="*/ 0 h 6858000"/>
              <a:gd name="connsiteX3" fmla="*/ 0 w 10964053"/>
              <a:gd name="connsiteY3" fmla="*/ 0 h 6858000"/>
            </a:gdLst>
            <a:ahLst/>
            <a:cxnLst>
              <a:cxn ang="0">
                <a:pos x="connsiteX0" y="connsiteY0"/>
              </a:cxn>
              <a:cxn ang="0">
                <a:pos x="connsiteX1" y="connsiteY1"/>
              </a:cxn>
              <a:cxn ang="0">
                <a:pos x="connsiteX2" y="connsiteY2"/>
              </a:cxn>
              <a:cxn ang="0">
                <a:pos x="connsiteX3" y="connsiteY3"/>
              </a:cxn>
            </a:cxnLst>
            <a:rect l="l" t="t" r="r" b="b"/>
            <a:pathLst>
              <a:path w="10964053" h="6858000">
                <a:moveTo>
                  <a:pt x="0" y="6858000"/>
                </a:moveTo>
                <a:lnTo>
                  <a:pt x="10964053" y="6858000"/>
                </a:lnTo>
                <a:lnTo>
                  <a:pt x="10964053" y="0"/>
                </a:lnTo>
                <a:lnTo>
                  <a:pt x="0" y="0"/>
                </a:lnTo>
                <a:close/>
              </a:path>
            </a:pathLst>
          </a:custGeom>
        </p:spPr>
      </p:pic>
      <p:pic>
        <p:nvPicPr>
          <p:cNvPr id="7" name="图片 6"/>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H="1">
            <a:off x="0" y="0"/>
            <a:ext cx="1500554" cy="1809328"/>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版式01">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l="11369" t="10288" r="35465" b="29465"/>
          <a:stretch>
            <a:fillRect/>
          </a:stretch>
        </p:blipFill>
        <p:spPr>
          <a:xfrm flipH="1">
            <a:off x="0" y="0"/>
            <a:ext cx="6096000" cy="4612494"/>
          </a:xfrm>
          <a:custGeom>
            <a:avLst/>
            <a:gdLst>
              <a:gd name="connsiteX0" fmla="*/ 6096000 w 6096000"/>
              <a:gd name="connsiteY0" fmla="*/ 0 h 4612494"/>
              <a:gd name="connsiteX1" fmla="*/ 0 w 6096000"/>
              <a:gd name="connsiteY1" fmla="*/ 0 h 4612494"/>
              <a:gd name="connsiteX2" fmla="*/ 0 w 6096000"/>
              <a:gd name="connsiteY2" fmla="*/ 4612494 h 4612494"/>
              <a:gd name="connsiteX3" fmla="*/ 6096000 w 6096000"/>
              <a:gd name="connsiteY3" fmla="*/ 4612494 h 4612494"/>
            </a:gdLst>
            <a:ahLst/>
            <a:cxnLst>
              <a:cxn ang="0">
                <a:pos x="connsiteX0" y="connsiteY0"/>
              </a:cxn>
              <a:cxn ang="0">
                <a:pos x="connsiteX1" y="connsiteY1"/>
              </a:cxn>
              <a:cxn ang="0">
                <a:pos x="connsiteX2" y="connsiteY2"/>
              </a:cxn>
              <a:cxn ang="0">
                <a:pos x="connsiteX3" y="connsiteY3"/>
              </a:cxn>
            </a:cxnLst>
            <a:rect l="l" t="t" r="r" b="b"/>
            <a:pathLst>
              <a:path w="6096000" h="4612494">
                <a:moveTo>
                  <a:pt x="6096000" y="0"/>
                </a:moveTo>
                <a:lnTo>
                  <a:pt x="0" y="0"/>
                </a:lnTo>
                <a:lnTo>
                  <a:pt x="0" y="4612494"/>
                </a:lnTo>
                <a:lnTo>
                  <a:pt x="6096000" y="4612494"/>
                </a:lnTo>
                <a:close/>
              </a:path>
            </a:pathLst>
          </a:custGeom>
        </p:spPr>
      </p:pic>
      <p:pic>
        <p:nvPicPr>
          <p:cNvPr id="8" name="图片 7"/>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V="1">
            <a:off x="9451375" y="3553428"/>
            <a:ext cx="2740625" cy="3304572"/>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式02">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srcRect l="11369" t="10288" r="35465" b="29465"/>
          <a:stretch>
            <a:fillRect/>
          </a:stretch>
        </p:blipFill>
        <p:spPr>
          <a:xfrm flipH="1">
            <a:off x="0" y="0"/>
            <a:ext cx="8097520" cy="6126930"/>
          </a:xfrm>
          <a:custGeom>
            <a:avLst/>
            <a:gdLst>
              <a:gd name="connsiteX0" fmla="*/ 6096000 w 6096000"/>
              <a:gd name="connsiteY0" fmla="*/ 0 h 4612494"/>
              <a:gd name="connsiteX1" fmla="*/ 0 w 6096000"/>
              <a:gd name="connsiteY1" fmla="*/ 0 h 4612494"/>
              <a:gd name="connsiteX2" fmla="*/ 0 w 6096000"/>
              <a:gd name="connsiteY2" fmla="*/ 4612494 h 4612494"/>
              <a:gd name="connsiteX3" fmla="*/ 6096000 w 6096000"/>
              <a:gd name="connsiteY3" fmla="*/ 4612494 h 4612494"/>
            </a:gdLst>
            <a:ahLst/>
            <a:cxnLst>
              <a:cxn ang="0">
                <a:pos x="connsiteX0" y="connsiteY0"/>
              </a:cxn>
              <a:cxn ang="0">
                <a:pos x="connsiteX1" y="connsiteY1"/>
              </a:cxn>
              <a:cxn ang="0">
                <a:pos x="connsiteX2" y="connsiteY2"/>
              </a:cxn>
              <a:cxn ang="0">
                <a:pos x="connsiteX3" y="connsiteY3"/>
              </a:cxn>
            </a:cxnLst>
            <a:rect l="l" t="t" r="r" b="b"/>
            <a:pathLst>
              <a:path w="6096000" h="4612494">
                <a:moveTo>
                  <a:pt x="6096000" y="0"/>
                </a:moveTo>
                <a:lnTo>
                  <a:pt x="0" y="0"/>
                </a:lnTo>
                <a:lnTo>
                  <a:pt x="0" y="4612494"/>
                </a:lnTo>
                <a:lnTo>
                  <a:pt x="6096000" y="4612494"/>
                </a:lnTo>
                <a:close/>
              </a:path>
            </a:pathLst>
          </a:custGeom>
        </p:spPr>
      </p:pic>
      <p:pic>
        <p:nvPicPr>
          <p:cNvPr id="7" name="图片 6"/>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V="1">
            <a:off x="9451375" y="3553428"/>
            <a:ext cx="2740625" cy="3304572"/>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式03">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H="1">
            <a:off x="0" y="0"/>
            <a:ext cx="844826" cy="1018669"/>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式04">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t="25913" r="37046" b="29465"/>
          <a:stretch>
            <a:fillRect/>
          </a:stretch>
        </p:blipFill>
        <p:spPr>
          <a:xfrm flipV="1">
            <a:off x="1856632" y="1966538"/>
            <a:ext cx="10335368" cy="4891462"/>
          </a:xfrm>
          <a:custGeom>
            <a:avLst/>
            <a:gdLst>
              <a:gd name="connsiteX0" fmla="*/ 0 w 10335368"/>
              <a:gd name="connsiteY0" fmla="*/ 4891462 h 4891462"/>
              <a:gd name="connsiteX1" fmla="*/ 10335368 w 10335368"/>
              <a:gd name="connsiteY1" fmla="*/ 4891462 h 4891462"/>
              <a:gd name="connsiteX2" fmla="*/ 10335368 w 10335368"/>
              <a:gd name="connsiteY2" fmla="*/ 0 h 4891462"/>
              <a:gd name="connsiteX3" fmla="*/ 0 w 10335368"/>
              <a:gd name="connsiteY3" fmla="*/ 0 h 4891462"/>
            </a:gdLst>
            <a:ahLst/>
            <a:cxnLst>
              <a:cxn ang="0">
                <a:pos x="connsiteX0" y="connsiteY0"/>
              </a:cxn>
              <a:cxn ang="0">
                <a:pos x="connsiteX1" y="connsiteY1"/>
              </a:cxn>
              <a:cxn ang="0">
                <a:pos x="connsiteX2" y="connsiteY2"/>
              </a:cxn>
              <a:cxn ang="0">
                <a:pos x="connsiteX3" y="connsiteY3"/>
              </a:cxn>
            </a:cxnLst>
            <a:rect l="l" t="t" r="r" b="b"/>
            <a:pathLst>
              <a:path w="10335368" h="4891462">
                <a:moveTo>
                  <a:pt x="0" y="4891462"/>
                </a:moveTo>
                <a:lnTo>
                  <a:pt x="10335368" y="4891462"/>
                </a:lnTo>
                <a:lnTo>
                  <a:pt x="10335368" y="0"/>
                </a:lnTo>
                <a:lnTo>
                  <a:pt x="0" y="0"/>
                </a:lnTo>
                <a:close/>
              </a:path>
            </a:pathLst>
          </a:custGeom>
        </p:spPr>
      </p:pic>
      <p:pic>
        <p:nvPicPr>
          <p:cNvPr id="7" name="图片 6"/>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H="1">
            <a:off x="0" y="0"/>
            <a:ext cx="844826" cy="1018669"/>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尾页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t="7974" r="227" b="7974"/>
          <a:stretch>
            <a:fillRect/>
          </a:stretch>
        </p:blipFill>
        <p:spPr>
          <a:xfrm flipV="1">
            <a:off x="0" y="0"/>
            <a:ext cx="12192000" cy="6858000"/>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05370" y="582165"/>
            <a:ext cx="2750580" cy="66248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注页">
    <p:bg>
      <p:bgPr>
        <a:solidFill>
          <a:schemeClr val="bg1"/>
        </a:solidFill>
        <a:effectLst/>
      </p:bgPr>
    </p:bg>
    <p:spTree>
      <p:nvGrpSpPr>
        <p:cNvPr id="1" name=""/>
        <p:cNvGrpSpPr/>
        <p:nvPr/>
      </p:nvGrpSpPr>
      <p:grpSpPr>
        <a:xfrm>
          <a:off x="0" y="0"/>
          <a:ext cx="0" cy="0"/>
          <a:chOff x="0" y="0"/>
          <a:chExt cx="0" cy="0"/>
        </a:xfrm>
      </p:grpSpPr>
      <p:pic>
        <p:nvPicPr>
          <p:cNvPr id="4" name="图片 3"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7" name="文本占位符 6"/>
          <p:cNvSpPr>
            <a:spLocks noGrp="1"/>
          </p:cNvSpPr>
          <p:nvPr>
            <p:ph type="body" sz="quarter" idx="11" hasCustomPrompt="1"/>
          </p:nvPr>
        </p:nvSpPr>
        <p:spPr>
          <a:xfrm>
            <a:off x="440603" y="182445"/>
            <a:ext cx="1657138" cy="287259"/>
          </a:xfrm>
          <a:prstGeom prst="rect">
            <a:avLst/>
          </a:prstGeom>
        </p:spPr>
        <p:txBody>
          <a:bodyPr/>
          <a:lstStyle>
            <a:lvl1pPr marL="0" indent="0">
              <a:lnSpc>
                <a:spcPct val="100000"/>
              </a:lnSpc>
              <a:buNone/>
              <a:defRPr sz="1100" b="0" i="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stStyle>
          <a:p>
            <a:pPr lvl="0"/>
            <a:r>
              <a:rPr kumimoji="1" lang="en-US" altLang="zh-CN" dirty="0" err="1"/>
              <a:t>OfficePLUS</a:t>
            </a:r>
            <a:endParaRPr kumimoji="1" lang="zh-CN" altLang="en-US" dirty="0"/>
          </a:p>
        </p:txBody>
      </p:sp>
      <p:sp>
        <p:nvSpPr>
          <p:cNvPr id="9" name="文本占位符 8"/>
          <p:cNvSpPr>
            <a:spLocks noGrp="1"/>
          </p:cNvSpPr>
          <p:nvPr>
            <p:ph type="body" sz="quarter" idx="13" hasCustomPrompt="1"/>
          </p:nvPr>
        </p:nvSpPr>
        <p:spPr>
          <a:xfrm>
            <a:off x="4153012" y="759876"/>
            <a:ext cx="7074345" cy="5399189"/>
          </a:xfrm>
          <a:prstGeom prst="rect">
            <a:avLst/>
          </a:prstGeom>
        </p:spPr>
        <p:txBody>
          <a:bodyPr/>
          <a:lstStyle>
            <a:lvl1pPr marL="0" indent="0">
              <a:lnSpc>
                <a:spcPct val="150000"/>
              </a:lnSpc>
              <a:buNone/>
              <a:defRPr sz="1200" b="0" i="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stStyle>
          <a:p>
            <a:pPr lvl="0"/>
            <a:r>
              <a:rPr kumimoji="1" lang="en-US" altLang="zh-CN" dirty="0" err="1"/>
              <a:t>OfficePLUS</a:t>
            </a:r>
            <a:endParaRPr kumimoji="1" lang="zh-CN" altLang="en-US" dirty="0"/>
          </a:p>
        </p:txBody>
      </p:sp>
      <p:sp>
        <p:nvSpPr>
          <p:cNvPr id="10" name="文本占位符 9"/>
          <p:cNvSpPr>
            <a:spLocks noGrp="1"/>
          </p:cNvSpPr>
          <p:nvPr>
            <p:ph type="body" sz="quarter" idx="14" hasCustomPrompt="1"/>
          </p:nvPr>
        </p:nvSpPr>
        <p:spPr>
          <a:xfrm>
            <a:off x="4153012" y="182445"/>
            <a:ext cx="2259871" cy="287259"/>
          </a:xfrm>
          <a:prstGeom prst="rect">
            <a:avLst/>
          </a:prstGeom>
        </p:spPr>
        <p:txBody>
          <a:bodyPr/>
          <a:lstStyle>
            <a:lvl1pPr marL="0" indent="0">
              <a:lnSpc>
                <a:spcPct val="100000"/>
              </a:lnSpc>
              <a:buNone/>
              <a:defRPr sz="1100" b="0" i="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stStyle>
          <a:p>
            <a:pPr lvl="0"/>
            <a:r>
              <a:rPr kumimoji="1" lang="en-US" altLang="zh-CN"/>
              <a:t>OfficePLUS</a:t>
            </a:r>
            <a:endParaRPr kumimoji="1" lang="zh-CN" altLang="en-US"/>
          </a:p>
        </p:txBody>
      </p:sp>
      <p:sp>
        <p:nvSpPr>
          <p:cNvPr id="11" name="文本占位符 10"/>
          <p:cNvSpPr>
            <a:spLocks noGrp="1"/>
          </p:cNvSpPr>
          <p:nvPr>
            <p:ph type="body" sz="quarter" idx="10" hasCustomPrompt="1"/>
          </p:nvPr>
        </p:nvSpPr>
        <p:spPr>
          <a:xfrm>
            <a:off x="440603" y="759873"/>
            <a:ext cx="1657138"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a:t>OfficePLUS</a:t>
            </a:r>
            <a:endParaRPr kumimoji="1" lang="zh-CN" altLang="en-US"/>
          </a:p>
        </p:txBody>
      </p:sp>
      <p:sp>
        <p:nvSpPr>
          <p:cNvPr id="6" name="文本占位符 5"/>
          <p:cNvSpPr>
            <a:spLocks noGrp="1"/>
          </p:cNvSpPr>
          <p:nvPr>
            <p:ph type="body" sz="quarter" idx="15" hasCustomPrompt="1"/>
          </p:nvPr>
        </p:nvSpPr>
        <p:spPr>
          <a:xfrm>
            <a:off x="440603" y="1490309"/>
            <a:ext cx="1657138" cy="4607818"/>
          </a:xfrm>
          <a:prstGeom prst="rect">
            <a:avLst/>
          </a:prstGeom>
        </p:spPr>
        <p:txBody>
          <a:bodyPr/>
          <a:lstStyle>
            <a:lvl1pPr marL="0" indent="0">
              <a:lnSpc>
                <a:spcPct val="150000"/>
              </a:lnSpc>
              <a:buNone/>
              <a:defRPr sz="1100" b="0" i="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stStyle>
          <a:p>
            <a:pPr lvl="0"/>
            <a:r>
              <a:rPr kumimoji="1" lang="en-US" altLang="zh-CN"/>
              <a:t>OfficePLUS</a:t>
            </a:r>
            <a:endParaRPr kumimoji="1" lang="zh-CN" altLang="en-US"/>
          </a:p>
        </p:txBody>
      </p:sp>
      <p:sp>
        <p:nvSpPr>
          <p:cNvPr id="8" name="文本占位符 7"/>
          <p:cNvSpPr>
            <a:spLocks noGrp="1"/>
          </p:cNvSpPr>
          <p:nvPr>
            <p:ph type="body" sz="quarter" idx="16" hasCustomPrompt="1"/>
          </p:nvPr>
        </p:nvSpPr>
        <p:spPr>
          <a:xfrm>
            <a:off x="2377999" y="182445"/>
            <a:ext cx="1494754" cy="287259"/>
          </a:xfrm>
          <a:prstGeom prst="rect">
            <a:avLst/>
          </a:prstGeom>
        </p:spPr>
        <p:txBody>
          <a:bodyPr/>
          <a:lstStyle>
            <a:lvl1pPr marL="0" indent="0">
              <a:lnSpc>
                <a:spcPct val="100000"/>
              </a:lnSpc>
              <a:buNone/>
              <a:defRPr sz="1100" b="0" i="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stStyle>
          <a:p>
            <a:pPr lvl="0"/>
            <a:r>
              <a:rPr kumimoji="1" lang="en-US" altLang="zh-CN" dirty="0" err="1"/>
              <a:t>OfficePLUS</a:t>
            </a:r>
            <a:endParaRPr kumimoji="1" lang="zh-CN" altLang="en-US" dirty="0"/>
          </a:p>
        </p:txBody>
      </p:sp>
      <p:sp>
        <p:nvSpPr>
          <p:cNvPr id="14" name="文本占位符 13"/>
          <p:cNvSpPr>
            <a:spLocks noGrp="1"/>
          </p:cNvSpPr>
          <p:nvPr>
            <p:ph type="body" sz="quarter" idx="17" hasCustomPrompt="1"/>
          </p:nvPr>
        </p:nvSpPr>
        <p:spPr>
          <a:xfrm>
            <a:off x="2378000" y="759876"/>
            <a:ext cx="1494754" cy="5399189"/>
          </a:xfrm>
          <a:prstGeom prst="rect">
            <a:avLst/>
          </a:prstGeom>
        </p:spPr>
        <p:txBody>
          <a:bodyPr/>
          <a:lstStyle>
            <a:lvl1pPr marL="0" indent="0">
              <a:lnSpc>
                <a:spcPct val="150000"/>
              </a:lnSpc>
              <a:buNone/>
              <a:defRPr sz="1200" b="0" i="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stStyle>
          <a:p>
            <a:pPr lvl="0"/>
            <a:r>
              <a:rPr kumimoji="1" lang="en-US" altLang="zh-CN" dirty="0" err="1"/>
              <a:t>OfficePLUS</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3ECB190B-471E-46E2-8603-69604598C0C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A7CE8792-C6F6-413A-9BC2-56717A67B5E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chart" Target="../charts/chart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exportToHTML\com\tedu\web\Task.java.html" TargetMode="External"/><Relationship Id="rId1" Type="http://schemas.openxmlformats.org/officeDocument/2006/relationships/hyperlink" Target="src\com\tedu\web\GameServer.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85074" y="1307138"/>
            <a:ext cx="6539099"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000" b="1" dirty="0">
                <a:solidFill>
                  <a:prstClr val="black"/>
                </a:solidFill>
                <a:latin typeface="微软雅黑" panose="020B0503020204020204" pitchFamily="34" charset="-122"/>
                <a:ea typeface="微软雅黑" panose="020B0503020204020204" pitchFamily="34" charset="-122"/>
              </a:rPr>
              <a:t>软件初级设计</a:t>
            </a:r>
            <a:r>
              <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实作</a:t>
            </a:r>
            <a:endPar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4520" y="4012537"/>
            <a:ext cx="34163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答辩</a:t>
            </a:r>
            <a:r>
              <a:rPr lang="zh-CN" altLang="en-US" sz="1400" dirty="0">
                <a:solidFill>
                  <a:prstClr val="black"/>
                </a:solidFill>
                <a:latin typeface="微软雅黑" panose="020B0503020204020204" pitchFamily="34" charset="-122"/>
                <a:ea typeface="微软雅黑" panose="020B0503020204020204" pitchFamily="34" charset="-122"/>
              </a:rPr>
              <a:t>小组成员</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sz="1400" dirty="0">
                <a:solidFill>
                  <a:prstClr val="black"/>
                </a:solidFill>
                <a:latin typeface="微软雅黑" panose="020B0503020204020204" pitchFamily="34" charset="-122"/>
                <a:ea typeface="微软雅黑" panose="020B0503020204020204" pitchFamily="34" charset="-122"/>
              </a:rPr>
              <a:t>宁梓舒、曾荣豪、李伟健</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684520" y="4600658"/>
            <a:ext cx="150554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dirty="0">
                <a:solidFill>
                  <a:prstClr val="black"/>
                </a:solidFill>
                <a:latin typeface="微软雅黑" panose="020B0503020204020204" pitchFamily="34" charset="-122"/>
                <a:ea typeface="微软雅黑" panose="020B0503020204020204" pitchFamily="34" charset="-122"/>
              </a:rPr>
              <a:t>所属班级</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en-US" altLang="zh-CN" sz="1400" dirty="0">
                <a:solidFill>
                  <a:prstClr val="black"/>
                </a:solidFill>
                <a:latin typeface="微软雅黑" panose="020B0503020204020204" pitchFamily="34" charset="-122"/>
                <a:ea typeface="微软雅黑" panose="020B0503020204020204" pitchFamily="34" charset="-122"/>
              </a:rPr>
              <a:t>2107</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0277" y="2475923"/>
            <a:ext cx="6241132" cy="1568450"/>
            <a:chOff x="750277" y="2475923"/>
            <a:chExt cx="6241132" cy="1568450"/>
          </a:xfrm>
        </p:grpSpPr>
        <p:grpSp>
          <p:nvGrpSpPr>
            <p:cNvPr id="13" name="组合 12"/>
            <p:cNvGrpSpPr/>
            <p:nvPr/>
          </p:nvGrpSpPr>
          <p:grpSpPr>
            <a:xfrm>
              <a:off x="2805648" y="2568256"/>
              <a:ext cx="4185761" cy="1384995"/>
              <a:chOff x="2805648" y="2413337"/>
              <a:chExt cx="4185761" cy="1384995"/>
            </a:xfrm>
          </p:grpSpPr>
          <p:sp>
            <p:nvSpPr>
              <p:cNvPr id="7" name="文本框 6"/>
              <p:cNvSpPr txBox="1"/>
              <p:nvPr/>
            </p:nvSpPr>
            <p:spPr>
              <a:xfrm>
                <a:off x="2805648" y="2413337"/>
                <a:ext cx="4185761"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敌人</a:t>
                </a:r>
                <a:r>
                  <a:rPr kumimoji="0" lang="en-US" altLang="zh-CN"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与</a:t>
                </a:r>
                <a:r>
                  <a:rPr kumimoji="0" lang="en-US" altLang="zh-CN"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UI</a:t>
                </a:r>
                <a:endPar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2851948" y="3429000"/>
                <a:ext cx="21996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敌人</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 |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血条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名字</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1" name="文本框 10"/>
            <p:cNvSpPr txBox="1"/>
            <p:nvPr/>
          </p:nvSpPr>
          <p:spPr>
            <a:xfrm>
              <a:off x="750277" y="2475923"/>
              <a:ext cx="2034540" cy="15684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03.</a:t>
              </a:r>
              <a:endParaRPr kumimoji="0" lang="zh-CN" altLang="en-US" sz="9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1768433" cy="707886"/>
          </a:xfrm>
          <a:prstGeom prst="rect">
            <a:avLst/>
          </a:prstGeom>
          <a:noFill/>
        </p:spPr>
        <p:txBody>
          <a:bodyPr wrap="none" rtlCol="0">
            <a:spAutoFit/>
          </a:bodyPr>
          <a:lstStyle/>
          <a:p>
            <a:r>
              <a:rPr lang="zh-CN" altLang="en-US" sz="4000" b="1" dirty="0">
                <a:latin typeface="+mj-ea"/>
                <a:ea typeface="+mj-ea"/>
              </a:rPr>
              <a:t>敌人</a:t>
            </a:r>
            <a:r>
              <a:rPr lang="en-US" altLang="zh-CN" sz="4000" b="1" dirty="0">
                <a:latin typeface="+mj-ea"/>
                <a:ea typeface="+mj-ea"/>
              </a:rPr>
              <a:t>AI</a:t>
            </a:r>
            <a:endParaRPr lang="zh-CN" altLang="en-US" sz="4000" b="1" dirty="0">
              <a:latin typeface="+mj-ea"/>
              <a:ea typeface="+mj-ea"/>
            </a:endParaRPr>
          </a:p>
        </p:txBody>
      </p:sp>
      <p:sp>
        <p:nvSpPr>
          <p:cNvPr id="3" name="文本框 2"/>
          <p:cNvSpPr txBox="1"/>
          <p:nvPr/>
        </p:nvSpPr>
        <p:spPr>
          <a:xfrm>
            <a:off x="572015" y="1532803"/>
            <a:ext cx="1210588" cy="400110"/>
          </a:xfrm>
          <a:prstGeom prst="rect">
            <a:avLst/>
          </a:prstGeom>
          <a:noFill/>
        </p:spPr>
        <p:txBody>
          <a:bodyPr wrap="none">
            <a:spAutoFit/>
          </a:bodyPr>
          <a:lstStyle/>
          <a:p>
            <a:r>
              <a:rPr lang="zh-CN" altLang="en-US" sz="2000" b="1" dirty="0"/>
              <a:t>三种状态</a:t>
            </a:r>
            <a:endParaRPr lang="zh-CN" altLang="en-US" sz="2000" b="1" dirty="0"/>
          </a:p>
        </p:txBody>
      </p:sp>
      <p:sp>
        <p:nvSpPr>
          <p:cNvPr id="4" name="文本框 3"/>
          <p:cNvSpPr txBox="1"/>
          <p:nvPr/>
        </p:nvSpPr>
        <p:spPr>
          <a:xfrm>
            <a:off x="572015" y="1932913"/>
            <a:ext cx="4937262" cy="787075"/>
          </a:xfrm>
          <a:prstGeom prst="rect">
            <a:avLst/>
          </a:prstGeom>
          <a:noFill/>
        </p:spPr>
        <p:txBody>
          <a:bodyPr wrap="square">
            <a:spAutoFit/>
          </a:bodyPr>
          <a:lstStyle/>
          <a:p>
            <a:pPr algn="just">
              <a:lnSpc>
                <a:spcPct val="150000"/>
              </a:lnSpc>
              <a:buClr>
                <a:schemeClr val="accent1"/>
              </a:buClr>
            </a:pPr>
            <a:r>
              <a:rPr lang="zh-CN" altLang="en-US" sz="1600" dirty="0"/>
              <a:t>敌人共有“水平行动”、“垂直运动”、“停止”三种状态</a:t>
            </a:r>
            <a:endParaRPr lang="zh-CN" altLang="en-US" sz="1600" dirty="0"/>
          </a:p>
        </p:txBody>
      </p:sp>
      <p:cxnSp>
        <p:nvCxnSpPr>
          <p:cNvPr id="5" name="直接连接符 4"/>
          <p:cNvCxnSpPr/>
          <p:nvPr/>
        </p:nvCxnSpPr>
        <p:spPr>
          <a:xfrm>
            <a:off x="646044" y="1932913"/>
            <a:ext cx="493726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08694" y="1532803"/>
            <a:ext cx="1210588" cy="400110"/>
          </a:xfrm>
          <a:prstGeom prst="rect">
            <a:avLst/>
          </a:prstGeom>
          <a:noFill/>
        </p:spPr>
        <p:txBody>
          <a:bodyPr wrap="none">
            <a:spAutoFit/>
          </a:bodyPr>
          <a:lstStyle/>
          <a:p>
            <a:r>
              <a:rPr lang="zh-CN" altLang="en-US" sz="2000" b="1" dirty="0"/>
              <a:t>随机切换</a:t>
            </a:r>
            <a:endParaRPr lang="zh-CN" altLang="en-US" sz="2000" b="1" dirty="0"/>
          </a:p>
        </p:txBody>
      </p:sp>
      <p:sp>
        <p:nvSpPr>
          <p:cNvPr id="8" name="文本框 7"/>
          <p:cNvSpPr txBox="1"/>
          <p:nvPr/>
        </p:nvSpPr>
        <p:spPr>
          <a:xfrm>
            <a:off x="6608694" y="1932913"/>
            <a:ext cx="4937262" cy="416011"/>
          </a:xfrm>
          <a:prstGeom prst="rect">
            <a:avLst/>
          </a:prstGeom>
          <a:noFill/>
        </p:spPr>
        <p:txBody>
          <a:bodyPr wrap="square">
            <a:spAutoFit/>
          </a:bodyPr>
          <a:lstStyle/>
          <a:p>
            <a:pPr algn="just">
              <a:lnSpc>
                <a:spcPct val="150000"/>
              </a:lnSpc>
              <a:buClr>
                <a:schemeClr val="accent1"/>
              </a:buClr>
            </a:pPr>
            <a:r>
              <a:rPr lang="zh-CN" altLang="en-US" sz="1600" dirty="0"/>
              <a:t>每隔一段时间随机切换状态</a:t>
            </a:r>
            <a:endParaRPr lang="zh-CN" altLang="en-US" sz="1600" dirty="0"/>
          </a:p>
        </p:txBody>
      </p:sp>
      <p:cxnSp>
        <p:nvCxnSpPr>
          <p:cNvPr id="9" name="直接连接符 8"/>
          <p:cNvCxnSpPr/>
          <p:nvPr/>
        </p:nvCxnSpPr>
        <p:spPr>
          <a:xfrm>
            <a:off x="6682723" y="1932913"/>
            <a:ext cx="493726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图表 9"/>
          <p:cNvGraphicFramePr/>
          <p:nvPr/>
        </p:nvGraphicFramePr>
        <p:xfrm>
          <a:off x="6682722" y="2719988"/>
          <a:ext cx="4937261" cy="3792567"/>
        </p:xfrm>
        <a:graphic>
          <a:graphicData uri="http://schemas.openxmlformats.org/drawingml/2006/chart">
            <c:chart xmlns:c="http://schemas.openxmlformats.org/drawingml/2006/chart" xmlns:r="http://schemas.openxmlformats.org/officeDocument/2006/relationships" r:id="rId1"/>
          </a:graphicData>
        </a:graphic>
      </p:graphicFrame>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453" y="3180888"/>
            <a:ext cx="3839955" cy="1822495"/>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722" y="2326450"/>
            <a:ext cx="5058897" cy="44476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1768433"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敌人</a:t>
            </a:r>
            <a:r>
              <a:rPr kumimoji="0" lang="en-US" altLang="zh-CN"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4739619" y="1550840"/>
            <a:ext cx="2236510"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碰到地图转换方向</a:t>
            </a:r>
            <a:endPar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cxnSp>
        <p:nvCxnSpPr>
          <p:cNvPr id="5" name="直接连接符 4"/>
          <p:cNvCxnSpPr/>
          <p:nvPr/>
        </p:nvCxnSpPr>
        <p:spPr>
          <a:xfrm>
            <a:off x="3389243" y="2027302"/>
            <a:ext cx="493726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图表 9"/>
          <p:cNvGraphicFramePr/>
          <p:nvPr/>
        </p:nvGraphicFramePr>
        <p:xfrm>
          <a:off x="6682722" y="2719988"/>
          <a:ext cx="4937261" cy="3792567"/>
        </p:xfrm>
        <a:graphic>
          <a:graphicData uri="http://schemas.openxmlformats.org/drawingml/2006/chart">
            <c:chart xmlns:c="http://schemas.openxmlformats.org/drawingml/2006/chart" xmlns:r="http://schemas.openxmlformats.org/officeDocument/2006/relationships" r:id="rId1"/>
          </a:graphicData>
        </a:graphic>
      </p:graphicFrame>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438" y="2291728"/>
            <a:ext cx="5308873" cy="38800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2464" y="1773031"/>
            <a:ext cx="11007072" cy="45653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
                <a:srgbClr val="ADBA26"/>
              </a:buClr>
              <a:buSzTx/>
              <a:buFontTx/>
              <a:buNone/>
              <a:defRPr/>
            </a:pPr>
            <a:r>
              <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通过记录当前血量和最大血量绘出血条</a:t>
            </a: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cxnSp>
        <p:nvCxnSpPr>
          <p:cNvPr id="6" name="直接连接符 5"/>
          <p:cNvCxnSpPr/>
          <p:nvPr/>
        </p:nvCxnSpPr>
        <p:spPr>
          <a:xfrm>
            <a:off x="646044" y="1486185"/>
            <a:ext cx="1095349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72015" y="543613"/>
            <a:ext cx="1210588"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血条</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6044" y="2458632"/>
            <a:ext cx="4692891" cy="3403775"/>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535" y="3293119"/>
            <a:ext cx="2379791" cy="1734800"/>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800" y="3294607"/>
            <a:ext cx="2379791" cy="17333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1210588" cy="707886"/>
          </a:xfrm>
          <a:prstGeom prst="rect">
            <a:avLst/>
          </a:prstGeom>
          <a:noFill/>
        </p:spPr>
        <p:txBody>
          <a:bodyPr wrap="none" rtlCol="0">
            <a:spAutoFit/>
          </a:bodyPr>
          <a:lstStyle/>
          <a:p>
            <a:r>
              <a:rPr lang="zh-CN" altLang="en-US" sz="4000" b="1" dirty="0">
                <a:latin typeface="+mj-ea"/>
                <a:ea typeface="+mj-ea"/>
              </a:rPr>
              <a:t>名字</a:t>
            </a:r>
            <a:endParaRPr lang="zh-CN" altLang="en-US" sz="4000" b="1" dirty="0">
              <a:latin typeface="+mj-ea"/>
              <a:ea typeface="+mj-ea"/>
            </a:endParaRPr>
          </a:p>
        </p:txBody>
      </p:sp>
      <p:sp>
        <p:nvSpPr>
          <p:cNvPr id="12" name="文本框 11"/>
          <p:cNvSpPr txBox="1"/>
          <p:nvPr/>
        </p:nvSpPr>
        <p:spPr>
          <a:xfrm>
            <a:off x="619124" y="1320641"/>
            <a:ext cx="5141596" cy="456535"/>
          </a:xfrm>
          <a:prstGeom prst="rect">
            <a:avLst/>
          </a:prstGeom>
          <a:noFill/>
        </p:spPr>
        <p:txBody>
          <a:bodyPr wrap="square">
            <a:spAutoFit/>
          </a:bodyPr>
          <a:lstStyle/>
          <a:p>
            <a:pPr algn="just">
              <a:lnSpc>
                <a:spcPct val="150000"/>
              </a:lnSpc>
            </a:pPr>
            <a:r>
              <a:rPr lang="en-US" altLang="zh-CN" dirty="0"/>
              <a:t>1.</a:t>
            </a:r>
            <a:r>
              <a:rPr lang="zh-CN" altLang="en-US" dirty="0"/>
              <a:t>两个数组分别存储名词和形容词</a:t>
            </a:r>
            <a:endParaRPr lang="zh-CN" altLang="en-US" dirty="0"/>
          </a:p>
        </p:txBody>
      </p:sp>
      <p:sp>
        <p:nvSpPr>
          <p:cNvPr id="13" name="文本框 12"/>
          <p:cNvSpPr txBox="1"/>
          <p:nvPr/>
        </p:nvSpPr>
        <p:spPr>
          <a:xfrm>
            <a:off x="572015" y="3677523"/>
            <a:ext cx="5141594" cy="456535"/>
          </a:xfrm>
          <a:prstGeom prst="rect">
            <a:avLst/>
          </a:prstGeom>
          <a:noFill/>
        </p:spPr>
        <p:txBody>
          <a:bodyPr wrap="square">
            <a:spAutoFit/>
          </a:bodyPr>
          <a:lstStyle/>
          <a:p>
            <a:pPr algn="just">
              <a:lnSpc>
                <a:spcPct val="150000"/>
              </a:lnSpc>
            </a:pPr>
            <a:r>
              <a:rPr lang="en-US" altLang="zh-CN" dirty="0"/>
              <a:t>2.</a:t>
            </a:r>
            <a:r>
              <a:rPr lang="zh-CN" altLang="en-US" dirty="0"/>
              <a:t>随机组合名词</a:t>
            </a:r>
            <a:r>
              <a:rPr lang="en-US" altLang="zh-CN" dirty="0"/>
              <a:t>+</a:t>
            </a:r>
            <a:r>
              <a:rPr lang="zh-CN" altLang="en-US" dirty="0"/>
              <a:t>“的”</a:t>
            </a:r>
            <a:r>
              <a:rPr lang="en-US" altLang="zh-CN" dirty="0"/>
              <a:t>+</a:t>
            </a:r>
            <a:r>
              <a:rPr lang="zh-CN" altLang="en-US" dirty="0"/>
              <a:t>形容词，随机颜色</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9124" y="1895685"/>
            <a:ext cx="4165814" cy="1428823"/>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13" y="4369747"/>
            <a:ext cx="7026356" cy="1543458"/>
          </a:xfrm>
          <a:prstGeom prst="rect">
            <a:avLst/>
          </a:prstGeom>
        </p:spPr>
      </p:pic>
      <p:sp>
        <p:nvSpPr>
          <p:cNvPr id="14" name="文本框 13"/>
          <p:cNvSpPr txBox="1"/>
          <p:nvPr/>
        </p:nvSpPr>
        <p:spPr>
          <a:xfrm>
            <a:off x="5713609" y="1320641"/>
            <a:ext cx="5141596" cy="456535"/>
          </a:xfrm>
          <a:prstGeom prst="rect">
            <a:avLst/>
          </a:prstGeom>
          <a:noFill/>
        </p:spPr>
        <p:txBody>
          <a:bodyPr wrap="square">
            <a:spAutoFit/>
          </a:bodyPr>
          <a:lstStyle/>
          <a:p>
            <a:pPr algn="just">
              <a:lnSpc>
                <a:spcPct val="150000"/>
              </a:lnSpc>
            </a:pPr>
            <a:r>
              <a:rPr lang="en-US" altLang="zh-CN" dirty="0"/>
              <a:t>3.</a:t>
            </a:r>
            <a:r>
              <a:rPr lang="zh-CN" altLang="en-US" dirty="0"/>
              <a:t>绘制名字</a:t>
            </a:r>
            <a:endParaRPr lang="zh-CN" altLang="en-US" dirty="0"/>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001" y="1895685"/>
            <a:ext cx="5521548" cy="1428822"/>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9139" y="4564405"/>
            <a:ext cx="1631410" cy="1146170"/>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1009" y="4564405"/>
            <a:ext cx="1571890" cy="11461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0277" y="2475923"/>
            <a:ext cx="3986738" cy="1569660"/>
            <a:chOff x="750277" y="2475923"/>
            <a:chExt cx="3986738" cy="1569660"/>
          </a:xfrm>
        </p:grpSpPr>
        <p:sp>
          <p:nvSpPr>
            <p:cNvPr id="7" name="文本框 6"/>
            <p:cNvSpPr txBox="1"/>
            <p:nvPr/>
          </p:nvSpPr>
          <p:spPr>
            <a:xfrm>
              <a:off x="3013466" y="2692947"/>
              <a:ext cx="1723549"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致谢</a:t>
              </a:r>
              <a:endPar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nvSpPr>
          <p:spPr>
            <a:xfrm>
              <a:off x="750277" y="2475923"/>
              <a:ext cx="2055371"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a:t>
              </a:r>
              <a:endParaRPr kumimoji="0" lang="zh-CN" altLang="en-US" sz="9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1210588" cy="707886"/>
          </a:xfrm>
          <a:prstGeom prst="rect">
            <a:avLst/>
          </a:prstGeom>
          <a:noFill/>
        </p:spPr>
        <p:txBody>
          <a:bodyPr wrap="none" rtlCol="0">
            <a:spAutoFit/>
          </a:bodyPr>
          <a:lstStyle/>
          <a:p>
            <a:r>
              <a:rPr lang="zh-CN" altLang="en-US" sz="4000" b="1" dirty="0">
                <a:latin typeface="+mj-ea"/>
                <a:ea typeface="+mj-ea"/>
              </a:rPr>
              <a:t>致谢</a:t>
            </a:r>
            <a:endParaRPr lang="zh-CN" altLang="en-US" sz="4000" b="1" dirty="0">
              <a:latin typeface="+mj-ea"/>
              <a:ea typeface="+mj-ea"/>
            </a:endParaRPr>
          </a:p>
        </p:txBody>
      </p:sp>
      <p:sp>
        <p:nvSpPr>
          <p:cNvPr id="6" name="文本框 5"/>
          <p:cNvSpPr txBox="1"/>
          <p:nvPr/>
        </p:nvSpPr>
        <p:spPr>
          <a:xfrm>
            <a:off x="955040" y="2160800"/>
            <a:ext cx="10281920" cy="661848"/>
          </a:xfrm>
          <a:prstGeom prst="rect">
            <a:avLst/>
          </a:prstGeom>
          <a:noFill/>
        </p:spPr>
        <p:txBody>
          <a:bodyPr wrap="square">
            <a:spAutoFit/>
          </a:bodyPr>
          <a:lstStyle/>
          <a:p>
            <a:pPr algn="just">
              <a:lnSpc>
                <a:spcPct val="150000"/>
              </a:lnSpc>
              <a:buClr>
                <a:schemeClr val="accent1"/>
              </a:buClr>
            </a:pPr>
            <a:r>
              <a:rPr lang="en-US" altLang="zh-CN" sz="2800" b="1" dirty="0"/>
              <a:t>1</a:t>
            </a:r>
            <a:r>
              <a:rPr lang="zh-CN" altLang="en-US" sz="2800" b="1" dirty="0"/>
              <a:t>、向在软件初级设计实作课中辅导的老师致以感谢</a:t>
            </a:r>
            <a:endParaRPr lang="en-US" altLang="zh-CN" sz="2800" b="1" dirty="0"/>
          </a:p>
        </p:txBody>
      </p:sp>
      <p:sp>
        <p:nvSpPr>
          <p:cNvPr id="3" name="文本框 2"/>
          <p:cNvSpPr txBox="1"/>
          <p:nvPr/>
        </p:nvSpPr>
        <p:spPr>
          <a:xfrm>
            <a:off x="955040" y="3070101"/>
            <a:ext cx="10281920" cy="661848"/>
          </a:xfrm>
          <a:prstGeom prst="rect">
            <a:avLst/>
          </a:prstGeom>
          <a:noFill/>
        </p:spPr>
        <p:txBody>
          <a:bodyPr wrap="square">
            <a:spAutoFit/>
          </a:bodyPr>
          <a:lstStyle/>
          <a:p>
            <a:pPr algn="just">
              <a:lnSpc>
                <a:spcPct val="150000"/>
              </a:lnSpc>
              <a:buClr>
                <a:schemeClr val="accent1"/>
              </a:buClr>
            </a:pPr>
            <a:r>
              <a:rPr lang="en-US" altLang="zh-CN" sz="2800" b="1" dirty="0"/>
              <a:t>2</a:t>
            </a:r>
            <a:r>
              <a:rPr lang="zh-CN" altLang="en-US" sz="2800" b="1" dirty="0"/>
              <a:t>、对小组中每位参与的成员致以感谢</a:t>
            </a:r>
            <a:endParaRPr lang="en-US" altLang="zh-CN" sz="2800" b="1" dirty="0"/>
          </a:p>
        </p:txBody>
      </p:sp>
      <p:sp>
        <p:nvSpPr>
          <p:cNvPr id="5" name="文本框 4"/>
          <p:cNvSpPr txBox="1"/>
          <p:nvPr/>
        </p:nvSpPr>
        <p:spPr>
          <a:xfrm>
            <a:off x="955040" y="4009512"/>
            <a:ext cx="10281920" cy="661848"/>
          </a:xfrm>
          <a:prstGeom prst="rect">
            <a:avLst/>
          </a:prstGeom>
          <a:noFill/>
        </p:spPr>
        <p:txBody>
          <a:bodyPr wrap="square">
            <a:spAutoFit/>
          </a:bodyPr>
          <a:lstStyle/>
          <a:p>
            <a:pPr algn="just">
              <a:lnSpc>
                <a:spcPct val="150000"/>
              </a:lnSpc>
              <a:buClr>
                <a:schemeClr val="accent1"/>
              </a:buClr>
            </a:pPr>
            <a:r>
              <a:rPr lang="en-US" altLang="zh-CN" sz="2800" b="1" dirty="0"/>
              <a:t>3</a:t>
            </a:r>
            <a:r>
              <a:rPr lang="zh-CN" altLang="en-US" sz="2800" b="1" dirty="0"/>
              <a:t>、感谢答辩过程中各位同学与老师的悉心聆听与耐心指导</a:t>
            </a:r>
            <a:endParaRPr lang="zh-CN" altLang="en-US" sz="2800" b="1" dirty="0"/>
          </a:p>
        </p:txBody>
      </p:sp>
      <p:sp>
        <p:nvSpPr>
          <p:cNvPr id="7" name="文本框 6"/>
          <p:cNvSpPr txBox="1"/>
          <p:nvPr/>
        </p:nvSpPr>
        <p:spPr>
          <a:xfrm>
            <a:off x="1177309" y="5351494"/>
            <a:ext cx="34163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答辩</a:t>
            </a:r>
            <a:r>
              <a:rPr lang="zh-CN" altLang="en-US" sz="1400" dirty="0">
                <a:solidFill>
                  <a:prstClr val="black"/>
                </a:solidFill>
                <a:latin typeface="微软雅黑" panose="020B0503020204020204" pitchFamily="34" charset="-122"/>
                <a:ea typeface="微软雅黑" panose="020B0503020204020204" pitchFamily="34" charset="-122"/>
              </a:rPr>
              <a:t>小组成员</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sz="1400" dirty="0">
                <a:solidFill>
                  <a:prstClr val="black"/>
                </a:solidFill>
                <a:latin typeface="微软雅黑" panose="020B0503020204020204" pitchFamily="34" charset="-122"/>
                <a:ea typeface="微软雅黑" panose="020B0503020204020204" pitchFamily="34" charset="-122"/>
              </a:rPr>
              <a:t>宁梓舒、曾荣豪、李伟健</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6822084" y="6041530"/>
            <a:ext cx="150554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dirty="0">
                <a:solidFill>
                  <a:prstClr val="black"/>
                </a:solidFill>
                <a:latin typeface="微软雅黑" panose="020B0503020204020204" pitchFamily="34" charset="-122"/>
                <a:ea typeface="微软雅黑" panose="020B0503020204020204" pitchFamily="34" charset="-122"/>
              </a:rPr>
              <a:t>所属班级</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en-US" altLang="zh-CN" sz="1400" dirty="0">
                <a:solidFill>
                  <a:prstClr val="black"/>
                </a:solidFill>
                <a:latin typeface="微软雅黑" panose="020B0503020204020204" pitchFamily="34" charset="-122"/>
                <a:ea typeface="微软雅黑" panose="020B0503020204020204" pitchFamily="34" charset="-122"/>
              </a:rPr>
              <a:t>2107</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06128" y="543613"/>
            <a:ext cx="223651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作品摘要</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2419214" y="2625724"/>
            <a:ext cx="7353572" cy="253402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	</a:t>
            </a:r>
            <a:r>
              <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本次软件初级设计实作中，我们小组的作品为坦克大战，通过小组合作完成了“坦克大战”中的基本功能，例如：敌人移动与开火、玩家的移动与开火、地图的加载、模型间的碰撞检测等等。</a:t>
            </a:r>
            <a:endParaRPr kumimoji="0" lang="en-US" altLang="zh-CN"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	</a:t>
            </a:r>
            <a:r>
              <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同时小组中每个人对“坦克大战”均进行了功能拓展，如：通过配置文件修改敌人、玩家、地图，主界面与游戏界面的切换，敌人血量、名字的</a:t>
            </a:r>
            <a:r>
              <a:rPr kumimoji="0" lang="en-US" altLang="zh-CN"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UI</a:t>
            </a:r>
            <a:r>
              <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显示，多人联机相互对战等等。</a:t>
            </a: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B"/>
        </a:solidFill>
        <a:effectLst/>
      </p:bgPr>
    </p:bg>
    <p:spTree>
      <p:nvGrpSpPr>
        <p:cNvPr id="1" name=""/>
        <p:cNvGrpSpPr/>
        <p:nvPr/>
      </p:nvGrpSpPr>
      <p:grpSpPr>
        <a:xfrm>
          <a:off x="0" y="0"/>
          <a:ext cx="0" cy="0"/>
          <a:chOff x="0" y="0"/>
          <a:chExt cx="0" cy="0"/>
        </a:xfrm>
      </p:grpSpPr>
      <p:sp>
        <p:nvSpPr>
          <p:cNvPr id="10" name="文本框 9"/>
          <p:cNvSpPr txBox="1"/>
          <p:nvPr/>
        </p:nvSpPr>
        <p:spPr>
          <a:xfrm>
            <a:off x="506126" y="543613"/>
            <a:ext cx="1210588"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目录</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45" name="组合 44"/>
          <p:cNvGrpSpPr/>
          <p:nvPr/>
        </p:nvGrpSpPr>
        <p:grpSpPr>
          <a:xfrm>
            <a:off x="707746" y="1618573"/>
            <a:ext cx="5196352" cy="1130410"/>
            <a:chOff x="1085584" y="2176670"/>
            <a:chExt cx="5196352" cy="1130410"/>
          </a:xfrm>
        </p:grpSpPr>
        <p:sp>
          <p:nvSpPr>
            <p:cNvPr id="15" name="矩形: 圆角 14"/>
            <p:cNvSpPr/>
            <p:nvPr/>
          </p:nvSpPr>
          <p:spPr>
            <a:xfrm>
              <a:off x="1085584" y="2176670"/>
              <a:ext cx="4994374" cy="1130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44" name="组合 43"/>
            <p:cNvGrpSpPr/>
            <p:nvPr/>
          </p:nvGrpSpPr>
          <p:grpSpPr>
            <a:xfrm>
              <a:off x="1282526" y="2325282"/>
              <a:ext cx="4999410" cy="833187"/>
              <a:chOff x="1463088" y="2325282"/>
              <a:chExt cx="4999410" cy="833187"/>
            </a:xfrm>
          </p:grpSpPr>
          <p:sp>
            <p:nvSpPr>
              <p:cNvPr id="17" name="矩形: 圆角 16"/>
              <p:cNvSpPr/>
              <p:nvPr/>
            </p:nvSpPr>
            <p:spPr>
              <a:xfrm>
                <a:off x="1463088" y="2400631"/>
                <a:ext cx="682488" cy="6824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01.</a:t>
                </a:r>
                <a:endParaRPr kumimoji="0" lang="zh-CN" altLang="en-US" sz="2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nvGrpSpPr>
              <p:cNvPr id="43" name="组合 42"/>
              <p:cNvGrpSpPr/>
              <p:nvPr/>
            </p:nvGrpSpPr>
            <p:grpSpPr>
              <a:xfrm>
                <a:off x="2202999" y="2325282"/>
                <a:ext cx="4259499" cy="833187"/>
                <a:chOff x="2202999" y="2257883"/>
                <a:chExt cx="4259499" cy="833187"/>
              </a:xfrm>
            </p:grpSpPr>
            <p:sp>
              <p:nvSpPr>
                <p:cNvPr id="13" name="文本框 12"/>
                <p:cNvSpPr txBox="1"/>
                <p:nvPr/>
              </p:nvSpPr>
              <p:spPr>
                <a:xfrm>
                  <a:off x="2202999" y="2257883"/>
                  <a:ext cx="34163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prstClr val="black"/>
                      </a:solidFill>
                      <a:latin typeface="微软雅黑" panose="020B0503020204020204" pitchFamily="34" charset="-122"/>
                      <a:ea typeface="微软雅黑" panose="020B0503020204020204" pitchFamily="34" charset="-122"/>
                    </a:rPr>
                    <a:t>界面切换与配置修改</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2" name="文本框 41"/>
                <p:cNvSpPr txBox="1"/>
                <p:nvPr/>
              </p:nvSpPr>
              <p:spPr>
                <a:xfrm>
                  <a:off x="2202999" y="2752516"/>
                  <a:ext cx="4259499" cy="338554"/>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prstClr val="black"/>
                      </a:solidFill>
                      <a:latin typeface="微软雅黑" panose="020B0503020204020204" pitchFamily="34" charset="-122"/>
                      <a:ea typeface="微软雅黑" panose="020B0503020204020204" pitchFamily="34" charset="-122"/>
                    </a:rPr>
                    <a:t>主界面与游戏界面的切换 </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配置文件修改参数</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grpSp>
      <p:grpSp>
        <p:nvGrpSpPr>
          <p:cNvPr id="61" name="组合 60"/>
          <p:cNvGrpSpPr/>
          <p:nvPr/>
        </p:nvGrpSpPr>
        <p:grpSpPr>
          <a:xfrm>
            <a:off x="707746" y="4637853"/>
            <a:ext cx="4994374" cy="1130410"/>
            <a:chOff x="1085584" y="2176670"/>
            <a:chExt cx="4994374" cy="1130410"/>
          </a:xfrm>
        </p:grpSpPr>
        <p:sp>
          <p:nvSpPr>
            <p:cNvPr id="62" name="矩形: 圆角 61"/>
            <p:cNvSpPr/>
            <p:nvPr/>
          </p:nvSpPr>
          <p:spPr>
            <a:xfrm>
              <a:off x="1085584" y="2176670"/>
              <a:ext cx="4994374" cy="1130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63" name="组合 62"/>
            <p:cNvGrpSpPr/>
            <p:nvPr/>
          </p:nvGrpSpPr>
          <p:grpSpPr>
            <a:xfrm>
              <a:off x="1282526" y="2325282"/>
              <a:ext cx="3563120" cy="833187"/>
              <a:chOff x="1463088" y="2325282"/>
              <a:chExt cx="3563120" cy="833187"/>
            </a:xfrm>
          </p:grpSpPr>
          <p:sp>
            <p:nvSpPr>
              <p:cNvPr id="64" name="矩形: 圆角 63"/>
              <p:cNvSpPr/>
              <p:nvPr/>
            </p:nvSpPr>
            <p:spPr>
              <a:xfrm>
                <a:off x="1463088" y="2400631"/>
                <a:ext cx="682488" cy="6824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03.</a:t>
                </a:r>
                <a:endParaRPr kumimoji="0" lang="zh-CN" altLang="en-US" sz="2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nvGrpSpPr>
              <p:cNvPr id="65" name="组合 64"/>
              <p:cNvGrpSpPr/>
              <p:nvPr/>
            </p:nvGrpSpPr>
            <p:grpSpPr>
              <a:xfrm>
                <a:off x="2202999" y="2325282"/>
                <a:ext cx="2823209" cy="833187"/>
                <a:chOff x="2202999" y="2257883"/>
                <a:chExt cx="2823209" cy="833187"/>
              </a:xfrm>
            </p:grpSpPr>
            <p:sp>
              <p:nvSpPr>
                <p:cNvPr id="66" name="文本框 65"/>
                <p:cNvSpPr txBox="1"/>
                <p:nvPr/>
              </p:nvSpPr>
              <p:spPr>
                <a:xfrm>
                  <a:off x="2202999" y="2257883"/>
                  <a:ext cx="23391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多人联机对战</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7" name="文本框 66"/>
                <p:cNvSpPr txBox="1"/>
                <p:nvPr/>
              </p:nvSpPr>
              <p:spPr>
                <a:xfrm>
                  <a:off x="2202999" y="2752516"/>
                  <a:ext cx="2823209" cy="338554"/>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prstClr val="black"/>
                      </a:solidFill>
                      <a:latin typeface="微软雅黑" panose="020B0503020204020204" pitchFamily="34" charset="-122"/>
                      <a:ea typeface="微软雅黑" panose="020B0503020204020204" pitchFamily="34" charset="-122"/>
                    </a:rPr>
                    <a:t>服务器客户端模式</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zh-CN" altLang="en-US" sz="1600" dirty="0">
                      <a:solidFill>
                        <a:prstClr val="black"/>
                      </a:solidFill>
                      <a:latin typeface="微软雅黑" panose="020B0503020204020204" pitchFamily="34" charset="-122"/>
                      <a:ea typeface="微软雅黑" panose="020B0503020204020204" pitchFamily="34" charset="-122"/>
                    </a:rPr>
                    <a:t>多人对战</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grpSp>
      <p:grpSp>
        <p:nvGrpSpPr>
          <p:cNvPr id="68" name="组合 67"/>
          <p:cNvGrpSpPr/>
          <p:nvPr/>
        </p:nvGrpSpPr>
        <p:grpSpPr>
          <a:xfrm>
            <a:off x="6489883" y="1725200"/>
            <a:ext cx="4994374" cy="1130410"/>
            <a:chOff x="1085584" y="2176670"/>
            <a:chExt cx="4461776" cy="1130410"/>
          </a:xfrm>
        </p:grpSpPr>
        <p:sp>
          <p:nvSpPr>
            <p:cNvPr id="69" name="矩形: 圆角 68"/>
            <p:cNvSpPr/>
            <p:nvPr/>
          </p:nvSpPr>
          <p:spPr>
            <a:xfrm>
              <a:off x="1085584" y="2176670"/>
              <a:ext cx="4461776" cy="1130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70" name="组合 69"/>
            <p:cNvGrpSpPr/>
            <p:nvPr/>
          </p:nvGrpSpPr>
          <p:grpSpPr>
            <a:xfrm>
              <a:off x="1282526" y="2400631"/>
              <a:ext cx="1959165" cy="757838"/>
              <a:chOff x="1463088" y="2400631"/>
              <a:chExt cx="1959165" cy="757838"/>
            </a:xfrm>
          </p:grpSpPr>
          <p:sp>
            <p:nvSpPr>
              <p:cNvPr id="71" name="矩形: 圆角 70"/>
              <p:cNvSpPr/>
              <p:nvPr/>
            </p:nvSpPr>
            <p:spPr>
              <a:xfrm>
                <a:off x="1463088" y="2400631"/>
                <a:ext cx="682488" cy="6824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04.</a:t>
                </a:r>
                <a:endParaRPr kumimoji="0" lang="zh-CN" altLang="en-US" sz="2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nvGrpSpPr>
              <p:cNvPr id="72" name="组合 71"/>
              <p:cNvGrpSpPr/>
              <p:nvPr/>
            </p:nvGrpSpPr>
            <p:grpSpPr>
              <a:xfrm>
                <a:off x="2202999" y="2465972"/>
                <a:ext cx="1219254" cy="692497"/>
                <a:chOff x="2202999" y="2398573"/>
                <a:chExt cx="1219254" cy="692497"/>
              </a:xfrm>
            </p:grpSpPr>
            <p:sp>
              <p:nvSpPr>
                <p:cNvPr id="73" name="文本框 72"/>
                <p:cNvSpPr txBox="1"/>
                <p:nvPr/>
              </p:nvSpPr>
              <p:spPr>
                <a:xfrm>
                  <a:off x="2615717" y="2398573"/>
                  <a:ext cx="80653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prstClr val="black"/>
                      </a:solidFill>
                      <a:latin typeface="微软雅黑" panose="020B0503020204020204" pitchFamily="34" charset="-122"/>
                      <a:ea typeface="微软雅黑" panose="020B0503020204020204" pitchFamily="34" charset="-122"/>
                    </a:rPr>
                    <a:t>致谢</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4" name="文本框 73"/>
                <p:cNvSpPr txBox="1"/>
                <p:nvPr/>
              </p:nvSpPr>
              <p:spPr>
                <a:xfrm>
                  <a:off x="2202999" y="2752516"/>
                  <a:ext cx="165031" cy="338554"/>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grpSp>
      <p:grpSp>
        <p:nvGrpSpPr>
          <p:cNvPr id="2" name="组合 1"/>
          <p:cNvGrpSpPr/>
          <p:nvPr/>
        </p:nvGrpSpPr>
        <p:grpSpPr>
          <a:xfrm>
            <a:off x="707746" y="3128213"/>
            <a:ext cx="4994374" cy="1130410"/>
            <a:chOff x="1085584" y="2176670"/>
            <a:chExt cx="4994374" cy="1130410"/>
          </a:xfrm>
        </p:grpSpPr>
        <p:sp>
          <p:nvSpPr>
            <p:cNvPr id="3" name="矩形: 圆角 2"/>
            <p:cNvSpPr/>
            <p:nvPr/>
          </p:nvSpPr>
          <p:spPr>
            <a:xfrm>
              <a:off x="1085584" y="2176670"/>
              <a:ext cx="4994374" cy="1130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grpSp>
          <p:nvGrpSpPr>
            <p:cNvPr id="4" name="组合 3"/>
            <p:cNvGrpSpPr/>
            <p:nvPr/>
          </p:nvGrpSpPr>
          <p:grpSpPr>
            <a:xfrm>
              <a:off x="1282526" y="2325282"/>
              <a:ext cx="2790472" cy="833187"/>
              <a:chOff x="1463088" y="2325282"/>
              <a:chExt cx="2790472" cy="833187"/>
            </a:xfrm>
          </p:grpSpPr>
          <p:sp>
            <p:nvSpPr>
              <p:cNvPr id="5" name="矩形: 圆角 4"/>
              <p:cNvSpPr/>
              <p:nvPr/>
            </p:nvSpPr>
            <p:spPr>
              <a:xfrm>
                <a:off x="1463088" y="2400631"/>
                <a:ext cx="682488" cy="6824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dirty="0">
                    <a:solidFill>
                      <a:schemeClr val="tx1"/>
                    </a:solidFill>
                  </a:rPr>
                  <a:t>02.</a:t>
                </a:r>
                <a:endParaRPr lang="zh-CN" altLang="en-US" sz="2800" dirty="0">
                  <a:solidFill>
                    <a:schemeClr val="tx1"/>
                  </a:solidFill>
                </a:endParaRPr>
              </a:p>
            </p:txBody>
          </p:sp>
          <p:grpSp>
            <p:nvGrpSpPr>
              <p:cNvPr id="6" name="组合 5"/>
              <p:cNvGrpSpPr/>
              <p:nvPr/>
            </p:nvGrpSpPr>
            <p:grpSpPr>
              <a:xfrm>
                <a:off x="2202999" y="2325282"/>
                <a:ext cx="2050561" cy="833187"/>
                <a:chOff x="2202999" y="2257883"/>
                <a:chExt cx="2050561" cy="833187"/>
              </a:xfrm>
            </p:grpSpPr>
            <p:sp>
              <p:nvSpPr>
                <p:cNvPr id="7" name="文本框 6"/>
                <p:cNvSpPr txBox="1"/>
                <p:nvPr/>
              </p:nvSpPr>
              <p:spPr>
                <a:xfrm>
                  <a:off x="2202999" y="2257883"/>
                  <a:ext cx="2050561" cy="523220"/>
                </a:xfrm>
                <a:prstGeom prst="rect">
                  <a:avLst/>
                </a:prstGeom>
                <a:noFill/>
              </p:spPr>
              <p:txBody>
                <a:bodyPr wrap="none" rtlCol="0">
                  <a:spAutoFit/>
                </a:bodyPr>
                <a:lstStyle/>
                <a:p>
                  <a:r>
                    <a:rPr lang="zh-CN" altLang="en-US" sz="2800" b="1" dirty="0">
                      <a:latin typeface="+mj-ea"/>
                      <a:ea typeface="+mj-ea"/>
                    </a:rPr>
                    <a:t>敌人</a:t>
                  </a:r>
                  <a:r>
                    <a:rPr lang="en-US" altLang="zh-CN" sz="2800" b="1" dirty="0">
                      <a:latin typeface="+mj-ea"/>
                      <a:ea typeface="+mj-ea"/>
                    </a:rPr>
                    <a:t>AI</a:t>
                  </a:r>
                  <a:r>
                    <a:rPr lang="zh-CN" altLang="en-US" sz="2800" b="1" dirty="0">
                      <a:latin typeface="+mj-ea"/>
                      <a:ea typeface="+mj-ea"/>
                    </a:rPr>
                    <a:t>与</a:t>
                  </a:r>
                  <a:r>
                    <a:rPr lang="en-US" altLang="zh-CN" sz="2800" b="1" dirty="0">
                      <a:latin typeface="+mj-ea"/>
                      <a:ea typeface="+mj-ea"/>
                    </a:rPr>
                    <a:t>UI</a:t>
                  </a:r>
                  <a:endParaRPr lang="zh-CN" altLang="en-US" sz="2800" b="1" dirty="0">
                    <a:latin typeface="+mj-ea"/>
                    <a:ea typeface="+mj-ea"/>
                  </a:endParaRPr>
                </a:p>
              </p:txBody>
            </p:sp>
            <p:sp>
              <p:nvSpPr>
                <p:cNvPr id="8" name="文本框 7"/>
                <p:cNvSpPr txBox="1"/>
                <p:nvPr/>
              </p:nvSpPr>
              <p:spPr>
                <a:xfrm>
                  <a:off x="2202999" y="2752516"/>
                  <a:ext cx="1973617" cy="338554"/>
                </a:xfrm>
                <a:prstGeom prst="rect">
                  <a:avLst/>
                </a:prstGeom>
                <a:noFill/>
              </p:spPr>
              <p:txBody>
                <a:bodyPr wrap="none">
                  <a:spAutoFit/>
                </a:bodyPr>
                <a:lstStyle/>
                <a:p>
                  <a:r>
                    <a:rPr lang="zh-CN" altLang="en-US" sz="1600" dirty="0">
                      <a:latin typeface="+mj-ea"/>
                      <a:ea typeface="+mj-ea"/>
                    </a:rPr>
                    <a:t>敌人</a:t>
                  </a:r>
                  <a:r>
                    <a:rPr lang="en-US" altLang="zh-CN" sz="1600" dirty="0">
                      <a:latin typeface="+mj-ea"/>
                      <a:ea typeface="+mj-ea"/>
                    </a:rPr>
                    <a:t>AI</a:t>
                  </a:r>
                  <a:r>
                    <a:rPr lang="zh-CN" altLang="en-US" sz="1600" dirty="0">
                      <a:latin typeface="+mj-ea"/>
                      <a:ea typeface="+mj-ea"/>
                    </a:rPr>
                    <a:t> </a:t>
                  </a:r>
                  <a:r>
                    <a:rPr lang="en-US" altLang="zh-CN" sz="1600" dirty="0">
                      <a:latin typeface="+mj-ea"/>
                      <a:ea typeface="+mj-ea"/>
                    </a:rPr>
                    <a:t>| </a:t>
                  </a:r>
                  <a:r>
                    <a:rPr lang="zh-CN" altLang="en-US" sz="1600" dirty="0">
                      <a:latin typeface="+mj-ea"/>
                      <a:ea typeface="+mj-ea"/>
                    </a:rPr>
                    <a:t>血条 </a:t>
                  </a:r>
                  <a:r>
                    <a:rPr lang="en-US" altLang="zh-CN" sz="1600" dirty="0">
                      <a:latin typeface="+mj-ea"/>
                      <a:ea typeface="+mj-ea"/>
                    </a:rPr>
                    <a:t>| </a:t>
                  </a:r>
                  <a:r>
                    <a:rPr lang="zh-CN" altLang="en-US" sz="1600" dirty="0">
                      <a:latin typeface="+mj-ea"/>
                      <a:ea typeface="+mj-ea"/>
                    </a:rPr>
                    <a:t>名字</a:t>
                  </a:r>
                  <a:endParaRPr lang="zh-CN" altLang="en-US" sz="1600" dirty="0">
                    <a:latin typeface="+mj-ea"/>
                    <a:ea typeface="+mj-ea"/>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0277" y="2475923"/>
            <a:ext cx="9165010" cy="1569660"/>
            <a:chOff x="750277" y="2475923"/>
            <a:chExt cx="9165010" cy="1569660"/>
          </a:xfrm>
        </p:grpSpPr>
        <p:grpSp>
          <p:nvGrpSpPr>
            <p:cNvPr id="13" name="组合 12"/>
            <p:cNvGrpSpPr/>
            <p:nvPr/>
          </p:nvGrpSpPr>
          <p:grpSpPr>
            <a:xfrm>
              <a:off x="2805648" y="2568256"/>
              <a:ext cx="7109639" cy="1384995"/>
              <a:chOff x="2805648" y="2413337"/>
              <a:chExt cx="7109639" cy="1384995"/>
            </a:xfrm>
          </p:grpSpPr>
          <p:sp>
            <p:nvSpPr>
              <p:cNvPr id="7" name="文本框 6"/>
              <p:cNvSpPr txBox="1"/>
              <p:nvPr/>
            </p:nvSpPr>
            <p:spPr>
              <a:xfrm>
                <a:off x="2805648" y="2413337"/>
                <a:ext cx="7109639"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6000" b="1" dirty="0">
                    <a:solidFill>
                      <a:prstClr val="black"/>
                    </a:solidFill>
                    <a:latin typeface="微软雅黑" panose="020B0503020204020204" pitchFamily="34" charset="-122"/>
                    <a:ea typeface="微软雅黑" panose="020B0503020204020204" pitchFamily="34" charset="-122"/>
                  </a:rPr>
                  <a:t>界面切换与配置修改</a:t>
                </a:r>
                <a:endPar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2851948" y="3429000"/>
                <a:ext cx="49712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主界面与游戏界面的切换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配置文件修改参数</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1" name="文本框 10"/>
            <p:cNvSpPr txBox="1"/>
            <p:nvPr/>
          </p:nvSpPr>
          <p:spPr>
            <a:xfrm>
              <a:off x="750277" y="2475923"/>
              <a:ext cx="2055371"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01.</a:t>
              </a:r>
              <a:endParaRPr kumimoji="0" lang="zh-CN" altLang="en-US" sz="9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531427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solidFill>
                  <a:prstClr val="black"/>
                </a:solidFill>
                <a:latin typeface="微软雅黑" panose="020B0503020204020204" pitchFamily="34" charset="-122"/>
                <a:ea typeface="微软雅黑" panose="020B0503020204020204" pitchFamily="34" charset="-122"/>
              </a:rPr>
              <a:t>主界面与游戏界面切换</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572015" y="1532803"/>
            <a:ext cx="1210588"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prstClr val="black"/>
                </a:solidFill>
                <a:latin typeface="Arial" panose="020B0604020202020204"/>
                <a:ea typeface="微软雅黑" panose="020B0503020204020204" pitchFamily="34" charset="-122"/>
              </a:rPr>
              <a:t>面板搭建</a:t>
            </a:r>
            <a:endPar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572015" y="1932913"/>
            <a:ext cx="4937262" cy="78534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
                <a:srgbClr val="ADBA26"/>
              </a:buClr>
              <a:buSzTx/>
              <a:buFontTx/>
              <a:buNone/>
              <a:defRPr/>
            </a:pPr>
            <a:r>
              <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主界面由中间的背景图片面板与底部的按钮面板构成，并采用</a:t>
            </a:r>
            <a:r>
              <a:rPr kumimoji="0" lang="en-US" altLang="zh-CN" sz="1600" b="0" i="0" u="none" strike="noStrike" kern="1200" cap="none" spc="0" normalizeH="0" baseline="0" noProof="0" dirty="0" err="1">
                <a:ln>
                  <a:noFill/>
                </a:ln>
                <a:solidFill>
                  <a:prstClr val="black"/>
                </a:solidFill>
                <a:effectLst/>
                <a:uLnTx/>
                <a:uFillTx/>
                <a:latin typeface="Arial" panose="020B0604020202020204"/>
                <a:ea typeface="微软雅黑" panose="020B0503020204020204" pitchFamily="34" charset="-122"/>
                <a:cs typeface="+mn-cs"/>
              </a:rPr>
              <a:t>BorderLayout</a:t>
            </a:r>
            <a:r>
              <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的布局放置两块面板</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cxnSp>
        <p:nvCxnSpPr>
          <p:cNvPr id="5" name="直接连接符 4"/>
          <p:cNvCxnSpPr/>
          <p:nvPr/>
        </p:nvCxnSpPr>
        <p:spPr>
          <a:xfrm>
            <a:off x="646044" y="1932913"/>
            <a:ext cx="493726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762431" y="1913079"/>
            <a:ext cx="4857552" cy="78707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
                <a:srgbClr val="ADBA26"/>
              </a:buClr>
              <a:buSzTx/>
              <a:buFontTx/>
              <a:buNone/>
              <a:defRPr/>
            </a:pPr>
            <a:r>
              <a:rPr lang="zh-CN" altLang="en-US" sz="1600" dirty="0">
                <a:solidFill>
                  <a:prstClr val="black"/>
                </a:solidFill>
                <a:latin typeface="Arial" panose="020B0604020202020204"/>
                <a:ea typeface="微软雅黑" panose="020B0503020204020204" pitchFamily="34" charset="-122"/>
              </a:rPr>
              <a:t>按钮的注册事件中包含对主线程的入口值设置与监听对象的改变，不同的按钮跳往不同的游戏界面</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cxnSp>
        <p:nvCxnSpPr>
          <p:cNvPr id="9" name="直接连接符 8"/>
          <p:cNvCxnSpPr/>
          <p:nvPr/>
        </p:nvCxnSpPr>
        <p:spPr>
          <a:xfrm>
            <a:off x="6682723" y="1932913"/>
            <a:ext cx="493726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图表 9"/>
          <p:cNvGraphicFramePr/>
          <p:nvPr/>
        </p:nvGraphicFramePr>
        <p:xfrm>
          <a:off x="6682722" y="2719988"/>
          <a:ext cx="4937261" cy="3792567"/>
        </p:xfrm>
        <a:graphic>
          <a:graphicData uri="http://schemas.openxmlformats.org/drawingml/2006/chart">
            <c:chart xmlns:c="http://schemas.openxmlformats.org/drawingml/2006/chart" xmlns:r="http://schemas.openxmlformats.org/officeDocument/2006/relationships" r:id="rId1"/>
          </a:graphicData>
        </a:graphic>
      </p:graphicFrame>
      <p:pic>
        <p:nvPicPr>
          <p:cNvPr id="11" name="图片 10"/>
          <p:cNvPicPr>
            <a:picLocks noChangeAspect="1"/>
          </p:cNvPicPr>
          <p:nvPr/>
        </p:nvPicPr>
        <p:blipFill>
          <a:blip r:embed="rId2"/>
          <a:stretch>
            <a:fillRect/>
          </a:stretch>
        </p:blipFill>
        <p:spPr>
          <a:xfrm>
            <a:off x="6762431" y="2767748"/>
            <a:ext cx="4832046" cy="3909213"/>
          </a:xfrm>
          <a:prstGeom prst="rect">
            <a:avLst/>
          </a:prstGeom>
        </p:spPr>
      </p:pic>
      <p:sp>
        <p:nvSpPr>
          <p:cNvPr id="13" name="文本框 12"/>
          <p:cNvSpPr txBox="1"/>
          <p:nvPr/>
        </p:nvSpPr>
        <p:spPr>
          <a:xfrm>
            <a:off x="6682722" y="1493135"/>
            <a:ext cx="1210588"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prstClr val="black"/>
                </a:solidFill>
                <a:latin typeface="Arial" panose="020B0604020202020204"/>
                <a:ea typeface="微软雅黑" panose="020B0503020204020204" pitchFamily="34" charset="-122"/>
              </a:rPr>
              <a:t>按钮事件</a:t>
            </a:r>
            <a:endPar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pic>
        <p:nvPicPr>
          <p:cNvPr id="16" name="图片 15"/>
          <p:cNvPicPr>
            <a:picLocks noChangeAspect="1"/>
          </p:cNvPicPr>
          <p:nvPr/>
        </p:nvPicPr>
        <p:blipFill>
          <a:blip r:embed="rId3"/>
          <a:stretch>
            <a:fillRect/>
          </a:stretch>
        </p:blipFill>
        <p:spPr>
          <a:xfrm>
            <a:off x="418666" y="2812686"/>
            <a:ext cx="4894393" cy="3864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4288353"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配置文件修改参数</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572015" y="1532803"/>
            <a:ext cx="2282997"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Arial" panose="020B0604020202020204"/>
                <a:ea typeface="微软雅黑" panose="020B0503020204020204" pitchFamily="34" charset="-122"/>
                <a:cs typeface="+mn-cs"/>
              </a:rPr>
              <a:t>GameLoad</a:t>
            </a:r>
            <a:r>
              <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类分离</a:t>
            </a:r>
            <a:endPar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572015" y="1932913"/>
            <a:ext cx="4937262" cy="226267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
                <a:srgbClr val="ADBA26"/>
              </a:buClr>
              <a:buSzTx/>
              <a:buFontTx/>
              <a:buNone/>
              <a:defRPr/>
            </a:pPr>
            <a:r>
              <a:rPr lang="zh-CN" altLang="en-US" sz="1600" dirty="0">
                <a:solidFill>
                  <a:prstClr val="black"/>
                </a:solidFill>
                <a:latin typeface="Arial" panose="020B0604020202020204"/>
                <a:ea typeface="微软雅黑" panose="020B0503020204020204" pitchFamily="34" charset="-122"/>
              </a:rPr>
              <a:t>类的逻辑：</a:t>
            </a:r>
            <a:endParaRPr lang="en-US" altLang="zh-CN" sz="1600" dirty="0">
              <a:solidFill>
                <a:prstClr val="black"/>
              </a:solidFill>
              <a:latin typeface="Arial" panose="020B0604020202020204"/>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
                <a:srgbClr val="ADBA26"/>
              </a:buClr>
              <a:buSzTx/>
              <a:buFontTx/>
              <a:buNone/>
              <a:defRPr/>
            </a:pPr>
            <a:r>
              <a:rPr lang="zh-CN" altLang="en-US" sz="1600" dirty="0">
                <a:solidFill>
                  <a:prstClr val="black"/>
                </a:solidFill>
                <a:latin typeface="Arial" panose="020B0604020202020204"/>
                <a:ea typeface="微软雅黑" panose="020B0503020204020204" pitchFamily="34" charset="-122"/>
              </a:rPr>
              <a:t>首先在静态方法</a:t>
            </a:r>
            <a:r>
              <a:rPr lang="en-US" altLang="zh-CN" sz="1600" dirty="0">
                <a:solidFill>
                  <a:prstClr val="black"/>
                </a:solidFill>
                <a:latin typeface="Arial" panose="020B0604020202020204"/>
                <a:ea typeface="微软雅黑" panose="020B0503020204020204" pitchFamily="34" charset="-122"/>
              </a:rPr>
              <a:t>Load()</a:t>
            </a:r>
            <a:r>
              <a:rPr lang="zh-CN" altLang="en-US" sz="1600" dirty="0">
                <a:solidFill>
                  <a:prstClr val="black"/>
                </a:solidFill>
                <a:latin typeface="Arial" panose="020B0604020202020204"/>
                <a:ea typeface="微软雅黑" panose="020B0503020204020204" pitchFamily="34" charset="-122"/>
              </a:rPr>
              <a:t>中通过</a:t>
            </a:r>
            <a:r>
              <a:rPr lang="en-US" altLang="zh-CN" sz="1600" dirty="0">
                <a:solidFill>
                  <a:prstClr val="black"/>
                </a:solidFill>
                <a:latin typeface="Arial" panose="020B0604020202020204"/>
                <a:ea typeface="微软雅黑" panose="020B0503020204020204" pitchFamily="34" charset="-122"/>
              </a:rPr>
              <a:t>IO</a:t>
            </a:r>
            <a:r>
              <a:rPr lang="zh-CN" altLang="en-US" sz="1600" dirty="0">
                <a:solidFill>
                  <a:prstClr val="black"/>
                </a:solidFill>
                <a:latin typeface="Arial" panose="020B0604020202020204"/>
                <a:ea typeface="微软雅黑" panose="020B0503020204020204" pitchFamily="34" charset="-122"/>
              </a:rPr>
              <a:t>流的方式加载游戏所需的所有图片资源，然后在</a:t>
            </a:r>
            <a:r>
              <a:rPr lang="en-US" altLang="zh-CN" sz="1600" dirty="0" err="1">
                <a:solidFill>
                  <a:prstClr val="black"/>
                </a:solidFill>
                <a:latin typeface="Arial" panose="020B0604020202020204"/>
                <a:ea typeface="微软雅黑" panose="020B0503020204020204" pitchFamily="34" charset="-122"/>
              </a:rPr>
              <a:t>PlayLoad</a:t>
            </a:r>
            <a:r>
              <a:rPr lang="en-US" altLang="zh-CN" sz="1600" dirty="0">
                <a:solidFill>
                  <a:prstClr val="black"/>
                </a:solidFill>
                <a:latin typeface="Arial" panose="020B0604020202020204"/>
                <a:ea typeface="微软雅黑" panose="020B0503020204020204" pitchFamily="34" charset="-122"/>
              </a:rPr>
              <a:t>()</a:t>
            </a:r>
            <a:r>
              <a:rPr lang="zh-CN" altLang="en-US" sz="1600" dirty="0">
                <a:solidFill>
                  <a:prstClr val="black"/>
                </a:solidFill>
                <a:latin typeface="Arial" panose="020B0604020202020204"/>
                <a:ea typeface="微软雅黑" panose="020B0503020204020204" pitchFamily="34" charset="-122"/>
              </a:rPr>
              <a:t>、</a:t>
            </a:r>
            <a:r>
              <a:rPr lang="en-US" altLang="zh-CN" sz="1600" dirty="0" err="1">
                <a:solidFill>
                  <a:prstClr val="black"/>
                </a:solidFill>
                <a:latin typeface="Arial" panose="020B0604020202020204"/>
                <a:ea typeface="微软雅黑" panose="020B0503020204020204" pitchFamily="34" charset="-122"/>
              </a:rPr>
              <a:t>EnemyLoad</a:t>
            </a:r>
            <a:r>
              <a:rPr lang="en-US" altLang="zh-CN" sz="1600" dirty="0">
                <a:solidFill>
                  <a:prstClr val="black"/>
                </a:solidFill>
                <a:latin typeface="Arial" panose="020B0604020202020204"/>
                <a:ea typeface="微软雅黑" panose="020B0503020204020204" pitchFamily="34" charset="-122"/>
              </a:rPr>
              <a:t>()</a:t>
            </a:r>
            <a:r>
              <a:rPr lang="zh-CN" altLang="en-US" sz="1600" dirty="0">
                <a:solidFill>
                  <a:prstClr val="black"/>
                </a:solidFill>
                <a:latin typeface="Arial" panose="020B0604020202020204"/>
                <a:ea typeface="微软雅黑" panose="020B0503020204020204" pitchFamily="34" charset="-122"/>
              </a:rPr>
              <a:t>、</a:t>
            </a:r>
            <a:r>
              <a:rPr lang="en-US" altLang="zh-CN" sz="1600" dirty="0" err="1">
                <a:solidFill>
                  <a:prstClr val="black"/>
                </a:solidFill>
                <a:latin typeface="Arial" panose="020B0604020202020204"/>
                <a:ea typeface="微软雅黑" panose="020B0503020204020204" pitchFamily="34" charset="-122"/>
              </a:rPr>
              <a:t>MapLoad</a:t>
            </a:r>
            <a:r>
              <a:rPr lang="en-US" altLang="zh-CN" sz="1600" dirty="0">
                <a:solidFill>
                  <a:prstClr val="black"/>
                </a:solidFill>
                <a:latin typeface="Arial" panose="020B0604020202020204"/>
                <a:ea typeface="微软雅黑" panose="020B0503020204020204" pitchFamily="34" charset="-122"/>
              </a:rPr>
              <a:t>()</a:t>
            </a:r>
            <a:r>
              <a:rPr lang="zh-CN" altLang="en-US" sz="1600" dirty="0">
                <a:solidFill>
                  <a:prstClr val="black"/>
                </a:solidFill>
                <a:latin typeface="Arial" panose="020B0604020202020204"/>
                <a:ea typeface="微软雅黑" panose="020B0503020204020204" pitchFamily="34" charset="-122"/>
              </a:rPr>
              <a:t>的方法中同样通过</a:t>
            </a:r>
            <a:r>
              <a:rPr lang="en-US" altLang="zh-CN" sz="1600" dirty="0">
                <a:solidFill>
                  <a:prstClr val="black"/>
                </a:solidFill>
                <a:latin typeface="Arial" panose="020B0604020202020204"/>
                <a:ea typeface="微软雅黑" panose="020B0503020204020204" pitchFamily="34" charset="-122"/>
              </a:rPr>
              <a:t>IO</a:t>
            </a:r>
            <a:r>
              <a:rPr lang="zh-CN" altLang="en-US" sz="1600" dirty="0">
                <a:solidFill>
                  <a:prstClr val="black"/>
                </a:solidFill>
                <a:latin typeface="Arial" panose="020B0604020202020204"/>
                <a:ea typeface="微软雅黑" panose="020B0503020204020204" pitchFamily="34" charset="-122"/>
              </a:rPr>
              <a:t>流以获取传入参数所对应的配置文件中各个对象的属性值，例如：大小、出生坐标、初始朝向等。</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cxnSp>
        <p:nvCxnSpPr>
          <p:cNvPr id="5" name="直接连接符 4"/>
          <p:cNvCxnSpPr/>
          <p:nvPr/>
        </p:nvCxnSpPr>
        <p:spPr>
          <a:xfrm>
            <a:off x="646044" y="1932913"/>
            <a:ext cx="493726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图表 9"/>
          <p:cNvGraphicFramePr/>
          <p:nvPr/>
        </p:nvGraphicFramePr>
        <p:xfrm>
          <a:off x="6682722" y="2719988"/>
          <a:ext cx="4937261" cy="3792567"/>
        </p:xfrm>
        <a:graphic>
          <a:graphicData uri="http://schemas.openxmlformats.org/drawingml/2006/chart">
            <c:chart xmlns:c="http://schemas.openxmlformats.org/drawingml/2006/chart" xmlns:r="http://schemas.openxmlformats.org/officeDocument/2006/relationships" r:id="rId1"/>
          </a:graphicData>
        </a:graphic>
      </p:graphicFrame>
      <p:pic>
        <p:nvPicPr>
          <p:cNvPr id="7" name="图片 6"/>
          <p:cNvPicPr>
            <a:picLocks noChangeAspect="1"/>
          </p:cNvPicPr>
          <p:nvPr/>
        </p:nvPicPr>
        <p:blipFill>
          <a:blip r:embed="rId2"/>
          <a:stretch>
            <a:fillRect/>
          </a:stretch>
        </p:blipFill>
        <p:spPr>
          <a:xfrm>
            <a:off x="5719801" y="1090945"/>
            <a:ext cx="6247178" cy="53025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0277" y="2475923"/>
            <a:ext cx="6856685" cy="1568450"/>
            <a:chOff x="750277" y="2475923"/>
            <a:chExt cx="6856685" cy="1568450"/>
          </a:xfrm>
        </p:grpSpPr>
        <p:grpSp>
          <p:nvGrpSpPr>
            <p:cNvPr id="13" name="组合 12"/>
            <p:cNvGrpSpPr/>
            <p:nvPr/>
          </p:nvGrpSpPr>
          <p:grpSpPr>
            <a:xfrm>
              <a:off x="2805648" y="2568256"/>
              <a:ext cx="4801314" cy="1384995"/>
              <a:chOff x="2805648" y="2413337"/>
              <a:chExt cx="4801314" cy="1384995"/>
            </a:xfrm>
          </p:grpSpPr>
          <p:sp>
            <p:nvSpPr>
              <p:cNvPr id="7" name="文本框 6"/>
              <p:cNvSpPr txBox="1"/>
              <p:nvPr/>
            </p:nvSpPr>
            <p:spPr>
              <a:xfrm>
                <a:off x="2805648" y="2413337"/>
                <a:ext cx="4801314"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6000" b="1" dirty="0">
                    <a:solidFill>
                      <a:prstClr val="black"/>
                    </a:solidFill>
                    <a:latin typeface="微软雅黑" panose="020B0503020204020204" pitchFamily="34" charset="-122"/>
                    <a:ea typeface="微软雅黑" panose="020B0503020204020204" pitchFamily="34" charset="-122"/>
                  </a:rPr>
                  <a:t>多人联机对战</a:t>
                </a:r>
                <a:endPar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2851948" y="3429000"/>
                <a:ext cx="32175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服务器客户端模式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多人对战</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1" name="文本框 10"/>
            <p:cNvSpPr txBox="1"/>
            <p:nvPr/>
          </p:nvSpPr>
          <p:spPr>
            <a:xfrm>
              <a:off x="750277" y="2475923"/>
              <a:ext cx="2034540" cy="15684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a:t>
              </a:r>
              <a:endParaRPr kumimoji="0" lang="zh-CN" altLang="en-US" sz="9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9" name="矩形 18"/>
          <p:cNvSpPr/>
          <p:nvPr>
            <p:custDataLst>
              <p:tags r:id="rId1"/>
            </p:custDataLst>
          </p:nvPr>
        </p:nvSpPr>
        <p:spPr>
          <a:xfrm>
            <a:off x="10106660" y="617855"/>
            <a:ext cx="1540510" cy="495935"/>
          </a:xfrm>
          <a:prstGeom prst="rect">
            <a:avLst/>
          </a:prstGeom>
          <a:solidFill>
            <a:srgbClr val="F9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0106660" y="617855"/>
            <a:ext cx="1540510" cy="495935"/>
          </a:xfrm>
          <a:prstGeom prst="rect">
            <a:avLst/>
          </a:prstGeom>
          <a:solidFill>
            <a:srgbClr val="F9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572015" y="543613"/>
            <a:ext cx="1198880" cy="706755"/>
          </a:xfrm>
          <a:prstGeom prst="rect">
            <a:avLst/>
          </a:prstGeom>
          <a:noFill/>
        </p:spPr>
        <p:txBody>
          <a:bodyPr wrap="none" rtlCol="0">
            <a:spAutoFit/>
          </a:bodyPr>
          <a:lstStyle/>
          <a:p>
            <a:r>
              <a:rPr lang="zh-CN" altLang="en-US" sz="4000" b="1" dirty="0">
                <a:latin typeface="+mj-ea"/>
                <a:ea typeface="+mj-ea"/>
              </a:rPr>
              <a:t>概括</a:t>
            </a:r>
            <a:endParaRPr lang="zh-CN" altLang="en-US" sz="4000" b="1" dirty="0">
              <a:latin typeface="+mj-ea"/>
              <a:ea typeface="+mj-ea"/>
            </a:endParaRPr>
          </a:p>
        </p:txBody>
      </p:sp>
      <p:sp>
        <p:nvSpPr>
          <p:cNvPr id="3" name="文本框 2"/>
          <p:cNvSpPr txBox="1"/>
          <p:nvPr/>
        </p:nvSpPr>
        <p:spPr>
          <a:xfrm>
            <a:off x="515620" y="1358265"/>
            <a:ext cx="3873500" cy="5631180"/>
          </a:xfrm>
          <a:prstGeom prst="rect">
            <a:avLst/>
          </a:prstGeom>
          <a:noFill/>
        </p:spPr>
        <p:txBody>
          <a:bodyPr wrap="square" rtlCol="0">
            <a:spAutoFit/>
          </a:bodyPr>
          <a:p>
            <a:r>
              <a:rPr lang="en-US" altLang="zh-CN" sz="1200">
                <a:sym typeface="+mn-ea"/>
              </a:rPr>
              <a:t>  </a:t>
            </a:r>
            <a:r>
              <a:rPr lang="zh-CN" altLang="en-US" sz="1200">
                <a:sym typeface="+mn-ea"/>
              </a:rPr>
              <a:t>坦克大战中，当玩家按下或松开方向键或空格键时，坦克的状态会发生改变，根据一个时刻的状态，我们可以按照相同的处理方法，演化出相同的结果，因此，只需在玩家的</a:t>
            </a:r>
            <a:r>
              <a:rPr lang="en-US" altLang="zh-CN" sz="1200">
                <a:sym typeface="+mn-ea"/>
              </a:rPr>
              <a:t>Play</a:t>
            </a:r>
            <a:r>
              <a:rPr lang="zh-CN" altLang="en-US" sz="1200">
                <a:sym typeface="+mn-ea"/>
              </a:rPr>
              <a:t>对象状态发生改变时，向所有的其他玩家发送状态更新信号就可以保证游戏的全局的同步性，这是联机模块的假设和实现方法。</a:t>
            </a:r>
            <a:endParaRPr lang="en-US" altLang="zh-CN" sz="1200"/>
          </a:p>
          <a:p>
            <a:r>
              <a:rPr lang="en-US" altLang="zh-CN" sz="1200"/>
              <a:t>  </a:t>
            </a:r>
            <a:r>
              <a:rPr lang="zh-CN" altLang="en-US" sz="1200"/>
              <a:t>此联机模块使用</a:t>
            </a:r>
            <a:r>
              <a:rPr lang="en-US" altLang="zh-CN" sz="1200"/>
              <a:t>UDP</a:t>
            </a:r>
            <a:r>
              <a:rPr lang="zh-CN" altLang="en-US" sz="1200"/>
              <a:t>协议交互，游戏数据的交换是快速的，小量的，使用</a:t>
            </a:r>
            <a:r>
              <a:rPr lang="en-US" altLang="zh-CN" sz="1200"/>
              <a:t>UDP</a:t>
            </a:r>
            <a:r>
              <a:rPr lang="zh-CN" altLang="en-US" sz="1200"/>
              <a:t>协议可以保证了数据传输的及时到达，最小化数据冗余。这个模块的模型是</a:t>
            </a:r>
            <a:r>
              <a:rPr lang="en-US" altLang="zh-CN" sz="1200"/>
              <a:t>P2P</a:t>
            </a:r>
            <a:r>
              <a:rPr lang="zh-CN" altLang="en-US" sz="1200"/>
              <a:t>模型，他假设所有玩家都在同一个局域网</a:t>
            </a:r>
            <a:r>
              <a:rPr lang="zh-CN" altLang="en-US" sz="1200"/>
              <a:t>中。</a:t>
            </a:r>
            <a:endParaRPr lang="zh-CN" altLang="en-US" sz="1200"/>
          </a:p>
          <a:p>
            <a:r>
              <a:rPr lang="en-US" altLang="zh-CN" sz="1200"/>
              <a:t>  </a:t>
            </a:r>
            <a:r>
              <a:rPr lang="zh-CN" altLang="en-US" sz="1200"/>
              <a:t>在联机模块中，我自行定义了一套协议，保证</a:t>
            </a:r>
            <a:r>
              <a:rPr lang="zh-CN" altLang="en-US" sz="1200"/>
              <a:t>数据正常交互。</a:t>
            </a:r>
            <a:endParaRPr lang="zh-CN" altLang="en-US" sz="1200"/>
          </a:p>
          <a:p>
            <a:r>
              <a:rPr lang="en-US" altLang="zh-CN" sz="1200"/>
              <a:t>  </a:t>
            </a:r>
            <a:r>
              <a:rPr lang="zh-CN" altLang="en-US" sz="1200"/>
              <a:t>右图是联机模块的状态机图，此图描述了基本的框架。首先，</a:t>
            </a:r>
            <a:r>
              <a:rPr lang="en-US" altLang="zh-CN" sz="1200"/>
              <a:t>GameServer</a:t>
            </a:r>
            <a:r>
              <a:rPr lang="zh-CN" altLang="en-US" sz="1200"/>
              <a:t>会开启，等待接收两个信息，一个是来自</a:t>
            </a:r>
            <a:r>
              <a:rPr lang="en-US" altLang="zh-CN" sz="1200"/>
              <a:t>GameClient</a:t>
            </a:r>
            <a:r>
              <a:rPr lang="zh-CN" altLang="en-US" sz="1200"/>
              <a:t>的</a:t>
            </a:r>
            <a:r>
              <a:rPr lang="en-US" altLang="zh-CN" sz="1200"/>
              <a:t>HELLO</a:t>
            </a:r>
            <a:r>
              <a:rPr lang="zh-CN" altLang="en-US" sz="1200"/>
              <a:t>信号，收到此信号后，服务器端会将</a:t>
            </a:r>
            <a:r>
              <a:rPr lang="en-US" altLang="zh-CN" sz="1200"/>
              <a:t>ElementManager</a:t>
            </a:r>
            <a:r>
              <a:rPr lang="zh-CN" altLang="en-US" sz="1200"/>
              <a:t>和所有</a:t>
            </a:r>
            <a:r>
              <a:rPr lang="en-US" altLang="zh-CN" sz="1200"/>
              <a:t>Peer</a:t>
            </a:r>
            <a:r>
              <a:rPr lang="zh-CN" altLang="en-US" sz="1200"/>
              <a:t>拷贝一份，其中</a:t>
            </a:r>
            <a:r>
              <a:rPr lang="en-US" altLang="zh-CN" sz="1200"/>
              <a:t>Peer</a:t>
            </a:r>
            <a:r>
              <a:rPr lang="zh-CN" altLang="en-US" sz="1200"/>
              <a:t>是同时进行游戏的玩家，通过</a:t>
            </a:r>
            <a:r>
              <a:rPr lang="en-US" altLang="zh-CN" sz="1200"/>
              <a:t>IP</a:t>
            </a:r>
            <a:r>
              <a:rPr lang="zh-CN" altLang="en-US" sz="1200"/>
              <a:t>和端口号保存其他玩家，然后夹在</a:t>
            </a:r>
            <a:r>
              <a:rPr lang="en-US" altLang="zh-CN" sz="1200"/>
              <a:t>HELLO_REPLY</a:t>
            </a:r>
            <a:r>
              <a:rPr lang="zh-CN" altLang="en-US" sz="1200"/>
              <a:t>信号中发给</a:t>
            </a:r>
            <a:r>
              <a:rPr lang="en-US" altLang="zh-CN" sz="1200"/>
              <a:t>Client</a:t>
            </a:r>
            <a:r>
              <a:rPr lang="zh-CN" altLang="en-US" sz="1200"/>
              <a:t>，</a:t>
            </a:r>
            <a:r>
              <a:rPr lang="zh-CN" altLang="en-US" sz="1200">
                <a:sym typeface="+mn-ea"/>
              </a:rPr>
              <a:t>同时</a:t>
            </a:r>
            <a:r>
              <a:rPr lang="en-US" altLang="zh-CN" sz="1200">
                <a:sym typeface="+mn-ea"/>
              </a:rPr>
              <a:t>Server</a:t>
            </a:r>
            <a:r>
              <a:rPr lang="zh-CN" altLang="en-US" sz="1200">
                <a:sym typeface="+mn-ea"/>
              </a:rPr>
              <a:t>向所有的其他</a:t>
            </a:r>
            <a:r>
              <a:rPr lang="en-US" altLang="zh-CN" sz="1200">
                <a:sym typeface="+mn-ea"/>
              </a:rPr>
              <a:t>Peer</a:t>
            </a:r>
            <a:r>
              <a:rPr lang="zh-CN" altLang="en-US" sz="1200">
                <a:sym typeface="+mn-ea"/>
              </a:rPr>
              <a:t>发送一个</a:t>
            </a:r>
            <a:r>
              <a:rPr lang="en-US" altLang="zh-CN" sz="1200">
                <a:sym typeface="+mn-ea"/>
              </a:rPr>
              <a:t>ADD_PEER</a:t>
            </a:r>
            <a:r>
              <a:rPr lang="zh-CN" altLang="en-US" sz="1200">
                <a:sym typeface="+mn-ea"/>
              </a:rPr>
              <a:t>信号，</a:t>
            </a:r>
            <a:r>
              <a:rPr lang="zh-CN" altLang="en-US" sz="1200"/>
              <a:t>此</a:t>
            </a:r>
            <a:r>
              <a:rPr lang="en-US" altLang="zh-CN" sz="1200"/>
              <a:t>Client</a:t>
            </a:r>
            <a:r>
              <a:rPr lang="zh-CN" altLang="en-US" sz="1200"/>
              <a:t>收到</a:t>
            </a:r>
            <a:r>
              <a:rPr lang="en-US" altLang="zh-CN" sz="1200">
                <a:sym typeface="+mn-ea"/>
              </a:rPr>
              <a:t>HELLO_REPLY</a:t>
            </a:r>
            <a:r>
              <a:rPr lang="zh-CN" altLang="en-US" sz="1200">
                <a:sym typeface="+mn-ea"/>
              </a:rPr>
              <a:t>信号</a:t>
            </a:r>
            <a:r>
              <a:rPr lang="zh-CN" altLang="en-US" sz="1200"/>
              <a:t>以后，就进入了就绪状态。此为</a:t>
            </a:r>
            <a:r>
              <a:rPr lang="en-US" altLang="zh-CN" sz="1200"/>
              <a:t>GameClient</a:t>
            </a:r>
            <a:r>
              <a:rPr lang="zh-CN" altLang="en-US" sz="1200"/>
              <a:t>开始阶段的</a:t>
            </a:r>
            <a:r>
              <a:rPr lang="zh-CN" altLang="en-US" sz="1200"/>
              <a:t>工作。</a:t>
            </a:r>
            <a:endParaRPr lang="zh-CN" altLang="en-US" sz="1200"/>
          </a:p>
          <a:p>
            <a:r>
              <a:rPr lang="en-US" altLang="zh-CN" sz="1200"/>
              <a:t>  </a:t>
            </a:r>
            <a:r>
              <a:rPr lang="zh-CN" altLang="en-US" sz="1200"/>
              <a:t>在</a:t>
            </a:r>
            <a:r>
              <a:rPr lang="en-US" altLang="zh-CN" sz="1200"/>
              <a:t>Client</a:t>
            </a:r>
            <a:r>
              <a:rPr lang="zh-CN" altLang="en-US" sz="1200"/>
              <a:t>和</a:t>
            </a:r>
            <a:r>
              <a:rPr lang="en-US" altLang="zh-CN" sz="1200"/>
              <a:t>Server</a:t>
            </a:r>
            <a:r>
              <a:rPr lang="zh-CN" altLang="en-US" sz="1200"/>
              <a:t>就绪状态时，会收到两种信号，其中一种是</a:t>
            </a:r>
            <a:r>
              <a:rPr lang="en-US" altLang="zh-CN" sz="1200"/>
              <a:t>ADD_PEER</a:t>
            </a:r>
            <a:r>
              <a:rPr lang="zh-CN" altLang="en-US" sz="1200"/>
              <a:t>信号，此信号收到后会在自己的</a:t>
            </a:r>
            <a:r>
              <a:rPr lang="en-US" altLang="zh-CN" sz="1200"/>
              <a:t>Peers</a:t>
            </a:r>
            <a:r>
              <a:rPr lang="zh-CN" altLang="en-US" sz="1200"/>
              <a:t>数组中增加一个</a:t>
            </a:r>
            <a:r>
              <a:rPr lang="en-US" altLang="zh-CN" sz="1200"/>
              <a:t>Peer</a:t>
            </a:r>
            <a:r>
              <a:rPr lang="zh-CN" altLang="en-US" sz="1200"/>
              <a:t>。第二种是</a:t>
            </a:r>
            <a:r>
              <a:rPr lang="en-US" altLang="zh-CN" sz="1200"/>
              <a:t>PLAY_STATUS</a:t>
            </a:r>
            <a:r>
              <a:rPr lang="zh-CN" altLang="en-US" sz="1200"/>
              <a:t>信号，此信号表明其他</a:t>
            </a:r>
            <a:r>
              <a:rPr lang="en-US" altLang="zh-CN" sz="1200"/>
              <a:t>Peer</a:t>
            </a:r>
            <a:r>
              <a:rPr lang="zh-CN" altLang="en-US" sz="1200"/>
              <a:t>的状态正在改变，可以同时为</a:t>
            </a:r>
            <a:r>
              <a:rPr lang="en-US" altLang="zh-CN" sz="1200"/>
              <a:t>Server</a:t>
            </a:r>
            <a:r>
              <a:rPr lang="zh-CN" altLang="en-US" sz="1200"/>
              <a:t>和</a:t>
            </a:r>
            <a:r>
              <a:rPr lang="en-US" altLang="zh-CN" sz="1200"/>
              <a:t>Client</a:t>
            </a:r>
            <a:r>
              <a:rPr lang="zh-CN" altLang="en-US" sz="1200"/>
              <a:t>收到，</a:t>
            </a:r>
            <a:r>
              <a:rPr lang="en-US" altLang="zh-CN" sz="1200"/>
              <a:t>Server</a:t>
            </a:r>
            <a:r>
              <a:rPr lang="zh-CN" altLang="en-US" sz="1200"/>
              <a:t>和</a:t>
            </a:r>
            <a:r>
              <a:rPr lang="en-US" altLang="zh-CN" sz="1200"/>
              <a:t>Client</a:t>
            </a:r>
            <a:r>
              <a:rPr lang="zh-CN" altLang="en-US" sz="1200"/>
              <a:t>根据此信息更新对应的</a:t>
            </a:r>
            <a:r>
              <a:rPr lang="en-US" altLang="zh-CN" sz="1200"/>
              <a:t>Play</a:t>
            </a:r>
            <a:r>
              <a:rPr lang="zh-CN" altLang="en-US" sz="1200"/>
              <a:t>对象的</a:t>
            </a:r>
            <a:r>
              <a:rPr lang="zh-CN" altLang="en-US" sz="1200"/>
              <a:t>状态。</a:t>
            </a:r>
            <a:endParaRPr lang="zh-CN" altLang="en-US" sz="1200"/>
          </a:p>
          <a:p>
            <a:r>
              <a:rPr lang="zh-CN" altLang="en-US" sz="1200"/>
              <a:t> </a:t>
            </a:r>
            <a:r>
              <a:rPr lang="en-US" altLang="zh-CN" sz="1200"/>
              <a:t> </a:t>
            </a:r>
            <a:r>
              <a:rPr lang="zh-CN" altLang="en-US" sz="1200"/>
              <a:t>当玩家按下按键后，会将修改后的状态向全部</a:t>
            </a:r>
            <a:r>
              <a:rPr lang="en-US" altLang="zh-CN" sz="1200"/>
              <a:t>Peer</a:t>
            </a:r>
            <a:r>
              <a:rPr lang="zh-CN" altLang="en-US" sz="1200"/>
              <a:t>广播，其他</a:t>
            </a:r>
            <a:r>
              <a:rPr lang="en-US" altLang="zh-CN" sz="1200"/>
              <a:t>Peer</a:t>
            </a:r>
            <a:r>
              <a:rPr lang="zh-CN" altLang="en-US" sz="1200"/>
              <a:t>收到后会进行处理并更新相应的</a:t>
            </a:r>
            <a:r>
              <a:rPr lang="zh-CN" altLang="en-US" sz="1200"/>
              <a:t>状态。</a:t>
            </a:r>
            <a:endParaRPr lang="zh-CN" altLang="en-US" sz="1200"/>
          </a:p>
          <a:p>
            <a:r>
              <a:rPr lang="en-US" altLang="zh-CN" sz="1200"/>
              <a:t>  </a:t>
            </a:r>
            <a:endParaRPr lang="zh-CN" altLang="en-US" sz="1200"/>
          </a:p>
        </p:txBody>
      </p:sp>
      <p:pic>
        <p:nvPicPr>
          <p:cNvPr id="4" name="图片 3" descr="Web模块状态机"/>
          <p:cNvPicPr>
            <a:picLocks noChangeAspect="1"/>
          </p:cNvPicPr>
          <p:nvPr/>
        </p:nvPicPr>
        <p:blipFill>
          <a:blip r:embed="rId1"/>
          <a:stretch>
            <a:fillRect/>
          </a:stretch>
        </p:blipFill>
        <p:spPr>
          <a:xfrm>
            <a:off x="4878705" y="543560"/>
            <a:ext cx="7263765" cy="5743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0106660" y="617855"/>
            <a:ext cx="1540510" cy="495935"/>
          </a:xfrm>
          <a:prstGeom prst="rect">
            <a:avLst/>
          </a:prstGeom>
          <a:solidFill>
            <a:srgbClr val="F9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572015" y="543613"/>
            <a:ext cx="2214880" cy="706755"/>
          </a:xfrm>
          <a:prstGeom prst="rect">
            <a:avLst/>
          </a:prstGeom>
          <a:noFill/>
        </p:spPr>
        <p:txBody>
          <a:bodyPr wrap="none" rtlCol="0">
            <a:spAutoFit/>
          </a:bodyPr>
          <a:lstStyle/>
          <a:p>
            <a:r>
              <a:rPr lang="zh-CN" altLang="en-US" sz="4000" b="1" dirty="0">
                <a:latin typeface="+mj-ea"/>
                <a:ea typeface="+mj-ea"/>
              </a:rPr>
              <a:t>代码</a:t>
            </a:r>
            <a:r>
              <a:rPr lang="zh-CN" altLang="en-US" sz="4000" b="1" dirty="0">
                <a:latin typeface="+mj-ea"/>
                <a:ea typeface="+mj-ea"/>
              </a:rPr>
              <a:t>细节</a:t>
            </a:r>
            <a:endParaRPr lang="zh-CN" altLang="en-US" sz="4000" b="1" dirty="0">
              <a:latin typeface="+mj-ea"/>
              <a:ea typeface="+mj-ea"/>
            </a:endParaRPr>
          </a:p>
        </p:txBody>
      </p:sp>
      <p:sp>
        <p:nvSpPr>
          <p:cNvPr id="4" name="文本框 3"/>
          <p:cNvSpPr txBox="1"/>
          <p:nvPr/>
        </p:nvSpPr>
        <p:spPr>
          <a:xfrm>
            <a:off x="607060" y="1332230"/>
            <a:ext cx="4064000" cy="2306955"/>
          </a:xfrm>
          <a:prstGeom prst="rect">
            <a:avLst/>
          </a:prstGeom>
          <a:noFill/>
        </p:spPr>
        <p:txBody>
          <a:bodyPr wrap="square" rtlCol="0">
            <a:spAutoFit/>
          </a:bodyPr>
          <a:p>
            <a:r>
              <a:rPr lang="en-US" altLang="zh-CN"/>
              <a:t>  </a:t>
            </a:r>
            <a:r>
              <a:rPr lang="en-US" altLang="zh-CN">
                <a:hlinkClick r:id="rId1" action="ppaction://hlinkfile"/>
              </a:rPr>
              <a:t>GameServer</a:t>
            </a:r>
            <a:r>
              <a:rPr lang="zh-CN" altLang="en-US">
                <a:hlinkClick r:id="rId1" action="ppaction://hlinkfile"/>
              </a:rPr>
              <a:t>文件</a:t>
            </a:r>
            <a:r>
              <a:rPr lang="zh-CN" altLang="en-US"/>
              <a:t>，主要的工作是处理</a:t>
            </a:r>
            <a:r>
              <a:rPr lang="en-US" altLang="zh-CN"/>
              <a:t>HELLO</a:t>
            </a:r>
            <a:r>
              <a:rPr lang="zh-CN" altLang="en-US"/>
              <a:t>信号，在这个</a:t>
            </a:r>
            <a:r>
              <a:rPr lang="en-US" altLang="zh-CN"/>
              <a:t>Server</a:t>
            </a:r>
            <a:r>
              <a:rPr lang="zh-CN" altLang="en-US"/>
              <a:t>线程运行后，会开放一个</a:t>
            </a:r>
            <a:r>
              <a:rPr lang="en-US" altLang="zh-CN"/>
              <a:t>11451</a:t>
            </a:r>
            <a:r>
              <a:rPr lang="zh-CN" altLang="en-US"/>
              <a:t>端口，其他</a:t>
            </a:r>
            <a:r>
              <a:rPr lang="en-US" altLang="zh-CN"/>
              <a:t>Client</a:t>
            </a:r>
            <a:r>
              <a:rPr lang="zh-CN" altLang="en-US"/>
              <a:t>会向这个端口交互。具体的逻辑在</a:t>
            </a:r>
            <a:r>
              <a:rPr lang="en-US" altLang="zh-CN">
                <a:hlinkClick r:id="rId2" action="ppaction://hlinkfile"/>
              </a:rPr>
              <a:t>Task</a:t>
            </a:r>
            <a:r>
              <a:rPr lang="zh-CN" altLang="en-US"/>
              <a:t>中处理，这个模块还使用了线程池，所有的信号都会使用线程池处理，防止阻塞</a:t>
            </a:r>
            <a:r>
              <a:rPr lang="en-US" altLang="zh-CN"/>
              <a:t>Server</a:t>
            </a:r>
            <a:r>
              <a:rPr lang="zh-CN" altLang="en-US"/>
              <a:t>和</a:t>
            </a:r>
            <a:r>
              <a:rPr lang="en-US" altLang="zh-CN"/>
              <a:t>Client</a:t>
            </a:r>
            <a:r>
              <a:rPr lang="zh-CN" altLang="en-US"/>
              <a:t>所</a:t>
            </a:r>
            <a:r>
              <a:rPr lang="zh-CN" altLang="en-US"/>
              <a:t>处的</a:t>
            </a:r>
            <a:r>
              <a:rPr lang="zh-CN" altLang="en-US"/>
              <a:t>线程。</a:t>
            </a:r>
            <a:endParaRPr lang="zh-CN" altLang="en-US"/>
          </a:p>
        </p:txBody>
      </p:sp>
      <p:sp>
        <p:nvSpPr>
          <p:cNvPr id="3" name="文本框 2"/>
          <p:cNvSpPr txBox="1"/>
          <p:nvPr/>
        </p:nvSpPr>
        <p:spPr>
          <a:xfrm>
            <a:off x="7225030" y="1250315"/>
            <a:ext cx="3829050" cy="2030095"/>
          </a:xfrm>
          <a:prstGeom prst="rect">
            <a:avLst/>
          </a:prstGeom>
          <a:noFill/>
        </p:spPr>
        <p:txBody>
          <a:bodyPr wrap="square" rtlCol="0">
            <a:spAutoFit/>
          </a:bodyPr>
          <a:p>
            <a:r>
              <a:rPr lang="en-US" altLang="zh-CN"/>
              <a:t>  GameClient</a:t>
            </a:r>
            <a:r>
              <a:rPr lang="zh-CN" altLang="zh-CN"/>
              <a:t>文件，主要的工作是在开启的时候，不间断地向</a:t>
            </a:r>
            <a:r>
              <a:rPr lang="en-US" altLang="zh-CN"/>
              <a:t>255.255.255.255</a:t>
            </a:r>
            <a:r>
              <a:rPr lang="zh-CN" altLang="en-US"/>
              <a:t>广播</a:t>
            </a:r>
            <a:r>
              <a:rPr lang="en-US" altLang="zh-CN"/>
              <a:t>HELLO</a:t>
            </a:r>
            <a:r>
              <a:rPr lang="zh-CN" altLang="en-US"/>
              <a:t>信号，并同时等待</a:t>
            </a:r>
            <a:r>
              <a:rPr lang="en-US" altLang="zh-CN"/>
              <a:t>HELLO_REPLY</a:t>
            </a:r>
            <a:r>
              <a:rPr lang="zh-CN" altLang="en-US"/>
              <a:t>，收到以后，就会进行初始化工作，并可以开始广播</a:t>
            </a:r>
            <a:r>
              <a:rPr lang="en-US" altLang="zh-CN"/>
              <a:t>PLAY_STATUS</a:t>
            </a:r>
            <a:r>
              <a:rPr lang="zh-CN" altLang="en-US"/>
              <a:t>信号，和接收</a:t>
            </a:r>
            <a:r>
              <a:rPr lang="en-US" altLang="zh-CN"/>
              <a:t>ADD_PEER</a:t>
            </a:r>
            <a:r>
              <a:rPr lang="zh-CN" altLang="en-US"/>
              <a:t>信号</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8f2ad816-90f3-40b7-9695-604c0485ef2d"/>
  <p:tag name="COMMONDATA" val="eyJoZGlkIjoiODBiNTEwMzNhZjRkMzA2NTU4YWJiYjkxZGFhODg0MWIifQ=="/>
</p:tagLst>
</file>

<file path=ppt/theme/theme1.xml><?xml version="1.0" encoding="utf-8"?>
<a:theme xmlns:a="http://schemas.openxmlformats.org/drawingml/2006/main" name="1_Office 主题​​">
  <a:themeElements>
    <a:clrScheme name="自定义 1">
      <a:dk1>
        <a:sysClr val="windowText" lastClr="000000"/>
      </a:dk1>
      <a:lt1>
        <a:sysClr val="window" lastClr="FFFFFF"/>
      </a:lt1>
      <a:dk2>
        <a:srgbClr val="000000"/>
      </a:dk2>
      <a:lt2>
        <a:srgbClr val="FFFFFF"/>
      </a:lt2>
      <a:accent1>
        <a:srgbClr val="ADBA26"/>
      </a:accent1>
      <a:accent2>
        <a:srgbClr val="EEC39B"/>
      </a:accent2>
      <a:accent3>
        <a:srgbClr val="ED7D31"/>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1870</Words>
  <Application>WPS 演示</Application>
  <PresentationFormat>宽屏</PresentationFormat>
  <Paragraphs>128</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微软雅黑 Light</vt:lpstr>
      <vt:lpstr>Segoe UI Light</vt:lpstr>
      <vt:lpstr>微软雅黑</vt:lpstr>
      <vt:lpstr>Arial</vt:lpstr>
      <vt:lpstr>Arial Unicode MS</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伟健 李</dc:creator>
  <cp:lastModifiedBy>......</cp:lastModifiedBy>
  <cp:revision>9</cp:revision>
  <dcterms:created xsi:type="dcterms:W3CDTF">2023-07-12T06:43:00Z</dcterms:created>
  <dcterms:modified xsi:type="dcterms:W3CDTF">2023-07-13T02:42:31Z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E3985716F9FC49D5A7F6CE97D8DD251E_12</vt:lpwstr>
  </property>
  <property fmtid="{D5CDD505-2E9C-101B-9397-08002B2CF9AE}" pid="3" name="KSOProductBuildVer">
    <vt:lpwstr>2052-11.1.0.14309</vt:lpwstr>
  </property>
</Properties>
</file>