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56" r:id="rId5"/>
    <p:sldId id="258" r:id="rId6"/>
    <p:sldId id="265" r:id="rId7"/>
    <p:sldId id="266" r:id="rId8"/>
    <p:sldId id="261" r:id="rId9"/>
    <p:sldId id="315" r:id="rId10"/>
    <p:sldId id="327" r:id="rId11"/>
    <p:sldId id="262" r:id="rId12"/>
    <p:sldId id="269" r:id="rId13"/>
    <p:sldId id="270" r:id="rId14"/>
    <p:sldId id="271" r:id="rId15"/>
    <p:sldId id="263" r:id="rId16"/>
    <p:sldId id="272" r:id="rId17"/>
    <p:sldId id="264" r:id="rId18"/>
    <p:sldId id="260" r:id="rId19"/>
    <p:sldId id="273" r:id="rId20"/>
    <p:sldId id="275" r:id="rId21"/>
    <p:sldId id="314"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256" userDrawn="1">
          <p15:clr>
            <a:srgbClr val="A4A3A4"/>
          </p15:clr>
        </p15:guide>
        <p15:guide id="3" orient="horz" pos="640" userDrawn="1">
          <p15:clr>
            <a:srgbClr val="A4A3A4"/>
          </p15:clr>
        </p15:guide>
        <p15:guide id="4" orient="horz" pos="706" userDrawn="1">
          <p15:clr>
            <a:srgbClr val="A4A3A4"/>
          </p15:clr>
        </p15:guide>
        <p15:guide id="5" orient="horz" pos="3928" userDrawn="1">
          <p15:clr>
            <a:srgbClr val="A4A3A4"/>
          </p15:clr>
        </p15:guide>
        <p15:guide id="6" orient="horz"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B"/>
    <a:srgbClr val="EEC39B"/>
    <a:srgbClr val="ADBA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3" autoAdjust="0"/>
    <p:restoredTop sz="94660"/>
  </p:normalViewPr>
  <p:slideViewPr>
    <p:cSldViewPr snapToGrid="0" showGuides="1">
      <p:cViewPr varScale="1">
        <p:scale>
          <a:sx n="77" d="100"/>
          <a:sy n="77" d="100"/>
        </p:scale>
        <p:origin x="67" y="62"/>
      </p:cViewPr>
      <p:guideLst>
        <p:guide pos="360"/>
        <p:guide pos="7256"/>
        <p:guide orient="horz" pos="640"/>
        <p:guide orient="horz" pos="706"/>
        <p:guide orient="horz" pos="3928"/>
        <p:guide orient="horz" pos="3864"/>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4" Type="http://schemas.microsoft.com/office/2011/relationships/chartColorStyle" Target="colors2.xml"/><Relationship Id="rId3" Type="http://schemas.microsoft.com/office/2011/relationships/chartStyle" Target="style2.xml"/><Relationship Id="rId2" Type="http://schemas.openxmlformats.org/officeDocument/2006/relationships/themeOverride" Target="../theme/themeOverrid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5" Type="http://schemas.microsoft.com/office/2011/relationships/chartColorStyle" Target="colors4.xml"/><Relationship Id="rId4" Type="http://schemas.microsoft.com/office/2011/relationships/chartStyle" Target="style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areaChart>
        <c:grouping val="stacked"/>
        <c:varyColors val="0"/>
        <c:ser>
          <c:idx val="0"/>
          <c:order val="0"/>
          <c:tx>
            <c:strRef>
              <c:f>Sheet1!$B$1</c:f>
              <c:strCache>
                <c:ptCount val="1"/>
                <c:pt idx="0">
                  <c:v>系列 1</c:v>
                </c:pt>
              </c:strCache>
            </c:strRef>
          </c:tx>
          <c:spPr>
            <a:solidFill>
              <a:srgbClr val="ADBA26"/>
            </a:solidFill>
            <a:ln>
              <a:noFill/>
            </a:ln>
            <a:effectLst>
              <a:outerShdw blurRad="50800" dist="38100" dir="16200000" rotWithShape="0">
                <a:srgbClr val="C00000">
                  <a:alpha val="32000"/>
                </a:srgbClr>
              </a:outerShdw>
            </a:effectLst>
          </c:spPr>
          <c:dLbls>
            <c:delete val="1"/>
          </c:dLbls>
          <c:cat>
            <c:numRef>
              <c:f>Sheet1!$A$2:$A$6</c:f>
              <c:numCache>
                <c:formatCode>yyyy/m/d</c:formatCode>
                <c:ptCount val="5"/>
                <c:pt idx="0" c:formatCode="yyyy/m/d">
                  <c:v>37261</c:v>
                </c:pt>
                <c:pt idx="1" c:formatCode="yyyy/m/d">
                  <c:v>37262</c:v>
                </c:pt>
                <c:pt idx="2" c:formatCode="yyyy/m/d">
                  <c:v>37263</c:v>
                </c:pt>
                <c:pt idx="3" c:formatCode="yyyy/m/d">
                  <c:v>37264</c:v>
                </c:pt>
                <c:pt idx="4" c:formatCode="yyyy/m/d">
                  <c:v>37265</c:v>
                </c:pt>
              </c:numCache>
            </c:numRef>
          </c:cat>
          <c:val>
            <c:numRef>
              <c:f>Sheet1!$B$2:$B$6</c:f>
              <c:numCache>
                <c:formatCode>General</c:formatCode>
                <c:ptCount val="5"/>
                <c:pt idx="0">
                  <c:v>50</c:v>
                </c:pt>
                <c:pt idx="1">
                  <c:v>32</c:v>
                </c:pt>
                <c:pt idx="2">
                  <c:v>28</c:v>
                </c:pt>
                <c:pt idx="3">
                  <c:v>12</c:v>
                </c:pt>
                <c:pt idx="4">
                  <c:v>15</c:v>
                </c:pt>
              </c:numCache>
            </c:numRef>
          </c:val>
        </c:ser>
        <c:ser>
          <c:idx val="1"/>
          <c:order val="1"/>
          <c:tx>
            <c:strRef>
              <c:f>Sheet1!$C$1</c:f>
              <c:strCache>
                <c:ptCount val="1"/>
                <c:pt idx="0">
                  <c:v>系列 2</c:v>
                </c:pt>
              </c:strCache>
            </c:strRef>
          </c:tx>
          <c:spPr>
            <a:solidFill>
              <a:srgbClr val="EEC39B"/>
            </a:solidFill>
            <a:ln>
              <a:noFill/>
            </a:ln>
            <a:effectLst/>
          </c:spPr>
          <c:dLbls>
            <c:delete val="1"/>
          </c:dLbls>
          <c:cat>
            <c:numRef>
              <c:f>Sheet1!$A$2:$A$6</c:f>
              <c:numCache>
                <c:formatCode>yyyy/m/d</c:formatCode>
                <c:ptCount val="5"/>
                <c:pt idx="0" c:formatCode="yyyy/m/d">
                  <c:v>37261</c:v>
                </c:pt>
                <c:pt idx="1" c:formatCode="yyyy/m/d">
                  <c:v>37262</c:v>
                </c:pt>
                <c:pt idx="2" c:formatCode="yyyy/m/d">
                  <c:v>37263</c:v>
                </c:pt>
                <c:pt idx="3" c:formatCode="yyyy/m/d">
                  <c:v>37264</c:v>
                </c:pt>
                <c:pt idx="4" c:formatCode="yyyy/m/d">
                  <c:v>37265</c:v>
                </c:pt>
              </c:numCache>
            </c:numRef>
          </c:cat>
          <c:val>
            <c:numRef>
              <c:f>Sheet1!$C$2:$C$6</c:f>
              <c:numCache>
                <c:formatCode>General</c:formatCode>
                <c:ptCount val="5"/>
                <c:pt idx="0">
                  <c:v>15</c:v>
                </c:pt>
                <c:pt idx="1">
                  <c:v>12</c:v>
                </c:pt>
                <c:pt idx="2">
                  <c:v>12</c:v>
                </c:pt>
                <c:pt idx="3">
                  <c:v>21</c:v>
                </c:pt>
                <c:pt idx="4">
                  <c:v>28</c:v>
                </c:pt>
              </c:numCache>
            </c:numRef>
          </c:val>
        </c:ser>
        <c:dLbls>
          <c:showLegendKey val="0"/>
          <c:showVal val="0"/>
          <c:showCatName val="0"/>
          <c:showSerName val="0"/>
          <c:showPercent val="0"/>
          <c:showBubbleSize val="0"/>
        </c:dLbls>
        <c:axId val="734826392"/>
        <c:axId val="734827376"/>
      </c:areaChart>
      <c:dateAx>
        <c:axId val="73482639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800" b="0" i="0" u="none" strike="noStrike" kern="1200" baseline="0">
                <a:solidFill>
                  <a:schemeClr val="tx1">
                    <a:lumMod val="65000"/>
                    <a:lumOff val="35000"/>
                  </a:schemeClr>
                </a:solidFill>
                <a:latin typeface="+mn-lt"/>
                <a:ea typeface="+mn-ea"/>
                <a:cs typeface="+mn-cs"/>
              </a:defRPr>
            </a:pPr>
          </a:p>
        </c:txPr>
        <c:crossAx val="734827376"/>
        <c:crosses val="autoZero"/>
        <c:auto val="1"/>
        <c:lblOffset val="100"/>
        <c:baseTimeUnit val="days"/>
      </c:dateAx>
      <c:valAx>
        <c:axId val="734827376"/>
        <c:scaling>
          <c:orientation val="minMax"/>
          <c:max val="8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800" b="0" i="0" u="none" strike="noStrike" kern="1200" baseline="0">
                <a:solidFill>
                  <a:schemeClr val="tx1">
                    <a:lumMod val="65000"/>
                    <a:lumOff val="35000"/>
                  </a:schemeClr>
                </a:solidFill>
                <a:latin typeface="+mn-lt"/>
                <a:ea typeface="+mn-ea"/>
                <a:cs typeface="+mn-cs"/>
              </a:defRPr>
            </a:pPr>
          </a:p>
        </c:txPr>
        <c:crossAx val="734826392"/>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8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noFill/>
    <a:ln>
      <a:noFill/>
    </a:ln>
    <a:effectLst/>
  </c:spPr>
  <c:txPr>
    <a:bodyPr/>
    <a:lstStyle/>
    <a:p>
      <a:pPr>
        <a:defRPr lang="zh-CN" sz="8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rgbClr val="ADBA26"/>
              </a:solidFill>
              <a:ln w="19050">
                <a:noFill/>
              </a:ln>
              <a:effectLst/>
            </c:spPr>
          </c:dPt>
          <c:dPt>
            <c:idx val="1"/>
            <c:bubble3D val="0"/>
            <c:spPr>
              <a:solidFill>
                <a:srgbClr val="EEC39B"/>
              </a:solidFill>
              <a:ln w="19050">
                <a:noFill/>
              </a:ln>
              <a:effectLst/>
            </c:spPr>
          </c:dPt>
          <c:dPt>
            <c:idx val="2"/>
            <c:bubble3D val="0"/>
            <c:spPr>
              <a:solidFill>
                <a:srgbClr val="ADBA26">
                  <a:lumMod val="20000"/>
                  <a:lumOff val="80000"/>
                </a:srgbClr>
              </a:solidFill>
              <a:ln w="19050">
                <a:noFill/>
              </a:ln>
              <a:effectLst/>
            </c:spPr>
          </c:dPt>
          <c:dPt>
            <c:idx val="3"/>
            <c:bubble3D val="0"/>
            <c:spPr>
              <a:solidFill>
                <a:srgbClr val="EEC39B">
                  <a:lumMod val="40000"/>
                  <a:lumOff val="60000"/>
                </a:srgbClr>
              </a:solidFill>
              <a:ln w="19050">
                <a:noFill/>
              </a:ln>
              <a:effectLst/>
            </c:spPr>
          </c:dPt>
          <c:dLbls>
            <c:dLbl>
              <c:idx val="1"/>
              <c:layout>
                <c:manualLayout>
                  <c:x val="0.00352088662024271"/>
                  <c:y val="-0.0494750772220251"/>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140835464809709"/>
                  <c:y val="0.0494750772220251"/>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zh-CN" sz="1600" b="1" i="0" u="none" strike="noStrike" kern="1200" baseline="0">
                    <a:solidFill>
                      <a:schemeClr val="bg1"/>
                    </a:solidFill>
                    <a:latin typeface="+mn-lt"/>
                    <a:ea typeface="+mn-ea"/>
                    <a:cs typeface="+mn-cs"/>
                  </a:defRPr>
                </a:pPr>
              </a:p>
            </c:txP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164"/>
        <c:holeSize val="0"/>
      </c:doughnutChart>
      <c:spPr>
        <a:noFill/>
        <a:ln>
          <a:noFill/>
        </a:ln>
        <a:effectLst/>
      </c:spPr>
    </c:plotArea>
    <c:legend>
      <c:legendPos val="b"/>
      <c:layout>
        <c:manualLayout>
          <c:xMode val="edge"/>
          <c:yMode val="edge"/>
          <c:x val="0.102591902676403"/>
          <c:y val="0.803968856853865"/>
          <c:w val="0.762139712107913"/>
          <c:h val="0.196031143146135"/>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2"/>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dLbls>
          <c:showLegendKey val="0"/>
          <c:showVal val="0"/>
          <c:showCatName val="0"/>
          <c:showSerName val="0"/>
          <c:showPercent val="0"/>
          <c:showBubbleSize val="0"/>
        </c:dLbls>
        <c:gapWidth val="219"/>
        <c:overlap val="-27"/>
        <c:axId val="1891531935"/>
        <c:axId val="1891520703"/>
      </c:barChart>
      <c:catAx>
        <c:axId val="1891531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400" b="0" i="0" u="none" strike="noStrike" kern="1200" baseline="0">
                <a:solidFill>
                  <a:schemeClr val="tx1">
                    <a:lumMod val="65000"/>
                    <a:lumOff val="35000"/>
                  </a:schemeClr>
                </a:solidFill>
                <a:latin typeface="+mn-lt"/>
                <a:ea typeface="+mn-ea"/>
                <a:cs typeface="+mn-cs"/>
              </a:defRPr>
            </a:pPr>
          </a:p>
        </c:txPr>
        <c:crossAx val="1891520703"/>
        <c:crosses val="autoZero"/>
        <c:auto val="1"/>
        <c:lblAlgn val="ctr"/>
        <c:lblOffset val="100"/>
        <c:noMultiLvlLbl val="0"/>
      </c:catAx>
      <c:valAx>
        <c:axId val="189152070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400" b="0" i="0" u="none" strike="noStrike" kern="1200" baseline="0">
                <a:solidFill>
                  <a:schemeClr val="tx1">
                    <a:lumMod val="65000"/>
                    <a:lumOff val="35000"/>
                  </a:schemeClr>
                </a:solidFill>
                <a:latin typeface="+mn-lt"/>
                <a:ea typeface="+mn-ea"/>
                <a:cs typeface="+mn-cs"/>
              </a:defRPr>
            </a:pPr>
          </a:p>
        </c:txPr>
        <c:crossAx val="1891531935"/>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lang="zh-CN" sz="14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sz="1400"/>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blipFill>
              <a:blip xmlns:r="http://schemas.openxmlformats.org/officeDocument/2006/relationships" r:embed="rId2"/>
              <a:stretch>
                <a:fillRect/>
              </a:stretch>
            </a:blip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blipFill>
              <a:blip xmlns:r="http://schemas.openxmlformats.org/officeDocument/2006/relationships" r:embed="rId3"/>
              <a:stretch>
                <a:fillRect/>
              </a:stretch>
            </a:blip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dLbls>
          <c:showLegendKey val="0"/>
          <c:showVal val="0"/>
          <c:showCatName val="0"/>
          <c:showSerName val="0"/>
          <c:showPercent val="0"/>
          <c:showBubbleSize val="0"/>
        </c:dLbls>
        <c:gapWidth val="219"/>
        <c:overlap val="-27"/>
        <c:axId val="1891531935"/>
        <c:axId val="1891520703"/>
      </c:barChart>
      <c:catAx>
        <c:axId val="1891531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891520703"/>
        <c:crosses val="autoZero"/>
        <c:auto val="1"/>
        <c:lblAlgn val="ctr"/>
        <c:lblOffset val="100"/>
        <c:noMultiLvlLbl val="0"/>
      </c:catAx>
      <c:valAx>
        <c:axId val="189152070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891531935"/>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封面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CB190B-471E-46E2-8603-69604598C0C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7CE8792-C6F6-413A-9BC2-56717A67B5E1}" type="slidenum">
              <a:rPr lang="zh-CN" altLang="en-US" smtClean="0"/>
            </a:fld>
            <a:endParaRPr lang="zh-CN" altLang="en-US"/>
          </a:p>
        </p:txBody>
      </p:sp>
      <p:pic>
        <p:nvPicPr>
          <p:cNvPr id="5" name="图片 4"/>
          <p:cNvPicPr>
            <a:picLocks noChangeAspect="1"/>
          </p:cNvPicPr>
          <p:nvPr userDrawn="1"/>
        </p:nvPicPr>
        <p:blipFill>
          <a:blip r:embed="rId2"/>
          <a:srcRect t="7974" r="227" b="7974"/>
          <a:stretch>
            <a:fillRect/>
          </a:stretch>
        </p:blipFill>
        <p:spPr>
          <a:xfrm flipV="1">
            <a:off x="0" y="0"/>
            <a:ext cx="12192000" cy="6858000"/>
          </a:xfrm>
          <a:custGeom>
            <a:avLst/>
            <a:gdLst>
              <a:gd name="connsiteX0" fmla="*/ 0 w 12192000"/>
              <a:gd name="connsiteY0" fmla="*/ 6858000 h 6858000"/>
              <a:gd name="connsiteX1" fmla="*/ 12192000 w 12192000"/>
              <a:gd name="connsiteY1" fmla="*/ 6858000 h 6858000"/>
              <a:gd name="connsiteX2" fmla="*/ 12192000 w 12192000"/>
              <a:gd name="connsiteY2" fmla="*/ 0 h 6858000"/>
              <a:gd name="connsiteX3" fmla="*/ 0 w 12192000"/>
              <a:gd name="connsiteY3" fmla="*/ 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6858000"/>
                </a:moveTo>
                <a:lnTo>
                  <a:pt x="12192000" y="6858000"/>
                </a:lnTo>
                <a:lnTo>
                  <a:pt x="12192000" y="0"/>
                </a:lnTo>
                <a:lnTo>
                  <a:pt x="0" y="0"/>
                </a:lnTo>
                <a:close/>
              </a:path>
            </a:pathLst>
          </a:custGeom>
        </p:spPr>
      </p:pic>
      <p:pic>
        <p:nvPicPr>
          <p:cNvPr id="6" name="图片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85050" y="582165"/>
            <a:ext cx="2750580" cy="66248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rcRect t="12156" r="29990" b="7974"/>
          <a:stretch>
            <a:fillRect/>
          </a:stretch>
        </p:blipFill>
        <p:spPr>
          <a:xfrm flipV="1">
            <a:off x="3636954" y="341244"/>
            <a:ext cx="8555046" cy="6516756"/>
          </a:xfrm>
          <a:custGeom>
            <a:avLst/>
            <a:gdLst>
              <a:gd name="connsiteX0" fmla="*/ 0 w 8555046"/>
              <a:gd name="connsiteY0" fmla="*/ 6516756 h 6516756"/>
              <a:gd name="connsiteX1" fmla="*/ 8555046 w 8555046"/>
              <a:gd name="connsiteY1" fmla="*/ 6516756 h 6516756"/>
              <a:gd name="connsiteX2" fmla="*/ 8555046 w 8555046"/>
              <a:gd name="connsiteY2" fmla="*/ 0 h 6516756"/>
              <a:gd name="connsiteX3" fmla="*/ 0 w 8555046"/>
              <a:gd name="connsiteY3" fmla="*/ 0 h 6516756"/>
            </a:gdLst>
            <a:ahLst/>
            <a:cxnLst>
              <a:cxn ang="0">
                <a:pos x="connsiteX0" y="connsiteY0"/>
              </a:cxn>
              <a:cxn ang="0">
                <a:pos x="connsiteX1" y="connsiteY1"/>
              </a:cxn>
              <a:cxn ang="0">
                <a:pos x="connsiteX2" y="connsiteY2"/>
              </a:cxn>
              <a:cxn ang="0">
                <a:pos x="connsiteX3" y="connsiteY3"/>
              </a:cxn>
            </a:cxnLst>
            <a:rect l="l" t="t" r="r" b="b"/>
            <a:pathLst>
              <a:path w="8555046" h="6516756">
                <a:moveTo>
                  <a:pt x="0" y="6516756"/>
                </a:moveTo>
                <a:lnTo>
                  <a:pt x="8555046" y="6516756"/>
                </a:lnTo>
                <a:lnTo>
                  <a:pt x="8555046" y="0"/>
                </a:lnTo>
                <a:lnTo>
                  <a:pt x="0" y="0"/>
                </a:lnTo>
                <a:close/>
              </a:path>
            </a:pathLst>
          </a:cu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70993" y="627067"/>
            <a:ext cx="1478387" cy="3560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转场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rcRect t="7974" r="33217" b="29465"/>
          <a:stretch>
            <a:fillRect/>
          </a:stretch>
        </p:blipFill>
        <p:spPr>
          <a:xfrm flipV="1">
            <a:off x="1227947" y="0"/>
            <a:ext cx="10964053" cy="6858000"/>
          </a:xfrm>
          <a:custGeom>
            <a:avLst/>
            <a:gdLst>
              <a:gd name="connsiteX0" fmla="*/ 0 w 10964053"/>
              <a:gd name="connsiteY0" fmla="*/ 6858000 h 6858000"/>
              <a:gd name="connsiteX1" fmla="*/ 10964053 w 10964053"/>
              <a:gd name="connsiteY1" fmla="*/ 6858000 h 6858000"/>
              <a:gd name="connsiteX2" fmla="*/ 10964053 w 10964053"/>
              <a:gd name="connsiteY2" fmla="*/ 0 h 6858000"/>
              <a:gd name="connsiteX3" fmla="*/ 0 w 10964053"/>
              <a:gd name="connsiteY3" fmla="*/ 0 h 6858000"/>
            </a:gdLst>
            <a:ahLst/>
            <a:cxnLst>
              <a:cxn ang="0">
                <a:pos x="connsiteX0" y="connsiteY0"/>
              </a:cxn>
              <a:cxn ang="0">
                <a:pos x="connsiteX1" y="connsiteY1"/>
              </a:cxn>
              <a:cxn ang="0">
                <a:pos x="connsiteX2" y="connsiteY2"/>
              </a:cxn>
              <a:cxn ang="0">
                <a:pos x="connsiteX3" y="connsiteY3"/>
              </a:cxn>
            </a:cxnLst>
            <a:rect l="l" t="t" r="r" b="b"/>
            <a:pathLst>
              <a:path w="10964053" h="6858000">
                <a:moveTo>
                  <a:pt x="0" y="6858000"/>
                </a:moveTo>
                <a:lnTo>
                  <a:pt x="10964053" y="6858000"/>
                </a:lnTo>
                <a:lnTo>
                  <a:pt x="10964053" y="0"/>
                </a:lnTo>
                <a:lnTo>
                  <a:pt x="0" y="0"/>
                </a:lnTo>
                <a:close/>
              </a:path>
            </a:pathLst>
          </a:custGeom>
        </p:spPr>
      </p:pic>
      <p:pic>
        <p:nvPicPr>
          <p:cNvPr id="7" name="图片 6"/>
          <p:cNvPicPr>
            <a:picLocks noChangeAspect="1"/>
          </p:cNvPicPr>
          <p:nvPr userDrawn="1"/>
        </p:nvPicPr>
        <p:blipFill rotWithShape="1">
          <a:blip r:embed="rId2">
            <a:clrChange>
              <a:clrFrom>
                <a:srgbClr val="F1F1F3"/>
              </a:clrFrom>
              <a:clrTo>
                <a:srgbClr val="F1F1F3">
                  <a:alpha val="0"/>
                </a:srgbClr>
              </a:clrTo>
            </a:clrChange>
          </a:blip>
          <a:srcRect l="76747" t="7974" r="228" b="50447"/>
          <a:stretch>
            <a:fillRect/>
          </a:stretch>
        </p:blipFill>
        <p:spPr>
          <a:xfrm flipH="1">
            <a:off x="0" y="0"/>
            <a:ext cx="1500554" cy="1809328"/>
          </a:xfrm>
          <a:custGeom>
            <a:avLst/>
            <a:gdLst>
              <a:gd name="connsiteX0" fmla="*/ 0 w 12192000"/>
              <a:gd name="connsiteY0" fmla="*/ 6858000 h 6858000"/>
              <a:gd name="connsiteX1" fmla="*/ 12192000 w 12192000"/>
              <a:gd name="connsiteY1" fmla="*/ 6858000 h 6858000"/>
              <a:gd name="connsiteX2" fmla="*/ 12192000 w 12192000"/>
              <a:gd name="connsiteY2" fmla="*/ 0 h 6858000"/>
              <a:gd name="connsiteX3" fmla="*/ 0 w 12192000"/>
              <a:gd name="connsiteY3" fmla="*/ 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6858000"/>
                </a:moveTo>
                <a:lnTo>
                  <a:pt x="12192000" y="6858000"/>
                </a:lnTo>
                <a:lnTo>
                  <a:pt x="12192000" y="0"/>
                </a:lnTo>
                <a:lnTo>
                  <a:pt x="0" y="0"/>
                </a:lnTo>
                <a:close/>
              </a:path>
            </a:pathLst>
          </a:custGeom>
        </p:spPr>
      </p:pic>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95726" y="627067"/>
            <a:ext cx="1478387" cy="35607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版式01">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l="11369" t="10288" r="35465" b="29465"/>
          <a:stretch>
            <a:fillRect/>
          </a:stretch>
        </p:blipFill>
        <p:spPr>
          <a:xfrm flipH="1">
            <a:off x="0" y="0"/>
            <a:ext cx="6096000" cy="4612494"/>
          </a:xfrm>
          <a:custGeom>
            <a:avLst/>
            <a:gdLst>
              <a:gd name="connsiteX0" fmla="*/ 6096000 w 6096000"/>
              <a:gd name="connsiteY0" fmla="*/ 0 h 4612494"/>
              <a:gd name="connsiteX1" fmla="*/ 0 w 6096000"/>
              <a:gd name="connsiteY1" fmla="*/ 0 h 4612494"/>
              <a:gd name="connsiteX2" fmla="*/ 0 w 6096000"/>
              <a:gd name="connsiteY2" fmla="*/ 4612494 h 4612494"/>
              <a:gd name="connsiteX3" fmla="*/ 6096000 w 6096000"/>
              <a:gd name="connsiteY3" fmla="*/ 4612494 h 4612494"/>
            </a:gdLst>
            <a:ahLst/>
            <a:cxnLst>
              <a:cxn ang="0">
                <a:pos x="connsiteX0" y="connsiteY0"/>
              </a:cxn>
              <a:cxn ang="0">
                <a:pos x="connsiteX1" y="connsiteY1"/>
              </a:cxn>
              <a:cxn ang="0">
                <a:pos x="connsiteX2" y="connsiteY2"/>
              </a:cxn>
              <a:cxn ang="0">
                <a:pos x="connsiteX3" y="connsiteY3"/>
              </a:cxn>
            </a:cxnLst>
            <a:rect l="l" t="t" r="r" b="b"/>
            <a:pathLst>
              <a:path w="6096000" h="4612494">
                <a:moveTo>
                  <a:pt x="6096000" y="0"/>
                </a:moveTo>
                <a:lnTo>
                  <a:pt x="0" y="0"/>
                </a:lnTo>
                <a:lnTo>
                  <a:pt x="0" y="4612494"/>
                </a:lnTo>
                <a:lnTo>
                  <a:pt x="6096000" y="4612494"/>
                </a:lnTo>
                <a:close/>
              </a:path>
            </a:pathLst>
          </a:custGeom>
        </p:spPr>
      </p:pic>
      <p:pic>
        <p:nvPicPr>
          <p:cNvPr id="8" name="图片 7"/>
          <p:cNvPicPr>
            <a:picLocks noChangeAspect="1"/>
          </p:cNvPicPr>
          <p:nvPr userDrawn="1"/>
        </p:nvPicPr>
        <p:blipFill rotWithShape="1">
          <a:blip r:embed="rId2">
            <a:clrChange>
              <a:clrFrom>
                <a:srgbClr val="F1F1F3"/>
              </a:clrFrom>
              <a:clrTo>
                <a:srgbClr val="F1F1F3">
                  <a:alpha val="0"/>
                </a:srgbClr>
              </a:clrTo>
            </a:clrChange>
          </a:blip>
          <a:srcRect l="76747" t="7974" r="228" b="50447"/>
          <a:stretch>
            <a:fillRect/>
          </a:stretch>
        </p:blipFill>
        <p:spPr>
          <a:xfrm flipV="1">
            <a:off x="9451375" y="3553428"/>
            <a:ext cx="2740625" cy="3304572"/>
          </a:xfrm>
          <a:custGeom>
            <a:avLst/>
            <a:gdLst>
              <a:gd name="connsiteX0" fmla="*/ 0 w 12192000"/>
              <a:gd name="connsiteY0" fmla="*/ 6858000 h 6858000"/>
              <a:gd name="connsiteX1" fmla="*/ 12192000 w 12192000"/>
              <a:gd name="connsiteY1" fmla="*/ 6858000 h 6858000"/>
              <a:gd name="connsiteX2" fmla="*/ 12192000 w 12192000"/>
              <a:gd name="connsiteY2" fmla="*/ 0 h 6858000"/>
              <a:gd name="connsiteX3" fmla="*/ 0 w 12192000"/>
              <a:gd name="connsiteY3" fmla="*/ 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6858000"/>
                </a:moveTo>
                <a:lnTo>
                  <a:pt x="12192000" y="6858000"/>
                </a:lnTo>
                <a:lnTo>
                  <a:pt x="12192000" y="0"/>
                </a:lnTo>
                <a:lnTo>
                  <a:pt x="0" y="0"/>
                </a:lnTo>
                <a:close/>
              </a:path>
            </a:pathLst>
          </a:cu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95726" y="627067"/>
            <a:ext cx="1478387" cy="35607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版式02">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srcRect l="11369" t="10288" r="35465" b="29465"/>
          <a:stretch>
            <a:fillRect/>
          </a:stretch>
        </p:blipFill>
        <p:spPr>
          <a:xfrm flipH="1">
            <a:off x="0" y="0"/>
            <a:ext cx="8097520" cy="6126930"/>
          </a:xfrm>
          <a:custGeom>
            <a:avLst/>
            <a:gdLst>
              <a:gd name="connsiteX0" fmla="*/ 6096000 w 6096000"/>
              <a:gd name="connsiteY0" fmla="*/ 0 h 4612494"/>
              <a:gd name="connsiteX1" fmla="*/ 0 w 6096000"/>
              <a:gd name="connsiteY1" fmla="*/ 0 h 4612494"/>
              <a:gd name="connsiteX2" fmla="*/ 0 w 6096000"/>
              <a:gd name="connsiteY2" fmla="*/ 4612494 h 4612494"/>
              <a:gd name="connsiteX3" fmla="*/ 6096000 w 6096000"/>
              <a:gd name="connsiteY3" fmla="*/ 4612494 h 4612494"/>
            </a:gdLst>
            <a:ahLst/>
            <a:cxnLst>
              <a:cxn ang="0">
                <a:pos x="connsiteX0" y="connsiteY0"/>
              </a:cxn>
              <a:cxn ang="0">
                <a:pos x="connsiteX1" y="connsiteY1"/>
              </a:cxn>
              <a:cxn ang="0">
                <a:pos x="connsiteX2" y="connsiteY2"/>
              </a:cxn>
              <a:cxn ang="0">
                <a:pos x="connsiteX3" y="connsiteY3"/>
              </a:cxn>
            </a:cxnLst>
            <a:rect l="l" t="t" r="r" b="b"/>
            <a:pathLst>
              <a:path w="6096000" h="4612494">
                <a:moveTo>
                  <a:pt x="6096000" y="0"/>
                </a:moveTo>
                <a:lnTo>
                  <a:pt x="0" y="0"/>
                </a:lnTo>
                <a:lnTo>
                  <a:pt x="0" y="4612494"/>
                </a:lnTo>
                <a:lnTo>
                  <a:pt x="6096000" y="4612494"/>
                </a:lnTo>
                <a:close/>
              </a:path>
            </a:pathLst>
          </a:custGeom>
        </p:spPr>
      </p:pic>
      <p:pic>
        <p:nvPicPr>
          <p:cNvPr id="7" name="图片 6"/>
          <p:cNvPicPr>
            <a:picLocks noChangeAspect="1"/>
          </p:cNvPicPr>
          <p:nvPr userDrawn="1"/>
        </p:nvPicPr>
        <p:blipFill rotWithShape="1">
          <a:blip r:embed="rId2">
            <a:clrChange>
              <a:clrFrom>
                <a:srgbClr val="F1F1F3"/>
              </a:clrFrom>
              <a:clrTo>
                <a:srgbClr val="F1F1F3">
                  <a:alpha val="0"/>
                </a:srgbClr>
              </a:clrTo>
            </a:clrChange>
          </a:blip>
          <a:srcRect l="76747" t="7974" r="228" b="50447"/>
          <a:stretch>
            <a:fillRect/>
          </a:stretch>
        </p:blipFill>
        <p:spPr>
          <a:xfrm flipV="1">
            <a:off x="9451375" y="3553428"/>
            <a:ext cx="2740625" cy="3304572"/>
          </a:xfrm>
          <a:custGeom>
            <a:avLst/>
            <a:gdLst>
              <a:gd name="connsiteX0" fmla="*/ 0 w 12192000"/>
              <a:gd name="connsiteY0" fmla="*/ 6858000 h 6858000"/>
              <a:gd name="connsiteX1" fmla="*/ 12192000 w 12192000"/>
              <a:gd name="connsiteY1" fmla="*/ 6858000 h 6858000"/>
              <a:gd name="connsiteX2" fmla="*/ 12192000 w 12192000"/>
              <a:gd name="connsiteY2" fmla="*/ 0 h 6858000"/>
              <a:gd name="connsiteX3" fmla="*/ 0 w 12192000"/>
              <a:gd name="connsiteY3" fmla="*/ 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6858000"/>
                </a:moveTo>
                <a:lnTo>
                  <a:pt x="12192000" y="6858000"/>
                </a:lnTo>
                <a:lnTo>
                  <a:pt x="12192000" y="0"/>
                </a:lnTo>
                <a:lnTo>
                  <a:pt x="0" y="0"/>
                </a:lnTo>
                <a:close/>
              </a:path>
            </a:pathLst>
          </a:custGeom>
        </p:spPr>
      </p:pic>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95726" y="627067"/>
            <a:ext cx="1478387" cy="35607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版式03">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clrChange>
              <a:clrFrom>
                <a:srgbClr val="F1F1F3"/>
              </a:clrFrom>
              <a:clrTo>
                <a:srgbClr val="F1F1F3">
                  <a:alpha val="0"/>
                </a:srgbClr>
              </a:clrTo>
            </a:clrChange>
          </a:blip>
          <a:srcRect l="76747" t="7974" r="228" b="50447"/>
          <a:stretch>
            <a:fillRect/>
          </a:stretch>
        </p:blipFill>
        <p:spPr>
          <a:xfrm flipH="1">
            <a:off x="0" y="0"/>
            <a:ext cx="844826" cy="1018669"/>
          </a:xfrm>
          <a:custGeom>
            <a:avLst/>
            <a:gdLst>
              <a:gd name="connsiteX0" fmla="*/ 0 w 12192000"/>
              <a:gd name="connsiteY0" fmla="*/ 6858000 h 6858000"/>
              <a:gd name="connsiteX1" fmla="*/ 12192000 w 12192000"/>
              <a:gd name="connsiteY1" fmla="*/ 6858000 h 6858000"/>
              <a:gd name="connsiteX2" fmla="*/ 12192000 w 12192000"/>
              <a:gd name="connsiteY2" fmla="*/ 0 h 6858000"/>
              <a:gd name="connsiteX3" fmla="*/ 0 w 12192000"/>
              <a:gd name="connsiteY3" fmla="*/ 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6858000"/>
                </a:moveTo>
                <a:lnTo>
                  <a:pt x="12192000" y="6858000"/>
                </a:lnTo>
                <a:lnTo>
                  <a:pt x="12192000" y="0"/>
                </a:lnTo>
                <a:lnTo>
                  <a:pt x="0" y="0"/>
                </a:lnTo>
                <a:close/>
              </a:path>
            </a:pathLst>
          </a:cu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95726" y="627067"/>
            <a:ext cx="1478387" cy="35607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版式04">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rcRect t="25913" r="37046" b="29465"/>
          <a:stretch>
            <a:fillRect/>
          </a:stretch>
        </p:blipFill>
        <p:spPr>
          <a:xfrm flipV="1">
            <a:off x="1856632" y="1966538"/>
            <a:ext cx="10335368" cy="4891462"/>
          </a:xfrm>
          <a:custGeom>
            <a:avLst/>
            <a:gdLst>
              <a:gd name="connsiteX0" fmla="*/ 0 w 10335368"/>
              <a:gd name="connsiteY0" fmla="*/ 4891462 h 4891462"/>
              <a:gd name="connsiteX1" fmla="*/ 10335368 w 10335368"/>
              <a:gd name="connsiteY1" fmla="*/ 4891462 h 4891462"/>
              <a:gd name="connsiteX2" fmla="*/ 10335368 w 10335368"/>
              <a:gd name="connsiteY2" fmla="*/ 0 h 4891462"/>
              <a:gd name="connsiteX3" fmla="*/ 0 w 10335368"/>
              <a:gd name="connsiteY3" fmla="*/ 0 h 4891462"/>
            </a:gdLst>
            <a:ahLst/>
            <a:cxnLst>
              <a:cxn ang="0">
                <a:pos x="connsiteX0" y="connsiteY0"/>
              </a:cxn>
              <a:cxn ang="0">
                <a:pos x="connsiteX1" y="connsiteY1"/>
              </a:cxn>
              <a:cxn ang="0">
                <a:pos x="connsiteX2" y="connsiteY2"/>
              </a:cxn>
              <a:cxn ang="0">
                <a:pos x="connsiteX3" y="connsiteY3"/>
              </a:cxn>
            </a:cxnLst>
            <a:rect l="l" t="t" r="r" b="b"/>
            <a:pathLst>
              <a:path w="10335368" h="4891462">
                <a:moveTo>
                  <a:pt x="0" y="4891462"/>
                </a:moveTo>
                <a:lnTo>
                  <a:pt x="10335368" y="4891462"/>
                </a:lnTo>
                <a:lnTo>
                  <a:pt x="10335368" y="0"/>
                </a:lnTo>
                <a:lnTo>
                  <a:pt x="0" y="0"/>
                </a:lnTo>
                <a:close/>
              </a:path>
            </a:pathLst>
          </a:custGeom>
        </p:spPr>
      </p:pic>
      <p:pic>
        <p:nvPicPr>
          <p:cNvPr id="7" name="图片 6"/>
          <p:cNvPicPr>
            <a:picLocks noChangeAspect="1"/>
          </p:cNvPicPr>
          <p:nvPr userDrawn="1"/>
        </p:nvPicPr>
        <p:blipFill rotWithShape="1">
          <a:blip r:embed="rId2">
            <a:clrChange>
              <a:clrFrom>
                <a:srgbClr val="F1F1F3"/>
              </a:clrFrom>
              <a:clrTo>
                <a:srgbClr val="F1F1F3">
                  <a:alpha val="0"/>
                </a:srgbClr>
              </a:clrTo>
            </a:clrChange>
          </a:blip>
          <a:srcRect l="76747" t="7974" r="228" b="50447"/>
          <a:stretch>
            <a:fillRect/>
          </a:stretch>
        </p:blipFill>
        <p:spPr>
          <a:xfrm flipH="1">
            <a:off x="0" y="0"/>
            <a:ext cx="844826" cy="1018669"/>
          </a:xfrm>
          <a:custGeom>
            <a:avLst/>
            <a:gdLst>
              <a:gd name="connsiteX0" fmla="*/ 0 w 12192000"/>
              <a:gd name="connsiteY0" fmla="*/ 6858000 h 6858000"/>
              <a:gd name="connsiteX1" fmla="*/ 12192000 w 12192000"/>
              <a:gd name="connsiteY1" fmla="*/ 6858000 h 6858000"/>
              <a:gd name="connsiteX2" fmla="*/ 12192000 w 12192000"/>
              <a:gd name="connsiteY2" fmla="*/ 0 h 6858000"/>
              <a:gd name="connsiteX3" fmla="*/ 0 w 12192000"/>
              <a:gd name="connsiteY3" fmla="*/ 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6858000"/>
                </a:moveTo>
                <a:lnTo>
                  <a:pt x="12192000" y="6858000"/>
                </a:lnTo>
                <a:lnTo>
                  <a:pt x="12192000" y="0"/>
                </a:lnTo>
                <a:lnTo>
                  <a:pt x="0" y="0"/>
                </a:lnTo>
                <a:close/>
              </a:path>
            </a:pathLst>
          </a:custGeom>
        </p:spPr>
      </p:pic>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95726" y="627067"/>
            <a:ext cx="1478387" cy="35607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尾页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rcRect t="7974" r="227" b="7974"/>
          <a:stretch>
            <a:fillRect/>
          </a:stretch>
        </p:blipFill>
        <p:spPr>
          <a:xfrm flipV="1">
            <a:off x="0" y="0"/>
            <a:ext cx="12192000" cy="6858000"/>
          </a:xfrm>
          <a:custGeom>
            <a:avLst/>
            <a:gdLst>
              <a:gd name="connsiteX0" fmla="*/ 0 w 12192000"/>
              <a:gd name="connsiteY0" fmla="*/ 6858000 h 6858000"/>
              <a:gd name="connsiteX1" fmla="*/ 12192000 w 12192000"/>
              <a:gd name="connsiteY1" fmla="*/ 6858000 h 6858000"/>
              <a:gd name="connsiteX2" fmla="*/ 12192000 w 12192000"/>
              <a:gd name="connsiteY2" fmla="*/ 0 h 6858000"/>
              <a:gd name="connsiteX3" fmla="*/ 0 w 12192000"/>
              <a:gd name="connsiteY3" fmla="*/ 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6858000"/>
                </a:moveTo>
                <a:lnTo>
                  <a:pt x="12192000" y="6858000"/>
                </a:lnTo>
                <a:lnTo>
                  <a:pt x="12192000" y="0"/>
                </a:lnTo>
                <a:lnTo>
                  <a:pt x="0" y="0"/>
                </a:lnTo>
                <a:close/>
              </a:path>
            </a:pathLst>
          </a:cu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05370" y="582165"/>
            <a:ext cx="2750580" cy="66248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注页">
    <p:bg>
      <p:bgPr>
        <a:solidFill>
          <a:schemeClr val="bg1"/>
        </a:solidFill>
        <a:effectLst/>
      </p:bgPr>
    </p:bg>
    <p:spTree>
      <p:nvGrpSpPr>
        <p:cNvPr id="1" name=""/>
        <p:cNvGrpSpPr/>
        <p:nvPr/>
      </p:nvGrpSpPr>
      <p:grpSpPr>
        <a:xfrm>
          <a:off x="0" y="0"/>
          <a:ext cx="0" cy="0"/>
          <a:chOff x="0" y="0"/>
          <a:chExt cx="0" cy="0"/>
        </a:xfrm>
      </p:grpSpPr>
      <p:pic>
        <p:nvPicPr>
          <p:cNvPr id="4" name="图片 3" descr="形状&#10;&#10;描述已自动生成"/>
          <p:cNvPicPr>
            <a:picLocks noChangeAspect="1"/>
          </p:cNvPicPr>
          <p:nvPr userDrawn="1"/>
        </p:nvPicPr>
        <p:blipFill>
          <a:blip r:embed="rId2"/>
          <a:stretch>
            <a:fillRect/>
          </a:stretch>
        </p:blipFill>
        <p:spPr>
          <a:xfrm>
            <a:off x="0" y="0"/>
            <a:ext cx="12192000" cy="6858000"/>
          </a:xfrm>
          <a:prstGeom prst="rect">
            <a:avLst/>
          </a:prstGeom>
        </p:spPr>
      </p:pic>
      <p:sp>
        <p:nvSpPr>
          <p:cNvPr id="7" name="文本占位符 6"/>
          <p:cNvSpPr>
            <a:spLocks noGrp="1"/>
          </p:cNvSpPr>
          <p:nvPr>
            <p:ph type="body" sz="quarter" idx="11" hasCustomPrompt="1"/>
          </p:nvPr>
        </p:nvSpPr>
        <p:spPr>
          <a:xfrm>
            <a:off x="440603" y="182445"/>
            <a:ext cx="1657138" cy="287259"/>
          </a:xfrm>
          <a:prstGeom prst="rect">
            <a:avLst/>
          </a:prstGeom>
        </p:spPr>
        <p:txBody>
          <a:bodyPr/>
          <a:lstStyle>
            <a:lvl1pPr marL="0" indent="0">
              <a:lnSpc>
                <a:spcPct val="100000"/>
              </a:lnSpc>
              <a:buNone/>
              <a:defRPr sz="1100" b="0" i="0" baseline="0">
                <a:solidFill>
                  <a:schemeClr val="bg1"/>
                </a:solidFill>
                <a:latin typeface="微软雅黑 Light" panose="020B0502040204020203" pitchFamily="34" charset="-122"/>
                <a:ea typeface="微软雅黑 Light" panose="020B0502040204020203" pitchFamily="34" charset="-122"/>
                <a:cs typeface="Segoe UI Light" panose="020B0502040204020203" charset="0"/>
              </a:defRPr>
            </a:lvl1pPr>
          </a:lstStyle>
          <a:p>
            <a:pPr lvl="0"/>
            <a:r>
              <a:rPr kumimoji="1" lang="en-US" altLang="zh-CN" dirty="0" err="1"/>
              <a:t>OfficePLUS</a:t>
            </a:r>
            <a:endParaRPr kumimoji="1" lang="zh-CN" altLang="en-US" dirty="0"/>
          </a:p>
        </p:txBody>
      </p:sp>
      <p:sp>
        <p:nvSpPr>
          <p:cNvPr id="9" name="文本占位符 8"/>
          <p:cNvSpPr>
            <a:spLocks noGrp="1"/>
          </p:cNvSpPr>
          <p:nvPr>
            <p:ph type="body" sz="quarter" idx="13" hasCustomPrompt="1"/>
          </p:nvPr>
        </p:nvSpPr>
        <p:spPr>
          <a:xfrm>
            <a:off x="4153012" y="759876"/>
            <a:ext cx="7074345" cy="5399189"/>
          </a:xfrm>
          <a:prstGeom prst="rect">
            <a:avLst/>
          </a:prstGeom>
        </p:spPr>
        <p:txBody>
          <a:bodyPr/>
          <a:lstStyle>
            <a:lvl1pPr marL="0" indent="0">
              <a:lnSpc>
                <a:spcPct val="150000"/>
              </a:lnSpc>
              <a:buNone/>
              <a:defRPr sz="1200" b="0" i="0" baseline="0">
                <a:solidFill>
                  <a:schemeClr val="bg1"/>
                </a:solidFill>
                <a:latin typeface="微软雅黑 Light" panose="020B0502040204020203" pitchFamily="34" charset="-122"/>
                <a:ea typeface="微软雅黑 Light" panose="020B0502040204020203" pitchFamily="34" charset="-122"/>
                <a:cs typeface="微软雅黑 Light" panose="020B0502040204020203" pitchFamily="34" charset="-122"/>
              </a:defRPr>
            </a:lvl1pPr>
          </a:lstStyle>
          <a:p>
            <a:pPr lvl="0"/>
            <a:r>
              <a:rPr kumimoji="1" lang="en-US" altLang="zh-CN" dirty="0" err="1"/>
              <a:t>OfficePLUS</a:t>
            </a:r>
            <a:endParaRPr kumimoji="1" lang="zh-CN" altLang="en-US" dirty="0"/>
          </a:p>
        </p:txBody>
      </p:sp>
      <p:sp>
        <p:nvSpPr>
          <p:cNvPr id="10" name="文本占位符 9"/>
          <p:cNvSpPr>
            <a:spLocks noGrp="1"/>
          </p:cNvSpPr>
          <p:nvPr>
            <p:ph type="body" sz="quarter" idx="14" hasCustomPrompt="1"/>
          </p:nvPr>
        </p:nvSpPr>
        <p:spPr>
          <a:xfrm>
            <a:off x="4153012" y="182445"/>
            <a:ext cx="2259871" cy="287259"/>
          </a:xfrm>
          <a:prstGeom prst="rect">
            <a:avLst/>
          </a:prstGeom>
        </p:spPr>
        <p:txBody>
          <a:bodyPr/>
          <a:lstStyle>
            <a:lvl1pPr marL="0" indent="0">
              <a:lnSpc>
                <a:spcPct val="100000"/>
              </a:lnSpc>
              <a:buNone/>
              <a:defRPr sz="1100" b="0" i="0" baseline="0">
                <a:solidFill>
                  <a:schemeClr val="bg1"/>
                </a:solidFill>
                <a:latin typeface="微软雅黑 Light" panose="020B0502040204020203" pitchFamily="34" charset="-122"/>
                <a:ea typeface="微软雅黑 Light" panose="020B0502040204020203" pitchFamily="34" charset="-122"/>
                <a:cs typeface="Segoe UI Light" panose="020B0502040204020203" charset="0"/>
              </a:defRPr>
            </a:lvl1pPr>
          </a:lstStyle>
          <a:p>
            <a:pPr lvl="0"/>
            <a:r>
              <a:rPr kumimoji="1" lang="en-US" altLang="zh-CN"/>
              <a:t>OfficePLUS</a:t>
            </a:r>
            <a:endParaRPr kumimoji="1" lang="zh-CN" altLang="en-US"/>
          </a:p>
        </p:txBody>
      </p:sp>
      <p:sp>
        <p:nvSpPr>
          <p:cNvPr id="11" name="文本占位符 10"/>
          <p:cNvSpPr>
            <a:spLocks noGrp="1"/>
          </p:cNvSpPr>
          <p:nvPr>
            <p:ph type="body" sz="quarter" idx="10" hasCustomPrompt="1"/>
          </p:nvPr>
        </p:nvSpPr>
        <p:spPr>
          <a:xfrm>
            <a:off x="440603" y="759873"/>
            <a:ext cx="1657138" cy="440267"/>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865" b="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kumimoji="1" lang="en-US" altLang="zh-CN"/>
              <a:t>OfficePLUS</a:t>
            </a:r>
            <a:endParaRPr kumimoji="1" lang="zh-CN" altLang="en-US"/>
          </a:p>
        </p:txBody>
      </p:sp>
      <p:sp>
        <p:nvSpPr>
          <p:cNvPr id="6" name="文本占位符 5"/>
          <p:cNvSpPr>
            <a:spLocks noGrp="1"/>
          </p:cNvSpPr>
          <p:nvPr>
            <p:ph type="body" sz="quarter" idx="15" hasCustomPrompt="1"/>
          </p:nvPr>
        </p:nvSpPr>
        <p:spPr>
          <a:xfrm>
            <a:off x="440603" y="1490309"/>
            <a:ext cx="1657138" cy="4607818"/>
          </a:xfrm>
          <a:prstGeom prst="rect">
            <a:avLst/>
          </a:prstGeom>
        </p:spPr>
        <p:txBody>
          <a:bodyPr/>
          <a:lstStyle>
            <a:lvl1pPr marL="0" indent="0">
              <a:lnSpc>
                <a:spcPct val="150000"/>
              </a:lnSpc>
              <a:buNone/>
              <a:defRPr sz="1100" b="0" i="0" baseline="0">
                <a:solidFill>
                  <a:schemeClr val="bg1"/>
                </a:solidFill>
                <a:latin typeface="微软雅黑 Light" panose="020B0502040204020203" pitchFamily="34" charset="-122"/>
                <a:ea typeface="微软雅黑 Light" panose="020B0502040204020203" pitchFamily="34" charset="-122"/>
                <a:cs typeface="Segoe UI Light" panose="020B0502040204020203" charset="0"/>
              </a:defRPr>
            </a:lvl1pPr>
          </a:lstStyle>
          <a:p>
            <a:pPr lvl="0"/>
            <a:r>
              <a:rPr kumimoji="1" lang="en-US" altLang="zh-CN"/>
              <a:t>OfficePLUS</a:t>
            </a:r>
            <a:endParaRPr kumimoji="1" lang="zh-CN" altLang="en-US"/>
          </a:p>
        </p:txBody>
      </p:sp>
      <p:sp>
        <p:nvSpPr>
          <p:cNvPr id="8" name="文本占位符 7"/>
          <p:cNvSpPr>
            <a:spLocks noGrp="1"/>
          </p:cNvSpPr>
          <p:nvPr>
            <p:ph type="body" sz="quarter" idx="16" hasCustomPrompt="1"/>
          </p:nvPr>
        </p:nvSpPr>
        <p:spPr>
          <a:xfrm>
            <a:off x="2377999" y="182445"/>
            <a:ext cx="1494754" cy="287259"/>
          </a:xfrm>
          <a:prstGeom prst="rect">
            <a:avLst/>
          </a:prstGeom>
        </p:spPr>
        <p:txBody>
          <a:bodyPr/>
          <a:lstStyle>
            <a:lvl1pPr marL="0" indent="0">
              <a:lnSpc>
                <a:spcPct val="100000"/>
              </a:lnSpc>
              <a:buNone/>
              <a:defRPr sz="1100" b="0" i="0" baseline="0">
                <a:solidFill>
                  <a:schemeClr val="bg1"/>
                </a:solidFill>
                <a:latin typeface="微软雅黑 Light" panose="020B0502040204020203" pitchFamily="34" charset="-122"/>
                <a:ea typeface="微软雅黑 Light" panose="020B0502040204020203" pitchFamily="34" charset="-122"/>
                <a:cs typeface="Segoe UI Light" panose="020B0502040204020203" charset="0"/>
              </a:defRPr>
            </a:lvl1pPr>
          </a:lstStyle>
          <a:p>
            <a:pPr lvl="0"/>
            <a:r>
              <a:rPr kumimoji="1" lang="en-US" altLang="zh-CN" dirty="0" err="1"/>
              <a:t>OfficePLUS</a:t>
            </a:r>
            <a:endParaRPr kumimoji="1" lang="zh-CN" altLang="en-US" dirty="0"/>
          </a:p>
        </p:txBody>
      </p:sp>
      <p:sp>
        <p:nvSpPr>
          <p:cNvPr id="14" name="文本占位符 13"/>
          <p:cNvSpPr>
            <a:spLocks noGrp="1"/>
          </p:cNvSpPr>
          <p:nvPr>
            <p:ph type="body" sz="quarter" idx="17" hasCustomPrompt="1"/>
          </p:nvPr>
        </p:nvSpPr>
        <p:spPr>
          <a:xfrm>
            <a:off x="2378000" y="759876"/>
            <a:ext cx="1494754" cy="5399189"/>
          </a:xfrm>
          <a:prstGeom prst="rect">
            <a:avLst/>
          </a:prstGeom>
        </p:spPr>
        <p:txBody>
          <a:bodyPr/>
          <a:lstStyle>
            <a:lvl1pPr marL="0" indent="0">
              <a:lnSpc>
                <a:spcPct val="150000"/>
              </a:lnSpc>
              <a:buNone/>
              <a:defRPr sz="1200" b="0" i="0" baseline="0">
                <a:solidFill>
                  <a:schemeClr val="bg1"/>
                </a:solidFill>
                <a:latin typeface="微软雅黑 Light" panose="020B0502040204020203" pitchFamily="34" charset="-122"/>
                <a:ea typeface="微软雅黑 Light" panose="020B0502040204020203" pitchFamily="34" charset="-122"/>
                <a:cs typeface="微软雅黑 Light" panose="020B0502040204020203" pitchFamily="34" charset="-122"/>
              </a:defRPr>
            </a:lvl1pPr>
          </a:lstStyle>
          <a:p>
            <a:pPr lvl="0"/>
            <a:r>
              <a:rPr kumimoji="1" lang="en-US" altLang="zh-CN" dirty="0" err="1"/>
              <a:t>OfficePLUS</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B"/>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vert="horz" lIns="91440" tIns="45720" rIns="91440" bIns="45720" rtlCol="0" anchor="ctr">
            <a:sp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sp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3ECB190B-471E-46E2-8603-69604598C0C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A7CE8792-C6F6-413A-9BC2-56717A67B5E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hart" Target="../charts/chart2.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hart" Target="../charts/chart4.xml"/><Relationship Id="rId1" Type="http://schemas.openxmlformats.org/officeDocument/2006/relationships/chart" Target="../charts/char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hyperlink" Target="exportToHTML\com\tedu\web\Task.java.html" TargetMode="External"/><Relationship Id="rId1" Type="http://schemas.openxmlformats.org/officeDocument/2006/relationships/hyperlink" Target="src\com\tedu\web\GameServer.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84520" y="1307138"/>
            <a:ext cx="6340197" cy="1015663"/>
          </a:xfrm>
          <a:prstGeom prst="rect">
            <a:avLst/>
          </a:prstGeom>
          <a:noFill/>
        </p:spPr>
        <p:txBody>
          <a:bodyPr wrap="none" rtlCol="0">
            <a:spAutoFit/>
          </a:bodyPr>
          <a:lstStyle/>
          <a:p>
            <a:pPr algn="ctr"/>
            <a:r>
              <a:rPr lang="zh-CN" altLang="en-US" sz="6000" b="1" dirty="0">
                <a:latin typeface="+mj-ea"/>
                <a:ea typeface="+mj-ea"/>
              </a:rPr>
              <a:t>简约论文答辩模板</a:t>
            </a:r>
            <a:endParaRPr lang="zh-CN" altLang="en-US" sz="6000" b="1" dirty="0">
              <a:latin typeface="+mj-ea"/>
              <a:ea typeface="+mj-ea"/>
            </a:endParaRPr>
          </a:p>
        </p:txBody>
      </p:sp>
      <p:sp>
        <p:nvSpPr>
          <p:cNvPr id="16" name="文本框 15"/>
          <p:cNvSpPr txBox="1"/>
          <p:nvPr/>
        </p:nvSpPr>
        <p:spPr>
          <a:xfrm>
            <a:off x="684520" y="4012537"/>
            <a:ext cx="2031839" cy="307777"/>
          </a:xfrm>
          <a:prstGeom prst="rect">
            <a:avLst/>
          </a:prstGeom>
          <a:noFill/>
        </p:spPr>
        <p:txBody>
          <a:bodyPr wrap="none" rtlCol="0">
            <a:spAutoFit/>
          </a:bodyPr>
          <a:lstStyle/>
          <a:p>
            <a:r>
              <a:rPr lang="zh-CN" altLang="en-US" sz="1400" dirty="0">
                <a:latin typeface="+mj-ea"/>
                <a:ea typeface="+mj-ea"/>
              </a:rPr>
              <a:t>答辩学生：</a:t>
            </a:r>
            <a:r>
              <a:rPr lang="en-US" altLang="zh-CN" sz="1400" dirty="0" err="1">
                <a:latin typeface="+mj-ea"/>
                <a:ea typeface="+mj-ea"/>
              </a:rPr>
              <a:t>OfficePLUS</a:t>
            </a:r>
            <a:endParaRPr lang="zh-CN" altLang="en-US" sz="1400" dirty="0">
              <a:latin typeface="+mj-ea"/>
              <a:ea typeface="+mj-ea"/>
            </a:endParaRPr>
          </a:p>
        </p:txBody>
      </p:sp>
      <p:sp>
        <p:nvSpPr>
          <p:cNvPr id="17" name="文本框 16"/>
          <p:cNvSpPr txBox="1"/>
          <p:nvPr/>
        </p:nvSpPr>
        <p:spPr>
          <a:xfrm>
            <a:off x="684522" y="4645602"/>
            <a:ext cx="2031838" cy="307777"/>
          </a:xfrm>
          <a:prstGeom prst="rect">
            <a:avLst/>
          </a:prstGeom>
          <a:noFill/>
        </p:spPr>
        <p:txBody>
          <a:bodyPr wrap="none" rtlCol="0">
            <a:spAutoFit/>
          </a:bodyPr>
          <a:lstStyle/>
          <a:p>
            <a:r>
              <a:rPr lang="zh-CN" altLang="en-US" sz="1400" dirty="0">
                <a:latin typeface="+mj-ea"/>
                <a:ea typeface="+mj-ea"/>
              </a:rPr>
              <a:t>指导教师：</a:t>
            </a:r>
            <a:r>
              <a:rPr lang="en-US" altLang="zh-CN" sz="1400" dirty="0" err="1">
                <a:latin typeface="+mj-ea"/>
                <a:ea typeface="+mj-ea"/>
              </a:rPr>
              <a:t>OfficePLUS</a:t>
            </a:r>
            <a:endParaRPr lang="zh-CN" altLang="en-US" sz="1400" dirty="0">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750277" y="2475923"/>
            <a:ext cx="6649711" cy="1569660"/>
            <a:chOff x="750277" y="2475923"/>
            <a:chExt cx="6649711" cy="1569660"/>
          </a:xfrm>
        </p:grpSpPr>
        <p:grpSp>
          <p:nvGrpSpPr>
            <p:cNvPr id="13" name="组合 12"/>
            <p:cNvGrpSpPr/>
            <p:nvPr/>
          </p:nvGrpSpPr>
          <p:grpSpPr>
            <a:xfrm>
              <a:off x="2805648" y="2568256"/>
              <a:ext cx="4594340" cy="1384995"/>
              <a:chOff x="2805648" y="2413337"/>
              <a:chExt cx="4594340" cy="1384995"/>
            </a:xfrm>
          </p:grpSpPr>
          <p:sp>
            <p:nvSpPr>
              <p:cNvPr id="7" name="文本框 6"/>
              <p:cNvSpPr txBox="1"/>
              <p:nvPr/>
            </p:nvSpPr>
            <p:spPr>
              <a:xfrm>
                <a:off x="2805648" y="2413337"/>
                <a:ext cx="3262432" cy="1015663"/>
              </a:xfrm>
              <a:prstGeom prst="rect">
                <a:avLst/>
              </a:prstGeom>
              <a:noFill/>
            </p:spPr>
            <p:txBody>
              <a:bodyPr wrap="none" rtlCol="0">
                <a:spAutoFit/>
              </a:bodyPr>
              <a:lstStyle/>
              <a:p>
                <a:r>
                  <a:rPr lang="zh-CN" altLang="en-US" sz="6000" b="1" dirty="0">
                    <a:latin typeface="+mj-ea"/>
                    <a:ea typeface="+mj-ea"/>
                  </a:rPr>
                  <a:t>研究内容</a:t>
                </a:r>
                <a:endParaRPr lang="zh-CN" altLang="en-US" sz="6000" b="1" dirty="0">
                  <a:latin typeface="+mj-ea"/>
                  <a:ea typeface="+mj-ea"/>
                </a:endParaRPr>
              </a:p>
            </p:txBody>
          </p:sp>
          <p:sp>
            <p:nvSpPr>
              <p:cNvPr id="9" name="文本框 8"/>
              <p:cNvSpPr txBox="1"/>
              <p:nvPr/>
            </p:nvSpPr>
            <p:spPr>
              <a:xfrm>
                <a:off x="2851948" y="3429000"/>
                <a:ext cx="4548040" cy="369332"/>
              </a:xfrm>
              <a:prstGeom prst="rect">
                <a:avLst/>
              </a:prstGeom>
              <a:noFill/>
            </p:spPr>
            <p:txBody>
              <a:bodyPr wrap="none" rtlCol="0">
                <a:spAutoFit/>
              </a:bodyPr>
              <a:lstStyle/>
              <a:p>
                <a:r>
                  <a:rPr lang="zh-CN" altLang="en-US" dirty="0">
                    <a:latin typeface="+mj-ea"/>
                    <a:ea typeface="+mj-ea"/>
                  </a:rPr>
                  <a:t>数据展示 </a:t>
                </a:r>
                <a:r>
                  <a:rPr lang="en-US" altLang="zh-CN" dirty="0">
                    <a:latin typeface="+mj-ea"/>
                    <a:ea typeface="+mj-ea"/>
                  </a:rPr>
                  <a:t>| </a:t>
                </a:r>
                <a:r>
                  <a:rPr lang="zh-CN" altLang="en-US" dirty="0">
                    <a:latin typeface="+mj-ea"/>
                    <a:ea typeface="+mj-ea"/>
                  </a:rPr>
                  <a:t>数据对比 </a:t>
                </a:r>
                <a:r>
                  <a:rPr lang="en-US" altLang="zh-CN" dirty="0">
                    <a:latin typeface="+mj-ea"/>
                    <a:ea typeface="+mj-ea"/>
                  </a:rPr>
                  <a:t>| </a:t>
                </a:r>
                <a:r>
                  <a:rPr lang="zh-CN" altLang="en-US" dirty="0">
                    <a:latin typeface="+mj-ea"/>
                    <a:ea typeface="+mj-ea"/>
                  </a:rPr>
                  <a:t>数据对比 </a:t>
                </a:r>
                <a:r>
                  <a:rPr lang="en-US" altLang="zh-CN" dirty="0">
                    <a:latin typeface="+mj-ea"/>
                    <a:ea typeface="+mj-ea"/>
                  </a:rPr>
                  <a:t>| </a:t>
                </a:r>
                <a:r>
                  <a:rPr lang="zh-CN" altLang="en-US" dirty="0">
                    <a:latin typeface="+mj-ea"/>
                    <a:ea typeface="+mj-ea"/>
                  </a:rPr>
                  <a:t>图文对比 </a:t>
                </a:r>
                <a:endParaRPr lang="zh-CN" altLang="en-US" dirty="0">
                  <a:latin typeface="+mj-ea"/>
                  <a:ea typeface="+mj-ea"/>
                </a:endParaRPr>
              </a:p>
            </p:txBody>
          </p:sp>
        </p:grpSp>
        <p:sp>
          <p:nvSpPr>
            <p:cNvPr id="11" name="文本框 10"/>
            <p:cNvSpPr txBox="1"/>
            <p:nvPr/>
          </p:nvSpPr>
          <p:spPr>
            <a:xfrm>
              <a:off x="750277" y="2475923"/>
              <a:ext cx="2055371" cy="1569660"/>
            </a:xfrm>
            <a:prstGeom prst="rect">
              <a:avLst/>
            </a:prstGeom>
            <a:noFill/>
          </p:spPr>
          <p:txBody>
            <a:bodyPr wrap="none" rtlCol="0">
              <a:spAutoFit/>
            </a:bodyPr>
            <a:lstStyle/>
            <a:p>
              <a:r>
                <a:rPr lang="en-US" altLang="zh-CN" sz="9600" b="1" dirty="0">
                  <a:latin typeface="+mj-ea"/>
                  <a:ea typeface="+mj-ea"/>
                </a:rPr>
                <a:t>03.</a:t>
              </a:r>
              <a:endParaRPr lang="zh-CN" altLang="en-US" sz="9600" b="1" dirty="0">
                <a:latin typeface="+mj-ea"/>
                <a:ea typeface="+mj-ea"/>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2015" y="543613"/>
            <a:ext cx="2236510" cy="707886"/>
          </a:xfrm>
          <a:prstGeom prst="rect">
            <a:avLst/>
          </a:prstGeom>
          <a:noFill/>
        </p:spPr>
        <p:txBody>
          <a:bodyPr wrap="none" rtlCol="0">
            <a:spAutoFit/>
          </a:bodyPr>
          <a:lstStyle/>
          <a:p>
            <a:r>
              <a:rPr lang="zh-CN" altLang="en-US" sz="4000" b="1" dirty="0">
                <a:latin typeface="+mj-ea"/>
                <a:ea typeface="+mj-ea"/>
              </a:rPr>
              <a:t>数据展示</a:t>
            </a:r>
            <a:endParaRPr lang="zh-CN" altLang="en-US" sz="4000" b="1" dirty="0">
              <a:latin typeface="+mj-ea"/>
              <a:ea typeface="+mj-ea"/>
            </a:endParaRPr>
          </a:p>
        </p:txBody>
      </p:sp>
      <p:sp>
        <p:nvSpPr>
          <p:cNvPr id="3" name="文本框 2"/>
          <p:cNvSpPr txBox="1"/>
          <p:nvPr/>
        </p:nvSpPr>
        <p:spPr>
          <a:xfrm>
            <a:off x="572015" y="1532803"/>
            <a:ext cx="1210588" cy="400110"/>
          </a:xfrm>
          <a:prstGeom prst="rect">
            <a:avLst/>
          </a:prstGeom>
          <a:noFill/>
        </p:spPr>
        <p:txBody>
          <a:bodyPr wrap="none">
            <a:spAutoFit/>
          </a:bodyPr>
          <a:lstStyle/>
          <a:p>
            <a:r>
              <a:rPr lang="zh-CN" altLang="en-US" sz="2000" b="1" dirty="0"/>
              <a:t>实验数据</a:t>
            </a:r>
            <a:endParaRPr lang="zh-CN" altLang="en-US" sz="2000" b="1" dirty="0"/>
          </a:p>
        </p:txBody>
      </p:sp>
      <p:sp>
        <p:nvSpPr>
          <p:cNvPr id="4" name="文本框 3"/>
          <p:cNvSpPr txBox="1"/>
          <p:nvPr/>
        </p:nvSpPr>
        <p:spPr>
          <a:xfrm>
            <a:off x="572015" y="1932913"/>
            <a:ext cx="4937262" cy="787075"/>
          </a:xfrm>
          <a:prstGeom prst="rect">
            <a:avLst/>
          </a:prstGeom>
          <a:noFill/>
        </p:spPr>
        <p:txBody>
          <a:bodyPr wrap="square">
            <a:spAutoFit/>
          </a:bodyPr>
          <a:lstStyle/>
          <a:p>
            <a:pPr algn="just">
              <a:lnSpc>
                <a:spcPct val="150000"/>
              </a:lnSpc>
              <a:buClr>
                <a:schemeClr val="accent1"/>
              </a:buClr>
            </a:pPr>
            <a:r>
              <a:rPr lang="zh-CN" altLang="en-US" sz="1600" dirty="0"/>
              <a:t>对研究数据进行描述分析实验数据结果需要能支撑整篇论文内容及成果</a:t>
            </a:r>
            <a:endParaRPr lang="zh-CN" altLang="en-US" sz="1600" dirty="0"/>
          </a:p>
        </p:txBody>
      </p:sp>
      <p:cxnSp>
        <p:nvCxnSpPr>
          <p:cNvPr id="5" name="直接连接符 4"/>
          <p:cNvCxnSpPr/>
          <p:nvPr/>
        </p:nvCxnSpPr>
        <p:spPr>
          <a:xfrm>
            <a:off x="646044" y="1932913"/>
            <a:ext cx="493726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图表 5"/>
          <p:cNvGraphicFramePr/>
          <p:nvPr/>
        </p:nvGraphicFramePr>
        <p:xfrm>
          <a:off x="572015" y="2875287"/>
          <a:ext cx="5365568" cy="3637274"/>
        </p:xfrm>
        <a:graphic>
          <a:graphicData uri="http://schemas.openxmlformats.org/drawingml/2006/chart">
            <c:chart xmlns:c="http://schemas.openxmlformats.org/drawingml/2006/chart" xmlns:r="http://schemas.openxmlformats.org/officeDocument/2006/relationships" r:id="rId1"/>
          </a:graphicData>
        </a:graphic>
      </p:graphicFrame>
      <p:sp>
        <p:nvSpPr>
          <p:cNvPr id="7" name="文本框 6"/>
          <p:cNvSpPr txBox="1"/>
          <p:nvPr/>
        </p:nvSpPr>
        <p:spPr>
          <a:xfrm>
            <a:off x="6608694" y="1532803"/>
            <a:ext cx="1210588" cy="400110"/>
          </a:xfrm>
          <a:prstGeom prst="rect">
            <a:avLst/>
          </a:prstGeom>
          <a:noFill/>
        </p:spPr>
        <p:txBody>
          <a:bodyPr wrap="none">
            <a:spAutoFit/>
          </a:bodyPr>
          <a:lstStyle/>
          <a:p>
            <a:r>
              <a:rPr lang="zh-CN" altLang="en-US" sz="2000" b="1" dirty="0"/>
              <a:t>实验数据</a:t>
            </a:r>
            <a:endParaRPr lang="zh-CN" altLang="en-US" sz="2000" b="1" dirty="0"/>
          </a:p>
        </p:txBody>
      </p:sp>
      <p:sp>
        <p:nvSpPr>
          <p:cNvPr id="8" name="文本框 7"/>
          <p:cNvSpPr txBox="1"/>
          <p:nvPr/>
        </p:nvSpPr>
        <p:spPr>
          <a:xfrm>
            <a:off x="6608694" y="1932913"/>
            <a:ext cx="4937262" cy="787075"/>
          </a:xfrm>
          <a:prstGeom prst="rect">
            <a:avLst/>
          </a:prstGeom>
          <a:noFill/>
        </p:spPr>
        <p:txBody>
          <a:bodyPr wrap="square">
            <a:spAutoFit/>
          </a:bodyPr>
          <a:lstStyle/>
          <a:p>
            <a:pPr algn="just">
              <a:lnSpc>
                <a:spcPct val="150000"/>
              </a:lnSpc>
              <a:buClr>
                <a:schemeClr val="accent1"/>
              </a:buClr>
            </a:pPr>
            <a:r>
              <a:rPr lang="zh-CN" altLang="en-US" sz="1600" dirty="0"/>
              <a:t>对研究数据进行描述分析实验数据结果需要能支撑整篇论文内容及成果</a:t>
            </a:r>
            <a:endParaRPr lang="zh-CN" altLang="en-US" sz="1600" dirty="0"/>
          </a:p>
        </p:txBody>
      </p:sp>
      <p:cxnSp>
        <p:nvCxnSpPr>
          <p:cNvPr id="9" name="直接连接符 8"/>
          <p:cNvCxnSpPr/>
          <p:nvPr/>
        </p:nvCxnSpPr>
        <p:spPr>
          <a:xfrm>
            <a:off x="6682723" y="1932913"/>
            <a:ext cx="493726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图表 9"/>
          <p:cNvGraphicFramePr/>
          <p:nvPr/>
        </p:nvGraphicFramePr>
        <p:xfrm>
          <a:off x="6682722" y="2719988"/>
          <a:ext cx="4937261" cy="37925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2015" y="1569822"/>
            <a:ext cx="1210588" cy="400110"/>
          </a:xfrm>
          <a:prstGeom prst="rect">
            <a:avLst/>
          </a:prstGeom>
          <a:noFill/>
        </p:spPr>
        <p:txBody>
          <a:bodyPr wrap="none">
            <a:spAutoFit/>
          </a:bodyPr>
          <a:lstStyle/>
          <a:p>
            <a:r>
              <a:rPr lang="zh-CN" altLang="en-US" sz="2000" b="1" dirty="0"/>
              <a:t>实验数据</a:t>
            </a:r>
            <a:endParaRPr lang="zh-CN" altLang="en-US" sz="2000" b="1" dirty="0"/>
          </a:p>
        </p:txBody>
      </p:sp>
      <p:sp>
        <p:nvSpPr>
          <p:cNvPr id="5" name="文本框 4"/>
          <p:cNvSpPr txBox="1"/>
          <p:nvPr/>
        </p:nvSpPr>
        <p:spPr>
          <a:xfrm>
            <a:off x="592464" y="2091596"/>
            <a:ext cx="11007072" cy="1289456"/>
          </a:xfrm>
          <a:prstGeom prst="rect">
            <a:avLst/>
          </a:prstGeom>
          <a:noFill/>
        </p:spPr>
        <p:txBody>
          <a:bodyPr wrap="square">
            <a:spAutoFit/>
          </a:bodyPr>
          <a:lstStyle/>
          <a:p>
            <a:pPr algn="just">
              <a:lnSpc>
                <a:spcPct val="150000"/>
              </a:lnSpc>
              <a:buClr>
                <a:schemeClr val="accent1"/>
              </a:buClr>
            </a:pPr>
            <a:r>
              <a:rPr lang="zh-CN" altLang="en-US" dirty="0"/>
              <a:t>对研究数据进行描述分析，实验数据结果需要能支撑整篇论文内容及成果。实验数据是论证实验成果成立的有力支撑。描述清楚变化趋势</a:t>
            </a:r>
            <a:r>
              <a:rPr lang="en-US" altLang="zh-CN" dirty="0"/>
              <a:t>,</a:t>
            </a:r>
            <a:r>
              <a:rPr lang="zh-CN" altLang="en-US" dirty="0"/>
              <a:t>多放数据，少些文字。条理清晰，逻辑要吻合。展示的实验数据要真实有效，具有说服力。</a:t>
            </a:r>
            <a:endParaRPr lang="zh-CN" altLang="en-US" dirty="0"/>
          </a:p>
        </p:txBody>
      </p:sp>
      <p:cxnSp>
        <p:nvCxnSpPr>
          <p:cNvPr id="6" name="直接连接符 5"/>
          <p:cNvCxnSpPr/>
          <p:nvPr/>
        </p:nvCxnSpPr>
        <p:spPr>
          <a:xfrm>
            <a:off x="646044" y="1969932"/>
            <a:ext cx="10953492"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72015" y="543613"/>
            <a:ext cx="2236510" cy="707886"/>
          </a:xfrm>
          <a:prstGeom prst="rect">
            <a:avLst/>
          </a:prstGeom>
          <a:noFill/>
        </p:spPr>
        <p:txBody>
          <a:bodyPr wrap="none" rtlCol="0">
            <a:spAutoFit/>
          </a:bodyPr>
          <a:lstStyle/>
          <a:p>
            <a:r>
              <a:rPr lang="zh-CN" altLang="en-US" sz="4000" b="1" dirty="0">
                <a:latin typeface="+mj-ea"/>
                <a:ea typeface="+mj-ea"/>
              </a:rPr>
              <a:t>数据展示</a:t>
            </a:r>
            <a:endParaRPr lang="zh-CN" altLang="en-US" sz="4000" b="1" dirty="0">
              <a:latin typeface="+mj-ea"/>
              <a:ea typeface="+mj-ea"/>
            </a:endParaRPr>
          </a:p>
        </p:txBody>
      </p:sp>
      <p:graphicFrame>
        <p:nvGraphicFramePr>
          <p:cNvPr id="8" name="表格 7"/>
          <p:cNvGraphicFramePr>
            <a:graphicFrameLocks noGrp="1"/>
          </p:cNvGraphicFramePr>
          <p:nvPr/>
        </p:nvGraphicFramePr>
        <p:xfrm>
          <a:off x="695324" y="3604122"/>
          <a:ext cx="10904215" cy="2710265"/>
        </p:xfrm>
        <a:graphic>
          <a:graphicData uri="http://schemas.openxmlformats.org/drawingml/2006/table">
            <a:tbl>
              <a:tblPr>
                <a:tableStyleId>{5C22544A-7EE6-4342-B048-85BDC9FD1C3A}</a:tableStyleId>
              </a:tblPr>
              <a:tblGrid>
                <a:gridCol w="1557745"/>
                <a:gridCol w="1557745"/>
                <a:gridCol w="1557745"/>
                <a:gridCol w="1557745"/>
                <a:gridCol w="1557745"/>
                <a:gridCol w="1557745"/>
                <a:gridCol w="1557745"/>
              </a:tblGrid>
              <a:tr h="542053">
                <a:tc>
                  <a:txBody>
                    <a:bodyPr>
                      <a:spAutoFit/>
                    </a:bodyPr>
                    <a:lstStyle/>
                    <a:p>
                      <a:pPr algn="ctr" fontAlgn="ctr"/>
                      <a:r>
                        <a:rPr lang="zh-CN" altLang="en-US" sz="1600" u="none" strike="noStrike" dirty="0">
                          <a:solidFill>
                            <a:schemeClr val="tx1"/>
                          </a:solidFill>
                          <a:effectLst/>
                          <a:latin typeface="+mn-lt"/>
                        </a:rPr>
                        <a:t> </a:t>
                      </a:r>
                      <a:endParaRPr lang="zh-CN" altLang="en-US" sz="1600" b="0" i="0" u="none" strike="noStrike" dirty="0">
                        <a:solidFill>
                          <a:schemeClr val="tx1"/>
                        </a:solidFill>
                        <a:effectLst/>
                        <a:latin typeface="+mn-lt"/>
                        <a:ea typeface="等线" panose="02010600030101010101" pitchFamily="2" charset="-122"/>
                      </a:endParaRPr>
                    </a:p>
                  </a:txBody>
                  <a:tcPr marL="9525" marR="9525" marT="9525" marB="0" anchor="ctr">
                    <a:lnL w="12700" cmpd="sng">
                      <a:noFill/>
                    </a:lnL>
                    <a:lnR w="12700" cmpd="sng">
                      <a:noFill/>
                    </a:lnR>
                    <a:lnT w="1905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zh-CN" altLang="en-US" sz="1600" u="none" strike="noStrike" dirty="0">
                          <a:solidFill>
                            <a:schemeClr val="tx1"/>
                          </a:solidFill>
                          <a:effectLst/>
                          <a:latin typeface="+mn-lt"/>
                        </a:rPr>
                        <a:t>系列 </a:t>
                      </a:r>
                      <a:r>
                        <a:rPr lang="en-US" altLang="zh-CN" sz="1600" u="none" strike="noStrike" dirty="0">
                          <a:solidFill>
                            <a:schemeClr val="tx1"/>
                          </a:solidFill>
                          <a:effectLst/>
                          <a:latin typeface="+mn-lt"/>
                        </a:rPr>
                        <a:t>1</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mpd="sng">
                      <a:noFill/>
                    </a:lnL>
                    <a:lnR w="12700" cmpd="sng">
                      <a:noFill/>
                    </a:lnR>
                    <a:lnT w="1905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zh-CN" altLang="en-US" sz="1600" u="none" strike="noStrike" dirty="0">
                          <a:solidFill>
                            <a:schemeClr val="tx1"/>
                          </a:solidFill>
                          <a:effectLst/>
                          <a:latin typeface="+mn-lt"/>
                        </a:rPr>
                        <a:t>系列 </a:t>
                      </a:r>
                      <a:r>
                        <a:rPr lang="en-US" altLang="zh-CN" sz="1600" u="none" strike="noStrike" dirty="0">
                          <a:solidFill>
                            <a:schemeClr val="tx1"/>
                          </a:solidFill>
                          <a:effectLst/>
                          <a:latin typeface="+mn-lt"/>
                        </a:rPr>
                        <a:t>2</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mpd="sng">
                      <a:noFill/>
                    </a:lnL>
                    <a:lnR w="12700" cmpd="sng">
                      <a:noFill/>
                    </a:lnR>
                    <a:lnT w="1905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zh-CN" altLang="en-US" sz="1600" u="none" strike="noStrike" dirty="0">
                          <a:solidFill>
                            <a:schemeClr val="accent2">
                              <a:lumMod val="75000"/>
                            </a:schemeClr>
                          </a:solidFill>
                          <a:effectLst/>
                          <a:latin typeface="+mn-lt"/>
                        </a:rPr>
                        <a:t>系列 </a:t>
                      </a:r>
                      <a:r>
                        <a:rPr lang="en-US" altLang="zh-CN" sz="1600" u="none" strike="noStrike" dirty="0">
                          <a:solidFill>
                            <a:schemeClr val="accent2">
                              <a:lumMod val="75000"/>
                            </a:schemeClr>
                          </a:solidFill>
                          <a:effectLst/>
                          <a:latin typeface="+mn-lt"/>
                        </a:rPr>
                        <a:t>3</a:t>
                      </a:r>
                      <a:endParaRPr lang="en-US" altLang="zh-CN" sz="1600" b="0" i="0" u="none" strike="noStrike" dirty="0">
                        <a:solidFill>
                          <a:schemeClr val="accent2">
                            <a:lumMod val="75000"/>
                          </a:schemeClr>
                        </a:solidFill>
                        <a:effectLst/>
                        <a:latin typeface="+mn-lt"/>
                        <a:ea typeface="等线" panose="02010600030101010101" pitchFamily="2" charset="-122"/>
                      </a:endParaRPr>
                    </a:p>
                  </a:txBody>
                  <a:tcPr marL="9525" marR="9525" marT="9525" marB="0" anchor="ctr">
                    <a:lnL w="12700" cmpd="sng">
                      <a:noFill/>
                    </a:lnL>
                    <a:lnR w="12700" cmpd="sng">
                      <a:noFill/>
                    </a:lnR>
                    <a:lnT w="1905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zh-CN" altLang="en-US" sz="1600" u="none" strike="noStrike" dirty="0">
                          <a:solidFill>
                            <a:schemeClr val="tx1"/>
                          </a:solidFill>
                          <a:effectLst/>
                          <a:latin typeface="+mn-lt"/>
                        </a:rPr>
                        <a:t>系列 </a:t>
                      </a:r>
                      <a:r>
                        <a:rPr lang="en-US" altLang="zh-CN" sz="1600" u="none" strike="noStrike" dirty="0">
                          <a:solidFill>
                            <a:schemeClr val="tx1"/>
                          </a:solidFill>
                          <a:effectLst/>
                          <a:latin typeface="+mn-lt"/>
                        </a:rPr>
                        <a:t>4</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mpd="sng">
                      <a:noFill/>
                    </a:lnL>
                    <a:lnR w="12700" cmpd="sng">
                      <a:noFill/>
                    </a:lnR>
                    <a:lnT w="1905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zh-CN" altLang="en-US" sz="1600" u="none" strike="noStrike" dirty="0">
                          <a:solidFill>
                            <a:schemeClr val="tx1"/>
                          </a:solidFill>
                          <a:effectLst/>
                          <a:latin typeface="+mn-lt"/>
                        </a:rPr>
                        <a:t>系列 </a:t>
                      </a:r>
                      <a:r>
                        <a:rPr lang="en-US" altLang="zh-CN" sz="1600" u="none" strike="noStrike" dirty="0">
                          <a:solidFill>
                            <a:schemeClr val="tx1"/>
                          </a:solidFill>
                          <a:effectLst/>
                          <a:latin typeface="+mn-lt"/>
                        </a:rPr>
                        <a:t>5</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mpd="sng">
                      <a:noFill/>
                    </a:lnL>
                    <a:lnR w="12700" cmpd="sng">
                      <a:noFill/>
                    </a:lnR>
                    <a:lnT w="1905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zh-CN" altLang="en-US" sz="1600" u="none" strike="noStrike" dirty="0">
                          <a:solidFill>
                            <a:schemeClr val="tx1"/>
                          </a:solidFill>
                          <a:effectLst/>
                          <a:latin typeface="+mn-lt"/>
                        </a:rPr>
                        <a:t>系列 </a:t>
                      </a:r>
                      <a:r>
                        <a:rPr lang="en-US" altLang="zh-CN" sz="1600" u="none" strike="noStrike" dirty="0">
                          <a:solidFill>
                            <a:schemeClr val="tx1"/>
                          </a:solidFill>
                          <a:effectLst/>
                          <a:latin typeface="+mn-lt"/>
                        </a:rPr>
                        <a:t>6</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mpd="sng">
                      <a:noFill/>
                    </a:lnL>
                    <a:lnR w="12700" cmpd="sng">
                      <a:noFill/>
                    </a:lnR>
                    <a:lnT w="1905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42053">
                <a:tc>
                  <a:txBody>
                    <a:bodyPr>
                      <a:spAutoFit/>
                    </a:bodyPr>
                    <a:lstStyle/>
                    <a:p>
                      <a:pPr algn="ctr" fontAlgn="ctr"/>
                      <a:r>
                        <a:rPr lang="zh-CN" altLang="en-US" sz="1600" u="none" strike="noStrike" dirty="0">
                          <a:solidFill>
                            <a:schemeClr val="tx1"/>
                          </a:solidFill>
                          <a:effectLst/>
                          <a:latin typeface="+mn-lt"/>
                        </a:rPr>
                        <a:t>类别 </a:t>
                      </a:r>
                      <a:r>
                        <a:rPr lang="en-US" altLang="zh-CN" sz="1600" u="none" strike="noStrike" dirty="0">
                          <a:solidFill>
                            <a:schemeClr val="tx1"/>
                          </a:solidFill>
                          <a:effectLst/>
                          <a:latin typeface="+mn-lt"/>
                        </a:rPr>
                        <a:t>1</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tx1"/>
                          </a:solidFill>
                          <a:effectLst/>
                          <a:latin typeface="+mn-lt"/>
                        </a:rPr>
                        <a:t>4.3</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tx1"/>
                          </a:solidFill>
                          <a:effectLst/>
                          <a:latin typeface="+mn-lt"/>
                        </a:rPr>
                        <a:t>2.4</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accent2">
                              <a:lumMod val="75000"/>
                            </a:schemeClr>
                          </a:solidFill>
                          <a:effectLst/>
                          <a:latin typeface="+mn-lt"/>
                        </a:rPr>
                        <a:t>2</a:t>
                      </a:r>
                      <a:endParaRPr lang="en-US" altLang="zh-CN" sz="1600" b="0" i="0" u="none" strike="noStrike" dirty="0">
                        <a:solidFill>
                          <a:schemeClr val="accent2">
                            <a:lumMod val="75000"/>
                          </a:schemeClr>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tx1"/>
                          </a:solidFill>
                          <a:effectLst/>
                          <a:latin typeface="+mn-lt"/>
                        </a:rPr>
                        <a:t>4.3</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tx1"/>
                          </a:solidFill>
                          <a:effectLst/>
                          <a:latin typeface="+mn-lt"/>
                        </a:rPr>
                        <a:t>2.4</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tx1"/>
                          </a:solidFill>
                          <a:effectLst/>
                          <a:latin typeface="+mn-lt"/>
                        </a:rPr>
                        <a:t>2</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42053">
                <a:tc>
                  <a:txBody>
                    <a:bodyPr>
                      <a:spAutoFit/>
                    </a:bodyPr>
                    <a:lstStyle/>
                    <a:p>
                      <a:pPr algn="ctr" fontAlgn="ctr"/>
                      <a:r>
                        <a:rPr lang="zh-CN" altLang="en-US" sz="1600" u="none" strike="noStrike" dirty="0">
                          <a:solidFill>
                            <a:schemeClr val="tx1"/>
                          </a:solidFill>
                          <a:effectLst/>
                          <a:latin typeface="+mn-lt"/>
                        </a:rPr>
                        <a:t>类别 </a:t>
                      </a:r>
                      <a:r>
                        <a:rPr lang="en-US" altLang="zh-CN" sz="1600" u="none" strike="noStrike" dirty="0">
                          <a:solidFill>
                            <a:schemeClr val="tx1"/>
                          </a:solidFill>
                          <a:effectLst/>
                          <a:latin typeface="+mn-lt"/>
                        </a:rPr>
                        <a:t>2</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tx1"/>
                          </a:solidFill>
                          <a:effectLst/>
                          <a:latin typeface="+mn-lt"/>
                        </a:rPr>
                        <a:t>2.5</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tx1"/>
                          </a:solidFill>
                          <a:effectLst/>
                          <a:latin typeface="+mn-lt"/>
                        </a:rPr>
                        <a:t>4.4</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accent2">
                              <a:lumMod val="75000"/>
                            </a:schemeClr>
                          </a:solidFill>
                          <a:effectLst/>
                          <a:latin typeface="+mn-lt"/>
                        </a:rPr>
                        <a:t>2</a:t>
                      </a:r>
                      <a:endParaRPr lang="en-US" altLang="zh-CN" sz="1600" b="0" i="0" u="none" strike="noStrike" dirty="0">
                        <a:solidFill>
                          <a:schemeClr val="accent2">
                            <a:lumMod val="75000"/>
                          </a:schemeClr>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tx1"/>
                          </a:solidFill>
                          <a:effectLst/>
                          <a:latin typeface="+mn-lt"/>
                        </a:rPr>
                        <a:t>2.5</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tx1"/>
                          </a:solidFill>
                          <a:effectLst/>
                          <a:latin typeface="+mn-lt"/>
                        </a:rPr>
                        <a:t>4.4</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tx1"/>
                          </a:solidFill>
                          <a:effectLst/>
                          <a:latin typeface="+mn-lt"/>
                        </a:rPr>
                        <a:t>2</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42053">
                <a:tc>
                  <a:txBody>
                    <a:bodyPr>
                      <a:spAutoFit/>
                    </a:bodyPr>
                    <a:lstStyle/>
                    <a:p>
                      <a:pPr algn="ctr" fontAlgn="ctr"/>
                      <a:r>
                        <a:rPr lang="zh-CN" altLang="en-US" sz="1600" u="none" strike="noStrike" dirty="0">
                          <a:solidFill>
                            <a:schemeClr val="tx1"/>
                          </a:solidFill>
                          <a:effectLst/>
                          <a:latin typeface="+mn-lt"/>
                        </a:rPr>
                        <a:t>类别 </a:t>
                      </a:r>
                      <a:r>
                        <a:rPr lang="en-US" altLang="zh-CN" sz="1600" u="none" strike="noStrike" dirty="0">
                          <a:solidFill>
                            <a:schemeClr val="tx1"/>
                          </a:solidFill>
                          <a:effectLst/>
                          <a:latin typeface="+mn-lt"/>
                        </a:rPr>
                        <a:t>3</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tx1"/>
                          </a:solidFill>
                          <a:effectLst/>
                          <a:latin typeface="+mn-lt"/>
                        </a:rPr>
                        <a:t>3.5</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tx1"/>
                          </a:solidFill>
                          <a:effectLst/>
                          <a:latin typeface="+mn-lt"/>
                        </a:rPr>
                        <a:t>1.8</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accent2">
                              <a:lumMod val="75000"/>
                            </a:schemeClr>
                          </a:solidFill>
                          <a:effectLst/>
                          <a:latin typeface="+mn-lt"/>
                        </a:rPr>
                        <a:t>3</a:t>
                      </a:r>
                      <a:endParaRPr lang="en-US" altLang="zh-CN" sz="1600" b="0" i="0" u="none" strike="noStrike" dirty="0">
                        <a:solidFill>
                          <a:schemeClr val="accent2">
                            <a:lumMod val="75000"/>
                          </a:schemeClr>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tx1"/>
                          </a:solidFill>
                          <a:effectLst/>
                          <a:latin typeface="+mn-lt"/>
                        </a:rPr>
                        <a:t>3.5</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tx1"/>
                          </a:solidFill>
                          <a:effectLst/>
                          <a:latin typeface="+mn-lt"/>
                        </a:rPr>
                        <a:t>1.8</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tx1"/>
                          </a:solidFill>
                          <a:effectLst/>
                          <a:latin typeface="+mn-lt"/>
                        </a:rPr>
                        <a:t>3</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42053">
                <a:tc>
                  <a:txBody>
                    <a:bodyPr>
                      <a:spAutoFit/>
                    </a:bodyPr>
                    <a:lstStyle/>
                    <a:p>
                      <a:pPr algn="ctr" fontAlgn="ctr"/>
                      <a:r>
                        <a:rPr lang="zh-CN" altLang="en-US" sz="1600" u="none" strike="noStrike" dirty="0">
                          <a:solidFill>
                            <a:schemeClr val="tx1"/>
                          </a:solidFill>
                          <a:effectLst/>
                          <a:latin typeface="+mn-lt"/>
                        </a:rPr>
                        <a:t>类别 </a:t>
                      </a:r>
                      <a:r>
                        <a:rPr lang="en-US" altLang="zh-CN" sz="1600" u="none" strike="noStrike" dirty="0">
                          <a:solidFill>
                            <a:schemeClr val="tx1"/>
                          </a:solidFill>
                          <a:effectLst/>
                          <a:latin typeface="+mn-lt"/>
                        </a:rPr>
                        <a:t>4</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tx1"/>
                          </a:solidFill>
                          <a:effectLst/>
                          <a:latin typeface="+mn-lt"/>
                        </a:rPr>
                        <a:t>4.5</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tx1"/>
                          </a:solidFill>
                          <a:effectLst/>
                          <a:latin typeface="+mn-lt"/>
                        </a:rPr>
                        <a:t>2.8</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accent2">
                              <a:lumMod val="75000"/>
                            </a:schemeClr>
                          </a:solidFill>
                          <a:effectLst/>
                          <a:latin typeface="+mn-lt"/>
                        </a:rPr>
                        <a:t>5</a:t>
                      </a:r>
                      <a:endParaRPr lang="en-US" altLang="zh-CN" sz="1600" b="0" i="0" u="none" strike="noStrike" dirty="0">
                        <a:solidFill>
                          <a:schemeClr val="accent2">
                            <a:lumMod val="75000"/>
                          </a:schemeClr>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tx1"/>
                          </a:solidFill>
                          <a:effectLst/>
                          <a:latin typeface="+mn-lt"/>
                        </a:rPr>
                        <a:t>4.5</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tx1"/>
                          </a:solidFill>
                          <a:effectLst/>
                          <a:latin typeface="+mn-lt"/>
                        </a:rPr>
                        <a:t>2.8</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spAutoFit/>
                    </a:bodyPr>
                    <a:lstStyle/>
                    <a:p>
                      <a:pPr algn="ctr" fontAlgn="ctr"/>
                      <a:r>
                        <a:rPr lang="en-US" altLang="zh-CN" sz="1600" u="none" strike="noStrike" dirty="0">
                          <a:solidFill>
                            <a:schemeClr val="tx1"/>
                          </a:solidFill>
                          <a:effectLst/>
                          <a:latin typeface="+mn-lt"/>
                        </a:rPr>
                        <a:t>5</a:t>
                      </a:r>
                      <a:endParaRPr lang="en-US" altLang="zh-CN" sz="1600" b="0" i="0" u="none" strike="noStrike" dirty="0">
                        <a:solidFill>
                          <a:schemeClr val="tx1"/>
                        </a:solidFill>
                        <a:effectLst/>
                        <a:latin typeface="+mn-lt"/>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2015" y="543613"/>
            <a:ext cx="2236510" cy="707886"/>
          </a:xfrm>
          <a:prstGeom prst="rect">
            <a:avLst/>
          </a:prstGeom>
          <a:noFill/>
        </p:spPr>
        <p:txBody>
          <a:bodyPr wrap="none" rtlCol="0">
            <a:spAutoFit/>
          </a:bodyPr>
          <a:lstStyle/>
          <a:p>
            <a:r>
              <a:rPr lang="zh-CN" altLang="en-US" sz="4000" b="1" dirty="0">
                <a:latin typeface="+mj-ea"/>
                <a:ea typeface="+mj-ea"/>
              </a:rPr>
              <a:t>数据对比</a:t>
            </a:r>
            <a:endParaRPr lang="zh-CN" altLang="en-US" sz="4000" b="1" dirty="0">
              <a:latin typeface="+mj-ea"/>
              <a:ea typeface="+mj-ea"/>
            </a:endParaRPr>
          </a:p>
        </p:txBody>
      </p:sp>
      <p:sp>
        <p:nvSpPr>
          <p:cNvPr id="12" name="文本框 11"/>
          <p:cNvSpPr txBox="1"/>
          <p:nvPr/>
        </p:nvSpPr>
        <p:spPr>
          <a:xfrm>
            <a:off x="619124" y="1320641"/>
            <a:ext cx="5141596" cy="1289456"/>
          </a:xfrm>
          <a:prstGeom prst="rect">
            <a:avLst/>
          </a:prstGeom>
          <a:noFill/>
        </p:spPr>
        <p:txBody>
          <a:bodyPr wrap="square">
            <a:spAutoFit/>
          </a:bodyPr>
          <a:lstStyle/>
          <a:p>
            <a:pPr algn="just">
              <a:lnSpc>
                <a:spcPct val="150000"/>
              </a:lnSpc>
            </a:pPr>
            <a:r>
              <a:rPr lang="zh-CN" altLang="en-US" dirty="0"/>
              <a:t>对研究数据进行描述分析，实验数据结果需要能支撑整篇论文内容及成果实验数据是论证实验成果成立的有力支撑。</a:t>
            </a:r>
            <a:endParaRPr lang="zh-CN" altLang="en-US" dirty="0"/>
          </a:p>
        </p:txBody>
      </p:sp>
      <p:graphicFrame>
        <p:nvGraphicFramePr>
          <p:cNvPr id="11" name="图表 10"/>
          <p:cNvGraphicFramePr/>
          <p:nvPr/>
        </p:nvGraphicFramePr>
        <p:xfrm>
          <a:off x="619125" y="2681217"/>
          <a:ext cx="5141596" cy="3633170"/>
        </p:xfrm>
        <a:graphic>
          <a:graphicData uri="http://schemas.openxmlformats.org/drawingml/2006/chart">
            <c:chart xmlns:c="http://schemas.openxmlformats.org/drawingml/2006/chart" xmlns:r="http://schemas.openxmlformats.org/officeDocument/2006/relationships" r:id="rId1"/>
          </a:graphicData>
        </a:graphic>
      </p:graphicFrame>
      <p:sp>
        <p:nvSpPr>
          <p:cNvPr id="13" name="文本框 12"/>
          <p:cNvSpPr txBox="1"/>
          <p:nvPr/>
        </p:nvSpPr>
        <p:spPr>
          <a:xfrm>
            <a:off x="6431281" y="1320641"/>
            <a:ext cx="5141594" cy="1289456"/>
          </a:xfrm>
          <a:prstGeom prst="rect">
            <a:avLst/>
          </a:prstGeom>
          <a:noFill/>
        </p:spPr>
        <p:txBody>
          <a:bodyPr wrap="square">
            <a:spAutoFit/>
          </a:bodyPr>
          <a:lstStyle/>
          <a:p>
            <a:pPr algn="just">
              <a:lnSpc>
                <a:spcPct val="150000"/>
              </a:lnSpc>
            </a:pPr>
            <a:r>
              <a:rPr lang="zh-CN" altLang="en-US" dirty="0"/>
              <a:t>对研究数据进行描述分析，实验数据结果需要能支撑整篇论文内容及成果实验数据是论证实验成果成立的有力支撑。</a:t>
            </a:r>
            <a:endParaRPr lang="zh-CN" altLang="en-US" dirty="0"/>
          </a:p>
        </p:txBody>
      </p:sp>
      <p:graphicFrame>
        <p:nvGraphicFramePr>
          <p:cNvPr id="15" name="图表 14"/>
          <p:cNvGraphicFramePr/>
          <p:nvPr/>
        </p:nvGraphicFramePr>
        <p:xfrm>
          <a:off x="6431280" y="2681217"/>
          <a:ext cx="5141593" cy="36331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750277" y="2475923"/>
            <a:ext cx="5317803" cy="1569660"/>
            <a:chOff x="750277" y="2475923"/>
            <a:chExt cx="5317803" cy="1569660"/>
          </a:xfrm>
        </p:grpSpPr>
        <p:grpSp>
          <p:nvGrpSpPr>
            <p:cNvPr id="13" name="组合 12"/>
            <p:cNvGrpSpPr/>
            <p:nvPr/>
          </p:nvGrpSpPr>
          <p:grpSpPr>
            <a:xfrm>
              <a:off x="2805648" y="2568256"/>
              <a:ext cx="3262432" cy="1384995"/>
              <a:chOff x="2805648" y="2413337"/>
              <a:chExt cx="3262432" cy="1384995"/>
            </a:xfrm>
          </p:grpSpPr>
          <p:sp>
            <p:nvSpPr>
              <p:cNvPr id="7" name="文本框 6"/>
              <p:cNvSpPr txBox="1"/>
              <p:nvPr/>
            </p:nvSpPr>
            <p:spPr>
              <a:xfrm>
                <a:off x="2805648" y="2413337"/>
                <a:ext cx="3262432" cy="1015663"/>
              </a:xfrm>
              <a:prstGeom prst="rect">
                <a:avLst/>
              </a:prstGeom>
              <a:noFill/>
            </p:spPr>
            <p:txBody>
              <a:bodyPr wrap="none" rtlCol="0">
                <a:spAutoFit/>
              </a:bodyPr>
              <a:lstStyle/>
              <a:p>
                <a:r>
                  <a:rPr lang="zh-CN" altLang="en-US" sz="6000" b="1" dirty="0">
                    <a:latin typeface="+mj-ea"/>
                    <a:ea typeface="+mj-ea"/>
                  </a:rPr>
                  <a:t>总结归纳</a:t>
                </a:r>
                <a:endParaRPr lang="zh-CN" altLang="en-US" sz="6000" b="1" dirty="0">
                  <a:latin typeface="+mj-ea"/>
                  <a:ea typeface="+mj-ea"/>
                </a:endParaRPr>
              </a:p>
            </p:txBody>
          </p:sp>
          <p:sp>
            <p:nvSpPr>
              <p:cNvPr id="9" name="文本框 8"/>
              <p:cNvSpPr txBox="1"/>
              <p:nvPr/>
            </p:nvSpPr>
            <p:spPr>
              <a:xfrm>
                <a:off x="2851948" y="3429000"/>
                <a:ext cx="1107996" cy="369332"/>
              </a:xfrm>
              <a:prstGeom prst="rect">
                <a:avLst/>
              </a:prstGeom>
              <a:noFill/>
            </p:spPr>
            <p:txBody>
              <a:bodyPr wrap="none" rtlCol="0">
                <a:spAutoFit/>
              </a:bodyPr>
              <a:lstStyle/>
              <a:p>
                <a:r>
                  <a:rPr lang="zh-CN" altLang="en-US" dirty="0">
                    <a:latin typeface="+mj-ea"/>
                    <a:ea typeface="+mj-ea"/>
                  </a:rPr>
                  <a:t>创新亮点</a:t>
                </a:r>
                <a:endParaRPr lang="zh-CN" altLang="en-US" dirty="0">
                  <a:latin typeface="+mj-ea"/>
                  <a:ea typeface="+mj-ea"/>
                </a:endParaRPr>
              </a:p>
            </p:txBody>
          </p:sp>
        </p:grpSp>
        <p:sp>
          <p:nvSpPr>
            <p:cNvPr id="11" name="文本框 10"/>
            <p:cNvSpPr txBox="1"/>
            <p:nvPr/>
          </p:nvSpPr>
          <p:spPr>
            <a:xfrm>
              <a:off x="750277" y="2475923"/>
              <a:ext cx="2055371" cy="1569660"/>
            </a:xfrm>
            <a:prstGeom prst="rect">
              <a:avLst/>
            </a:prstGeom>
            <a:noFill/>
          </p:spPr>
          <p:txBody>
            <a:bodyPr wrap="none" rtlCol="0">
              <a:spAutoFit/>
            </a:bodyPr>
            <a:lstStyle/>
            <a:p>
              <a:r>
                <a:rPr lang="en-US" altLang="zh-CN" sz="9600" b="1" dirty="0">
                  <a:latin typeface="+mj-ea"/>
                  <a:ea typeface="+mj-ea"/>
                </a:rPr>
                <a:t>04.</a:t>
              </a:r>
              <a:endParaRPr lang="zh-CN" altLang="en-US" sz="9600" b="1" dirty="0">
                <a:latin typeface="+mj-ea"/>
                <a:ea typeface="+mj-ea"/>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06128" y="543613"/>
            <a:ext cx="2236510" cy="707886"/>
          </a:xfrm>
          <a:prstGeom prst="rect">
            <a:avLst/>
          </a:prstGeom>
          <a:noFill/>
        </p:spPr>
        <p:txBody>
          <a:bodyPr wrap="none" rtlCol="0">
            <a:spAutoFit/>
          </a:bodyPr>
          <a:lstStyle/>
          <a:p>
            <a:r>
              <a:rPr lang="zh-CN" altLang="en-US" sz="4000" b="1" dirty="0">
                <a:latin typeface="+mj-ea"/>
                <a:ea typeface="+mj-ea"/>
              </a:rPr>
              <a:t>总结归纳</a:t>
            </a:r>
            <a:endParaRPr lang="zh-CN" altLang="en-US" sz="4000" b="1" dirty="0">
              <a:latin typeface="+mj-ea"/>
              <a:ea typeface="+mj-ea"/>
            </a:endParaRPr>
          </a:p>
        </p:txBody>
      </p:sp>
      <p:sp>
        <p:nvSpPr>
          <p:cNvPr id="9" name="文本框 8"/>
          <p:cNvSpPr txBox="1"/>
          <p:nvPr/>
        </p:nvSpPr>
        <p:spPr>
          <a:xfrm>
            <a:off x="2047241" y="3073550"/>
            <a:ext cx="8097519" cy="2535951"/>
          </a:xfrm>
          <a:prstGeom prst="rect">
            <a:avLst/>
          </a:prstGeom>
          <a:noFill/>
        </p:spPr>
        <p:txBody>
          <a:bodyPr wrap="square">
            <a:spAutoFit/>
          </a:bodyPr>
          <a:lstStyle/>
          <a:p>
            <a:pPr marL="285750" indent="-285750" algn="just">
              <a:lnSpc>
                <a:spcPct val="150000"/>
              </a:lnSpc>
              <a:buClr>
                <a:schemeClr val="accent1"/>
              </a:buClr>
              <a:buFont typeface="Wingdings" panose="05000000000000000000" pitchFamily="2" charset="2"/>
              <a:buChar char="u"/>
            </a:pPr>
            <a:r>
              <a:rPr lang="zh-CN" altLang="en-US" dirty="0"/>
              <a:t>对论文创新点进行描述。创新点要区别于现有论文的内容。可以是方法创新，也可以是论点创新。</a:t>
            </a:r>
            <a:endParaRPr lang="en-US" altLang="zh-CN" dirty="0"/>
          </a:p>
          <a:p>
            <a:pPr marL="285750" indent="-285750" algn="just">
              <a:lnSpc>
                <a:spcPct val="150000"/>
              </a:lnSpc>
              <a:buClr>
                <a:schemeClr val="accent1"/>
              </a:buClr>
              <a:buFont typeface="Wingdings" panose="05000000000000000000" pitchFamily="2" charset="2"/>
              <a:buChar char="u"/>
            </a:pPr>
            <a:r>
              <a:rPr lang="zh-CN" altLang="en-US" dirty="0"/>
              <a:t>对论文创新点进行描述。创新点要区别于现有论文的内容。可以是方法创新，也可以是论点创新。</a:t>
            </a:r>
            <a:endParaRPr lang="en-US" altLang="zh-CN" dirty="0"/>
          </a:p>
          <a:p>
            <a:pPr marL="285750" indent="-285750" algn="just">
              <a:lnSpc>
                <a:spcPct val="150000"/>
              </a:lnSpc>
              <a:buClr>
                <a:schemeClr val="accent1"/>
              </a:buClr>
              <a:buFont typeface="Wingdings" panose="05000000000000000000" pitchFamily="2" charset="2"/>
              <a:buChar char="u"/>
            </a:pPr>
            <a:r>
              <a:rPr lang="zh-CN" altLang="en-US" dirty="0"/>
              <a:t>对论文创新点进行描述。创新点要区别于现有论文的内容。可以是方法创新，也可以是论点创新。</a:t>
            </a:r>
            <a:endParaRPr lang="zh-CN" altLang="en-US" dirty="0"/>
          </a:p>
        </p:txBody>
      </p:sp>
      <p:sp>
        <p:nvSpPr>
          <p:cNvPr id="3" name="文本框 2"/>
          <p:cNvSpPr txBox="1"/>
          <p:nvPr/>
        </p:nvSpPr>
        <p:spPr>
          <a:xfrm>
            <a:off x="660400" y="1392151"/>
            <a:ext cx="1210588" cy="400110"/>
          </a:xfrm>
          <a:prstGeom prst="rect">
            <a:avLst/>
          </a:prstGeom>
          <a:noFill/>
        </p:spPr>
        <p:txBody>
          <a:bodyPr wrap="none">
            <a:spAutoFit/>
          </a:bodyPr>
          <a:lstStyle/>
          <a:p>
            <a:r>
              <a:rPr lang="zh-CN" altLang="en-US" sz="2000" b="1" dirty="0"/>
              <a:t>创新亮点</a:t>
            </a:r>
            <a:endParaRPr lang="zh-CN" altLang="en-US" sz="2000" b="1" dirty="0"/>
          </a:p>
        </p:txBody>
      </p:sp>
      <p:sp>
        <p:nvSpPr>
          <p:cNvPr id="4" name="文本框 3"/>
          <p:cNvSpPr txBox="1"/>
          <p:nvPr/>
        </p:nvSpPr>
        <p:spPr>
          <a:xfrm>
            <a:off x="572015" y="1932913"/>
            <a:ext cx="4937262" cy="416011"/>
          </a:xfrm>
          <a:prstGeom prst="rect">
            <a:avLst/>
          </a:prstGeom>
          <a:noFill/>
        </p:spPr>
        <p:txBody>
          <a:bodyPr wrap="square">
            <a:spAutoFit/>
          </a:bodyPr>
          <a:lstStyle/>
          <a:p>
            <a:pPr algn="just">
              <a:lnSpc>
                <a:spcPct val="150000"/>
              </a:lnSpc>
              <a:buClr>
                <a:schemeClr val="accent1"/>
              </a:buClr>
            </a:pPr>
            <a:endParaRPr lang="zh-CN" alt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750277" y="2475923"/>
            <a:ext cx="5317803" cy="1569660"/>
            <a:chOff x="750277" y="2475923"/>
            <a:chExt cx="5317803" cy="1569660"/>
          </a:xfrm>
        </p:grpSpPr>
        <p:grpSp>
          <p:nvGrpSpPr>
            <p:cNvPr id="13" name="组合 12"/>
            <p:cNvGrpSpPr/>
            <p:nvPr/>
          </p:nvGrpSpPr>
          <p:grpSpPr>
            <a:xfrm>
              <a:off x="2805648" y="2568256"/>
              <a:ext cx="3262432" cy="1384995"/>
              <a:chOff x="2805648" y="2413337"/>
              <a:chExt cx="3262432" cy="1384995"/>
            </a:xfrm>
          </p:grpSpPr>
          <p:sp>
            <p:nvSpPr>
              <p:cNvPr id="7" name="文本框 6"/>
              <p:cNvSpPr txBox="1"/>
              <p:nvPr/>
            </p:nvSpPr>
            <p:spPr>
              <a:xfrm>
                <a:off x="2805648" y="2413337"/>
                <a:ext cx="3262432" cy="1015663"/>
              </a:xfrm>
              <a:prstGeom prst="rect">
                <a:avLst/>
              </a:prstGeom>
              <a:noFill/>
            </p:spPr>
            <p:txBody>
              <a:bodyPr wrap="none" rtlCol="0">
                <a:spAutoFit/>
              </a:bodyPr>
              <a:lstStyle/>
              <a:p>
                <a:r>
                  <a:rPr lang="zh-CN" altLang="en-US" sz="6000" b="1" dirty="0">
                    <a:latin typeface="+mj-ea"/>
                    <a:ea typeface="+mj-ea"/>
                  </a:rPr>
                  <a:t>参考文献</a:t>
                </a:r>
                <a:endParaRPr lang="zh-CN" altLang="en-US" sz="6000" b="1" dirty="0">
                  <a:latin typeface="+mj-ea"/>
                  <a:ea typeface="+mj-ea"/>
                </a:endParaRPr>
              </a:p>
            </p:txBody>
          </p:sp>
          <p:sp>
            <p:nvSpPr>
              <p:cNvPr id="9" name="文本框 8"/>
              <p:cNvSpPr txBox="1"/>
              <p:nvPr/>
            </p:nvSpPr>
            <p:spPr>
              <a:xfrm>
                <a:off x="2851948" y="3429000"/>
                <a:ext cx="1107996" cy="369332"/>
              </a:xfrm>
              <a:prstGeom prst="rect">
                <a:avLst/>
              </a:prstGeom>
              <a:noFill/>
            </p:spPr>
            <p:txBody>
              <a:bodyPr wrap="none" rtlCol="0">
                <a:spAutoFit/>
              </a:bodyPr>
              <a:lstStyle/>
              <a:p>
                <a:r>
                  <a:rPr lang="zh-CN" altLang="en-US" dirty="0">
                    <a:latin typeface="+mj-ea"/>
                    <a:ea typeface="+mj-ea"/>
                  </a:rPr>
                  <a:t>参考文献</a:t>
                </a:r>
                <a:endParaRPr lang="zh-CN" altLang="en-US" dirty="0">
                  <a:latin typeface="+mj-ea"/>
                  <a:ea typeface="+mj-ea"/>
                </a:endParaRPr>
              </a:p>
            </p:txBody>
          </p:sp>
        </p:grpSp>
        <p:sp>
          <p:nvSpPr>
            <p:cNvPr id="11" name="文本框 10"/>
            <p:cNvSpPr txBox="1"/>
            <p:nvPr/>
          </p:nvSpPr>
          <p:spPr>
            <a:xfrm>
              <a:off x="750277" y="2475923"/>
              <a:ext cx="2055371" cy="1569660"/>
            </a:xfrm>
            <a:prstGeom prst="rect">
              <a:avLst/>
            </a:prstGeom>
            <a:noFill/>
          </p:spPr>
          <p:txBody>
            <a:bodyPr wrap="none" rtlCol="0">
              <a:spAutoFit/>
            </a:bodyPr>
            <a:lstStyle/>
            <a:p>
              <a:r>
                <a:rPr lang="en-US" altLang="zh-CN" sz="9600" b="1" dirty="0">
                  <a:latin typeface="+mj-ea"/>
                  <a:ea typeface="+mj-ea"/>
                </a:rPr>
                <a:t>05.</a:t>
              </a:r>
              <a:endParaRPr lang="zh-CN" altLang="en-US" sz="9600" b="1" dirty="0">
                <a:latin typeface="+mj-ea"/>
                <a:ea typeface="+mj-ea"/>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2015" y="543613"/>
            <a:ext cx="2236510" cy="707886"/>
          </a:xfrm>
          <a:prstGeom prst="rect">
            <a:avLst/>
          </a:prstGeom>
          <a:noFill/>
        </p:spPr>
        <p:txBody>
          <a:bodyPr wrap="none" rtlCol="0">
            <a:spAutoFit/>
          </a:bodyPr>
          <a:lstStyle/>
          <a:p>
            <a:r>
              <a:rPr lang="zh-CN" altLang="en-US" sz="4000" b="1" dirty="0">
                <a:latin typeface="+mj-ea"/>
                <a:ea typeface="+mj-ea"/>
              </a:rPr>
              <a:t>参考文献</a:t>
            </a:r>
            <a:endParaRPr lang="zh-CN" altLang="en-US" sz="4000" b="1" dirty="0">
              <a:latin typeface="+mj-ea"/>
              <a:ea typeface="+mj-ea"/>
            </a:endParaRPr>
          </a:p>
        </p:txBody>
      </p:sp>
      <p:sp>
        <p:nvSpPr>
          <p:cNvPr id="4" name="文本框 3"/>
          <p:cNvSpPr txBox="1"/>
          <p:nvPr/>
        </p:nvSpPr>
        <p:spPr>
          <a:xfrm>
            <a:off x="818706" y="1953276"/>
            <a:ext cx="10554588" cy="2951449"/>
          </a:xfrm>
          <a:prstGeom prst="rect">
            <a:avLst/>
          </a:prstGeom>
          <a:noFill/>
        </p:spPr>
        <p:txBody>
          <a:bodyPr wrap="square">
            <a:spAutoFit/>
          </a:bodyPr>
          <a:lstStyle/>
          <a:p>
            <a:pPr algn="just">
              <a:lnSpc>
                <a:spcPct val="150000"/>
              </a:lnSpc>
              <a:buClr>
                <a:schemeClr val="accent1"/>
              </a:buClr>
            </a:pPr>
            <a:r>
              <a:rPr lang="en-US" altLang="zh-CN" dirty="0"/>
              <a:t>[1]</a:t>
            </a:r>
            <a:r>
              <a:rPr lang="zh-CN" altLang="en-US" dirty="0"/>
              <a:t>刘国钧，陈绍业，王凤翥</a:t>
            </a:r>
            <a:r>
              <a:rPr lang="en-US" altLang="zh-CN" dirty="0"/>
              <a:t>. </a:t>
            </a:r>
            <a:r>
              <a:rPr lang="zh-CN" altLang="en-US" dirty="0"/>
              <a:t>图书馆目录</a:t>
            </a:r>
            <a:r>
              <a:rPr lang="en-US" altLang="zh-CN" dirty="0"/>
              <a:t>[M]. </a:t>
            </a:r>
            <a:r>
              <a:rPr lang="zh-CN" altLang="en-US" dirty="0"/>
              <a:t>北京：高等教育出版社，</a:t>
            </a:r>
            <a:r>
              <a:rPr lang="en-US" altLang="zh-CN" dirty="0"/>
              <a:t>1957.15-18.</a:t>
            </a:r>
            <a:endParaRPr lang="en-US" altLang="zh-CN" dirty="0"/>
          </a:p>
          <a:p>
            <a:pPr algn="just">
              <a:lnSpc>
                <a:spcPct val="150000"/>
              </a:lnSpc>
              <a:buClr>
                <a:schemeClr val="accent1"/>
              </a:buClr>
            </a:pPr>
            <a:r>
              <a:rPr lang="en-US" altLang="zh-CN" dirty="0"/>
              <a:t>[2]</a:t>
            </a:r>
            <a:r>
              <a:rPr lang="zh-CN" altLang="en-US" dirty="0"/>
              <a:t>辛希孟</a:t>
            </a:r>
            <a:r>
              <a:rPr lang="en-US" altLang="zh-CN" dirty="0"/>
              <a:t>. </a:t>
            </a:r>
            <a:r>
              <a:rPr lang="zh-CN" altLang="en-US" dirty="0"/>
              <a:t>信息技术和信息服务国际研讨会论文集：</a:t>
            </a:r>
            <a:r>
              <a:rPr lang="en-US" altLang="zh-CN" dirty="0"/>
              <a:t>A</a:t>
            </a:r>
            <a:r>
              <a:rPr lang="zh-CN" altLang="en-US" dirty="0"/>
              <a:t>集</a:t>
            </a:r>
            <a:r>
              <a:rPr lang="en-US" altLang="zh-CN" dirty="0"/>
              <a:t>[C]. </a:t>
            </a:r>
            <a:r>
              <a:rPr lang="zh-CN" altLang="en-US" dirty="0"/>
              <a:t>北京：中国社会科学出版社，</a:t>
            </a:r>
            <a:r>
              <a:rPr lang="en-US" altLang="zh-CN" dirty="0"/>
              <a:t>1994.</a:t>
            </a:r>
            <a:endParaRPr lang="en-US" altLang="zh-CN" dirty="0"/>
          </a:p>
          <a:p>
            <a:pPr algn="just">
              <a:lnSpc>
                <a:spcPct val="150000"/>
              </a:lnSpc>
              <a:buClr>
                <a:schemeClr val="accent1"/>
              </a:buClr>
            </a:pPr>
            <a:r>
              <a:rPr lang="en-US" altLang="zh-CN" dirty="0"/>
              <a:t>[3]</a:t>
            </a:r>
            <a:r>
              <a:rPr lang="zh-CN" altLang="en-US" dirty="0"/>
              <a:t>张筑生</a:t>
            </a:r>
            <a:r>
              <a:rPr lang="en-US" altLang="zh-CN" dirty="0"/>
              <a:t>. </a:t>
            </a:r>
            <a:r>
              <a:rPr lang="zh-CN" altLang="en-US" dirty="0"/>
              <a:t>微分半动力系统的不变集</a:t>
            </a:r>
            <a:r>
              <a:rPr lang="en-US" altLang="zh-CN" dirty="0"/>
              <a:t>[D]. </a:t>
            </a:r>
            <a:r>
              <a:rPr lang="zh-CN" altLang="en-US" dirty="0"/>
              <a:t>北京：北京大学数学系数学研究所，</a:t>
            </a:r>
            <a:r>
              <a:rPr lang="en-US" altLang="zh-CN" dirty="0"/>
              <a:t>1983.</a:t>
            </a:r>
            <a:endParaRPr lang="en-US" altLang="zh-CN" dirty="0"/>
          </a:p>
          <a:p>
            <a:pPr algn="just">
              <a:lnSpc>
                <a:spcPct val="150000"/>
              </a:lnSpc>
              <a:buClr>
                <a:schemeClr val="accent1"/>
              </a:buClr>
            </a:pPr>
            <a:r>
              <a:rPr lang="en-US" altLang="zh-CN" dirty="0"/>
              <a:t>[4]</a:t>
            </a:r>
            <a:r>
              <a:rPr lang="zh-CN" altLang="en-US" dirty="0"/>
              <a:t>冯西桥</a:t>
            </a:r>
            <a:r>
              <a:rPr lang="en-US" altLang="zh-CN" dirty="0"/>
              <a:t>. </a:t>
            </a:r>
            <a:r>
              <a:rPr lang="zh-CN" altLang="en-US" dirty="0"/>
              <a:t>核反应堆压力管道和压力容器的</a:t>
            </a:r>
            <a:r>
              <a:rPr lang="en-US" altLang="zh-CN" dirty="0"/>
              <a:t>LBB</a:t>
            </a:r>
            <a:r>
              <a:rPr lang="zh-CN" altLang="en-US" dirty="0"/>
              <a:t>分析</a:t>
            </a:r>
            <a:r>
              <a:rPr lang="en-US" altLang="zh-CN" dirty="0"/>
              <a:t>[R]. </a:t>
            </a:r>
            <a:r>
              <a:rPr lang="zh-CN" altLang="en-US" dirty="0"/>
              <a:t>北京：清华大学核能技术设计研究院，</a:t>
            </a:r>
            <a:r>
              <a:rPr lang="en-US" altLang="zh-CN" dirty="0"/>
              <a:t>1997.</a:t>
            </a:r>
            <a:endParaRPr lang="en-US" altLang="zh-CN" dirty="0"/>
          </a:p>
          <a:p>
            <a:pPr algn="just">
              <a:lnSpc>
                <a:spcPct val="150000"/>
              </a:lnSpc>
              <a:buClr>
                <a:schemeClr val="accent1"/>
              </a:buClr>
            </a:pPr>
            <a:r>
              <a:rPr lang="en-US" altLang="zh-CN" dirty="0"/>
              <a:t>[5] </a:t>
            </a:r>
            <a:r>
              <a:rPr lang="en-US" altLang="zh-CN" dirty="0" err="1"/>
              <a:t>Gill,R</a:t>
            </a:r>
            <a:r>
              <a:rPr lang="en-US" altLang="zh-CN" dirty="0"/>
              <a:t>. Mastering English Literature[M] . London: Macmillan,1985.</a:t>
            </a:r>
            <a:endParaRPr lang="en-US" altLang="zh-CN" dirty="0"/>
          </a:p>
          <a:p>
            <a:pPr algn="just">
              <a:lnSpc>
                <a:spcPct val="150000"/>
              </a:lnSpc>
              <a:buClr>
                <a:schemeClr val="accent1"/>
              </a:buClr>
            </a:pPr>
            <a:r>
              <a:rPr lang="en-US" altLang="zh-CN" dirty="0"/>
              <a:t>[6]</a:t>
            </a:r>
            <a:r>
              <a:rPr lang="zh-CN" altLang="en-US" dirty="0"/>
              <a:t>金显贺，王昌长，王忠东，等</a:t>
            </a:r>
            <a:r>
              <a:rPr lang="en-US" altLang="zh-CN" dirty="0"/>
              <a:t>. </a:t>
            </a:r>
            <a:r>
              <a:rPr lang="zh-CN" altLang="en-US" dirty="0"/>
              <a:t>一种用于在线检测局部放电的数字滤波技术</a:t>
            </a:r>
            <a:r>
              <a:rPr lang="en-US" altLang="zh-CN" dirty="0"/>
              <a:t>[J].</a:t>
            </a:r>
            <a:r>
              <a:rPr lang="zh-CN" altLang="en-US" dirty="0"/>
              <a:t>清华大学学报（自然科学版），</a:t>
            </a:r>
            <a:r>
              <a:rPr lang="en-US" altLang="zh-CN" dirty="0"/>
              <a:t>1993</a:t>
            </a:r>
            <a:r>
              <a:rPr lang="zh-CN" altLang="en-US" dirty="0"/>
              <a:t>，</a:t>
            </a:r>
            <a:r>
              <a:rPr lang="en-US" altLang="zh-CN" dirty="0"/>
              <a:t>33⑷</a:t>
            </a:r>
            <a:r>
              <a:rPr lang="zh-CN" altLang="en-US" dirty="0"/>
              <a:t>：</a:t>
            </a:r>
            <a:r>
              <a:rPr lang="en-US" altLang="zh-CN" dirty="0"/>
              <a:t>62-67.</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2015" y="543613"/>
            <a:ext cx="1210588" cy="707886"/>
          </a:xfrm>
          <a:prstGeom prst="rect">
            <a:avLst/>
          </a:prstGeom>
          <a:noFill/>
        </p:spPr>
        <p:txBody>
          <a:bodyPr wrap="none" rtlCol="0">
            <a:spAutoFit/>
          </a:bodyPr>
          <a:lstStyle/>
          <a:p>
            <a:r>
              <a:rPr lang="zh-CN" altLang="en-US" sz="4000" b="1" dirty="0">
                <a:latin typeface="+mj-ea"/>
                <a:ea typeface="+mj-ea"/>
              </a:rPr>
              <a:t>致谢</a:t>
            </a:r>
            <a:endParaRPr lang="zh-CN" altLang="en-US" sz="4000" b="1" dirty="0">
              <a:latin typeface="+mj-ea"/>
              <a:ea typeface="+mj-ea"/>
            </a:endParaRPr>
          </a:p>
        </p:txBody>
      </p:sp>
      <p:sp>
        <p:nvSpPr>
          <p:cNvPr id="6" name="文本框 5"/>
          <p:cNvSpPr txBox="1"/>
          <p:nvPr/>
        </p:nvSpPr>
        <p:spPr>
          <a:xfrm>
            <a:off x="955040" y="2160800"/>
            <a:ext cx="10281920" cy="873957"/>
          </a:xfrm>
          <a:prstGeom prst="rect">
            <a:avLst/>
          </a:prstGeom>
          <a:noFill/>
        </p:spPr>
        <p:txBody>
          <a:bodyPr wrap="square">
            <a:spAutoFit/>
          </a:bodyPr>
          <a:lstStyle/>
          <a:p>
            <a:pPr algn="just">
              <a:lnSpc>
                <a:spcPct val="150000"/>
              </a:lnSpc>
              <a:buClr>
                <a:schemeClr val="accent1"/>
              </a:buClr>
            </a:pPr>
            <a:r>
              <a:rPr lang="zh-CN" altLang="en-US" sz="1800" b="1" dirty="0"/>
              <a:t>可以抒发个人情感的部分，论文致谢部分讲究追求真情实感，因此在写论文致谢部分时一定要真诚、实实在在。</a:t>
            </a:r>
            <a:endParaRPr lang="zh-CN" altLang="en-US" sz="1800" b="1" dirty="0"/>
          </a:p>
        </p:txBody>
      </p:sp>
      <p:sp>
        <p:nvSpPr>
          <p:cNvPr id="4" name="文本框 3"/>
          <p:cNvSpPr txBox="1"/>
          <p:nvPr/>
        </p:nvSpPr>
        <p:spPr>
          <a:xfrm>
            <a:off x="955040" y="3299330"/>
            <a:ext cx="10281920" cy="1704954"/>
          </a:xfrm>
          <a:prstGeom prst="rect">
            <a:avLst/>
          </a:prstGeom>
          <a:noFill/>
        </p:spPr>
        <p:txBody>
          <a:bodyPr wrap="square">
            <a:spAutoFit/>
          </a:bodyPr>
          <a:lstStyle/>
          <a:p>
            <a:pPr marL="285750" indent="-285750" algn="just">
              <a:lnSpc>
                <a:spcPct val="150000"/>
              </a:lnSpc>
              <a:buClr>
                <a:schemeClr val="accent1"/>
              </a:buClr>
              <a:buFont typeface="Wingdings" panose="05000000000000000000" pitchFamily="2" charset="2"/>
              <a:buChar char="u"/>
            </a:pPr>
            <a:r>
              <a:rPr lang="zh-CN" altLang="en-US" sz="1800" dirty="0"/>
              <a:t>首先，致谢需要内容详细，言语诚恳。</a:t>
            </a:r>
            <a:endParaRPr lang="en-US" altLang="zh-CN" dirty="0"/>
          </a:p>
          <a:p>
            <a:pPr marL="285750" indent="-285750" algn="just">
              <a:lnSpc>
                <a:spcPct val="150000"/>
              </a:lnSpc>
              <a:buClr>
                <a:schemeClr val="accent1"/>
              </a:buClr>
              <a:buFont typeface="Wingdings" panose="05000000000000000000" pitchFamily="2" charset="2"/>
              <a:buChar char="u"/>
            </a:pPr>
            <a:r>
              <a:rPr lang="zh-CN" altLang="en-US" sz="1800" dirty="0"/>
              <a:t>其次，向在论文写作过程中帮助过你的老师进行致谢，可以写该老师对本次论文的关键性指导与问题的解决，对论文的实验部分提供的帮助等。</a:t>
            </a:r>
            <a:endParaRPr lang="en-US" altLang="zh-CN" dirty="0"/>
          </a:p>
          <a:p>
            <a:pPr marL="285750" indent="-285750" algn="just">
              <a:lnSpc>
                <a:spcPct val="150000"/>
              </a:lnSpc>
              <a:buClr>
                <a:schemeClr val="accent1"/>
              </a:buClr>
              <a:buFont typeface="Wingdings" panose="05000000000000000000" pitchFamily="2" charset="2"/>
              <a:buChar char="u"/>
            </a:pPr>
            <a:r>
              <a:rPr lang="zh-CN" altLang="en-US" sz="1800" dirty="0"/>
              <a:t>最后感谢帮助过本研究的所有人员。</a:t>
            </a:r>
            <a:endParaRPr lang="zh-CN" alt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84520" y="1307138"/>
            <a:ext cx="6340197" cy="1015663"/>
          </a:xfrm>
          <a:prstGeom prst="rect">
            <a:avLst/>
          </a:prstGeom>
          <a:noFill/>
        </p:spPr>
        <p:txBody>
          <a:bodyPr wrap="none" rtlCol="0">
            <a:spAutoFit/>
          </a:bodyPr>
          <a:lstStyle/>
          <a:p>
            <a:pPr algn="ctr"/>
            <a:r>
              <a:rPr lang="zh-CN" altLang="en-US" sz="6000" b="1" dirty="0">
                <a:latin typeface="+mj-ea"/>
                <a:ea typeface="+mj-ea"/>
              </a:rPr>
              <a:t>简约论文答辩模板</a:t>
            </a:r>
            <a:endParaRPr lang="zh-CN" altLang="en-US" sz="6000" b="1" dirty="0">
              <a:latin typeface="+mj-ea"/>
              <a:ea typeface="+mj-ea"/>
            </a:endParaRPr>
          </a:p>
        </p:txBody>
      </p:sp>
      <p:sp>
        <p:nvSpPr>
          <p:cNvPr id="16" name="文本框 15"/>
          <p:cNvSpPr txBox="1"/>
          <p:nvPr/>
        </p:nvSpPr>
        <p:spPr>
          <a:xfrm>
            <a:off x="684520" y="4012537"/>
            <a:ext cx="2031839" cy="307777"/>
          </a:xfrm>
          <a:prstGeom prst="rect">
            <a:avLst/>
          </a:prstGeom>
          <a:noFill/>
        </p:spPr>
        <p:txBody>
          <a:bodyPr wrap="none" rtlCol="0">
            <a:spAutoFit/>
          </a:bodyPr>
          <a:lstStyle/>
          <a:p>
            <a:r>
              <a:rPr lang="zh-CN" altLang="en-US" sz="1400" dirty="0">
                <a:latin typeface="+mj-ea"/>
                <a:ea typeface="+mj-ea"/>
              </a:rPr>
              <a:t>答辩学生：</a:t>
            </a:r>
            <a:r>
              <a:rPr lang="en-US" altLang="zh-CN" sz="1400" dirty="0" err="1">
                <a:latin typeface="+mj-ea"/>
                <a:ea typeface="+mj-ea"/>
              </a:rPr>
              <a:t>OfficePLUS</a:t>
            </a:r>
            <a:endParaRPr lang="zh-CN" altLang="en-US" sz="1400" dirty="0">
              <a:latin typeface="+mj-ea"/>
              <a:ea typeface="+mj-ea"/>
            </a:endParaRPr>
          </a:p>
        </p:txBody>
      </p:sp>
      <p:sp>
        <p:nvSpPr>
          <p:cNvPr id="17" name="文本框 16"/>
          <p:cNvSpPr txBox="1"/>
          <p:nvPr/>
        </p:nvSpPr>
        <p:spPr>
          <a:xfrm>
            <a:off x="684522" y="4645602"/>
            <a:ext cx="2031838" cy="307777"/>
          </a:xfrm>
          <a:prstGeom prst="rect">
            <a:avLst/>
          </a:prstGeom>
          <a:noFill/>
        </p:spPr>
        <p:txBody>
          <a:bodyPr wrap="none" rtlCol="0">
            <a:spAutoFit/>
          </a:bodyPr>
          <a:lstStyle/>
          <a:p>
            <a:r>
              <a:rPr lang="zh-CN" altLang="en-US" sz="1400" dirty="0">
                <a:latin typeface="+mj-ea"/>
                <a:ea typeface="+mj-ea"/>
              </a:rPr>
              <a:t>指导教师：</a:t>
            </a:r>
            <a:r>
              <a:rPr lang="en-US" altLang="zh-CN" sz="1400" dirty="0" err="1">
                <a:latin typeface="+mj-ea"/>
                <a:ea typeface="+mj-ea"/>
              </a:rPr>
              <a:t>OfficePLUS</a:t>
            </a:r>
            <a:endParaRPr lang="zh-CN" altLang="en-US" sz="1400" dirty="0">
              <a:latin typeface="+mj-ea"/>
              <a:ea typeface="+mj-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06128" y="543613"/>
            <a:ext cx="1210588" cy="707886"/>
          </a:xfrm>
          <a:prstGeom prst="rect">
            <a:avLst/>
          </a:prstGeom>
          <a:noFill/>
        </p:spPr>
        <p:txBody>
          <a:bodyPr wrap="none" rtlCol="0">
            <a:spAutoFit/>
          </a:bodyPr>
          <a:lstStyle/>
          <a:p>
            <a:r>
              <a:rPr lang="zh-CN" altLang="en-US" sz="4000" b="1" dirty="0">
                <a:latin typeface="+mj-ea"/>
                <a:ea typeface="+mj-ea"/>
              </a:rPr>
              <a:t>摘要</a:t>
            </a:r>
            <a:endParaRPr lang="zh-CN" altLang="en-US" sz="4000" b="1" dirty="0">
              <a:latin typeface="+mj-ea"/>
              <a:ea typeface="+mj-ea"/>
            </a:endParaRPr>
          </a:p>
        </p:txBody>
      </p:sp>
      <p:sp>
        <p:nvSpPr>
          <p:cNvPr id="13" name="文本框 12"/>
          <p:cNvSpPr txBox="1"/>
          <p:nvPr/>
        </p:nvSpPr>
        <p:spPr>
          <a:xfrm>
            <a:off x="2419214" y="2607313"/>
            <a:ext cx="7353572" cy="2120452"/>
          </a:xfrm>
          <a:prstGeom prst="rect">
            <a:avLst/>
          </a:prstGeom>
          <a:noFill/>
        </p:spPr>
        <p:txBody>
          <a:bodyPr wrap="square">
            <a:spAutoFit/>
          </a:bodyPr>
          <a:lstStyle/>
          <a:p>
            <a:pPr algn="just">
              <a:lnSpc>
                <a:spcPct val="150000"/>
              </a:lnSpc>
            </a:pPr>
            <a:r>
              <a:rPr lang="zh-CN" altLang="en-US" dirty="0"/>
              <a:t>摘要又称概要、内容提要，意思是摘录要点或摘录下来的要点。摘要是以提供文献内容梗概为目的，不加评论和补充解释，简明、确切地记述文献重要内容的短文。其基本要素包括研究目的、方法、结果和结论。具体地讲就是研究工作的主要对象和范围，采用的手段和方法，得出的结果和重要的结论，有时也包括具有情报价值的其它重要的信息。</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spAutoFit/>
          </a:bodyPr>
          <a:lstStyle/>
          <a:p>
            <a:r>
              <a:rPr kumimoji="1" lang="en-US" altLang="zh-CN" dirty="0" err="1"/>
              <a:t>OfficePLUS.cn</a:t>
            </a:r>
            <a:endParaRPr kumimoji="1" lang="zh-CN" altLang="en-US" dirty="0"/>
          </a:p>
        </p:txBody>
      </p:sp>
      <p:sp>
        <p:nvSpPr>
          <p:cNvPr id="3" name="文本占位符 2"/>
          <p:cNvSpPr>
            <a:spLocks noGrp="1"/>
          </p:cNvSpPr>
          <p:nvPr>
            <p:ph type="body" sz="quarter" idx="13"/>
          </p:nvPr>
        </p:nvSpPr>
        <p:spPr/>
        <p:txBody>
          <a:bodyPr>
            <a:spAutoFit/>
          </a:bodyPr>
          <a:lstStyle/>
          <a:p>
            <a:r>
              <a:rPr kumimoji="1" lang="zh-CN" altLang="en-US" dirty="0"/>
              <a:t>中文：微软雅黑</a:t>
            </a:r>
            <a:endParaRPr kumimoji="1" lang="en-US" altLang="zh-CN" dirty="0"/>
          </a:p>
          <a:p>
            <a:r>
              <a:rPr kumimoji="1" lang="zh-CN" altLang="en-US" dirty="0"/>
              <a:t>英文：</a:t>
            </a:r>
            <a:r>
              <a:rPr kumimoji="1" lang="en-GB" altLang="zh-CN" dirty="0"/>
              <a:t>Arail</a:t>
            </a:r>
            <a:endParaRPr kumimoji="1" lang="en-US" altLang="zh-CN" dirty="0"/>
          </a:p>
          <a:p>
            <a:endParaRPr kumimoji="1" lang="en-US" altLang="zh-CN" dirty="0"/>
          </a:p>
          <a:p>
            <a:r>
              <a:rPr kumimoji="1" lang="zh-CN" altLang="en-US" dirty="0"/>
              <a:t>标题 </a:t>
            </a:r>
            <a:r>
              <a:rPr kumimoji="1" lang="en-US" altLang="zh-CN" dirty="0"/>
              <a:t>1.0</a:t>
            </a:r>
            <a:endParaRPr kumimoji="1" lang="en-US" altLang="zh-CN" dirty="0"/>
          </a:p>
          <a:p>
            <a:r>
              <a:rPr kumimoji="1" lang="zh-CN" altLang="en-US" dirty="0"/>
              <a:t>正文 </a:t>
            </a:r>
            <a:r>
              <a:rPr kumimoji="1" lang="en-US" altLang="zh-CN" dirty="0"/>
              <a:t>1.5</a:t>
            </a:r>
            <a:endParaRPr kumimoji="1" lang="en-US" altLang="zh-CN" dirty="0"/>
          </a:p>
          <a:p>
            <a:r>
              <a:rPr kumimoji="1" lang="zh-CN" altLang="en-US" dirty="0"/>
              <a:t>图片素材来源于</a:t>
            </a:r>
            <a:r>
              <a:rPr kumimoji="1" lang="en-US" altLang="zh-CN" dirty="0" err="1"/>
              <a:t>Pexels</a:t>
            </a:r>
            <a:endParaRPr kumimoji="1" lang="en-GB" altLang="zh-CN" dirty="0"/>
          </a:p>
          <a:p>
            <a:endParaRPr kumimoji="1" lang="en-US" altLang="zh-CN" dirty="0"/>
          </a:p>
          <a:p>
            <a:r>
              <a:rPr kumimoji="1" lang="zh-CN" altLang="en-US" dirty="0"/>
              <a:t>本网站所提供的任何信息内容（包括但不限于 </a:t>
            </a:r>
            <a:r>
              <a:rPr kumimoji="1" lang="en-GB" altLang="zh-CN" dirty="0"/>
              <a:t>PPT </a:t>
            </a:r>
            <a:r>
              <a:rPr kumimoji="1" lang="zh-CN" altLang="en-US" dirty="0"/>
              <a:t>模板、</a:t>
            </a:r>
            <a:r>
              <a:rPr kumimoji="1" lang="en-GB" altLang="zh-CN" dirty="0"/>
              <a:t>Word </a:t>
            </a:r>
            <a:r>
              <a:rPr kumimoji="1" lang="zh-CN" altLang="en-US" dirty="0"/>
              <a:t>文档、</a:t>
            </a:r>
            <a:r>
              <a:rPr kumimoji="1" lang="en-GB" altLang="zh-CN" dirty="0"/>
              <a:t>Excel </a:t>
            </a:r>
            <a:r>
              <a:rPr kumimoji="1" lang="zh-CN" altLang="en-US" dirty="0"/>
              <a:t>图表、图片素材等）均受</a:t>
            </a:r>
            <a:r>
              <a:rPr kumimoji="1" lang="en-US" altLang="zh-CN" dirty="0"/>
              <a:t>《</a:t>
            </a:r>
            <a:r>
              <a:rPr kumimoji="1" lang="zh-CN" altLang="en-US" dirty="0"/>
              <a:t>中华人民共和国著作权法</a:t>
            </a:r>
            <a:r>
              <a:rPr kumimoji="1" lang="en-US" altLang="zh-CN" dirty="0"/>
              <a:t>》</a:t>
            </a:r>
            <a:r>
              <a:rPr kumimoji="1" lang="zh-CN" altLang="en-US" dirty="0"/>
              <a:t>、</a:t>
            </a:r>
            <a:r>
              <a:rPr kumimoji="1" lang="en-US" altLang="zh-CN" dirty="0"/>
              <a:t>《</a:t>
            </a:r>
            <a:r>
              <a:rPr kumimoji="1" lang="zh-CN" altLang="en-US" dirty="0"/>
              <a:t>信息网络传播权保护条例</a:t>
            </a:r>
            <a:r>
              <a:rPr kumimoji="1" lang="en-US" altLang="zh-CN" dirty="0"/>
              <a:t>》</a:t>
            </a:r>
            <a:r>
              <a:rPr kumimoji="1" lang="zh-CN" altLang="en-US" dirty="0"/>
              <a:t>及其他适用的法律法规的保护，未经权利人书面明确授权，信息内容的任何部分</a:t>
            </a:r>
            <a:r>
              <a:rPr kumimoji="1" lang="en-US" altLang="zh-CN" dirty="0"/>
              <a:t>(</a:t>
            </a:r>
            <a:r>
              <a:rPr kumimoji="1" lang="zh-CN" altLang="en-US" dirty="0"/>
              <a:t>包括图片或图表</a:t>
            </a:r>
            <a:r>
              <a:rPr kumimoji="1" lang="en-US" altLang="zh-CN" dirty="0"/>
              <a:t>)</a:t>
            </a:r>
            <a:r>
              <a:rPr kumimoji="1" lang="zh-CN" altLang="en-US" dirty="0"/>
              <a:t>不得被全部或部分的复制、传播、销售，否则将承担法律责任。</a:t>
            </a:r>
            <a:endParaRPr kumimoji="1" lang="en-US" altLang="zh-CN" dirty="0"/>
          </a:p>
          <a:p>
            <a:endParaRPr kumimoji="1" lang="en-US" altLang="zh-CN" dirty="0"/>
          </a:p>
          <a:p>
            <a:r>
              <a:rPr kumimoji="1" lang="zh-CN" altLang="en-US" dirty="0"/>
              <a:t>心向彼岸花</a:t>
            </a:r>
            <a:endParaRPr kumimoji="1" lang="en-GB" altLang="zh-CN" dirty="0"/>
          </a:p>
        </p:txBody>
      </p:sp>
      <p:sp>
        <p:nvSpPr>
          <p:cNvPr id="5" name="文本占位符 4"/>
          <p:cNvSpPr>
            <a:spLocks noGrp="1"/>
          </p:cNvSpPr>
          <p:nvPr>
            <p:ph type="body" sz="quarter" idx="10"/>
          </p:nvPr>
        </p:nvSpPr>
        <p:spPr/>
        <p:txBody>
          <a:bodyPr>
            <a:spAutoFit/>
          </a:bodyPr>
          <a:lstStyle/>
          <a:p>
            <a:r>
              <a:rPr kumimoji="1" lang="zh-CN" altLang="en-US" dirty="0"/>
              <a:t>标注</a:t>
            </a:r>
            <a:endParaRPr kumimoji="1" lang="zh-CN" altLang="en-US" dirty="0"/>
          </a:p>
        </p:txBody>
      </p:sp>
      <p:sp>
        <p:nvSpPr>
          <p:cNvPr id="8" name="文本占位符 7"/>
          <p:cNvSpPr>
            <a:spLocks noGrp="1"/>
          </p:cNvSpPr>
          <p:nvPr>
            <p:ph type="body" sz="quarter" idx="17"/>
          </p:nvPr>
        </p:nvSpPr>
        <p:spPr/>
        <p:txBody>
          <a:bodyPr>
            <a:spAutoFit/>
          </a:bodyPr>
          <a:lstStyle/>
          <a:p>
            <a:r>
              <a:rPr kumimoji="1" lang="zh-CN" altLang="en-US" dirty="0"/>
              <a:t>字体使用</a:t>
            </a:r>
            <a:endParaRPr kumimoji="1" lang="en-US" altLang="zh-CN" dirty="0"/>
          </a:p>
          <a:p>
            <a:endParaRPr kumimoji="1" lang="en-US" altLang="zh-CN" dirty="0"/>
          </a:p>
          <a:p>
            <a:endParaRPr kumimoji="1" lang="en-US" altLang="zh-CN" dirty="0"/>
          </a:p>
          <a:p>
            <a:r>
              <a:rPr kumimoji="1" lang="zh-CN" altLang="en-US" dirty="0"/>
              <a:t>行距</a:t>
            </a:r>
            <a:endParaRPr kumimoji="1" lang="en-US" altLang="zh-CN" dirty="0"/>
          </a:p>
          <a:p>
            <a:endParaRPr kumimoji="1" lang="en-US" altLang="zh-CN" dirty="0"/>
          </a:p>
          <a:p>
            <a:r>
              <a:rPr kumimoji="1" lang="zh-CN" altLang="en-US" dirty="0"/>
              <a:t>素材</a:t>
            </a:r>
            <a:endParaRPr kumimoji="1" lang="en-US" altLang="zh-CN" dirty="0"/>
          </a:p>
          <a:p>
            <a:endParaRPr kumimoji="1" lang="en-US" altLang="zh-CN" dirty="0"/>
          </a:p>
          <a:p>
            <a:r>
              <a:rPr kumimoji="1" lang="zh-CN" altLang="en-US" dirty="0"/>
              <a:t>声明</a:t>
            </a:r>
            <a:endParaRPr kumimoji="1" lang="en-US" altLang="zh-CN" dirty="0"/>
          </a:p>
          <a:p>
            <a:endParaRPr kumimoji="1" lang="en-US" altLang="zh-CN" dirty="0"/>
          </a:p>
          <a:p>
            <a:endParaRPr kumimoji="1" lang="en-US" altLang="zh-CN" dirty="0"/>
          </a:p>
          <a:p>
            <a:endParaRPr kumimoji="1" lang="en-US" altLang="zh-CN" dirty="0"/>
          </a:p>
          <a:p>
            <a:r>
              <a:rPr kumimoji="1" lang="zh-CN" altLang="en-US" dirty="0"/>
              <a:t>作者</a:t>
            </a:r>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9FB"/>
        </a:solidFill>
        <a:effectLst/>
      </p:bgPr>
    </p:bg>
    <p:spTree>
      <p:nvGrpSpPr>
        <p:cNvPr id="1" name=""/>
        <p:cNvGrpSpPr/>
        <p:nvPr/>
      </p:nvGrpSpPr>
      <p:grpSpPr>
        <a:xfrm>
          <a:off x="0" y="0"/>
          <a:ext cx="0" cy="0"/>
          <a:chOff x="0" y="0"/>
          <a:chExt cx="0" cy="0"/>
        </a:xfrm>
      </p:grpSpPr>
      <p:sp>
        <p:nvSpPr>
          <p:cNvPr id="10" name="文本框 9"/>
          <p:cNvSpPr txBox="1"/>
          <p:nvPr/>
        </p:nvSpPr>
        <p:spPr>
          <a:xfrm>
            <a:off x="506126" y="543613"/>
            <a:ext cx="1210588" cy="707886"/>
          </a:xfrm>
          <a:prstGeom prst="rect">
            <a:avLst/>
          </a:prstGeom>
          <a:noFill/>
        </p:spPr>
        <p:txBody>
          <a:bodyPr wrap="none" rtlCol="0">
            <a:spAutoFit/>
          </a:bodyPr>
          <a:lstStyle/>
          <a:p>
            <a:pPr algn="ctr"/>
            <a:r>
              <a:rPr lang="zh-CN" altLang="en-US" sz="4000" b="1" dirty="0">
                <a:latin typeface="+mj-ea"/>
                <a:ea typeface="+mj-ea"/>
              </a:rPr>
              <a:t>目录</a:t>
            </a:r>
            <a:endParaRPr lang="zh-CN" altLang="en-US" sz="4000" b="1" dirty="0">
              <a:latin typeface="+mj-ea"/>
              <a:ea typeface="+mj-ea"/>
            </a:endParaRPr>
          </a:p>
        </p:txBody>
      </p:sp>
      <p:grpSp>
        <p:nvGrpSpPr>
          <p:cNvPr id="45" name="组合 44"/>
          <p:cNvGrpSpPr/>
          <p:nvPr/>
        </p:nvGrpSpPr>
        <p:grpSpPr>
          <a:xfrm>
            <a:off x="707746" y="1618573"/>
            <a:ext cx="4994374" cy="1130410"/>
            <a:chOff x="1085584" y="2176670"/>
            <a:chExt cx="4994374" cy="1130410"/>
          </a:xfrm>
        </p:grpSpPr>
        <p:sp>
          <p:nvSpPr>
            <p:cNvPr id="15" name="圆角矩形 14"/>
            <p:cNvSpPr/>
            <p:nvPr/>
          </p:nvSpPr>
          <p:spPr>
            <a:xfrm>
              <a:off x="1085584" y="2176670"/>
              <a:ext cx="4994374" cy="1130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p>
          </p:txBody>
        </p:sp>
        <p:grpSp>
          <p:nvGrpSpPr>
            <p:cNvPr id="44" name="组合 43"/>
            <p:cNvGrpSpPr/>
            <p:nvPr/>
          </p:nvGrpSpPr>
          <p:grpSpPr>
            <a:xfrm>
              <a:off x="1282526" y="2325282"/>
              <a:ext cx="3357935" cy="833187"/>
              <a:chOff x="1463088" y="2325282"/>
              <a:chExt cx="3357935" cy="833187"/>
            </a:xfrm>
          </p:grpSpPr>
          <p:sp>
            <p:nvSpPr>
              <p:cNvPr id="17" name="圆角矩形 16"/>
              <p:cNvSpPr/>
              <p:nvPr/>
            </p:nvSpPr>
            <p:spPr>
              <a:xfrm>
                <a:off x="1463088" y="2400631"/>
                <a:ext cx="682488" cy="6824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800" dirty="0">
                    <a:solidFill>
                      <a:schemeClr val="tx1"/>
                    </a:solidFill>
                  </a:rPr>
                  <a:t>01.</a:t>
                </a:r>
                <a:endParaRPr lang="zh-CN" altLang="en-US" sz="2800" dirty="0">
                  <a:solidFill>
                    <a:schemeClr val="tx1"/>
                  </a:solidFill>
                </a:endParaRPr>
              </a:p>
            </p:txBody>
          </p:sp>
          <p:grpSp>
            <p:nvGrpSpPr>
              <p:cNvPr id="43" name="组合 42"/>
              <p:cNvGrpSpPr/>
              <p:nvPr/>
            </p:nvGrpSpPr>
            <p:grpSpPr>
              <a:xfrm>
                <a:off x="2202999" y="2325282"/>
                <a:ext cx="2618024" cy="833187"/>
                <a:chOff x="2202999" y="2257883"/>
                <a:chExt cx="2618024" cy="833187"/>
              </a:xfrm>
            </p:grpSpPr>
            <p:sp>
              <p:nvSpPr>
                <p:cNvPr id="13" name="文本框 12"/>
                <p:cNvSpPr txBox="1"/>
                <p:nvPr/>
              </p:nvSpPr>
              <p:spPr>
                <a:xfrm>
                  <a:off x="2202999" y="2257883"/>
                  <a:ext cx="1620957" cy="523220"/>
                </a:xfrm>
                <a:prstGeom prst="rect">
                  <a:avLst/>
                </a:prstGeom>
                <a:noFill/>
              </p:spPr>
              <p:txBody>
                <a:bodyPr wrap="none" rtlCol="0">
                  <a:spAutoFit/>
                </a:bodyPr>
                <a:lstStyle/>
                <a:p>
                  <a:r>
                    <a:rPr lang="zh-CN" altLang="en-US" sz="2800" b="1" dirty="0">
                      <a:latin typeface="+mj-ea"/>
                      <a:ea typeface="+mj-ea"/>
                    </a:rPr>
                    <a:t>选题背景</a:t>
                  </a:r>
                  <a:endParaRPr lang="zh-CN" altLang="en-US" sz="2800" b="1" dirty="0">
                    <a:latin typeface="+mj-ea"/>
                    <a:ea typeface="+mj-ea"/>
                  </a:endParaRPr>
                </a:p>
              </p:txBody>
            </p:sp>
            <p:sp>
              <p:nvSpPr>
                <p:cNvPr id="42" name="文本框 41"/>
                <p:cNvSpPr txBox="1"/>
                <p:nvPr/>
              </p:nvSpPr>
              <p:spPr>
                <a:xfrm>
                  <a:off x="2202999" y="2752516"/>
                  <a:ext cx="2618024" cy="338554"/>
                </a:xfrm>
                <a:prstGeom prst="rect">
                  <a:avLst/>
                </a:prstGeom>
                <a:noFill/>
              </p:spPr>
              <p:txBody>
                <a:bodyPr wrap="none">
                  <a:spAutoFit/>
                </a:bodyPr>
                <a:lstStyle/>
                <a:p>
                  <a:r>
                    <a:rPr lang="zh-CN" altLang="en-US" sz="1600" dirty="0">
                      <a:latin typeface="+mj-ea"/>
                      <a:ea typeface="+mj-ea"/>
                    </a:rPr>
                    <a:t>研究现状 </a:t>
                  </a:r>
                  <a:r>
                    <a:rPr lang="en-US" altLang="zh-CN" sz="1600" dirty="0">
                      <a:latin typeface="+mj-ea"/>
                      <a:ea typeface="+mj-ea"/>
                    </a:rPr>
                    <a:t>| </a:t>
                  </a:r>
                  <a:r>
                    <a:rPr lang="zh-CN" altLang="en-US" sz="1600" dirty="0">
                      <a:latin typeface="+mj-ea"/>
                      <a:ea typeface="+mj-ea"/>
                    </a:rPr>
                    <a:t>研究目的及意义</a:t>
                  </a:r>
                  <a:endParaRPr lang="zh-CN" altLang="en-US" sz="1600" dirty="0">
                    <a:latin typeface="+mj-ea"/>
                    <a:ea typeface="+mj-ea"/>
                  </a:endParaRPr>
                </a:p>
              </p:txBody>
            </p:sp>
          </p:grpSp>
        </p:grpSp>
      </p:grpSp>
      <p:grpSp>
        <p:nvGrpSpPr>
          <p:cNvPr id="54" name="组合 53"/>
          <p:cNvGrpSpPr/>
          <p:nvPr/>
        </p:nvGrpSpPr>
        <p:grpSpPr>
          <a:xfrm>
            <a:off x="707746" y="3128213"/>
            <a:ext cx="4994374" cy="1130410"/>
            <a:chOff x="1085584" y="2176670"/>
            <a:chExt cx="4994374" cy="1130410"/>
          </a:xfrm>
        </p:grpSpPr>
        <p:sp>
          <p:nvSpPr>
            <p:cNvPr id="55" name="圆角矩形 54"/>
            <p:cNvSpPr/>
            <p:nvPr/>
          </p:nvSpPr>
          <p:spPr>
            <a:xfrm>
              <a:off x="1085584" y="2176670"/>
              <a:ext cx="4994374" cy="1130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p>
          </p:txBody>
        </p:sp>
        <p:grpSp>
          <p:nvGrpSpPr>
            <p:cNvPr id="56" name="组合 55"/>
            <p:cNvGrpSpPr/>
            <p:nvPr/>
          </p:nvGrpSpPr>
          <p:grpSpPr>
            <a:xfrm>
              <a:off x="1282526" y="2325282"/>
              <a:ext cx="3915780" cy="833187"/>
              <a:chOff x="1463088" y="2325282"/>
              <a:chExt cx="3915780" cy="833187"/>
            </a:xfrm>
          </p:grpSpPr>
          <p:sp>
            <p:nvSpPr>
              <p:cNvPr id="57" name="圆角矩形 56"/>
              <p:cNvSpPr/>
              <p:nvPr/>
            </p:nvSpPr>
            <p:spPr>
              <a:xfrm>
                <a:off x="1463088" y="2400631"/>
                <a:ext cx="682488" cy="6824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800" dirty="0">
                    <a:solidFill>
                      <a:schemeClr val="tx1"/>
                    </a:solidFill>
                  </a:rPr>
                  <a:t>02.</a:t>
                </a:r>
                <a:endParaRPr lang="zh-CN" altLang="en-US" sz="2800" dirty="0">
                  <a:solidFill>
                    <a:schemeClr val="tx1"/>
                  </a:solidFill>
                </a:endParaRPr>
              </a:p>
            </p:txBody>
          </p:sp>
          <p:grpSp>
            <p:nvGrpSpPr>
              <p:cNvPr id="58" name="组合 57"/>
              <p:cNvGrpSpPr/>
              <p:nvPr/>
            </p:nvGrpSpPr>
            <p:grpSpPr>
              <a:xfrm>
                <a:off x="2202999" y="2325282"/>
                <a:ext cx="3175869" cy="833187"/>
                <a:chOff x="2202999" y="2257883"/>
                <a:chExt cx="3175869" cy="833187"/>
              </a:xfrm>
            </p:grpSpPr>
            <p:sp>
              <p:nvSpPr>
                <p:cNvPr id="59" name="文本框 58"/>
                <p:cNvSpPr txBox="1"/>
                <p:nvPr/>
              </p:nvSpPr>
              <p:spPr>
                <a:xfrm>
                  <a:off x="2202999" y="2257883"/>
                  <a:ext cx="1620957" cy="523220"/>
                </a:xfrm>
                <a:prstGeom prst="rect">
                  <a:avLst/>
                </a:prstGeom>
                <a:noFill/>
              </p:spPr>
              <p:txBody>
                <a:bodyPr wrap="none" rtlCol="0">
                  <a:spAutoFit/>
                </a:bodyPr>
                <a:lstStyle/>
                <a:p>
                  <a:r>
                    <a:rPr lang="zh-CN" altLang="en-US" sz="2800" b="1" dirty="0">
                      <a:latin typeface="+mj-ea"/>
                      <a:ea typeface="+mj-ea"/>
                    </a:rPr>
                    <a:t>研究方法</a:t>
                  </a:r>
                  <a:endParaRPr lang="zh-CN" altLang="en-US" sz="2800" b="1" dirty="0">
                    <a:latin typeface="+mj-ea"/>
                    <a:ea typeface="+mj-ea"/>
                  </a:endParaRPr>
                </a:p>
              </p:txBody>
            </p:sp>
            <p:sp>
              <p:nvSpPr>
                <p:cNvPr id="60" name="文本框 59"/>
                <p:cNvSpPr txBox="1"/>
                <p:nvPr/>
              </p:nvSpPr>
              <p:spPr>
                <a:xfrm>
                  <a:off x="2202999" y="2752516"/>
                  <a:ext cx="3175869" cy="338554"/>
                </a:xfrm>
                <a:prstGeom prst="rect">
                  <a:avLst/>
                </a:prstGeom>
                <a:noFill/>
              </p:spPr>
              <p:txBody>
                <a:bodyPr wrap="none">
                  <a:spAutoFit/>
                </a:bodyPr>
                <a:lstStyle/>
                <a:p>
                  <a:r>
                    <a:rPr lang="zh-CN" altLang="en-US" sz="1600" dirty="0">
                      <a:latin typeface="+mj-ea"/>
                      <a:ea typeface="+mj-ea"/>
                    </a:rPr>
                    <a:t>调查法 </a:t>
                  </a:r>
                  <a:r>
                    <a:rPr lang="en-US" altLang="zh-CN" sz="1600" dirty="0">
                      <a:latin typeface="+mj-ea"/>
                      <a:ea typeface="+mj-ea"/>
                    </a:rPr>
                    <a:t>| </a:t>
                  </a:r>
                  <a:r>
                    <a:rPr lang="zh-CN" altLang="en-US" sz="1600" dirty="0">
                      <a:latin typeface="+mj-ea"/>
                      <a:ea typeface="+mj-ea"/>
                    </a:rPr>
                    <a:t>观察法 </a:t>
                  </a:r>
                  <a:r>
                    <a:rPr lang="en-US" altLang="zh-CN" sz="1600" dirty="0">
                      <a:latin typeface="+mj-ea"/>
                      <a:ea typeface="+mj-ea"/>
                    </a:rPr>
                    <a:t>| </a:t>
                  </a:r>
                  <a:r>
                    <a:rPr lang="zh-CN" altLang="en-US" sz="1600" dirty="0">
                      <a:latin typeface="+mj-ea"/>
                      <a:ea typeface="+mj-ea"/>
                    </a:rPr>
                    <a:t>文献法 </a:t>
                  </a:r>
                  <a:r>
                    <a:rPr lang="en-US" altLang="zh-CN" sz="1600" dirty="0">
                      <a:latin typeface="+mj-ea"/>
                      <a:ea typeface="+mj-ea"/>
                    </a:rPr>
                    <a:t>| </a:t>
                  </a:r>
                  <a:r>
                    <a:rPr lang="zh-CN" altLang="en-US" sz="1600" dirty="0">
                      <a:latin typeface="+mj-ea"/>
                      <a:ea typeface="+mj-ea"/>
                    </a:rPr>
                    <a:t>实验法</a:t>
                  </a:r>
                  <a:endParaRPr lang="zh-CN" altLang="en-US" sz="1600" dirty="0">
                    <a:latin typeface="+mj-ea"/>
                    <a:ea typeface="+mj-ea"/>
                  </a:endParaRPr>
                </a:p>
              </p:txBody>
            </p:sp>
          </p:grpSp>
        </p:grpSp>
      </p:grpSp>
      <p:grpSp>
        <p:nvGrpSpPr>
          <p:cNvPr id="61" name="组合 60"/>
          <p:cNvGrpSpPr/>
          <p:nvPr/>
        </p:nvGrpSpPr>
        <p:grpSpPr>
          <a:xfrm>
            <a:off x="707746" y="4637853"/>
            <a:ext cx="4994374" cy="1130410"/>
            <a:chOff x="1085584" y="2176670"/>
            <a:chExt cx="4994374" cy="1130410"/>
          </a:xfrm>
        </p:grpSpPr>
        <p:sp>
          <p:nvSpPr>
            <p:cNvPr id="62" name="圆角矩形 61"/>
            <p:cNvSpPr/>
            <p:nvPr/>
          </p:nvSpPr>
          <p:spPr>
            <a:xfrm>
              <a:off x="1085584" y="2176670"/>
              <a:ext cx="4994374" cy="1130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p>
          </p:txBody>
        </p:sp>
        <p:grpSp>
          <p:nvGrpSpPr>
            <p:cNvPr id="63" name="组合 62"/>
            <p:cNvGrpSpPr/>
            <p:nvPr/>
          </p:nvGrpSpPr>
          <p:grpSpPr>
            <a:xfrm>
              <a:off x="1282526" y="2325282"/>
              <a:ext cx="4797432" cy="833187"/>
              <a:chOff x="1463088" y="2325282"/>
              <a:chExt cx="4797432" cy="833187"/>
            </a:xfrm>
          </p:grpSpPr>
          <p:sp>
            <p:nvSpPr>
              <p:cNvPr id="64" name="圆角矩形 63"/>
              <p:cNvSpPr/>
              <p:nvPr/>
            </p:nvSpPr>
            <p:spPr>
              <a:xfrm>
                <a:off x="1463088" y="2400631"/>
                <a:ext cx="682488" cy="6824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800" dirty="0">
                    <a:solidFill>
                      <a:schemeClr val="tx1"/>
                    </a:solidFill>
                  </a:rPr>
                  <a:t>03.</a:t>
                </a:r>
                <a:endParaRPr lang="zh-CN" altLang="en-US" sz="2800" dirty="0">
                  <a:solidFill>
                    <a:schemeClr val="tx1"/>
                  </a:solidFill>
                </a:endParaRPr>
              </a:p>
            </p:txBody>
          </p:sp>
          <p:grpSp>
            <p:nvGrpSpPr>
              <p:cNvPr id="65" name="组合 64"/>
              <p:cNvGrpSpPr/>
              <p:nvPr/>
            </p:nvGrpSpPr>
            <p:grpSpPr>
              <a:xfrm>
                <a:off x="2202999" y="2325282"/>
                <a:ext cx="4057521" cy="833187"/>
                <a:chOff x="2202999" y="2257883"/>
                <a:chExt cx="4057521" cy="833187"/>
              </a:xfrm>
            </p:grpSpPr>
            <p:sp>
              <p:nvSpPr>
                <p:cNvPr id="66" name="文本框 65"/>
                <p:cNvSpPr txBox="1"/>
                <p:nvPr/>
              </p:nvSpPr>
              <p:spPr>
                <a:xfrm>
                  <a:off x="2202999" y="2257883"/>
                  <a:ext cx="1620957" cy="523220"/>
                </a:xfrm>
                <a:prstGeom prst="rect">
                  <a:avLst/>
                </a:prstGeom>
                <a:noFill/>
              </p:spPr>
              <p:txBody>
                <a:bodyPr wrap="none" rtlCol="0">
                  <a:spAutoFit/>
                </a:bodyPr>
                <a:lstStyle/>
                <a:p>
                  <a:r>
                    <a:rPr lang="zh-CN" altLang="en-US" sz="2800" b="1" dirty="0">
                      <a:latin typeface="+mj-ea"/>
                      <a:ea typeface="+mj-ea"/>
                    </a:rPr>
                    <a:t>研究内容</a:t>
                  </a:r>
                  <a:endParaRPr lang="zh-CN" altLang="en-US" sz="2800" b="1" dirty="0">
                    <a:latin typeface="+mj-ea"/>
                    <a:ea typeface="+mj-ea"/>
                  </a:endParaRPr>
                </a:p>
              </p:txBody>
            </p:sp>
            <p:sp>
              <p:nvSpPr>
                <p:cNvPr id="67" name="文本框 66"/>
                <p:cNvSpPr txBox="1"/>
                <p:nvPr/>
              </p:nvSpPr>
              <p:spPr>
                <a:xfrm>
                  <a:off x="2202999" y="2752516"/>
                  <a:ext cx="4057521" cy="338554"/>
                </a:xfrm>
                <a:prstGeom prst="rect">
                  <a:avLst/>
                </a:prstGeom>
                <a:noFill/>
              </p:spPr>
              <p:txBody>
                <a:bodyPr wrap="none">
                  <a:spAutoFit/>
                </a:bodyPr>
                <a:lstStyle/>
                <a:p>
                  <a:r>
                    <a:rPr lang="zh-CN" altLang="en-US" sz="1600" dirty="0">
                      <a:latin typeface="+mj-ea"/>
                      <a:ea typeface="+mj-ea"/>
                    </a:rPr>
                    <a:t>数据展示 </a:t>
                  </a:r>
                  <a:r>
                    <a:rPr lang="en-US" altLang="zh-CN" sz="1600" dirty="0">
                      <a:latin typeface="+mj-ea"/>
                      <a:ea typeface="+mj-ea"/>
                    </a:rPr>
                    <a:t>| </a:t>
                  </a:r>
                  <a:r>
                    <a:rPr lang="zh-CN" altLang="en-US" sz="1600" dirty="0">
                      <a:latin typeface="+mj-ea"/>
                      <a:ea typeface="+mj-ea"/>
                    </a:rPr>
                    <a:t>数据对比 </a:t>
                  </a:r>
                  <a:r>
                    <a:rPr lang="en-US" altLang="zh-CN" sz="1600" dirty="0">
                      <a:latin typeface="+mj-ea"/>
                      <a:ea typeface="+mj-ea"/>
                    </a:rPr>
                    <a:t>| </a:t>
                  </a:r>
                  <a:r>
                    <a:rPr lang="zh-CN" altLang="en-US" sz="1600" dirty="0">
                      <a:latin typeface="+mj-ea"/>
                      <a:ea typeface="+mj-ea"/>
                    </a:rPr>
                    <a:t>数据对比 </a:t>
                  </a:r>
                  <a:r>
                    <a:rPr lang="en-US" altLang="zh-CN" sz="1600" dirty="0">
                      <a:latin typeface="+mj-ea"/>
                      <a:ea typeface="+mj-ea"/>
                    </a:rPr>
                    <a:t>| </a:t>
                  </a:r>
                  <a:r>
                    <a:rPr lang="zh-CN" altLang="en-US" sz="1600" dirty="0">
                      <a:latin typeface="+mj-ea"/>
                      <a:ea typeface="+mj-ea"/>
                    </a:rPr>
                    <a:t>图文对比 </a:t>
                  </a:r>
                  <a:endParaRPr lang="zh-CN" altLang="en-US" sz="1600" dirty="0">
                    <a:latin typeface="+mj-ea"/>
                    <a:ea typeface="+mj-ea"/>
                  </a:endParaRPr>
                </a:p>
              </p:txBody>
            </p:sp>
          </p:grpSp>
        </p:grpSp>
      </p:grpSp>
      <p:grpSp>
        <p:nvGrpSpPr>
          <p:cNvPr id="75" name="组合 74"/>
          <p:cNvGrpSpPr/>
          <p:nvPr/>
        </p:nvGrpSpPr>
        <p:grpSpPr>
          <a:xfrm>
            <a:off x="6489882" y="3126772"/>
            <a:ext cx="4994373" cy="1130410"/>
            <a:chOff x="1085584" y="2176670"/>
            <a:chExt cx="4461776" cy="1130410"/>
          </a:xfrm>
        </p:grpSpPr>
        <p:sp>
          <p:nvSpPr>
            <p:cNvPr id="76" name="圆角矩形 75"/>
            <p:cNvSpPr/>
            <p:nvPr/>
          </p:nvSpPr>
          <p:spPr>
            <a:xfrm>
              <a:off x="1085584" y="2176670"/>
              <a:ext cx="4461776" cy="1130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p>
          </p:txBody>
        </p:sp>
        <p:grpSp>
          <p:nvGrpSpPr>
            <p:cNvPr id="77" name="组合 76"/>
            <p:cNvGrpSpPr/>
            <p:nvPr/>
          </p:nvGrpSpPr>
          <p:grpSpPr>
            <a:xfrm>
              <a:off x="1282526" y="2325282"/>
              <a:ext cx="2360868" cy="833187"/>
              <a:chOff x="1463088" y="2325282"/>
              <a:chExt cx="2360868" cy="833187"/>
            </a:xfrm>
          </p:grpSpPr>
          <p:sp>
            <p:nvSpPr>
              <p:cNvPr id="78" name="圆角矩形 77"/>
              <p:cNvSpPr/>
              <p:nvPr/>
            </p:nvSpPr>
            <p:spPr>
              <a:xfrm>
                <a:off x="1463088" y="2400631"/>
                <a:ext cx="682488" cy="6824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800" dirty="0">
                    <a:solidFill>
                      <a:schemeClr val="tx1"/>
                    </a:solidFill>
                  </a:rPr>
                  <a:t>05.</a:t>
                </a:r>
                <a:endParaRPr lang="zh-CN" altLang="en-US" sz="2800" dirty="0">
                  <a:solidFill>
                    <a:schemeClr val="tx1"/>
                  </a:solidFill>
                </a:endParaRPr>
              </a:p>
            </p:txBody>
          </p:sp>
          <p:grpSp>
            <p:nvGrpSpPr>
              <p:cNvPr id="79" name="组合 78"/>
              <p:cNvGrpSpPr/>
              <p:nvPr/>
            </p:nvGrpSpPr>
            <p:grpSpPr>
              <a:xfrm>
                <a:off x="2202999" y="2325282"/>
                <a:ext cx="1620957" cy="833187"/>
                <a:chOff x="2202999" y="2257883"/>
                <a:chExt cx="1620957" cy="833187"/>
              </a:xfrm>
            </p:grpSpPr>
            <p:sp>
              <p:nvSpPr>
                <p:cNvPr id="80" name="文本框 79"/>
                <p:cNvSpPr txBox="1"/>
                <p:nvPr/>
              </p:nvSpPr>
              <p:spPr>
                <a:xfrm>
                  <a:off x="2202999" y="2257883"/>
                  <a:ext cx="1620957" cy="523220"/>
                </a:xfrm>
                <a:prstGeom prst="rect">
                  <a:avLst/>
                </a:prstGeom>
                <a:noFill/>
              </p:spPr>
              <p:txBody>
                <a:bodyPr wrap="none" rtlCol="0">
                  <a:spAutoFit/>
                </a:bodyPr>
                <a:lstStyle/>
                <a:p>
                  <a:r>
                    <a:rPr lang="zh-CN" altLang="en-US" sz="2800" b="1" dirty="0">
                      <a:latin typeface="+mj-ea"/>
                      <a:ea typeface="+mj-ea"/>
                    </a:rPr>
                    <a:t>参考文献</a:t>
                  </a:r>
                  <a:endParaRPr lang="zh-CN" altLang="en-US" sz="2800" b="1" dirty="0">
                    <a:latin typeface="+mj-ea"/>
                    <a:ea typeface="+mj-ea"/>
                  </a:endParaRPr>
                </a:p>
              </p:txBody>
            </p:sp>
            <p:sp>
              <p:nvSpPr>
                <p:cNvPr id="81" name="文本框 80"/>
                <p:cNvSpPr txBox="1"/>
                <p:nvPr/>
              </p:nvSpPr>
              <p:spPr>
                <a:xfrm>
                  <a:off x="2202999" y="2752516"/>
                  <a:ext cx="1005403" cy="338554"/>
                </a:xfrm>
                <a:prstGeom prst="rect">
                  <a:avLst/>
                </a:prstGeom>
                <a:noFill/>
              </p:spPr>
              <p:txBody>
                <a:bodyPr wrap="none">
                  <a:spAutoFit/>
                </a:bodyPr>
                <a:lstStyle/>
                <a:p>
                  <a:r>
                    <a:rPr lang="zh-CN" altLang="en-US" sz="1600" dirty="0">
                      <a:latin typeface="+mj-ea"/>
                      <a:ea typeface="+mj-ea"/>
                    </a:rPr>
                    <a:t>参考文献</a:t>
                  </a:r>
                  <a:endParaRPr lang="zh-CN" altLang="en-US" sz="1600" dirty="0">
                    <a:latin typeface="+mj-ea"/>
                    <a:ea typeface="+mj-ea"/>
                  </a:endParaRPr>
                </a:p>
              </p:txBody>
            </p:sp>
          </p:grpSp>
        </p:grpSp>
      </p:grpSp>
      <p:grpSp>
        <p:nvGrpSpPr>
          <p:cNvPr id="68" name="组合 67"/>
          <p:cNvGrpSpPr/>
          <p:nvPr/>
        </p:nvGrpSpPr>
        <p:grpSpPr>
          <a:xfrm>
            <a:off x="6489883" y="1725200"/>
            <a:ext cx="4994374" cy="1130410"/>
            <a:chOff x="1085584" y="2176670"/>
            <a:chExt cx="4461776" cy="1130410"/>
          </a:xfrm>
        </p:grpSpPr>
        <p:sp>
          <p:nvSpPr>
            <p:cNvPr id="69" name="圆角矩形 68"/>
            <p:cNvSpPr/>
            <p:nvPr/>
          </p:nvSpPr>
          <p:spPr>
            <a:xfrm>
              <a:off x="1085584" y="2176670"/>
              <a:ext cx="4461776" cy="1130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p>
          </p:txBody>
        </p:sp>
        <p:grpSp>
          <p:nvGrpSpPr>
            <p:cNvPr id="70" name="组合 69"/>
            <p:cNvGrpSpPr/>
            <p:nvPr/>
          </p:nvGrpSpPr>
          <p:grpSpPr>
            <a:xfrm>
              <a:off x="1282526" y="2325282"/>
              <a:ext cx="2360868" cy="833187"/>
              <a:chOff x="1463088" y="2325282"/>
              <a:chExt cx="2360868" cy="833187"/>
            </a:xfrm>
          </p:grpSpPr>
          <p:sp>
            <p:nvSpPr>
              <p:cNvPr id="71" name="圆角矩形 70"/>
              <p:cNvSpPr/>
              <p:nvPr/>
            </p:nvSpPr>
            <p:spPr>
              <a:xfrm>
                <a:off x="1463088" y="2400631"/>
                <a:ext cx="682488" cy="6824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800" dirty="0">
                    <a:solidFill>
                      <a:schemeClr val="tx1"/>
                    </a:solidFill>
                  </a:rPr>
                  <a:t>04.</a:t>
                </a:r>
                <a:endParaRPr lang="zh-CN" altLang="en-US" sz="2800" dirty="0">
                  <a:solidFill>
                    <a:schemeClr val="tx1"/>
                  </a:solidFill>
                </a:endParaRPr>
              </a:p>
            </p:txBody>
          </p:sp>
          <p:grpSp>
            <p:nvGrpSpPr>
              <p:cNvPr id="72" name="组合 71"/>
              <p:cNvGrpSpPr/>
              <p:nvPr/>
            </p:nvGrpSpPr>
            <p:grpSpPr>
              <a:xfrm>
                <a:off x="2202999" y="2325282"/>
                <a:ext cx="1620957" cy="833187"/>
                <a:chOff x="2202999" y="2257883"/>
                <a:chExt cx="1620957" cy="833187"/>
              </a:xfrm>
            </p:grpSpPr>
            <p:sp>
              <p:nvSpPr>
                <p:cNvPr id="73" name="文本框 72"/>
                <p:cNvSpPr txBox="1"/>
                <p:nvPr/>
              </p:nvSpPr>
              <p:spPr>
                <a:xfrm>
                  <a:off x="2202999" y="2257883"/>
                  <a:ext cx="1620957" cy="523220"/>
                </a:xfrm>
                <a:prstGeom prst="rect">
                  <a:avLst/>
                </a:prstGeom>
                <a:noFill/>
              </p:spPr>
              <p:txBody>
                <a:bodyPr wrap="none" rtlCol="0">
                  <a:spAutoFit/>
                </a:bodyPr>
                <a:lstStyle/>
                <a:p>
                  <a:r>
                    <a:rPr lang="zh-CN" altLang="en-US" sz="2800" b="1" dirty="0">
                      <a:latin typeface="+mj-ea"/>
                      <a:ea typeface="+mj-ea"/>
                    </a:rPr>
                    <a:t>总结归纳</a:t>
                  </a:r>
                  <a:endParaRPr lang="zh-CN" altLang="en-US" sz="2800" b="1" dirty="0">
                    <a:latin typeface="+mj-ea"/>
                    <a:ea typeface="+mj-ea"/>
                  </a:endParaRPr>
                </a:p>
              </p:txBody>
            </p:sp>
            <p:sp>
              <p:nvSpPr>
                <p:cNvPr id="74" name="文本框 73"/>
                <p:cNvSpPr txBox="1"/>
                <p:nvPr/>
              </p:nvSpPr>
              <p:spPr>
                <a:xfrm>
                  <a:off x="2202999" y="2752516"/>
                  <a:ext cx="1005403" cy="338554"/>
                </a:xfrm>
                <a:prstGeom prst="rect">
                  <a:avLst/>
                </a:prstGeom>
                <a:noFill/>
              </p:spPr>
              <p:txBody>
                <a:bodyPr wrap="none">
                  <a:spAutoFit/>
                </a:bodyPr>
                <a:lstStyle/>
                <a:p>
                  <a:r>
                    <a:rPr lang="zh-CN" altLang="en-US" sz="1600" dirty="0">
                      <a:latin typeface="+mj-ea"/>
                      <a:ea typeface="+mj-ea"/>
                    </a:rPr>
                    <a:t>创新亮点</a:t>
                  </a:r>
                  <a:endParaRPr lang="zh-CN" altLang="en-US" sz="1600" dirty="0">
                    <a:latin typeface="+mj-ea"/>
                    <a:ea typeface="+mj-ea"/>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F9FB"/>
        </a:solidFill>
        <a:effectLst/>
      </p:bgPr>
    </p:bg>
    <p:spTree>
      <p:nvGrpSpPr>
        <p:cNvPr id="1" name=""/>
        <p:cNvGrpSpPr/>
        <p:nvPr/>
      </p:nvGrpSpPr>
      <p:grpSpPr>
        <a:xfrm>
          <a:off x="0" y="0"/>
          <a:ext cx="0" cy="0"/>
          <a:chOff x="0" y="0"/>
          <a:chExt cx="0" cy="0"/>
        </a:xfrm>
      </p:grpSpPr>
      <p:grpSp>
        <p:nvGrpSpPr>
          <p:cNvPr id="14" name="组合 13"/>
          <p:cNvGrpSpPr/>
          <p:nvPr/>
        </p:nvGrpSpPr>
        <p:grpSpPr>
          <a:xfrm>
            <a:off x="750277" y="2475923"/>
            <a:ext cx="5317803" cy="1569660"/>
            <a:chOff x="750277" y="2475923"/>
            <a:chExt cx="5317803" cy="1569660"/>
          </a:xfrm>
        </p:grpSpPr>
        <p:grpSp>
          <p:nvGrpSpPr>
            <p:cNvPr id="13" name="组合 12"/>
            <p:cNvGrpSpPr/>
            <p:nvPr/>
          </p:nvGrpSpPr>
          <p:grpSpPr>
            <a:xfrm>
              <a:off x="2805648" y="2568256"/>
              <a:ext cx="3262432" cy="1384995"/>
              <a:chOff x="2805648" y="2413337"/>
              <a:chExt cx="3262432" cy="1384995"/>
            </a:xfrm>
          </p:grpSpPr>
          <p:sp>
            <p:nvSpPr>
              <p:cNvPr id="7" name="文本框 6"/>
              <p:cNvSpPr txBox="1"/>
              <p:nvPr/>
            </p:nvSpPr>
            <p:spPr>
              <a:xfrm>
                <a:off x="2805648" y="2413337"/>
                <a:ext cx="3262432" cy="1015663"/>
              </a:xfrm>
              <a:prstGeom prst="rect">
                <a:avLst/>
              </a:prstGeom>
              <a:noFill/>
            </p:spPr>
            <p:txBody>
              <a:bodyPr wrap="none" rtlCol="0">
                <a:spAutoFit/>
              </a:bodyPr>
              <a:lstStyle/>
              <a:p>
                <a:r>
                  <a:rPr lang="zh-CN" altLang="en-US" sz="6000" b="1" dirty="0">
                    <a:latin typeface="+mj-ea"/>
                    <a:ea typeface="+mj-ea"/>
                  </a:rPr>
                  <a:t>选题背景</a:t>
                </a:r>
                <a:endParaRPr lang="zh-CN" altLang="en-US" sz="6000" b="1" dirty="0">
                  <a:latin typeface="+mj-ea"/>
                  <a:ea typeface="+mj-ea"/>
                </a:endParaRPr>
              </a:p>
            </p:txBody>
          </p:sp>
          <p:sp>
            <p:nvSpPr>
              <p:cNvPr id="9" name="文本框 8"/>
              <p:cNvSpPr txBox="1"/>
              <p:nvPr/>
            </p:nvSpPr>
            <p:spPr>
              <a:xfrm>
                <a:off x="2851948" y="3429000"/>
                <a:ext cx="2924198" cy="369332"/>
              </a:xfrm>
              <a:prstGeom prst="rect">
                <a:avLst/>
              </a:prstGeom>
              <a:noFill/>
            </p:spPr>
            <p:txBody>
              <a:bodyPr wrap="none" rtlCol="0">
                <a:spAutoFit/>
              </a:bodyPr>
              <a:lstStyle/>
              <a:p>
                <a:r>
                  <a:rPr lang="zh-CN" altLang="en-US" dirty="0">
                    <a:latin typeface="+mj-ea"/>
                    <a:ea typeface="+mj-ea"/>
                  </a:rPr>
                  <a:t>研究现状 </a:t>
                </a:r>
                <a:r>
                  <a:rPr lang="en-US" altLang="zh-CN" dirty="0">
                    <a:latin typeface="+mj-ea"/>
                    <a:ea typeface="+mj-ea"/>
                  </a:rPr>
                  <a:t>| </a:t>
                </a:r>
                <a:r>
                  <a:rPr lang="zh-CN" altLang="en-US" dirty="0">
                    <a:latin typeface="+mj-ea"/>
                    <a:ea typeface="+mj-ea"/>
                  </a:rPr>
                  <a:t>研究目的及意义</a:t>
                </a:r>
                <a:endParaRPr lang="zh-CN" altLang="en-US" dirty="0">
                  <a:latin typeface="+mj-ea"/>
                  <a:ea typeface="+mj-ea"/>
                </a:endParaRPr>
              </a:p>
            </p:txBody>
          </p:sp>
        </p:grpSp>
        <p:sp>
          <p:nvSpPr>
            <p:cNvPr id="11" name="文本框 10"/>
            <p:cNvSpPr txBox="1"/>
            <p:nvPr/>
          </p:nvSpPr>
          <p:spPr>
            <a:xfrm>
              <a:off x="750277" y="2475923"/>
              <a:ext cx="2055371" cy="1569660"/>
            </a:xfrm>
            <a:prstGeom prst="rect">
              <a:avLst/>
            </a:prstGeom>
            <a:noFill/>
          </p:spPr>
          <p:txBody>
            <a:bodyPr wrap="none" rtlCol="0">
              <a:spAutoFit/>
            </a:bodyPr>
            <a:lstStyle/>
            <a:p>
              <a:r>
                <a:rPr lang="en-US" altLang="zh-CN" sz="9600" b="1" dirty="0">
                  <a:latin typeface="+mj-ea"/>
                  <a:ea typeface="+mj-ea"/>
                </a:rPr>
                <a:t>01.</a:t>
              </a:r>
              <a:endParaRPr lang="zh-CN" altLang="en-US" sz="9600" b="1" dirty="0">
                <a:latin typeface="+mj-ea"/>
                <a:ea typeface="+mj-e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2015" y="543613"/>
            <a:ext cx="2236510" cy="707886"/>
          </a:xfrm>
          <a:prstGeom prst="rect">
            <a:avLst/>
          </a:prstGeom>
          <a:noFill/>
        </p:spPr>
        <p:txBody>
          <a:bodyPr wrap="none" rtlCol="0">
            <a:spAutoFit/>
          </a:bodyPr>
          <a:lstStyle/>
          <a:p>
            <a:r>
              <a:rPr lang="zh-CN" altLang="en-US" sz="4000" b="1" dirty="0">
                <a:latin typeface="+mj-ea"/>
                <a:ea typeface="+mj-ea"/>
              </a:rPr>
              <a:t>研究现状</a:t>
            </a:r>
            <a:endParaRPr lang="zh-CN" altLang="en-US" sz="4000" b="1" dirty="0">
              <a:latin typeface="+mj-ea"/>
              <a:ea typeface="+mj-ea"/>
            </a:endParaRPr>
          </a:p>
        </p:txBody>
      </p:sp>
      <p:sp>
        <p:nvSpPr>
          <p:cNvPr id="13" name="文本框 12"/>
          <p:cNvSpPr txBox="1"/>
          <p:nvPr/>
        </p:nvSpPr>
        <p:spPr>
          <a:xfrm>
            <a:off x="646044" y="1596362"/>
            <a:ext cx="2012089" cy="499111"/>
          </a:xfrm>
          <a:prstGeom prst="rect">
            <a:avLst/>
          </a:prstGeom>
          <a:noFill/>
        </p:spPr>
        <p:txBody>
          <a:bodyPr wrap="none">
            <a:spAutoFit/>
          </a:bodyPr>
          <a:lstStyle/>
          <a:p>
            <a:pPr marL="285750" indent="-285750">
              <a:lnSpc>
                <a:spcPct val="150000"/>
              </a:lnSpc>
              <a:buClr>
                <a:schemeClr val="accent1"/>
              </a:buClr>
              <a:buFont typeface="Wingdings" panose="05000000000000000000" pitchFamily="2" charset="2"/>
              <a:buChar char="u"/>
            </a:pPr>
            <a:r>
              <a:rPr lang="zh-CN" altLang="en-US" sz="2000" b="1" dirty="0"/>
              <a:t>国内研究现状</a:t>
            </a:r>
            <a:endParaRPr lang="zh-CN" altLang="en-US" sz="2000" b="1" dirty="0"/>
          </a:p>
        </p:txBody>
      </p:sp>
      <p:sp>
        <p:nvSpPr>
          <p:cNvPr id="14" name="文本框 13"/>
          <p:cNvSpPr txBox="1"/>
          <p:nvPr/>
        </p:nvSpPr>
        <p:spPr>
          <a:xfrm>
            <a:off x="772159" y="2303409"/>
            <a:ext cx="4737117" cy="2120452"/>
          </a:xfrm>
          <a:prstGeom prst="rect">
            <a:avLst/>
          </a:prstGeom>
          <a:noFill/>
        </p:spPr>
        <p:txBody>
          <a:bodyPr wrap="square">
            <a:spAutoFit/>
          </a:bodyPr>
          <a:lstStyle/>
          <a:p>
            <a:pPr algn="just">
              <a:lnSpc>
                <a:spcPct val="150000"/>
              </a:lnSpc>
            </a:pPr>
            <a:r>
              <a:rPr lang="zh-CN" altLang="en-US" dirty="0"/>
              <a:t>描述分析一下国内现在对该课题的研究成果及研究现状。审查研究的不足之处，即不涉及哪些方面，是否存在研究空白或研究不深入，尚未解决哪些理论问题。 解决，或者研究方法有哪些缺陷。 需要进一步研究。</a:t>
            </a:r>
            <a:endParaRPr lang="zh-CN" altLang="en-US" dirty="0"/>
          </a:p>
        </p:txBody>
      </p:sp>
      <p:cxnSp>
        <p:nvCxnSpPr>
          <p:cNvPr id="15" name="直接连接符 14"/>
          <p:cNvCxnSpPr/>
          <p:nvPr/>
        </p:nvCxnSpPr>
        <p:spPr>
          <a:xfrm>
            <a:off x="646044" y="2095473"/>
            <a:ext cx="4937262"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556609" y="1596362"/>
            <a:ext cx="2012089" cy="499111"/>
          </a:xfrm>
          <a:prstGeom prst="rect">
            <a:avLst/>
          </a:prstGeom>
          <a:noFill/>
        </p:spPr>
        <p:txBody>
          <a:bodyPr wrap="none">
            <a:spAutoFit/>
          </a:bodyPr>
          <a:lstStyle/>
          <a:p>
            <a:pPr marL="285750" indent="-285750">
              <a:lnSpc>
                <a:spcPct val="150000"/>
              </a:lnSpc>
              <a:buClr>
                <a:schemeClr val="accent1"/>
              </a:buClr>
              <a:buFont typeface="Wingdings" panose="05000000000000000000" pitchFamily="2" charset="2"/>
              <a:buChar char="u"/>
            </a:pPr>
            <a:r>
              <a:rPr lang="zh-CN" altLang="en-US" sz="2000" b="1" dirty="0"/>
              <a:t>国外研究现状</a:t>
            </a:r>
            <a:endParaRPr lang="zh-CN" altLang="en-US" sz="2000" b="1" dirty="0"/>
          </a:p>
        </p:txBody>
      </p:sp>
      <p:sp>
        <p:nvSpPr>
          <p:cNvPr id="17" name="文本框 16"/>
          <p:cNvSpPr txBox="1"/>
          <p:nvPr/>
        </p:nvSpPr>
        <p:spPr>
          <a:xfrm>
            <a:off x="6682724" y="2303409"/>
            <a:ext cx="4737117" cy="2120452"/>
          </a:xfrm>
          <a:prstGeom prst="rect">
            <a:avLst/>
          </a:prstGeom>
          <a:noFill/>
        </p:spPr>
        <p:txBody>
          <a:bodyPr wrap="square">
            <a:spAutoFit/>
          </a:bodyPr>
          <a:lstStyle/>
          <a:p>
            <a:pPr algn="just">
              <a:lnSpc>
                <a:spcPct val="150000"/>
              </a:lnSpc>
            </a:pPr>
            <a:r>
              <a:rPr lang="zh-CN" altLang="en-US" dirty="0"/>
              <a:t>描述分析一下国外现在对该课题的研究成果及研究现状。审查研究的不足之处，即不涉及哪些方面，是否存在研究空白或研究不深入，尚未解决哪些理论问题。 解决，或者研究方法有哪些缺陷。 需要进一步研究。</a:t>
            </a:r>
            <a:endParaRPr lang="zh-CN" altLang="en-US" dirty="0"/>
          </a:p>
        </p:txBody>
      </p:sp>
      <p:cxnSp>
        <p:nvCxnSpPr>
          <p:cNvPr id="18" name="直接连接符 17"/>
          <p:cNvCxnSpPr/>
          <p:nvPr/>
        </p:nvCxnSpPr>
        <p:spPr>
          <a:xfrm>
            <a:off x="6556609" y="2095473"/>
            <a:ext cx="493726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2015" y="543613"/>
            <a:ext cx="3802644" cy="707886"/>
          </a:xfrm>
          <a:prstGeom prst="rect">
            <a:avLst/>
          </a:prstGeom>
          <a:noFill/>
        </p:spPr>
        <p:txBody>
          <a:bodyPr wrap="none" rtlCol="0">
            <a:spAutoFit/>
          </a:bodyPr>
          <a:lstStyle/>
          <a:p>
            <a:r>
              <a:rPr lang="zh-CN" altLang="en-US" sz="4000" b="1" dirty="0">
                <a:latin typeface="+mj-ea"/>
                <a:ea typeface="+mj-ea"/>
              </a:rPr>
              <a:t>研究目的及意义</a:t>
            </a:r>
            <a:endParaRPr lang="zh-CN" altLang="en-US" sz="4000" b="1" dirty="0">
              <a:latin typeface="+mj-ea"/>
              <a:ea typeface="+mj-ea"/>
            </a:endParaRPr>
          </a:p>
        </p:txBody>
      </p:sp>
      <p:sp>
        <p:nvSpPr>
          <p:cNvPr id="16" name="文本框 15"/>
          <p:cNvSpPr txBox="1"/>
          <p:nvPr/>
        </p:nvSpPr>
        <p:spPr>
          <a:xfrm>
            <a:off x="6443977" y="1766483"/>
            <a:ext cx="1210588" cy="400110"/>
          </a:xfrm>
          <a:prstGeom prst="rect">
            <a:avLst/>
          </a:prstGeom>
          <a:noFill/>
        </p:spPr>
        <p:txBody>
          <a:bodyPr wrap="none">
            <a:spAutoFit/>
          </a:bodyPr>
          <a:lstStyle/>
          <a:p>
            <a:r>
              <a:rPr lang="zh-CN" altLang="en-US" sz="2000" b="1" dirty="0"/>
              <a:t>研究意义</a:t>
            </a:r>
            <a:endParaRPr lang="zh-CN" altLang="en-US" sz="2000" b="1" dirty="0"/>
          </a:p>
        </p:txBody>
      </p:sp>
      <p:sp>
        <p:nvSpPr>
          <p:cNvPr id="20" name="文本框 19"/>
          <p:cNvSpPr txBox="1"/>
          <p:nvPr/>
        </p:nvSpPr>
        <p:spPr>
          <a:xfrm>
            <a:off x="572015" y="1766483"/>
            <a:ext cx="1210588" cy="400110"/>
          </a:xfrm>
          <a:prstGeom prst="rect">
            <a:avLst/>
          </a:prstGeom>
          <a:noFill/>
        </p:spPr>
        <p:txBody>
          <a:bodyPr wrap="none">
            <a:spAutoFit/>
          </a:bodyPr>
          <a:lstStyle/>
          <a:p>
            <a:r>
              <a:rPr lang="zh-CN" altLang="en-US" sz="2000" b="1" dirty="0"/>
              <a:t>研究目的</a:t>
            </a:r>
            <a:endParaRPr lang="zh-CN" altLang="en-US" sz="2000" b="1" dirty="0"/>
          </a:p>
        </p:txBody>
      </p:sp>
      <p:sp>
        <p:nvSpPr>
          <p:cNvPr id="22" name="文本框 21"/>
          <p:cNvSpPr txBox="1"/>
          <p:nvPr/>
        </p:nvSpPr>
        <p:spPr>
          <a:xfrm>
            <a:off x="572015" y="2357831"/>
            <a:ext cx="4937262" cy="3370666"/>
          </a:xfrm>
          <a:prstGeom prst="rect">
            <a:avLst/>
          </a:prstGeom>
          <a:noFill/>
        </p:spPr>
        <p:txBody>
          <a:bodyPr wrap="square">
            <a:spAutoFit/>
          </a:bodyPr>
          <a:lstStyle/>
          <a:p>
            <a:pPr marL="285750" indent="-285750" algn="just">
              <a:lnSpc>
                <a:spcPct val="150000"/>
              </a:lnSpc>
              <a:buClr>
                <a:schemeClr val="accent1"/>
              </a:buClr>
              <a:buFont typeface="Wingdings" panose="05000000000000000000" pitchFamily="2" charset="2"/>
              <a:buChar char="u"/>
            </a:pPr>
            <a:r>
              <a:rPr lang="zh-CN" altLang="en-US" sz="1600" dirty="0"/>
              <a:t>描述为什么要研究、研究它有什么价值，想要解决什么问题。</a:t>
            </a:r>
            <a:endParaRPr lang="en-US" altLang="zh-CN" sz="1600" dirty="0"/>
          </a:p>
          <a:p>
            <a:pPr marL="285750" indent="-285750" algn="just">
              <a:lnSpc>
                <a:spcPct val="150000"/>
              </a:lnSpc>
              <a:buClr>
                <a:schemeClr val="accent1"/>
              </a:buClr>
              <a:buFont typeface="Wingdings" panose="05000000000000000000" pitchFamily="2" charset="2"/>
              <a:buChar char="u"/>
            </a:pPr>
            <a:r>
              <a:rPr lang="zh-CN" altLang="en-US" sz="1600" dirty="0"/>
              <a:t>描述为什么要研究、研究它有什么价值，想要解决什么问题。</a:t>
            </a:r>
            <a:endParaRPr lang="zh-CN" altLang="en-US" sz="1600" dirty="0"/>
          </a:p>
          <a:p>
            <a:pPr marL="285750" indent="-285750" algn="just">
              <a:lnSpc>
                <a:spcPct val="150000"/>
              </a:lnSpc>
              <a:buClr>
                <a:schemeClr val="accent1"/>
              </a:buClr>
              <a:buFont typeface="Wingdings" panose="05000000000000000000" pitchFamily="2" charset="2"/>
              <a:buChar char="u"/>
            </a:pPr>
            <a:r>
              <a:rPr lang="zh-CN" altLang="en-US" sz="1600" dirty="0"/>
              <a:t>描述为什么要研究、研究它有什么价值，想要解决什么问题。</a:t>
            </a:r>
            <a:endParaRPr lang="zh-CN" altLang="en-US" sz="1600" dirty="0"/>
          </a:p>
          <a:p>
            <a:pPr marL="285750" indent="-285750" algn="just">
              <a:lnSpc>
                <a:spcPct val="150000"/>
              </a:lnSpc>
              <a:buClr>
                <a:schemeClr val="accent1"/>
              </a:buClr>
              <a:buFont typeface="Wingdings" panose="05000000000000000000" pitchFamily="2" charset="2"/>
              <a:buChar char="u"/>
            </a:pPr>
            <a:r>
              <a:rPr lang="zh-CN" altLang="en-US" sz="1600" dirty="0"/>
              <a:t>描述为什么要研究、研究它有什么价值，想要解决什么问题。</a:t>
            </a:r>
            <a:endParaRPr lang="zh-CN" altLang="en-US" sz="1600" dirty="0"/>
          </a:p>
          <a:p>
            <a:pPr marL="285750" indent="-285750" algn="just">
              <a:lnSpc>
                <a:spcPct val="150000"/>
              </a:lnSpc>
              <a:buClr>
                <a:schemeClr val="accent1"/>
              </a:buClr>
              <a:buFont typeface="Wingdings" panose="05000000000000000000" pitchFamily="2" charset="2"/>
              <a:buChar char="u"/>
            </a:pPr>
            <a:endParaRPr lang="zh-CN" altLang="en-US" sz="1600" dirty="0"/>
          </a:p>
        </p:txBody>
      </p:sp>
      <p:cxnSp>
        <p:nvCxnSpPr>
          <p:cNvPr id="24" name="直接连接符 23"/>
          <p:cNvCxnSpPr/>
          <p:nvPr/>
        </p:nvCxnSpPr>
        <p:spPr>
          <a:xfrm>
            <a:off x="646044" y="2166593"/>
            <a:ext cx="4937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508889" y="2166593"/>
            <a:ext cx="5010563"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508889" y="2357831"/>
            <a:ext cx="4937262" cy="3370666"/>
          </a:xfrm>
          <a:prstGeom prst="rect">
            <a:avLst/>
          </a:prstGeom>
          <a:noFill/>
        </p:spPr>
        <p:txBody>
          <a:bodyPr wrap="square">
            <a:spAutoFit/>
          </a:bodyPr>
          <a:lstStyle/>
          <a:p>
            <a:pPr marL="285750" indent="-285750" algn="just">
              <a:lnSpc>
                <a:spcPct val="150000"/>
              </a:lnSpc>
              <a:buClr>
                <a:schemeClr val="accent2"/>
              </a:buClr>
              <a:buFont typeface="Wingdings" panose="05000000000000000000" pitchFamily="2" charset="2"/>
              <a:buChar char="u"/>
            </a:pPr>
            <a:r>
              <a:rPr lang="zh-CN" altLang="en-US" sz="1600" dirty="0"/>
              <a:t>所写论文研究的意义一定要叙述的清晰并且是有一定的新意。次也要注意自己所使用的理论，是用什么理论证明此观点的，也要叙述清楚，否则难以有说服力。</a:t>
            </a:r>
            <a:endParaRPr lang="en-US" altLang="zh-CN" sz="1600" dirty="0"/>
          </a:p>
          <a:p>
            <a:pPr marL="285750" indent="-285750" algn="just">
              <a:lnSpc>
                <a:spcPct val="150000"/>
              </a:lnSpc>
              <a:buClr>
                <a:schemeClr val="accent2"/>
              </a:buClr>
              <a:buFont typeface="Wingdings" panose="05000000000000000000" pitchFamily="2" charset="2"/>
              <a:buChar char="u"/>
            </a:pPr>
            <a:r>
              <a:rPr lang="zh-CN" altLang="en-US" sz="1600" dirty="0"/>
              <a:t>所写论文研究的意义一定要叙述的清晰并且是有一定的新意。次也要注意自己所使用的理论，是用什么理论证明此观点的，也要叙述清楚，否则难以有说服力。</a:t>
            </a:r>
            <a:endParaRPr lang="zh-CN" altLang="en-US" sz="1600" dirty="0"/>
          </a:p>
          <a:p>
            <a:pPr marL="285750" indent="-285750" algn="just">
              <a:lnSpc>
                <a:spcPct val="150000"/>
              </a:lnSpc>
              <a:buClr>
                <a:schemeClr val="accent2"/>
              </a:buClr>
              <a:buFont typeface="Wingdings" panose="05000000000000000000" pitchFamily="2" charset="2"/>
              <a:buChar char="u"/>
            </a:pPr>
            <a:endParaRPr lang="zh-CN" alt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750277" y="2475923"/>
            <a:ext cx="6810251" cy="1569660"/>
            <a:chOff x="750277" y="2475923"/>
            <a:chExt cx="6810251" cy="1569660"/>
          </a:xfrm>
        </p:grpSpPr>
        <p:sp>
          <p:nvSpPr>
            <p:cNvPr id="7" name="文本框 6"/>
            <p:cNvSpPr txBox="1"/>
            <p:nvPr/>
          </p:nvSpPr>
          <p:spPr>
            <a:xfrm>
              <a:off x="2805648" y="2568256"/>
              <a:ext cx="4754880" cy="1014730"/>
            </a:xfrm>
            <a:prstGeom prst="rect">
              <a:avLst/>
            </a:prstGeom>
            <a:noFill/>
          </p:spPr>
          <p:txBody>
            <a:bodyPr wrap="none" rtlCol="0">
              <a:spAutoFit/>
            </a:bodyPr>
            <a:lstStyle/>
            <a:p>
              <a:r>
                <a:rPr lang="zh-CN" altLang="en-US" sz="6000" b="1" dirty="0">
                  <a:latin typeface="+mj-ea"/>
                  <a:ea typeface="+mj-ea"/>
                </a:rPr>
                <a:t>多人联机模块</a:t>
              </a:r>
              <a:endParaRPr lang="zh-CN" altLang="en-US" sz="6000" b="1" dirty="0">
                <a:latin typeface="+mj-ea"/>
                <a:ea typeface="+mj-ea"/>
              </a:endParaRPr>
            </a:p>
          </p:txBody>
        </p:sp>
        <p:sp>
          <p:nvSpPr>
            <p:cNvPr id="11" name="文本框 10"/>
            <p:cNvSpPr txBox="1"/>
            <p:nvPr/>
          </p:nvSpPr>
          <p:spPr>
            <a:xfrm>
              <a:off x="750277" y="2475923"/>
              <a:ext cx="2055371" cy="1569660"/>
            </a:xfrm>
            <a:prstGeom prst="rect">
              <a:avLst/>
            </a:prstGeom>
            <a:noFill/>
          </p:spPr>
          <p:txBody>
            <a:bodyPr wrap="none" rtlCol="0">
              <a:spAutoFit/>
            </a:bodyPr>
            <a:lstStyle/>
            <a:p>
              <a:r>
                <a:rPr lang="en-US" altLang="zh-CN" sz="9600" b="1" dirty="0">
                  <a:latin typeface="+mj-ea"/>
                  <a:ea typeface="+mj-ea"/>
                </a:rPr>
                <a:t>02.</a:t>
              </a:r>
              <a:endParaRPr lang="zh-CN" altLang="en-US" sz="9600" b="1" dirty="0">
                <a:latin typeface="+mj-ea"/>
                <a:ea typeface="+mj-ea"/>
              </a:endParaRPr>
            </a:p>
          </p:txBody>
        </p:sp>
      </p:grpSp>
      <p:sp>
        <p:nvSpPr>
          <p:cNvPr id="19" name="矩形 18"/>
          <p:cNvSpPr/>
          <p:nvPr>
            <p:custDataLst>
              <p:tags r:id="rId1"/>
            </p:custDataLst>
          </p:nvPr>
        </p:nvSpPr>
        <p:spPr>
          <a:xfrm>
            <a:off x="10106660" y="617855"/>
            <a:ext cx="1540510" cy="495935"/>
          </a:xfrm>
          <a:prstGeom prst="rect">
            <a:avLst/>
          </a:prstGeom>
          <a:solidFill>
            <a:srgbClr val="F9F9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0106660" y="617855"/>
            <a:ext cx="1540510" cy="495935"/>
          </a:xfrm>
          <a:prstGeom prst="rect">
            <a:avLst/>
          </a:prstGeom>
          <a:solidFill>
            <a:srgbClr val="F9F9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572015" y="543613"/>
            <a:ext cx="1198880" cy="706755"/>
          </a:xfrm>
          <a:prstGeom prst="rect">
            <a:avLst/>
          </a:prstGeom>
          <a:noFill/>
        </p:spPr>
        <p:txBody>
          <a:bodyPr wrap="none" rtlCol="0">
            <a:spAutoFit/>
          </a:bodyPr>
          <a:lstStyle/>
          <a:p>
            <a:r>
              <a:rPr lang="zh-CN" altLang="en-US" sz="4000" b="1" dirty="0">
                <a:latin typeface="+mj-ea"/>
                <a:ea typeface="+mj-ea"/>
              </a:rPr>
              <a:t>概括</a:t>
            </a:r>
            <a:endParaRPr lang="zh-CN" altLang="en-US" sz="4000" b="1" dirty="0">
              <a:latin typeface="+mj-ea"/>
              <a:ea typeface="+mj-ea"/>
            </a:endParaRPr>
          </a:p>
        </p:txBody>
      </p:sp>
      <p:sp>
        <p:nvSpPr>
          <p:cNvPr id="3" name="文本框 2"/>
          <p:cNvSpPr txBox="1"/>
          <p:nvPr/>
        </p:nvSpPr>
        <p:spPr>
          <a:xfrm>
            <a:off x="515620" y="1358265"/>
            <a:ext cx="3873500" cy="5631180"/>
          </a:xfrm>
          <a:prstGeom prst="rect">
            <a:avLst/>
          </a:prstGeom>
          <a:noFill/>
        </p:spPr>
        <p:txBody>
          <a:bodyPr wrap="square" rtlCol="0">
            <a:spAutoFit/>
          </a:bodyPr>
          <a:p>
            <a:r>
              <a:rPr lang="en-US" altLang="zh-CN" sz="1200">
                <a:sym typeface="+mn-ea"/>
              </a:rPr>
              <a:t>  </a:t>
            </a:r>
            <a:r>
              <a:rPr lang="zh-CN" altLang="en-US" sz="1200">
                <a:sym typeface="+mn-ea"/>
              </a:rPr>
              <a:t>坦克大战中，当玩家按下或松开方向键或空格键时，坦克的状态会发生改变，根据一个时刻的状态，我们可以按照相同的处理方法，演化出相同的结果，因此，只需在玩家的</a:t>
            </a:r>
            <a:r>
              <a:rPr lang="en-US" altLang="zh-CN" sz="1200">
                <a:sym typeface="+mn-ea"/>
              </a:rPr>
              <a:t>Play</a:t>
            </a:r>
            <a:r>
              <a:rPr lang="zh-CN" altLang="en-US" sz="1200">
                <a:sym typeface="+mn-ea"/>
              </a:rPr>
              <a:t>对象状态发生改变时，向所有的其他玩家发送状态更新信号就可以保证游戏的全局的同步性，这是联机模块的假设和实现方法。</a:t>
            </a:r>
            <a:endParaRPr lang="en-US" altLang="zh-CN" sz="1200"/>
          </a:p>
          <a:p>
            <a:r>
              <a:rPr lang="en-US" altLang="zh-CN" sz="1200"/>
              <a:t>  </a:t>
            </a:r>
            <a:r>
              <a:rPr lang="zh-CN" altLang="en-US" sz="1200"/>
              <a:t>此联机模块使用</a:t>
            </a:r>
            <a:r>
              <a:rPr lang="en-US" altLang="zh-CN" sz="1200"/>
              <a:t>UDP</a:t>
            </a:r>
            <a:r>
              <a:rPr lang="zh-CN" altLang="en-US" sz="1200"/>
              <a:t>协议交互，游戏数据的交换是快速的，小量的，使用</a:t>
            </a:r>
            <a:r>
              <a:rPr lang="en-US" altLang="zh-CN" sz="1200"/>
              <a:t>UDP</a:t>
            </a:r>
            <a:r>
              <a:rPr lang="zh-CN" altLang="en-US" sz="1200"/>
              <a:t>协议可以保证了数据传输的及时到达，最小化数据冗余。这个模块的模型是</a:t>
            </a:r>
            <a:r>
              <a:rPr lang="en-US" altLang="zh-CN" sz="1200"/>
              <a:t>P2P</a:t>
            </a:r>
            <a:r>
              <a:rPr lang="zh-CN" altLang="en-US" sz="1200"/>
              <a:t>模型，他假设所有玩家都在同一个局域网</a:t>
            </a:r>
            <a:r>
              <a:rPr lang="zh-CN" altLang="en-US" sz="1200"/>
              <a:t>中。</a:t>
            </a:r>
            <a:endParaRPr lang="zh-CN" altLang="en-US" sz="1200"/>
          </a:p>
          <a:p>
            <a:r>
              <a:rPr lang="en-US" altLang="zh-CN" sz="1200"/>
              <a:t>  </a:t>
            </a:r>
            <a:r>
              <a:rPr lang="zh-CN" altLang="en-US" sz="1200"/>
              <a:t>在联机模块中，我自行定义了一套协议，保证</a:t>
            </a:r>
            <a:r>
              <a:rPr lang="zh-CN" altLang="en-US" sz="1200"/>
              <a:t>数据正常交互。</a:t>
            </a:r>
            <a:endParaRPr lang="zh-CN" altLang="en-US" sz="1200"/>
          </a:p>
          <a:p>
            <a:r>
              <a:rPr lang="en-US" altLang="zh-CN" sz="1200"/>
              <a:t>  </a:t>
            </a:r>
            <a:r>
              <a:rPr lang="zh-CN" altLang="en-US" sz="1200"/>
              <a:t>右图是联机模块的状态机图，此图描述了基本的框架。首先，</a:t>
            </a:r>
            <a:r>
              <a:rPr lang="en-US" altLang="zh-CN" sz="1200"/>
              <a:t>GameServer</a:t>
            </a:r>
            <a:r>
              <a:rPr lang="zh-CN" altLang="en-US" sz="1200"/>
              <a:t>会开启，等待接收两个信息，一个是来自</a:t>
            </a:r>
            <a:r>
              <a:rPr lang="en-US" altLang="zh-CN" sz="1200"/>
              <a:t>GameClient</a:t>
            </a:r>
            <a:r>
              <a:rPr lang="zh-CN" altLang="en-US" sz="1200"/>
              <a:t>的</a:t>
            </a:r>
            <a:r>
              <a:rPr lang="en-US" altLang="zh-CN" sz="1200"/>
              <a:t>HELLO</a:t>
            </a:r>
            <a:r>
              <a:rPr lang="zh-CN" altLang="en-US" sz="1200"/>
              <a:t>信号，收到此信号后，服务器端会将</a:t>
            </a:r>
            <a:r>
              <a:rPr lang="en-US" altLang="zh-CN" sz="1200"/>
              <a:t>ElementManager</a:t>
            </a:r>
            <a:r>
              <a:rPr lang="zh-CN" altLang="en-US" sz="1200"/>
              <a:t>和所有</a:t>
            </a:r>
            <a:r>
              <a:rPr lang="en-US" altLang="zh-CN" sz="1200"/>
              <a:t>Peer</a:t>
            </a:r>
            <a:r>
              <a:rPr lang="zh-CN" altLang="en-US" sz="1200"/>
              <a:t>拷贝一份，其中</a:t>
            </a:r>
            <a:r>
              <a:rPr lang="en-US" altLang="zh-CN" sz="1200"/>
              <a:t>Peer</a:t>
            </a:r>
            <a:r>
              <a:rPr lang="zh-CN" altLang="en-US" sz="1200"/>
              <a:t>是同时进行游戏的玩家，通过</a:t>
            </a:r>
            <a:r>
              <a:rPr lang="en-US" altLang="zh-CN" sz="1200"/>
              <a:t>IP</a:t>
            </a:r>
            <a:r>
              <a:rPr lang="zh-CN" altLang="en-US" sz="1200"/>
              <a:t>和端口号保存其他玩家，然后夹在</a:t>
            </a:r>
            <a:r>
              <a:rPr lang="en-US" altLang="zh-CN" sz="1200"/>
              <a:t>HELLO_REPLY</a:t>
            </a:r>
            <a:r>
              <a:rPr lang="zh-CN" altLang="en-US" sz="1200"/>
              <a:t>信号中发给</a:t>
            </a:r>
            <a:r>
              <a:rPr lang="en-US" altLang="zh-CN" sz="1200"/>
              <a:t>Client</a:t>
            </a:r>
            <a:r>
              <a:rPr lang="zh-CN" altLang="en-US" sz="1200"/>
              <a:t>，</a:t>
            </a:r>
            <a:r>
              <a:rPr lang="zh-CN" altLang="en-US" sz="1200">
                <a:sym typeface="+mn-ea"/>
              </a:rPr>
              <a:t>同时</a:t>
            </a:r>
            <a:r>
              <a:rPr lang="en-US" altLang="zh-CN" sz="1200">
                <a:sym typeface="+mn-ea"/>
              </a:rPr>
              <a:t>Server</a:t>
            </a:r>
            <a:r>
              <a:rPr lang="zh-CN" altLang="en-US" sz="1200">
                <a:sym typeface="+mn-ea"/>
              </a:rPr>
              <a:t>向所有的其他</a:t>
            </a:r>
            <a:r>
              <a:rPr lang="en-US" altLang="zh-CN" sz="1200">
                <a:sym typeface="+mn-ea"/>
              </a:rPr>
              <a:t>Peer</a:t>
            </a:r>
            <a:r>
              <a:rPr lang="zh-CN" altLang="en-US" sz="1200">
                <a:sym typeface="+mn-ea"/>
              </a:rPr>
              <a:t>发送一个</a:t>
            </a:r>
            <a:r>
              <a:rPr lang="en-US" altLang="zh-CN" sz="1200">
                <a:sym typeface="+mn-ea"/>
              </a:rPr>
              <a:t>ADD_PEER</a:t>
            </a:r>
            <a:r>
              <a:rPr lang="zh-CN" altLang="en-US" sz="1200">
                <a:sym typeface="+mn-ea"/>
              </a:rPr>
              <a:t>信号，</a:t>
            </a:r>
            <a:r>
              <a:rPr lang="zh-CN" altLang="en-US" sz="1200"/>
              <a:t>此</a:t>
            </a:r>
            <a:r>
              <a:rPr lang="en-US" altLang="zh-CN" sz="1200"/>
              <a:t>Client</a:t>
            </a:r>
            <a:r>
              <a:rPr lang="zh-CN" altLang="en-US" sz="1200"/>
              <a:t>收到</a:t>
            </a:r>
            <a:r>
              <a:rPr lang="en-US" altLang="zh-CN" sz="1200">
                <a:sym typeface="+mn-ea"/>
              </a:rPr>
              <a:t>HELLO_REPLY</a:t>
            </a:r>
            <a:r>
              <a:rPr lang="zh-CN" altLang="en-US" sz="1200">
                <a:sym typeface="+mn-ea"/>
              </a:rPr>
              <a:t>信号</a:t>
            </a:r>
            <a:r>
              <a:rPr lang="zh-CN" altLang="en-US" sz="1200"/>
              <a:t>以后，就进入了就绪状态。此为</a:t>
            </a:r>
            <a:r>
              <a:rPr lang="en-US" altLang="zh-CN" sz="1200"/>
              <a:t>GameClient</a:t>
            </a:r>
            <a:r>
              <a:rPr lang="zh-CN" altLang="en-US" sz="1200"/>
              <a:t>开始阶段的</a:t>
            </a:r>
            <a:r>
              <a:rPr lang="zh-CN" altLang="en-US" sz="1200"/>
              <a:t>工作。</a:t>
            </a:r>
            <a:endParaRPr lang="zh-CN" altLang="en-US" sz="1200"/>
          </a:p>
          <a:p>
            <a:r>
              <a:rPr lang="en-US" altLang="zh-CN" sz="1200"/>
              <a:t>  </a:t>
            </a:r>
            <a:r>
              <a:rPr lang="zh-CN" altLang="en-US" sz="1200"/>
              <a:t>在</a:t>
            </a:r>
            <a:r>
              <a:rPr lang="en-US" altLang="zh-CN" sz="1200"/>
              <a:t>Client</a:t>
            </a:r>
            <a:r>
              <a:rPr lang="zh-CN" altLang="en-US" sz="1200"/>
              <a:t>和</a:t>
            </a:r>
            <a:r>
              <a:rPr lang="en-US" altLang="zh-CN" sz="1200"/>
              <a:t>Server</a:t>
            </a:r>
            <a:r>
              <a:rPr lang="zh-CN" altLang="en-US" sz="1200"/>
              <a:t>就绪状态时，会收到两种信号，其中一种是</a:t>
            </a:r>
            <a:r>
              <a:rPr lang="en-US" altLang="zh-CN" sz="1200"/>
              <a:t>ADD_PEER</a:t>
            </a:r>
            <a:r>
              <a:rPr lang="zh-CN" altLang="en-US" sz="1200"/>
              <a:t>信号，此信号收到后会在自己的</a:t>
            </a:r>
            <a:r>
              <a:rPr lang="en-US" altLang="zh-CN" sz="1200"/>
              <a:t>Peers</a:t>
            </a:r>
            <a:r>
              <a:rPr lang="zh-CN" altLang="en-US" sz="1200"/>
              <a:t>数组中增加一个</a:t>
            </a:r>
            <a:r>
              <a:rPr lang="en-US" altLang="zh-CN" sz="1200"/>
              <a:t>Peer</a:t>
            </a:r>
            <a:r>
              <a:rPr lang="zh-CN" altLang="en-US" sz="1200"/>
              <a:t>。第二种是</a:t>
            </a:r>
            <a:r>
              <a:rPr lang="en-US" altLang="zh-CN" sz="1200"/>
              <a:t>PLAY_STATUS</a:t>
            </a:r>
            <a:r>
              <a:rPr lang="zh-CN" altLang="en-US" sz="1200"/>
              <a:t>信号，此信号表明其他</a:t>
            </a:r>
            <a:r>
              <a:rPr lang="en-US" altLang="zh-CN" sz="1200"/>
              <a:t>Peer</a:t>
            </a:r>
            <a:r>
              <a:rPr lang="zh-CN" altLang="en-US" sz="1200"/>
              <a:t>的状态正在改变，可以同时为</a:t>
            </a:r>
            <a:r>
              <a:rPr lang="en-US" altLang="zh-CN" sz="1200"/>
              <a:t>Server</a:t>
            </a:r>
            <a:r>
              <a:rPr lang="zh-CN" altLang="en-US" sz="1200"/>
              <a:t>和</a:t>
            </a:r>
            <a:r>
              <a:rPr lang="en-US" altLang="zh-CN" sz="1200"/>
              <a:t>Client</a:t>
            </a:r>
            <a:r>
              <a:rPr lang="zh-CN" altLang="en-US" sz="1200"/>
              <a:t>收到，</a:t>
            </a:r>
            <a:r>
              <a:rPr lang="en-US" altLang="zh-CN" sz="1200"/>
              <a:t>Server</a:t>
            </a:r>
            <a:r>
              <a:rPr lang="zh-CN" altLang="en-US" sz="1200"/>
              <a:t>和</a:t>
            </a:r>
            <a:r>
              <a:rPr lang="en-US" altLang="zh-CN" sz="1200"/>
              <a:t>Client</a:t>
            </a:r>
            <a:r>
              <a:rPr lang="zh-CN" altLang="en-US" sz="1200"/>
              <a:t>根据此信息更新对应的</a:t>
            </a:r>
            <a:r>
              <a:rPr lang="en-US" altLang="zh-CN" sz="1200"/>
              <a:t>Play</a:t>
            </a:r>
            <a:r>
              <a:rPr lang="zh-CN" altLang="en-US" sz="1200"/>
              <a:t>对象的</a:t>
            </a:r>
            <a:r>
              <a:rPr lang="zh-CN" altLang="en-US" sz="1200"/>
              <a:t>状态。</a:t>
            </a:r>
            <a:endParaRPr lang="zh-CN" altLang="en-US" sz="1200"/>
          </a:p>
          <a:p>
            <a:r>
              <a:rPr lang="zh-CN" altLang="en-US" sz="1200"/>
              <a:t> </a:t>
            </a:r>
            <a:r>
              <a:rPr lang="en-US" altLang="zh-CN" sz="1200"/>
              <a:t> </a:t>
            </a:r>
            <a:r>
              <a:rPr lang="zh-CN" altLang="en-US" sz="1200"/>
              <a:t>当玩家按下按键后，会将修改后的状态向全部</a:t>
            </a:r>
            <a:r>
              <a:rPr lang="en-US" altLang="zh-CN" sz="1200"/>
              <a:t>Peer</a:t>
            </a:r>
            <a:r>
              <a:rPr lang="zh-CN" altLang="en-US" sz="1200"/>
              <a:t>广播，其他</a:t>
            </a:r>
            <a:r>
              <a:rPr lang="en-US" altLang="zh-CN" sz="1200"/>
              <a:t>Peer</a:t>
            </a:r>
            <a:r>
              <a:rPr lang="zh-CN" altLang="en-US" sz="1200"/>
              <a:t>收到后会进行处理并更新相应的</a:t>
            </a:r>
            <a:r>
              <a:rPr lang="zh-CN" altLang="en-US" sz="1200"/>
              <a:t>状态。</a:t>
            </a:r>
            <a:endParaRPr lang="zh-CN" altLang="en-US" sz="1200"/>
          </a:p>
          <a:p>
            <a:r>
              <a:rPr lang="en-US" altLang="zh-CN" sz="1200"/>
              <a:t>  </a:t>
            </a:r>
            <a:endParaRPr lang="zh-CN" altLang="en-US" sz="1200"/>
          </a:p>
        </p:txBody>
      </p:sp>
      <p:pic>
        <p:nvPicPr>
          <p:cNvPr id="4" name="图片 3" descr="Web模块状态机"/>
          <p:cNvPicPr>
            <a:picLocks noChangeAspect="1"/>
          </p:cNvPicPr>
          <p:nvPr/>
        </p:nvPicPr>
        <p:blipFill>
          <a:blip r:embed="rId1"/>
          <a:stretch>
            <a:fillRect/>
          </a:stretch>
        </p:blipFill>
        <p:spPr>
          <a:xfrm>
            <a:off x="4878705" y="543560"/>
            <a:ext cx="7263765" cy="5743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0106660" y="617855"/>
            <a:ext cx="1540510" cy="495935"/>
          </a:xfrm>
          <a:prstGeom prst="rect">
            <a:avLst/>
          </a:prstGeom>
          <a:solidFill>
            <a:srgbClr val="F9F9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572015" y="543613"/>
            <a:ext cx="2214880" cy="706755"/>
          </a:xfrm>
          <a:prstGeom prst="rect">
            <a:avLst/>
          </a:prstGeom>
          <a:noFill/>
        </p:spPr>
        <p:txBody>
          <a:bodyPr wrap="none" rtlCol="0">
            <a:spAutoFit/>
          </a:bodyPr>
          <a:lstStyle/>
          <a:p>
            <a:r>
              <a:rPr lang="zh-CN" altLang="en-US" sz="4000" b="1" dirty="0">
                <a:latin typeface="+mj-ea"/>
                <a:ea typeface="+mj-ea"/>
              </a:rPr>
              <a:t>代码</a:t>
            </a:r>
            <a:r>
              <a:rPr lang="zh-CN" altLang="en-US" sz="4000" b="1" dirty="0">
                <a:latin typeface="+mj-ea"/>
                <a:ea typeface="+mj-ea"/>
              </a:rPr>
              <a:t>细节</a:t>
            </a:r>
            <a:endParaRPr lang="zh-CN" altLang="en-US" sz="4000" b="1" dirty="0">
              <a:latin typeface="+mj-ea"/>
              <a:ea typeface="+mj-ea"/>
            </a:endParaRPr>
          </a:p>
        </p:txBody>
      </p:sp>
      <p:sp>
        <p:nvSpPr>
          <p:cNvPr id="4" name="文本框 3"/>
          <p:cNvSpPr txBox="1"/>
          <p:nvPr/>
        </p:nvSpPr>
        <p:spPr>
          <a:xfrm>
            <a:off x="607060" y="1332230"/>
            <a:ext cx="4064000" cy="2306955"/>
          </a:xfrm>
          <a:prstGeom prst="rect">
            <a:avLst/>
          </a:prstGeom>
          <a:noFill/>
        </p:spPr>
        <p:txBody>
          <a:bodyPr wrap="square" rtlCol="0">
            <a:spAutoFit/>
          </a:bodyPr>
          <a:p>
            <a:r>
              <a:rPr lang="en-US" altLang="zh-CN"/>
              <a:t>  </a:t>
            </a:r>
            <a:r>
              <a:rPr lang="en-US" altLang="zh-CN">
                <a:hlinkClick r:id="rId1" tooltip="" action="ppaction://hlinkfile"/>
              </a:rPr>
              <a:t>GameServer</a:t>
            </a:r>
            <a:r>
              <a:rPr lang="zh-CN" altLang="en-US">
                <a:hlinkClick r:id="rId1" tooltip="" action="ppaction://hlinkfile"/>
              </a:rPr>
              <a:t>文件</a:t>
            </a:r>
            <a:r>
              <a:rPr lang="zh-CN" altLang="en-US"/>
              <a:t>，主要的工作是处理</a:t>
            </a:r>
            <a:r>
              <a:rPr lang="en-US" altLang="zh-CN"/>
              <a:t>HELLO</a:t>
            </a:r>
            <a:r>
              <a:rPr lang="zh-CN" altLang="en-US"/>
              <a:t>信号，在这个</a:t>
            </a:r>
            <a:r>
              <a:rPr lang="en-US" altLang="zh-CN"/>
              <a:t>Server</a:t>
            </a:r>
            <a:r>
              <a:rPr lang="zh-CN" altLang="en-US"/>
              <a:t>线程运行后，会开放一个</a:t>
            </a:r>
            <a:r>
              <a:rPr lang="en-US" altLang="zh-CN"/>
              <a:t>11451</a:t>
            </a:r>
            <a:r>
              <a:rPr lang="zh-CN" altLang="en-US"/>
              <a:t>端口，其他</a:t>
            </a:r>
            <a:r>
              <a:rPr lang="en-US" altLang="zh-CN"/>
              <a:t>Client</a:t>
            </a:r>
            <a:r>
              <a:rPr lang="zh-CN" altLang="en-US"/>
              <a:t>会向这个端口交互。具体的逻辑在</a:t>
            </a:r>
            <a:r>
              <a:rPr lang="en-US" altLang="zh-CN">
                <a:hlinkClick r:id="rId2" tooltip="" action="ppaction://hlinkfile"/>
              </a:rPr>
              <a:t>Task</a:t>
            </a:r>
            <a:r>
              <a:rPr lang="zh-CN" altLang="en-US"/>
              <a:t>中处理，这个模块还使用了线程池，所有的信号都会使用线程池处理，防止阻塞</a:t>
            </a:r>
            <a:r>
              <a:rPr lang="en-US" altLang="zh-CN"/>
              <a:t>Server</a:t>
            </a:r>
            <a:r>
              <a:rPr lang="zh-CN" altLang="en-US"/>
              <a:t>和</a:t>
            </a:r>
            <a:r>
              <a:rPr lang="en-US" altLang="zh-CN"/>
              <a:t>Client</a:t>
            </a:r>
            <a:r>
              <a:rPr lang="zh-CN" altLang="en-US"/>
              <a:t>所</a:t>
            </a:r>
            <a:r>
              <a:rPr lang="zh-CN" altLang="en-US"/>
              <a:t>处的</a:t>
            </a:r>
            <a:r>
              <a:rPr lang="zh-CN" altLang="en-US"/>
              <a:t>线程。</a:t>
            </a: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PP_MARK_KEY" val="ec6f84ac-dd41-4f5d-86ed-e8b797a7a9f8"/>
  <p:tag name="COMMONDATA" val="eyJoZGlkIjoiODBiNTEwMzNhZjRkMzA2NTU4YWJiYjkxZGFhODg0MWIifQ=="/>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000000"/>
      </a:dk2>
      <a:lt2>
        <a:srgbClr val="FFFFFF"/>
      </a:lt2>
      <a:accent1>
        <a:srgbClr val="ADBA26"/>
      </a:accent1>
      <a:accent2>
        <a:srgbClr val="EEC39B"/>
      </a:accent2>
      <a:accent3>
        <a:srgbClr val="ED7D31"/>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3013</Words>
  <Application>WPS 演示</Application>
  <PresentationFormat>宽屏</PresentationFormat>
  <Paragraphs>261</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微软雅黑 Light</vt:lpstr>
      <vt:lpstr>Segoe UI Light</vt:lpstr>
      <vt:lpstr>微软雅黑</vt:lpstr>
      <vt:lpstr>等线</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柳 迪</dc:creator>
  <cp:lastModifiedBy>......</cp:lastModifiedBy>
  <cp:revision>8</cp:revision>
  <dcterms:created xsi:type="dcterms:W3CDTF">2022-06-26T05:58:00Z</dcterms:created>
  <dcterms:modified xsi:type="dcterms:W3CDTF">2023-07-11T13:01:17Z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6141CB60D3D34768A3DBD4E5EC38954F_13</vt:lpwstr>
  </property>
  <property fmtid="{D5CDD505-2E9C-101B-9397-08002B2CF9AE}" pid="3" name="KSOProductBuildVer">
    <vt:lpwstr>2052-11.1.0.14309</vt:lpwstr>
  </property>
</Properties>
</file>