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4ff3f95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4ff3f95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4ff3f9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4ff3f9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54c4b0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54c4b0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54c4b0cc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54c4b0cc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54c4b0cc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54c4b0cc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 nehmen gerade sigma sum statt sigma sum/2 weil es mit halbe nicht genug verschoben wird um gutes training zu ermöglichen.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54c4b0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54c4b0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man sieht overfitting aber bessere performance als 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4ff3f95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4ff3f95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Wir nehmen gerade sigma sum statt sigma sum/2 weil es mit halbe nicht genug verschoben wird um gutes training zu ermöglichen.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54c4b0cc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54c4b0cc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200">
                <a:latin typeface="Times New Roman"/>
                <a:ea typeface="Times New Roman"/>
                <a:cs typeface="Times New Roman"/>
                <a:sym typeface="Times New Roman"/>
              </a:rPr>
              <a:t>Optimization of Target Values in an Artificial Neural Network</a:t>
            </a:r>
            <a:endParaRPr sz="4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rgbClr val="ADADA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Andrassik, Bhuyian, Yakar, Zauner​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Recap: Definitions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>
                <a:solidFill>
                  <a:schemeClr val="accent2"/>
                </a:solidFill>
              </a:rPr>
              <a:t>Target values → e</a:t>
            </a:r>
            <a:r>
              <a:rPr lang="de" sz="1700">
                <a:solidFill>
                  <a:schemeClr val="dk1"/>
                </a:solidFill>
              </a:rPr>
              <a:t>xpected output a neural Network is trained to produce for a    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>
                <a:solidFill>
                  <a:schemeClr val="dk1"/>
                </a:solidFill>
              </a:rPr>
              <a:t>                         </a:t>
            </a:r>
            <a:r>
              <a:rPr lang="de" sz="500">
                <a:solidFill>
                  <a:schemeClr val="dk1"/>
                </a:solidFill>
              </a:rPr>
              <a:t> </a:t>
            </a:r>
            <a:r>
              <a:rPr lang="de" sz="1700">
                <a:solidFill>
                  <a:schemeClr val="dk1"/>
                </a:solidFill>
              </a:rPr>
              <a:t>  specific given input</a:t>
            </a:r>
            <a:endParaRPr sz="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400"/>
              </a:spcBef>
              <a:spcAft>
                <a:spcPts val="0"/>
              </a:spcAft>
              <a:buSzPts val="1700"/>
              <a:buChar char="●"/>
            </a:pPr>
            <a:r>
              <a:rPr lang="de" sz="1700">
                <a:solidFill>
                  <a:schemeClr val="accent2"/>
                </a:solidFill>
              </a:rPr>
              <a:t>Class values → </a:t>
            </a:r>
            <a:r>
              <a:rPr lang="de" sz="1700">
                <a:solidFill>
                  <a:schemeClr val="dk1"/>
                </a:solidFill>
              </a:rPr>
              <a:t>values assigned to the correct class position in the target vector </a:t>
            </a:r>
            <a:endParaRPr sz="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00">
                <a:solidFill>
                  <a:schemeClr val="dk1"/>
                </a:solidFill>
              </a:rPr>
              <a:t> </a:t>
            </a:r>
            <a:endParaRPr sz="1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de" sz="1700">
                <a:solidFill>
                  <a:schemeClr val="accent2"/>
                </a:solidFill>
              </a:rPr>
              <a:t>Non-class values → </a:t>
            </a:r>
            <a:r>
              <a:rPr lang="de" sz="1700">
                <a:solidFill>
                  <a:schemeClr val="dk1"/>
                </a:solidFill>
              </a:rPr>
              <a:t>values used for all incorrect class positions in the target  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de" sz="1700">
                <a:solidFill>
                  <a:schemeClr val="dk1"/>
                </a:solidFill>
              </a:rPr>
              <a:t>                              </a:t>
            </a:r>
            <a:r>
              <a:rPr lang="de" sz="100">
                <a:solidFill>
                  <a:schemeClr val="dk1"/>
                </a:solidFill>
              </a:rPr>
              <a:t> </a:t>
            </a:r>
            <a:r>
              <a:rPr lang="de" sz="1700">
                <a:solidFill>
                  <a:schemeClr val="dk1"/>
                </a:solidFill>
              </a:rPr>
              <a:t>   vector</a:t>
            </a:r>
            <a:endParaRPr sz="17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5252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Recap: Encoding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u="sng">
                <a:solidFill>
                  <a:schemeClr val="accent2"/>
                </a:solidFill>
              </a:rPr>
              <a:t>One-hot encoding</a:t>
            </a:r>
            <a:endParaRPr u="sng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Class values</a:t>
            </a:r>
            <a:r>
              <a:rPr lang="de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de">
                <a:solidFill>
                  <a:schemeClr val="accent2"/>
                </a:solidFill>
              </a:rPr>
              <a:t>1 (cat / </a:t>
            </a:r>
            <a:r>
              <a:rPr lang="de">
                <a:solidFill>
                  <a:schemeClr val="accent2"/>
                </a:solidFill>
              </a:rPr>
              <a:t>dog /</a:t>
            </a:r>
            <a:r>
              <a:rPr lang="de">
                <a:solidFill>
                  <a:schemeClr val="accent2"/>
                </a:solidFill>
              </a:rPr>
              <a:t> rat)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Non-class value</a:t>
            </a:r>
            <a:endParaRPr>
              <a:solidFill>
                <a:schemeClr val="accent2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</a:pPr>
            <a:r>
              <a:rPr lang="de">
                <a:solidFill>
                  <a:schemeClr val="accent2"/>
                </a:solidFill>
              </a:rPr>
              <a:t>0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These could be anything in [0, 1]!</a:t>
            </a:r>
            <a:endParaRPr>
              <a:solidFill>
                <a:schemeClr val="accent2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de">
                <a:solidFill>
                  <a:schemeClr val="accent2"/>
                </a:solidFill>
              </a:rPr>
              <a:t>→ Introduce adaptive assignment via </a:t>
            </a:r>
            <a:r>
              <a:rPr lang="de" u="sng">
                <a:solidFill>
                  <a:schemeClr val="accent2"/>
                </a:solidFill>
              </a:rPr>
              <a:t>Sigma-Adaptation</a:t>
            </a:r>
            <a:endParaRPr u="sng"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851" y="1354087"/>
            <a:ext cx="4260300" cy="728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Adaptive Refinement - </a:t>
            </a: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General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Each epoch: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de">
                <a:solidFill>
                  <a:schemeClr val="accent2"/>
                </a:solidFill>
              </a:rPr>
              <a:t>Record all outputs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de">
                <a:solidFill>
                  <a:schemeClr val="accent2"/>
                </a:solidFill>
              </a:rPr>
              <a:t>Adjust the class value by averaging it with the most consistent class output seen so far</a:t>
            </a:r>
            <a:endParaRPr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</a:pPr>
            <a:r>
              <a:rPr lang="de">
                <a:solidFill>
                  <a:schemeClr val="accent2"/>
                </a:solidFill>
              </a:rPr>
              <a:t>Adjust the non-class value by averaging all non-class outputs across the epoch (and previous guesses)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accent2"/>
                </a:solidFill>
              </a:rPr>
              <a:t>This method dynamically adapts the target values to match the evolving output behavior of the network</a:t>
            </a:r>
            <a:endParaRPr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Base Approach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1261500"/>
            <a:ext cx="4199598" cy="334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201" y="1261500"/>
            <a:ext cx="4199562" cy="334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σ-Ad</a:t>
            </a: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aptation Prototype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accent2"/>
                </a:solidFill>
              </a:rPr>
              <a:t>Uses the variability in outputs (standard deviation) to dynamically enforce separation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 sz="1600">
                <a:solidFill>
                  <a:schemeClr val="accent2"/>
                </a:solidFill>
              </a:rPr>
              <a:t>Steps:</a:t>
            </a:r>
            <a:endParaRPr b="1" sz="1600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de" sz="1600">
                <a:solidFill>
                  <a:schemeClr val="accent2"/>
                </a:solidFill>
              </a:rPr>
              <a:t>Compute the sum of standard deviations for current outputs: 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endParaRPr baseline="-25000"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de" sz="1600">
                <a:solidFill>
                  <a:schemeClr val="accent2"/>
                </a:solidFill>
              </a:rPr>
              <a:t>For every class ensure: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de" sz="1600">
                <a:solidFill>
                  <a:schemeClr val="accent2"/>
                </a:solidFill>
              </a:rPr>
              <a:t>All values remain within 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[0, 1]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|class - non-class| ≥ 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endParaRPr baseline="-25000"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de" sz="1600">
                <a:solidFill>
                  <a:schemeClr val="accent2"/>
                </a:solidFill>
              </a:rPr>
              <a:t>If too close:</a:t>
            </a:r>
            <a:endParaRPr sz="1600">
              <a:solidFill>
                <a:schemeClr val="accent2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○"/>
            </a:pPr>
            <a:r>
              <a:rPr lang="de" sz="1600">
                <a:solidFill>
                  <a:schemeClr val="accent2"/>
                </a:solidFill>
              </a:rPr>
              <a:t>Move non-class </a:t>
            </a:r>
            <a:r>
              <a:rPr b="1" lang="de" sz="1600">
                <a:solidFill>
                  <a:schemeClr val="accent2"/>
                </a:solidFill>
              </a:rPr>
              <a:t>down</a:t>
            </a:r>
            <a:r>
              <a:rPr lang="de" sz="1600">
                <a:solidFill>
                  <a:schemeClr val="accent2"/>
                </a:solidFill>
              </a:rPr>
              <a:t> by 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endParaRPr baseline="-25000"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AutoNum type="arabicPeriod"/>
            </a:pPr>
            <a:r>
              <a:rPr lang="de" sz="1600">
                <a:solidFill>
                  <a:schemeClr val="accent2"/>
                </a:solidFill>
              </a:rPr>
              <a:t>If this would exceed bounds clip to 0 or 1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σ-Adaptation Performance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1118375"/>
            <a:ext cx="4379100" cy="349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1027" y="1118375"/>
            <a:ext cx="4379100" cy="3491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Alternative </a:t>
            </a: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σ-Adaptation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Adjust both class and non-class values →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de" sz="1600">
                <a:solidFill>
                  <a:schemeClr val="accent2"/>
                </a:solidFill>
              </a:rPr>
              <a:t>class</a:t>
            </a:r>
            <a:r>
              <a:rPr baseline="-25000" lang="de" sz="1600">
                <a:solidFill>
                  <a:schemeClr val="accent2"/>
                </a:solidFill>
              </a:rPr>
              <a:t>adjusted</a:t>
            </a:r>
            <a:r>
              <a:rPr lang="de" sz="1600">
                <a:solidFill>
                  <a:schemeClr val="accent2"/>
                </a:solidFill>
              </a:rPr>
              <a:t> = class</a:t>
            </a:r>
            <a:r>
              <a:rPr baseline="-25000" lang="de" sz="1500">
                <a:solidFill>
                  <a:schemeClr val="accent2"/>
                </a:solidFill>
              </a:rPr>
              <a:t>previous</a:t>
            </a:r>
            <a:r>
              <a:rPr lang="de" sz="1600">
                <a:solidFill>
                  <a:schemeClr val="accent2"/>
                </a:solidFill>
              </a:rPr>
              <a:t> + 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de" sz="1600">
                <a:solidFill>
                  <a:schemeClr val="accent2"/>
                </a:solidFill>
              </a:rPr>
              <a:t>non-class</a:t>
            </a:r>
            <a:r>
              <a:rPr baseline="-25000" lang="de" sz="1600">
                <a:solidFill>
                  <a:schemeClr val="accent2"/>
                </a:solidFill>
              </a:rPr>
              <a:t>adjusted</a:t>
            </a:r>
            <a:r>
              <a:rPr lang="de" sz="1600">
                <a:solidFill>
                  <a:schemeClr val="accent2"/>
                </a:solidFill>
              </a:rPr>
              <a:t> = non-class</a:t>
            </a:r>
            <a:r>
              <a:rPr baseline="-25000" lang="de" sz="1600">
                <a:solidFill>
                  <a:schemeClr val="accent2"/>
                </a:solidFill>
              </a:rPr>
              <a:t>previous</a:t>
            </a:r>
            <a:r>
              <a:rPr lang="de" sz="1600">
                <a:solidFill>
                  <a:schemeClr val="accent2"/>
                </a:solidFill>
              </a:rPr>
              <a:t> - 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1600">
                <a:solidFill>
                  <a:schemeClr val="dk1"/>
                </a:solidFill>
              </a:rPr>
              <a:t>Use only half of sigma-sum →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de" sz="1600">
                <a:solidFill>
                  <a:schemeClr val="accent2"/>
                </a:solidFill>
              </a:rPr>
              <a:t>class</a:t>
            </a:r>
            <a:r>
              <a:rPr baseline="-25000" lang="de" sz="1600">
                <a:solidFill>
                  <a:schemeClr val="accent2"/>
                </a:solidFill>
              </a:rPr>
              <a:t>adjusted</a:t>
            </a:r>
            <a:r>
              <a:rPr lang="de" sz="1600">
                <a:solidFill>
                  <a:schemeClr val="accent2"/>
                </a:solidFill>
              </a:rPr>
              <a:t> = class</a:t>
            </a:r>
            <a:r>
              <a:rPr baseline="-25000" lang="de" sz="1500">
                <a:solidFill>
                  <a:schemeClr val="accent2"/>
                </a:solidFill>
              </a:rPr>
              <a:t>previous</a:t>
            </a:r>
            <a:r>
              <a:rPr lang="de" sz="1600">
                <a:solidFill>
                  <a:schemeClr val="accent2"/>
                </a:solidFill>
              </a:rPr>
              <a:t> + (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* ½)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</a:pPr>
            <a:r>
              <a:rPr lang="de" sz="1600">
                <a:solidFill>
                  <a:schemeClr val="accent2"/>
                </a:solidFill>
              </a:rPr>
              <a:t>non-class</a:t>
            </a:r>
            <a:r>
              <a:rPr baseline="-25000" lang="de" sz="1600">
                <a:solidFill>
                  <a:schemeClr val="accent2"/>
                </a:solidFill>
              </a:rPr>
              <a:t>adjusted</a:t>
            </a:r>
            <a:r>
              <a:rPr lang="de" sz="1600">
                <a:solidFill>
                  <a:schemeClr val="accent2"/>
                </a:solidFill>
              </a:rPr>
              <a:t> = non-class</a:t>
            </a:r>
            <a:r>
              <a:rPr baseline="-25000" lang="de" sz="1600">
                <a:solidFill>
                  <a:schemeClr val="accent2"/>
                </a:solidFill>
              </a:rPr>
              <a:t>previous</a:t>
            </a:r>
            <a:r>
              <a:rPr lang="de" sz="1600">
                <a:solidFill>
                  <a:schemeClr val="accent2"/>
                </a:solidFill>
              </a:rPr>
              <a:t> - (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σ</a:t>
            </a:r>
            <a:r>
              <a:rPr baseline="-25000"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sum</a:t>
            </a:r>
            <a:r>
              <a:rPr lang="de" sz="16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 * ½)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Times New Roman"/>
                <a:ea typeface="Times New Roman"/>
                <a:cs typeface="Times New Roman"/>
                <a:sym typeface="Times New Roman"/>
              </a:rPr>
              <a:t>Next Steps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W</a:t>
            </a:r>
            <a:r>
              <a:rPr lang="de">
                <a:solidFill>
                  <a:schemeClr val="dk1"/>
                </a:solidFill>
              </a:rPr>
              <a:t>e can increase accuracy by: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Improving the</a:t>
            </a:r>
            <a:r>
              <a:rPr lang="de">
                <a:solidFill>
                  <a:schemeClr val="dk1"/>
                </a:solidFill>
              </a:rPr>
              <a:t> adaptation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Move more in early training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Adjust the calculation logic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de">
                <a:solidFill>
                  <a:schemeClr val="dk1"/>
                </a:solidFill>
              </a:rPr>
              <a:t>Reducing Overfitting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Regularization techniques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de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