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9"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81366" autoAdjust="0"/>
  </p:normalViewPr>
  <p:slideViewPr>
    <p:cSldViewPr snapToGrid="0">
      <p:cViewPr varScale="1">
        <p:scale>
          <a:sx n="94" d="100"/>
          <a:sy n="94" d="100"/>
        </p:scale>
        <p:origin x="106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E637F6-8F77-41FE-969A-67CCA65E2A43}" type="doc">
      <dgm:prSet loTypeId="urn:microsoft.com/office/officeart/2008/layout/BendingPictureSemiTransparentText" loCatId="picture" qsTypeId="urn:microsoft.com/office/officeart/2005/8/quickstyle/simple1" qsCatId="simple" csTypeId="urn:microsoft.com/office/officeart/2005/8/colors/accent1_2" csCatId="accent1" phldr="1"/>
      <dgm:spPr/>
    </dgm:pt>
    <dgm:pt modelId="{96AEBB49-B579-43F4-92C5-29808EA921E5}" type="pres">
      <dgm:prSet presAssocID="{3BE637F6-8F77-41FE-969A-67CCA65E2A43}" presName="Name0" presStyleCnt="0">
        <dgm:presLayoutVars>
          <dgm:dir/>
          <dgm:resizeHandles val="exact"/>
        </dgm:presLayoutVars>
      </dgm:prSet>
      <dgm:spPr/>
    </dgm:pt>
  </dgm:ptLst>
  <dgm:cxnLst>
    <dgm:cxn modelId="{B9D8E52A-E88D-4DBE-8528-47490F14DC2B}" type="presOf" srcId="{3BE637F6-8F77-41FE-969A-67CCA65E2A43}" destId="{96AEBB49-B579-43F4-92C5-29808EA921E5}" srcOrd="0" destOrd="0" presId="urn:microsoft.com/office/officeart/2008/layout/BendingPictureSemiTransparentTex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BendingPictureSemiTransparentText">
  <dgm:title val=""/>
  <dgm:desc val=""/>
  <dgm:catLst>
    <dgm:cat type="picture" pri="7000"/>
    <dgm:cat type="pictureconvert" pri="7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19"/>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1667"/>
        </dgm:alg>
        <dgm:shape xmlns:r="http://schemas.openxmlformats.org/officeDocument/2006/relationships" r:blip="">
          <dgm:adjLst/>
        </dgm:shape>
        <dgm:constrLst>
          <dgm:constr type="l" for="ch" forName="rect1" refType="w" fact="0"/>
          <dgm:constr type="t" for="ch" forName="rect1" refType="h" fact="0"/>
          <dgm:constr type="w" for="ch" forName="rect1" refType="w"/>
          <dgm:constr type="h" for="ch" forName="rect1" refType="h"/>
          <dgm:constr type="l" for="ch" forName="rect2" refType="w" fact="0"/>
          <dgm:constr type="t" for="ch" forName="rect2" refType="h" fact="0.7"/>
          <dgm:constr type="w" for="ch" forName="rect2" refType="w"/>
          <dgm:constr type="h" for="ch" forName="rect2" refType="h" fact="0.24"/>
        </dgm:constrLst>
        <dgm:layoutNode name="rect1" styleLbl="bgShp">
          <dgm:alg type="sp"/>
          <dgm:shape xmlns:r="http://schemas.openxmlformats.org/officeDocument/2006/relationships" type="rect" r:blip="" blipPhldr="1">
            <dgm:adjLst/>
          </dgm:shape>
          <dgm:presOf/>
        </dgm:layoutNode>
        <dgm:layoutNode name="rect2" styleLbl="trBgShp">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4E560-C056-4F23-8AF1-9A488988D842}" type="datetimeFigureOut">
              <a:rPr lang="fr-FR" smtClean="0"/>
              <a:t>10/11/2016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FE536-0EA8-4ACE-9F92-F5B61AE46463}" type="slidenum">
              <a:rPr lang="fr-FR" smtClean="0"/>
              <a:t>‹N°›</a:t>
            </a:fld>
            <a:endParaRPr lang="fr-FR"/>
          </a:p>
        </p:txBody>
      </p:sp>
    </p:spTree>
    <p:extLst>
      <p:ext uri="{BB962C8B-B14F-4D97-AF65-F5344CB8AC3E}">
        <p14:creationId xmlns:p14="http://schemas.microsoft.com/office/powerpoint/2010/main" val="823166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Animatronics#cite_note-ishiguro-4" TargetMode="External"/><Relationship Id="rId3" Type="http://schemas.openxmlformats.org/officeDocument/2006/relationships/hyperlink" Target="https://en.wikipedia.org/wiki/Robotic" TargetMode="External"/><Relationship Id="rId7" Type="http://schemas.openxmlformats.org/officeDocument/2006/relationships/hyperlink" Target="https://en.wikipedia.org/wiki/Animatronics#cite_note-android-defined-3"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Android_%28robot%29" TargetMode="External"/><Relationship Id="rId11" Type="http://schemas.openxmlformats.org/officeDocument/2006/relationships/hyperlink" Target="https://en.wikipedia.org/wiki/Theme_parks" TargetMode="External"/><Relationship Id="rId5" Type="http://schemas.openxmlformats.org/officeDocument/2006/relationships/hyperlink" Target="https://en.wikipedia.org/wiki/Animatronics#cite_note-2" TargetMode="External"/><Relationship Id="rId10" Type="http://schemas.openxmlformats.org/officeDocument/2006/relationships/hyperlink" Target="https://en.wikipedia.org/wiki/Special_effect" TargetMode="External"/><Relationship Id="rId4" Type="http://schemas.openxmlformats.org/officeDocument/2006/relationships/hyperlink" Target="https://en.wikipedia.org/wiki/Animatronics#cite_note-tsa-1" TargetMode="External"/><Relationship Id="rId9" Type="http://schemas.openxmlformats.org/officeDocument/2006/relationships/hyperlink" Target="https://en.wikipedia.org/wiki/Animatronics#cite_note-5"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Let me </a:t>
            </a:r>
            <a:r>
              <a:rPr lang="fr-FR" dirty="0" err="1"/>
              <a:t>define</a:t>
            </a:r>
            <a:r>
              <a:rPr lang="fr-FR" dirty="0"/>
              <a:t> </a:t>
            </a:r>
            <a:r>
              <a:rPr lang="fr-FR" dirty="0" err="1"/>
              <a:t>you</a:t>
            </a:r>
            <a:r>
              <a:rPr lang="fr-FR" dirty="0"/>
              <a:t> all</a:t>
            </a:r>
            <a:r>
              <a:rPr lang="fr-FR" baseline="0" dirty="0"/>
              <a:t> </a:t>
            </a:r>
            <a:r>
              <a:rPr lang="fr-FR" baseline="0" dirty="0" err="1"/>
              <a:t>differents</a:t>
            </a:r>
            <a:r>
              <a:rPr lang="fr-FR" baseline="0" dirty="0"/>
              <a:t> </a:t>
            </a:r>
            <a:r>
              <a:rPr lang="fr-FR" baseline="0" dirty="0" err="1"/>
              <a:t>kind</a:t>
            </a:r>
            <a:r>
              <a:rPr lang="fr-FR" baseline="0" dirty="0"/>
              <a:t> of « </a:t>
            </a:r>
            <a:r>
              <a:rPr lang="fr-FR" baseline="0" dirty="0" err="1"/>
              <a:t>speccial</a:t>
            </a:r>
            <a:r>
              <a:rPr lang="fr-FR" baseline="0" dirty="0"/>
              <a:t> </a:t>
            </a:r>
            <a:r>
              <a:rPr lang="fr-FR" baseline="0" dirty="0" err="1"/>
              <a:t>effects</a:t>
            </a:r>
            <a:r>
              <a:rPr lang="fr-FR" baseline="0" dirty="0"/>
              <a:t> »</a:t>
            </a:r>
          </a:p>
          <a:p>
            <a:endParaRPr lang="fr-FR" baseline="0" dirty="0"/>
          </a:p>
          <a:p>
            <a:r>
              <a:rPr lang="fr-FR" baseline="0" dirty="0" err="1"/>
              <a:t>Chemial</a:t>
            </a:r>
            <a:r>
              <a:rPr lang="fr-FR" baseline="0" dirty="0"/>
              <a:t> </a:t>
            </a:r>
            <a:r>
              <a:rPr lang="fr-FR" baseline="0" dirty="0" err="1"/>
              <a:t>is</a:t>
            </a:r>
            <a:r>
              <a:rPr lang="fr-FR" baseline="0" dirty="0"/>
              <a:t> </a:t>
            </a:r>
            <a:r>
              <a:rPr lang="fr-FR" baseline="0" dirty="0" err="1"/>
              <a:t>much</a:t>
            </a:r>
            <a:r>
              <a:rPr lang="fr-FR" baseline="0" dirty="0"/>
              <a:t> more a </a:t>
            </a:r>
            <a:endParaRPr lang="fr-FR" dirty="0"/>
          </a:p>
        </p:txBody>
      </p:sp>
      <p:sp>
        <p:nvSpPr>
          <p:cNvPr id="4" name="Espace réservé du numéro de diapositive 3"/>
          <p:cNvSpPr>
            <a:spLocks noGrp="1"/>
          </p:cNvSpPr>
          <p:nvPr>
            <p:ph type="sldNum" sz="quarter" idx="10"/>
          </p:nvPr>
        </p:nvSpPr>
        <p:spPr/>
        <p:txBody>
          <a:bodyPr/>
          <a:lstStyle/>
          <a:p>
            <a:fld id="{855FE536-0EA8-4ACE-9F92-F5B61AE46463}" type="slidenum">
              <a:rPr lang="fr-FR" smtClean="0"/>
              <a:t>2</a:t>
            </a:fld>
            <a:endParaRPr lang="fr-FR"/>
          </a:p>
        </p:txBody>
      </p:sp>
    </p:spTree>
    <p:extLst>
      <p:ext uri="{BB962C8B-B14F-4D97-AF65-F5344CB8AC3E}">
        <p14:creationId xmlns:p14="http://schemas.microsoft.com/office/powerpoint/2010/main" val="432748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5FE536-0EA8-4ACE-9F92-F5B61AE46463}" type="slidenum">
              <a:rPr lang="fr-FR" smtClean="0"/>
              <a:t>3</a:t>
            </a:fld>
            <a:endParaRPr lang="fr-FR"/>
          </a:p>
        </p:txBody>
      </p:sp>
    </p:spTree>
    <p:extLst>
      <p:ext uri="{BB962C8B-B14F-4D97-AF65-F5344CB8AC3E}">
        <p14:creationId xmlns:p14="http://schemas.microsoft.com/office/powerpoint/2010/main" val="349164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dirty="0"/>
              <a:t>Animatronics</a:t>
            </a:r>
            <a:r>
              <a:rPr lang="en-US" dirty="0"/>
              <a:t> refers to the use of </a:t>
            </a:r>
            <a:r>
              <a:rPr lang="en-US" dirty="0">
                <a:hlinkClick r:id="rId3" tooltip="Robotic"/>
              </a:rPr>
              <a:t>robotic</a:t>
            </a:r>
            <a:r>
              <a:rPr lang="en-US" dirty="0"/>
              <a:t> devices to emulate a human or an animal, or bring lifelike characteristics to an otherwise inanimate object.</a:t>
            </a:r>
            <a:r>
              <a:rPr lang="en-US" baseline="30000" dirty="0">
                <a:hlinkClick r:id="rId4"/>
              </a:rPr>
              <a:t>[1]</a:t>
            </a:r>
            <a:r>
              <a:rPr lang="en-US" baseline="30000" dirty="0">
                <a:hlinkClick r:id="rId5"/>
              </a:rPr>
              <a:t>[2]</a:t>
            </a:r>
            <a:r>
              <a:rPr lang="en-US" dirty="0"/>
              <a:t> A robot designed to be a convincing imitation of a human is more specifically labeled as an </a:t>
            </a:r>
            <a:r>
              <a:rPr lang="en-US" dirty="0">
                <a:hlinkClick r:id="rId6" tooltip="Android (robot)"/>
              </a:rPr>
              <a:t>android</a:t>
            </a:r>
            <a:r>
              <a:rPr lang="en-US" dirty="0"/>
              <a:t>.</a:t>
            </a:r>
            <a:r>
              <a:rPr lang="en-US" baseline="30000" dirty="0">
                <a:hlinkClick r:id="rId7"/>
              </a:rPr>
              <a:t>[3]</a:t>
            </a:r>
            <a:r>
              <a:rPr lang="en-US" baseline="30000" dirty="0">
                <a:hlinkClick r:id="rId8"/>
              </a:rPr>
              <a:t>[4]</a:t>
            </a:r>
            <a:r>
              <a:rPr lang="en-US" baseline="30000" dirty="0">
                <a:hlinkClick r:id="rId9"/>
              </a:rPr>
              <a:t>[5]</a:t>
            </a:r>
            <a:r>
              <a:rPr lang="en-US" dirty="0"/>
              <a:t> Modern animatronics have found widespread applications in </a:t>
            </a:r>
            <a:r>
              <a:rPr lang="en-US" dirty="0">
                <a:hlinkClick r:id="rId10" tooltip="Special effect"/>
              </a:rPr>
              <a:t>movie special effects</a:t>
            </a:r>
            <a:r>
              <a:rPr lang="en-US" dirty="0"/>
              <a:t> and </a:t>
            </a:r>
            <a:r>
              <a:rPr lang="en-US" dirty="0">
                <a:hlinkClick r:id="rId11" tooltip="Theme parks"/>
              </a:rPr>
              <a:t>theme parks</a:t>
            </a:r>
            <a:r>
              <a:rPr lang="en-US" dirty="0"/>
              <a:t> and have, since their inception, been primarily used as a spectacle of </a:t>
            </a:r>
            <a:r>
              <a:rPr lang="en-US" dirty="0" err="1"/>
              <a:t>amuseme</a:t>
            </a:r>
            <a:endParaRPr lang="fr-FR" dirty="0"/>
          </a:p>
        </p:txBody>
      </p:sp>
      <p:sp>
        <p:nvSpPr>
          <p:cNvPr id="4" name="Espace réservé du numéro de diapositive 3"/>
          <p:cNvSpPr>
            <a:spLocks noGrp="1"/>
          </p:cNvSpPr>
          <p:nvPr>
            <p:ph type="sldNum" sz="quarter" idx="10"/>
          </p:nvPr>
        </p:nvSpPr>
        <p:spPr/>
        <p:txBody>
          <a:bodyPr/>
          <a:lstStyle/>
          <a:p>
            <a:fld id="{855FE536-0EA8-4ACE-9F92-F5B61AE46463}" type="slidenum">
              <a:rPr lang="fr-FR" smtClean="0"/>
              <a:t>4</a:t>
            </a:fld>
            <a:endParaRPr lang="fr-FR"/>
          </a:p>
        </p:txBody>
      </p:sp>
    </p:spTree>
    <p:extLst>
      <p:ext uri="{BB962C8B-B14F-4D97-AF65-F5344CB8AC3E}">
        <p14:creationId xmlns:p14="http://schemas.microsoft.com/office/powerpoint/2010/main" val="2645383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But how</a:t>
            </a:r>
            <a:r>
              <a:rPr lang="fr-FR" baseline="0" dirty="0"/>
              <a:t> </a:t>
            </a:r>
            <a:r>
              <a:rPr lang="fr-FR" baseline="0" dirty="0" err="1"/>
              <a:t>will</a:t>
            </a:r>
            <a:r>
              <a:rPr lang="fr-FR" baseline="0" dirty="0"/>
              <a:t> </a:t>
            </a:r>
            <a:r>
              <a:rPr lang="fr-FR" baseline="0" dirty="0" err="1"/>
              <a:t>those</a:t>
            </a:r>
            <a:r>
              <a:rPr lang="fr-FR" baseline="0" dirty="0"/>
              <a:t> </a:t>
            </a:r>
            <a:r>
              <a:rPr lang="fr-FR" baseline="0" dirty="0" err="1"/>
              <a:t>special</a:t>
            </a:r>
            <a:r>
              <a:rPr lang="fr-FR" baseline="0" dirty="0"/>
              <a:t> </a:t>
            </a:r>
            <a:r>
              <a:rPr lang="fr-FR" baseline="0" dirty="0" err="1"/>
              <a:t>effects</a:t>
            </a:r>
            <a:r>
              <a:rPr lang="fr-FR" baseline="0" dirty="0"/>
              <a:t> </a:t>
            </a:r>
            <a:r>
              <a:rPr lang="fr-FR" baseline="0" dirty="0" err="1"/>
              <a:t>gets</a:t>
            </a:r>
            <a:r>
              <a:rPr lang="fr-FR" baseline="0" dirty="0"/>
              <a:t> </a:t>
            </a:r>
            <a:r>
              <a:rPr lang="fr-FR" baseline="0" dirty="0" err="1"/>
              <a:t>any</a:t>
            </a:r>
            <a:r>
              <a:rPr lang="fr-FR" baseline="0" dirty="0"/>
              <a:t> </a:t>
            </a:r>
            <a:r>
              <a:rPr lang="fr-FR" baseline="0" dirty="0" err="1"/>
              <a:t>improvement</a:t>
            </a:r>
            <a:r>
              <a:rPr lang="fr-FR" baseline="0" dirty="0"/>
              <a:t>, </a:t>
            </a:r>
            <a:r>
              <a:rPr lang="fr-FR" baseline="0" dirty="0" err="1"/>
              <a:t>what</a:t>
            </a:r>
            <a:r>
              <a:rPr lang="fr-FR" baseline="0" dirty="0"/>
              <a:t> </a:t>
            </a:r>
            <a:r>
              <a:rPr lang="fr-FR" baseline="0" dirty="0" err="1"/>
              <a:t>is</a:t>
            </a:r>
            <a:r>
              <a:rPr lang="fr-FR" baseline="0" dirty="0"/>
              <a:t> the future of the </a:t>
            </a:r>
            <a:r>
              <a:rPr lang="fr-FR" baseline="0" dirty="0" err="1"/>
              <a:t>cinema</a:t>
            </a:r>
            <a:r>
              <a:rPr lang="fr-FR" baseline="0" dirty="0"/>
              <a:t> </a:t>
            </a:r>
            <a:r>
              <a:rPr lang="fr-FR" baseline="0" dirty="0" err="1"/>
              <a:t>using</a:t>
            </a:r>
            <a:r>
              <a:rPr lang="fr-FR" baseline="0" dirty="0"/>
              <a:t> the </a:t>
            </a:r>
            <a:r>
              <a:rPr lang="fr-FR" baseline="0" dirty="0" err="1"/>
              <a:t>next</a:t>
            </a:r>
            <a:r>
              <a:rPr lang="fr-FR" baseline="0" dirty="0"/>
              <a:t> gens </a:t>
            </a:r>
            <a:r>
              <a:rPr lang="fr-FR" baseline="0" dirty="0" err="1"/>
              <a:t>speccical</a:t>
            </a:r>
            <a:r>
              <a:rPr lang="fr-FR" baseline="0" dirty="0"/>
              <a:t> </a:t>
            </a:r>
            <a:r>
              <a:rPr lang="fr-FR" baseline="0" dirty="0" err="1"/>
              <a:t>effects</a:t>
            </a:r>
            <a:endParaRPr lang="fr-FR" baseline="0" dirty="0"/>
          </a:p>
          <a:p>
            <a:endParaRPr lang="fr-FR" baseline="0" dirty="0"/>
          </a:p>
          <a:p>
            <a:r>
              <a:rPr lang="fr-FR" baseline="0" dirty="0"/>
              <a:t>Let show </a:t>
            </a:r>
            <a:r>
              <a:rPr lang="fr-FR" baseline="0" dirty="0" err="1"/>
              <a:t>you</a:t>
            </a:r>
            <a:r>
              <a:rPr lang="fr-FR" baseline="0" dirty="0"/>
              <a:t> few exemples </a:t>
            </a:r>
            <a:r>
              <a:rPr lang="fr-FR" baseline="0" dirty="0" err="1"/>
              <a:t>what</a:t>
            </a:r>
            <a:r>
              <a:rPr lang="fr-FR" baseline="0" dirty="0"/>
              <a:t> </a:t>
            </a:r>
            <a:r>
              <a:rPr lang="fr-FR" baseline="0" dirty="0" err="1"/>
              <a:t>is</a:t>
            </a:r>
            <a:r>
              <a:rPr lang="fr-FR" baseline="0" dirty="0"/>
              <a:t> the future of the </a:t>
            </a:r>
            <a:r>
              <a:rPr lang="fr-FR" baseline="0" dirty="0" err="1"/>
              <a:t>cinema</a:t>
            </a:r>
            <a:endParaRPr lang="fr-FR" dirty="0"/>
          </a:p>
        </p:txBody>
      </p:sp>
      <p:sp>
        <p:nvSpPr>
          <p:cNvPr id="4" name="Espace réservé du numéro de diapositive 3"/>
          <p:cNvSpPr>
            <a:spLocks noGrp="1"/>
          </p:cNvSpPr>
          <p:nvPr>
            <p:ph type="sldNum" sz="quarter" idx="10"/>
          </p:nvPr>
        </p:nvSpPr>
        <p:spPr/>
        <p:txBody>
          <a:bodyPr/>
          <a:lstStyle/>
          <a:p>
            <a:fld id="{855FE536-0EA8-4ACE-9F92-F5B61AE46463}" type="slidenum">
              <a:rPr lang="fr-FR" smtClean="0"/>
              <a:t>7</a:t>
            </a:fld>
            <a:endParaRPr lang="fr-FR"/>
          </a:p>
        </p:txBody>
      </p:sp>
    </p:spTree>
    <p:extLst>
      <p:ext uri="{BB962C8B-B14F-4D97-AF65-F5344CB8AC3E}">
        <p14:creationId xmlns:p14="http://schemas.microsoft.com/office/powerpoint/2010/main" val="403138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dirty="0"/>
              <a:t>CGI</a:t>
            </a:r>
            <a:r>
              <a:rPr lang="en-US" dirty="0"/>
              <a:t> is far from perfect. But when the delivery format was celluloid and SD, it masked the imperfections of </a:t>
            </a:r>
            <a:r>
              <a:rPr lang="en-US" b="1" dirty="0"/>
              <a:t>CGI</a:t>
            </a:r>
            <a:r>
              <a:rPr lang="en-US" dirty="0"/>
              <a:t> and made everything look more realistic. Filmmakers furthered the illusion by purposely compositing</a:t>
            </a:r>
            <a:r>
              <a:rPr lang="en-US" b="1" dirty="0"/>
              <a:t> CGI</a:t>
            </a:r>
            <a:r>
              <a:rPr lang="en-US" dirty="0"/>
              <a:t> into poorly lit scenes and behind elements like smoke and rain. Now with the stunning clarity of 2K and 4K (and even more so with HFR), we’re starting to see the cracks in the pavement. As resolution increases, </a:t>
            </a:r>
            <a:r>
              <a:rPr lang="en-US" b="1" dirty="0"/>
              <a:t>CGI</a:t>
            </a:r>
            <a:r>
              <a:rPr lang="en-US" dirty="0"/>
              <a:t> is becoming less convincing.</a:t>
            </a:r>
            <a:endParaRPr lang="fr-FR" dirty="0"/>
          </a:p>
        </p:txBody>
      </p:sp>
      <p:sp>
        <p:nvSpPr>
          <p:cNvPr id="4" name="Espace réservé du numéro de diapositive 3"/>
          <p:cNvSpPr>
            <a:spLocks noGrp="1"/>
          </p:cNvSpPr>
          <p:nvPr>
            <p:ph type="sldNum" sz="quarter" idx="10"/>
          </p:nvPr>
        </p:nvSpPr>
        <p:spPr/>
        <p:txBody>
          <a:bodyPr/>
          <a:lstStyle/>
          <a:p>
            <a:fld id="{855FE536-0EA8-4ACE-9F92-F5B61AE46463}" type="slidenum">
              <a:rPr lang="fr-FR" smtClean="0"/>
              <a:t>9</a:t>
            </a:fld>
            <a:endParaRPr lang="fr-FR"/>
          </a:p>
        </p:txBody>
      </p:sp>
    </p:spTree>
    <p:extLst>
      <p:ext uri="{BB962C8B-B14F-4D97-AF65-F5344CB8AC3E}">
        <p14:creationId xmlns:p14="http://schemas.microsoft.com/office/powerpoint/2010/main" val="2015774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35CF8E15-7A94-453A-97E3-53ACC3D606EA}" type="datetimeFigureOut">
              <a:rPr lang="fr-FR" smtClean="0"/>
              <a:t>10/11/2016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80D2F45-C142-4650-8674-B3033B0FF65D}" type="slidenum">
              <a:rPr lang="fr-FR" smtClean="0"/>
              <a:t>‹N°›</a:t>
            </a:fld>
            <a:endParaRPr lang="fr-FR"/>
          </a:p>
        </p:txBody>
      </p:sp>
    </p:spTree>
    <p:extLst>
      <p:ext uri="{BB962C8B-B14F-4D97-AF65-F5344CB8AC3E}">
        <p14:creationId xmlns:p14="http://schemas.microsoft.com/office/powerpoint/2010/main" val="118645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5CF8E15-7A94-453A-97E3-53ACC3D606EA}" type="datetimeFigureOut">
              <a:rPr lang="fr-FR" smtClean="0"/>
              <a:t>10/11/2016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80D2F45-C142-4650-8674-B3033B0FF65D}" type="slidenum">
              <a:rPr lang="fr-FR" smtClean="0"/>
              <a:t>‹N°›</a:t>
            </a:fld>
            <a:endParaRPr lang="fr-FR"/>
          </a:p>
        </p:txBody>
      </p:sp>
    </p:spTree>
    <p:extLst>
      <p:ext uri="{BB962C8B-B14F-4D97-AF65-F5344CB8AC3E}">
        <p14:creationId xmlns:p14="http://schemas.microsoft.com/office/powerpoint/2010/main" val="1202240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5CF8E15-7A94-453A-97E3-53ACC3D606EA}" type="datetimeFigureOut">
              <a:rPr lang="fr-FR" smtClean="0"/>
              <a:t>10/11/2016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80D2F45-C142-4650-8674-B3033B0FF65D}" type="slidenum">
              <a:rPr lang="fr-FR" smtClean="0"/>
              <a:t>‹N°›</a:t>
            </a:fld>
            <a:endParaRPr lang="fr-FR"/>
          </a:p>
        </p:txBody>
      </p:sp>
    </p:spTree>
    <p:extLst>
      <p:ext uri="{BB962C8B-B14F-4D97-AF65-F5344CB8AC3E}">
        <p14:creationId xmlns:p14="http://schemas.microsoft.com/office/powerpoint/2010/main" val="1499282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5CF8E15-7A94-453A-97E3-53ACC3D606EA}" type="datetimeFigureOut">
              <a:rPr lang="fr-FR" smtClean="0"/>
              <a:t>10/11/2016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80D2F45-C142-4650-8674-B3033B0FF65D}" type="slidenum">
              <a:rPr lang="fr-FR" smtClean="0"/>
              <a:t>‹N°›</a:t>
            </a:fld>
            <a:endParaRPr lang="fr-FR"/>
          </a:p>
        </p:txBody>
      </p:sp>
    </p:spTree>
    <p:extLst>
      <p:ext uri="{BB962C8B-B14F-4D97-AF65-F5344CB8AC3E}">
        <p14:creationId xmlns:p14="http://schemas.microsoft.com/office/powerpoint/2010/main" val="373266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35CF8E15-7A94-453A-97E3-53ACC3D606EA}" type="datetimeFigureOut">
              <a:rPr lang="fr-FR" smtClean="0"/>
              <a:t>10/11/2016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80D2F45-C142-4650-8674-B3033B0FF65D}" type="slidenum">
              <a:rPr lang="fr-FR" smtClean="0"/>
              <a:t>‹N°›</a:t>
            </a:fld>
            <a:endParaRPr lang="fr-FR"/>
          </a:p>
        </p:txBody>
      </p:sp>
    </p:spTree>
    <p:extLst>
      <p:ext uri="{BB962C8B-B14F-4D97-AF65-F5344CB8AC3E}">
        <p14:creationId xmlns:p14="http://schemas.microsoft.com/office/powerpoint/2010/main" val="1475316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35CF8E15-7A94-453A-97E3-53ACC3D606EA}" type="datetimeFigureOut">
              <a:rPr lang="fr-FR" smtClean="0"/>
              <a:t>10/11/2016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80D2F45-C142-4650-8674-B3033B0FF65D}" type="slidenum">
              <a:rPr lang="fr-FR" smtClean="0"/>
              <a:t>‹N°›</a:t>
            </a:fld>
            <a:endParaRPr lang="fr-FR"/>
          </a:p>
        </p:txBody>
      </p:sp>
    </p:spTree>
    <p:extLst>
      <p:ext uri="{BB962C8B-B14F-4D97-AF65-F5344CB8AC3E}">
        <p14:creationId xmlns:p14="http://schemas.microsoft.com/office/powerpoint/2010/main" val="1373318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35CF8E15-7A94-453A-97E3-53ACC3D606EA}" type="datetimeFigureOut">
              <a:rPr lang="fr-FR" smtClean="0"/>
              <a:t>10/11/2016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80D2F45-C142-4650-8674-B3033B0FF65D}" type="slidenum">
              <a:rPr lang="fr-FR" smtClean="0"/>
              <a:t>‹N°›</a:t>
            </a:fld>
            <a:endParaRPr lang="fr-FR"/>
          </a:p>
        </p:txBody>
      </p:sp>
    </p:spTree>
    <p:extLst>
      <p:ext uri="{BB962C8B-B14F-4D97-AF65-F5344CB8AC3E}">
        <p14:creationId xmlns:p14="http://schemas.microsoft.com/office/powerpoint/2010/main" val="391072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35CF8E15-7A94-453A-97E3-53ACC3D606EA}" type="datetimeFigureOut">
              <a:rPr lang="fr-FR" smtClean="0"/>
              <a:t>10/11/2016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80D2F45-C142-4650-8674-B3033B0FF65D}" type="slidenum">
              <a:rPr lang="fr-FR" smtClean="0"/>
              <a:t>‹N°›</a:t>
            </a:fld>
            <a:endParaRPr lang="fr-FR"/>
          </a:p>
        </p:txBody>
      </p:sp>
    </p:spTree>
    <p:extLst>
      <p:ext uri="{BB962C8B-B14F-4D97-AF65-F5344CB8AC3E}">
        <p14:creationId xmlns:p14="http://schemas.microsoft.com/office/powerpoint/2010/main" val="3844428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5CF8E15-7A94-453A-97E3-53ACC3D606EA}" type="datetimeFigureOut">
              <a:rPr lang="fr-FR" smtClean="0"/>
              <a:t>10/11/2016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80D2F45-C142-4650-8674-B3033B0FF65D}" type="slidenum">
              <a:rPr lang="fr-FR" smtClean="0"/>
              <a:t>‹N°›</a:t>
            </a:fld>
            <a:endParaRPr lang="fr-FR"/>
          </a:p>
        </p:txBody>
      </p:sp>
    </p:spTree>
    <p:extLst>
      <p:ext uri="{BB962C8B-B14F-4D97-AF65-F5344CB8AC3E}">
        <p14:creationId xmlns:p14="http://schemas.microsoft.com/office/powerpoint/2010/main" val="3496506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35CF8E15-7A94-453A-97E3-53ACC3D606EA}" type="datetimeFigureOut">
              <a:rPr lang="fr-FR" smtClean="0"/>
              <a:t>10/11/2016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80D2F45-C142-4650-8674-B3033B0FF65D}" type="slidenum">
              <a:rPr lang="fr-FR" smtClean="0"/>
              <a:t>‹N°›</a:t>
            </a:fld>
            <a:endParaRPr lang="fr-FR"/>
          </a:p>
        </p:txBody>
      </p:sp>
    </p:spTree>
    <p:extLst>
      <p:ext uri="{BB962C8B-B14F-4D97-AF65-F5344CB8AC3E}">
        <p14:creationId xmlns:p14="http://schemas.microsoft.com/office/powerpoint/2010/main" val="2642015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35CF8E15-7A94-453A-97E3-53ACC3D606EA}" type="datetimeFigureOut">
              <a:rPr lang="fr-FR" smtClean="0"/>
              <a:t>10/11/2016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80D2F45-C142-4650-8674-B3033B0FF65D}" type="slidenum">
              <a:rPr lang="fr-FR" smtClean="0"/>
              <a:t>‹N°›</a:t>
            </a:fld>
            <a:endParaRPr lang="fr-FR"/>
          </a:p>
        </p:txBody>
      </p:sp>
    </p:spTree>
    <p:extLst>
      <p:ext uri="{BB962C8B-B14F-4D97-AF65-F5344CB8AC3E}">
        <p14:creationId xmlns:p14="http://schemas.microsoft.com/office/powerpoint/2010/main" val="3403306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F8E15-7A94-453A-97E3-53ACC3D606EA}" type="datetimeFigureOut">
              <a:rPr lang="fr-FR" smtClean="0"/>
              <a:t>10/11/2016</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D2F45-C142-4650-8674-B3033B0FF65D}" type="slidenum">
              <a:rPr lang="fr-FR" smtClean="0"/>
              <a:t>‹N°›</a:t>
            </a:fld>
            <a:endParaRPr lang="fr-FR"/>
          </a:p>
        </p:txBody>
      </p:sp>
    </p:spTree>
    <p:extLst>
      <p:ext uri="{BB962C8B-B14F-4D97-AF65-F5344CB8AC3E}">
        <p14:creationId xmlns:p14="http://schemas.microsoft.com/office/powerpoint/2010/main" val="3848261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a:t>Special</a:t>
            </a:r>
            <a:r>
              <a:rPr lang="fr-FR" dirty="0"/>
              <a:t> </a:t>
            </a:r>
            <a:r>
              <a:rPr lang="fr-FR" dirty="0" err="1"/>
              <a:t>effects</a:t>
            </a:r>
            <a:r>
              <a:rPr lang="fr-FR" dirty="0"/>
              <a:t> in the </a:t>
            </a:r>
            <a:r>
              <a:rPr lang="fr-FR" dirty="0" err="1"/>
              <a:t>cinema</a:t>
            </a:r>
            <a:endParaRPr lang="fr-FR" dirty="0"/>
          </a:p>
        </p:txBody>
      </p:sp>
      <p:sp>
        <p:nvSpPr>
          <p:cNvPr id="3" name="Sous-titre 2"/>
          <p:cNvSpPr>
            <a:spLocks noGrp="1"/>
          </p:cNvSpPr>
          <p:nvPr>
            <p:ph type="subTitle" idx="1"/>
          </p:nvPr>
        </p:nvSpPr>
        <p:spPr/>
        <p:txBody>
          <a:bodyPr/>
          <a:lstStyle/>
          <a:p>
            <a:r>
              <a:rPr lang="fr-FR" dirty="0"/>
              <a:t>The future of the </a:t>
            </a:r>
            <a:r>
              <a:rPr lang="fr-FR" dirty="0" err="1"/>
              <a:t>movie</a:t>
            </a:r>
            <a:r>
              <a:rPr lang="fr-FR" dirty="0"/>
              <a:t> </a:t>
            </a:r>
            <a:r>
              <a:rPr lang="fr-FR" dirty="0" err="1"/>
              <a:t>industry</a:t>
            </a:r>
            <a:endParaRPr lang="fr-FR" dirty="0"/>
          </a:p>
        </p:txBody>
      </p:sp>
    </p:spTree>
    <p:extLst>
      <p:ext uri="{BB962C8B-B14F-4D97-AF65-F5344CB8AC3E}">
        <p14:creationId xmlns:p14="http://schemas.microsoft.com/office/powerpoint/2010/main" val="2323529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CGI, CGI, CGI and CGI</a:t>
            </a:r>
          </a:p>
        </p:txBody>
      </p:sp>
      <p:sp>
        <p:nvSpPr>
          <p:cNvPr id="3" name="Espace réservé du contenu 2"/>
          <p:cNvSpPr>
            <a:spLocks noGrp="1"/>
          </p:cNvSpPr>
          <p:nvPr>
            <p:ph idx="1"/>
          </p:nvPr>
        </p:nvSpPr>
        <p:spPr/>
        <p:txBody>
          <a:bodyPr anchor="ctr"/>
          <a:lstStyle/>
          <a:p>
            <a:r>
              <a:rPr lang="fr-FR" dirty="0"/>
              <a:t>CGI </a:t>
            </a:r>
            <a:r>
              <a:rPr lang="fr-FR" dirty="0" err="1"/>
              <a:t>is</a:t>
            </a:r>
            <a:r>
              <a:rPr lang="fr-FR" dirty="0"/>
              <a:t> (not) the </a:t>
            </a:r>
            <a:r>
              <a:rPr lang="fr-FR" dirty="0" err="1"/>
              <a:t>answer</a:t>
            </a:r>
            <a:endParaRPr lang="fr-FR" dirty="0"/>
          </a:p>
          <a:p>
            <a:r>
              <a:rPr lang="fr-FR" dirty="0"/>
              <a:t>No </a:t>
            </a:r>
            <a:r>
              <a:rPr lang="fr-FR" dirty="0" err="1"/>
              <a:t>restraints</a:t>
            </a:r>
            <a:endParaRPr lang="fr-FR" dirty="0"/>
          </a:p>
          <a:p>
            <a:r>
              <a:rPr lang="fr-FR" dirty="0"/>
              <a:t>CGI encourages </a:t>
            </a:r>
            <a:r>
              <a:rPr lang="fr-FR" dirty="0" err="1"/>
              <a:t>lazy</a:t>
            </a:r>
            <a:r>
              <a:rPr lang="fr-FR" dirty="0"/>
              <a:t> </a:t>
            </a:r>
            <a:r>
              <a:rPr lang="fr-FR" dirty="0" err="1"/>
              <a:t>filmmaking</a:t>
            </a:r>
            <a:endParaRPr lang="fr-FR" dirty="0"/>
          </a:p>
        </p:txBody>
      </p:sp>
    </p:spTree>
    <p:extLst>
      <p:ext uri="{BB962C8B-B14F-4D97-AF65-F5344CB8AC3E}">
        <p14:creationId xmlns:p14="http://schemas.microsoft.com/office/powerpoint/2010/main" val="3995160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Conclusion</a:t>
            </a:r>
          </a:p>
        </p:txBody>
      </p:sp>
      <p:sp>
        <p:nvSpPr>
          <p:cNvPr id="3" name="Espace réservé du contenu 2"/>
          <p:cNvSpPr>
            <a:spLocks noGrp="1"/>
          </p:cNvSpPr>
          <p:nvPr>
            <p:ph idx="1"/>
          </p:nvPr>
        </p:nvSpPr>
        <p:spPr/>
        <p:txBody>
          <a:bodyPr anchor="ctr"/>
          <a:lstStyle/>
          <a:p>
            <a:r>
              <a:rPr lang="fr-FR" dirty="0"/>
              <a:t>CGI </a:t>
            </a:r>
            <a:r>
              <a:rPr lang="fr-FR" dirty="0" err="1"/>
              <a:t>is</a:t>
            </a:r>
            <a:r>
              <a:rPr lang="fr-FR" dirty="0"/>
              <a:t> </a:t>
            </a:r>
            <a:r>
              <a:rPr lang="fr-FR" dirty="0" err="1"/>
              <a:t>used</a:t>
            </a:r>
            <a:r>
              <a:rPr lang="fr-FR" dirty="0"/>
              <a:t> </a:t>
            </a:r>
            <a:r>
              <a:rPr lang="fr-FR" dirty="0" err="1"/>
              <a:t>everywhere</a:t>
            </a:r>
            <a:r>
              <a:rPr lang="fr-FR" dirty="0"/>
              <a:t>, and </a:t>
            </a:r>
            <a:r>
              <a:rPr lang="fr-FR" dirty="0" err="1"/>
              <a:t>will</a:t>
            </a:r>
            <a:r>
              <a:rPr lang="fr-FR" dirty="0"/>
              <a:t> </a:t>
            </a:r>
            <a:r>
              <a:rPr lang="fr-FR" dirty="0" err="1"/>
              <a:t>be</a:t>
            </a:r>
            <a:r>
              <a:rPr lang="fr-FR" dirty="0"/>
              <a:t> </a:t>
            </a:r>
            <a:r>
              <a:rPr lang="fr-FR" dirty="0" err="1"/>
              <a:t>used</a:t>
            </a:r>
            <a:r>
              <a:rPr lang="fr-FR" dirty="0"/>
              <a:t> over and over.</a:t>
            </a:r>
          </a:p>
          <a:p>
            <a:r>
              <a:rPr lang="fr-FR" dirty="0" err="1"/>
              <a:t>Special</a:t>
            </a:r>
            <a:r>
              <a:rPr lang="fr-FR" dirty="0"/>
              <a:t> </a:t>
            </a:r>
            <a:r>
              <a:rPr lang="fr-FR" dirty="0" err="1"/>
              <a:t>effects</a:t>
            </a:r>
            <a:r>
              <a:rPr lang="fr-FR" dirty="0"/>
              <a:t> are </a:t>
            </a:r>
            <a:r>
              <a:rPr lang="fr-FR" dirty="0" err="1"/>
              <a:t>just</a:t>
            </a:r>
            <a:r>
              <a:rPr lang="fr-FR" dirty="0"/>
              <a:t> a </a:t>
            </a:r>
            <a:r>
              <a:rPr lang="fr-FR" dirty="0" err="1"/>
              <a:t>way</a:t>
            </a:r>
            <a:r>
              <a:rPr lang="fr-FR" dirty="0"/>
              <a:t> to </a:t>
            </a:r>
            <a:r>
              <a:rPr lang="fr-FR" dirty="0" err="1"/>
              <a:t>make</a:t>
            </a:r>
            <a:r>
              <a:rPr lang="fr-FR" dirty="0"/>
              <a:t> the </a:t>
            </a:r>
            <a:r>
              <a:rPr lang="fr-FR" dirty="0" err="1"/>
              <a:t>movie</a:t>
            </a:r>
            <a:r>
              <a:rPr lang="fr-FR" dirty="0"/>
              <a:t> more immersive.</a:t>
            </a:r>
          </a:p>
          <a:p>
            <a:endParaRPr lang="fr-FR" dirty="0"/>
          </a:p>
          <a:p>
            <a:endParaRPr lang="fr-FR" dirty="0"/>
          </a:p>
          <a:p>
            <a:r>
              <a:rPr lang="fr-FR" dirty="0" err="1"/>
              <a:t>What</a:t>
            </a:r>
            <a:r>
              <a:rPr lang="fr-FR" dirty="0"/>
              <a:t> </a:t>
            </a:r>
            <a:r>
              <a:rPr lang="fr-FR" dirty="0" err="1"/>
              <a:t>could</a:t>
            </a:r>
            <a:r>
              <a:rPr lang="fr-FR" dirty="0"/>
              <a:t> </a:t>
            </a:r>
            <a:r>
              <a:rPr lang="fr-FR" dirty="0" err="1"/>
              <a:t>be</a:t>
            </a:r>
            <a:r>
              <a:rPr lang="fr-FR" dirty="0"/>
              <a:t> the </a:t>
            </a:r>
            <a:r>
              <a:rPr lang="fr-FR" dirty="0" err="1"/>
              <a:t>next</a:t>
            </a:r>
            <a:r>
              <a:rPr lang="fr-FR" dirty="0"/>
              <a:t> </a:t>
            </a:r>
            <a:r>
              <a:rPr lang="fr-FR" dirty="0" err="1"/>
              <a:t>kind</a:t>
            </a:r>
            <a:r>
              <a:rPr lang="fr-FR" dirty="0"/>
              <a:t> of « </a:t>
            </a:r>
            <a:r>
              <a:rPr lang="fr-FR" dirty="0" err="1"/>
              <a:t>special</a:t>
            </a:r>
            <a:r>
              <a:rPr lang="fr-FR" dirty="0"/>
              <a:t> </a:t>
            </a:r>
            <a:r>
              <a:rPr lang="fr-FR" dirty="0" err="1"/>
              <a:t>effect</a:t>
            </a:r>
            <a:r>
              <a:rPr lang="fr-FR" dirty="0"/>
              <a:t> » ?</a:t>
            </a:r>
          </a:p>
        </p:txBody>
      </p:sp>
    </p:spTree>
    <p:extLst>
      <p:ext uri="{BB962C8B-B14F-4D97-AF65-F5344CB8AC3E}">
        <p14:creationId xmlns:p14="http://schemas.microsoft.com/office/powerpoint/2010/main" val="1979767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fr-FR" dirty="0"/>
              <a:t>« </a:t>
            </a:r>
            <a:r>
              <a:rPr lang="fr-FR" dirty="0" err="1"/>
              <a:t>Special</a:t>
            </a:r>
            <a:r>
              <a:rPr lang="fr-FR" dirty="0"/>
              <a:t> </a:t>
            </a:r>
            <a:r>
              <a:rPr lang="fr-FR" dirty="0" err="1"/>
              <a:t>effects</a:t>
            </a:r>
            <a:r>
              <a:rPr lang="fr-FR" dirty="0"/>
              <a:t> »</a:t>
            </a:r>
          </a:p>
        </p:txBody>
      </p:sp>
      <p:sp>
        <p:nvSpPr>
          <p:cNvPr id="3" name="Espace réservé du contenu 2"/>
          <p:cNvSpPr>
            <a:spLocks noGrp="1"/>
          </p:cNvSpPr>
          <p:nvPr>
            <p:ph idx="1"/>
          </p:nvPr>
        </p:nvSpPr>
        <p:spPr/>
        <p:txBody>
          <a:bodyPr anchor="ctr"/>
          <a:lstStyle/>
          <a:p>
            <a:r>
              <a:rPr lang="fr-FR" dirty="0"/>
              <a:t>Make-up</a:t>
            </a:r>
          </a:p>
          <a:p>
            <a:r>
              <a:rPr lang="fr-FR" dirty="0" err="1"/>
              <a:t>Mechanical</a:t>
            </a:r>
            <a:endParaRPr lang="fr-FR" dirty="0"/>
          </a:p>
          <a:p>
            <a:r>
              <a:rPr lang="fr-FR" dirty="0"/>
              <a:t>Chemical</a:t>
            </a:r>
          </a:p>
          <a:p>
            <a:r>
              <a:rPr lang="fr-FR" dirty="0" err="1"/>
              <a:t>Computerized</a:t>
            </a:r>
            <a:endParaRPr lang="fr-FR" dirty="0"/>
          </a:p>
        </p:txBody>
      </p:sp>
    </p:spTree>
    <p:extLst>
      <p:ext uri="{BB962C8B-B14F-4D97-AF65-F5344CB8AC3E}">
        <p14:creationId xmlns:p14="http://schemas.microsoft.com/office/powerpoint/2010/main" val="1983939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Make-up</a:t>
            </a:r>
          </a:p>
        </p:txBody>
      </p:sp>
      <p:sp>
        <p:nvSpPr>
          <p:cNvPr id="5" name="Espace réservé du contenu 4"/>
          <p:cNvSpPr>
            <a:spLocks noGrp="1"/>
          </p:cNvSpPr>
          <p:nvPr>
            <p:ph sz="half" idx="1"/>
          </p:nvPr>
        </p:nvSpPr>
        <p:spPr/>
        <p:txBody>
          <a:bodyPr anchor="ctr"/>
          <a:lstStyle/>
          <a:p>
            <a:r>
              <a:rPr lang="fr-FR" dirty="0" err="1"/>
              <a:t>Wounds</a:t>
            </a:r>
            <a:endParaRPr lang="fr-FR" dirty="0"/>
          </a:p>
          <a:p>
            <a:r>
              <a:rPr lang="fr-FR" dirty="0" err="1"/>
              <a:t>Masks</a:t>
            </a:r>
            <a:endParaRPr lang="fr-FR" dirty="0"/>
          </a:p>
          <a:p>
            <a:r>
              <a:rPr lang="fr-FR" dirty="0"/>
              <a:t>Blood</a:t>
            </a:r>
          </a:p>
          <a:p>
            <a:r>
              <a:rPr lang="fr-FR" dirty="0"/>
              <a:t>Etc.</a:t>
            </a:r>
          </a:p>
        </p:txBody>
      </p:sp>
      <p:pic>
        <p:nvPicPr>
          <p:cNvPr id="7" name="Espace réservé du contenu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17739" y="1825625"/>
            <a:ext cx="4312469" cy="3247828"/>
          </a:xfrm>
        </p:spPr>
      </p:pic>
      <p:sp>
        <p:nvSpPr>
          <p:cNvPr id="8" name="ZoneTexte 7"/>
          <p:cNvSpPr txBox="1"/>
          <p:nvPr/>
        </p:nvSpPr>
        <p:spPr>
          <a:xfrm>
            <a:off x="7639074" y="5073453"/>
            <a:ext cx="2069797" cy="261610"/>
          </a:xfrm>
          <a:prstGeom prst="rect">
            <a:avLst/>
          </a:prstGeom>
          <a:noFill/>
        </p:spPr>
        <p:txBody>
          <a:bodyPr wrap="none" rtlCol="0">
            <a:spAutoFit/>
          </a:bodyPr>
          <a:lstStyle/>
          <a:p>
            <a:r>
              <a:rPr lang="fr-FR" sz="1100" i="1" dirty="0"/>
              <a:t>Game of </a:t>
            </a:r>
            <a:r>
              <a:rPr lang="fr-FR" sz="1100" i="1" dirty="0" err="1"/>
              <a:t>Thrones</a:t>
            </a:r>
            <a:r>
              <a:rPr lang="fr-FR" sz="1100" i="1" dirty="0"/>
              <a:t> – White </a:t>
            </a:r>
            <a:r>
              <a:rPr lang="fr-FR" sz="1100" i="1" dirty="0" err="1"/>
              <a:t>walker</a:t>
            </a:r>
            <a:endParaRPr lang="fr-FR" sz="1100" i="1" dirty="0"/>
          </a:p>
        </p:txBody>
      </p:sp>
    </p:spTree>
    <p:extLst>
      <p:ext uri="{BB962C8B-B14F-4D97-AF65-F5344CB8AC3E}">
        <p14:creationId xmlns:p14="http://schemas.microsoft.com/office/powerpoint/2010/main" val="4053371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err="1"/>
              <a:t>Mechanical</a:t>
            </a:r>
            <a:endParaRPr lang="fr-FR" dirty="0"/>
          </a:p>
        </p:txBody>
      </p:sp>
      <p:sp>
        <p:nvSpPr>
          <p:cNvPr id="6" name="Espace réservé du contenu 5"/>
          <p:cNvSpPr>
            <a:spLocks noGrp="1"/>
          </p:cNvSpPr>
          <p:nvPr>
            <p:ph sz="half" idx="1"/>
          </p:nvPr>
        </p:nvSpPr>
        <p:spPr/>
        <p:txBody>
          <a:bodyPr anchor="ctr"/>
          <a:lstStyle/>
          <a:p>
            <a:r>
              <a:rPr lang="fr-FR" dirty="0" err="1"/>
              <a:t>Animatronic</a:t>
            </a:r>
            <a:endParaRPr lang="fr-FR" dirty="0"/>
          </a:p>
          <a:p>
            <a:r>
              <a:rPr lang="fr-FR" dirty="0" err="1"/>
              <a:t>Animated</a:t>
            </a:r>
            <a:r>
              <a:rPr lang="fr-FR" dirty="0"/>
              <a:t> </a:t>
            </a:r>
            <a:r>
              <a:rPr lang="fr-FR" dirty="0" err="1"/>
              <a:t>objects</a:t>
            </a:r>
            <a:endParaRPr lang="fr-FR" dirty="0"/>
          </a:p>
        </p:txBody>
      </p:sp>
      <p:pic>
        <p:nvPicPr>
          <p:cNvPr id="10" name="Espace réservé du contenu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800" y="1690688"/>
            <a:ext cx="5181600" cy="3748791"/>
          </a:xfrm>
        </p:spPr>
      </p:pic>
      <p:sp>
        <p:nvSpPr>
          <p:cNvPr id="11" name="ZoneTexte 10"/>
          <p:cNvSpPr txBox="1"/>
          <p:nvPr/>
        </p:nvSpPr>
        <p:spPr>
          <a:xfrm>
            <a:off x="6858754" y="5439479"/>
            <a:ext cx="3503691" cy="261610"/>
          </a:xfrm>
          <a:prstGeom prst="rect">
            <a:avLst/>
          </a:prstGeom>
          <a:noFill/>
        </p:spPr>
        <p:txBody>
          <a:bodyPr wrap="square" rtlCol="0">
            <a:spAutoFit/>
          </a:bodyPr>
          <a:lstStyle/>
          <a:p>
            <a:pPr algn="ctr"/>
            <a:r>
              <a:rPr lang="fr-FR" sz="1100" i="1" dirty="0" err="1"/>
              <a:t>Jurassic</a:t>
            </a:r>
            <a:r>
              <a:rPr lang="fr-FR" sz="1100" i="1" dirty="0"/>
              <a:t> Park - </a:t>
            </a:r>
            <a:r>
              <a:rPr lang="fr-FR" sz="1100" i="1" dirty="0" err="1"/>
              <a:t>Tyrannosaurus</a:t>
            </a:r>
            <a:r>
              <a:rPr lang="fr-FR" sz="1100" i="1" dirty="0"/>
              <a:t> </a:t>
            </a:r>
            <a:r>
              <a:rPr lang="fr-FR" sz="1100" i="1" dirty="0" err="1"/>
              <a:t>rex</a:t>
            </a:r>
            <a:endParaRPr lang="fr-FR" sz="1100" i="1" dirty="0"/>
          </a:p>
        </p:txBody>
      </p:sp>
    </p:spTree>
    <p:extLst>
      <p:ext uri="{BB962C8B-B14F-4D97-AF65-F5344CB8AC3E}">
        <p14:creationId xmlns:p14="http://schemas.microsoft.com/office/powerpoint/2010/main" val="947900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Chemical</a:t>
            </a:r>
          </a:p>
        </p:txBody>
      </p:sp>
      <p:sp>
        <p:nvSpPr>
          <p:cNvPr id="3" name="Espace réservé du contenu 2"/>
          <p:cNvSpPr>
            <a:spLocks noGrp="1"/>
          </p:cNvSpPr>
          <p:nvPr>
            <p:ph sz="half" idx="1"/>
          </p:nvPr>
        </p:nvSpPr>
        <p:spPr/>
        <p:txBody>
          <a:bodyPr anchor="ctr"/>
          <a:lstStyle/>
          <a:p>
            <a:r>
              <a:rPr lang="fr-FR" dirty="0" err="1"/>
              <a:t>Fire</a:t>
            </a:r>
            <a:endParaRPr lang="fr-FR" dirty="0"/>
          </a:p>
          <a:p>
            <a:r>
              <a:rPr lang="fr-FR" dirty="0" err="1"/>
              <a:t>Mist</a:t>
            </a:r>
            <a:endParaRPr lang="fr-FR" dirty="0"/>
          </a:p>
          <a:p>
            <a:r>
              <a:rPr lang="fr-FR" dirty="0"/>
              <a:t>Explosions</a:t>
            </a:r>
          </a:p>
          <a:p>
            <a:r>
              <a:rPr lang="fr-FR" dirty="0"/>
              <a:t>Etc.</a:t>
            </a:r>
          </a:p>
          <a:p>
            <a:endParaRPr lang="fr-FR" dirty="0"/>
          </a:p>
        </p:txBody>
      </p:sp>
      <p:pic>
        <p:nvPicPr>
          <p:cNvPr id="5" name="Espace réservé du conten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25625"/>
            <a:ext cx="5181600" cy="3630420"/>
          </a:xfrm>
        </p:spPr>
      </p:pic>
      <p:sp>
        <p:nvSpPr>
          <p:cNvPr id="6" name="ZoneTexte 5"/>
          <p:cNvSpPr txBox="1"/>
          <p:nvPr/>
        </p:nvSpPr>
        <p:spPr>
          <a:xfrm>
            <a:off x="7728902" y="5433878"/>
            <a:ext cx="2068195" cy="261610"/>
          </a:xfrm>
          <a:prstGeom prst="rect">
            <a:avLst/>
          </a:prstGeom>
          <a:noFill/>
        </p:spPr>
        <p:txBody>
          <a:bodyPr wrap="none" rtlCol="0">
            <a:spAutoFit/>
          </a:bodyPr>
          <a:lstStyle/>
          <a:p>
            <a:pPr algn="ctr"/>
            <a:r>
              <a:rPr lang="fr-FR" sz="1100" i="1" dirty="0"/>
              <a:t>James Bond (Spectre) - Explosion</a:t>
            </a:r>
          </a:p>
        </p:txBody>
      </p:sp>
    </p:spTree>
    <p:extLst>
      <p:ext uri="{BB962C8B-B14F-4D97-AF65-F5344CB8AC3E}">
        <p14:creationId xmlns:p14="http://schemas.microsoft.com/office/powerpoint/2010/main" val="596756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Computerized</a:t>
            </a:r>
            <a:endParaRPr lang="fr-FR" dirty="0"/>
          </a:p>
        </p:txBody>
      </p:sp>
      <p:sp>
        <p:nvSpPr>
          <p:cNvPr id="3" name="Espace réservé du contenu 2"/>
          <p:cNvSpPr>
            <a:spLocks noGrp="1"/>
          </p:cNvSpPr>
          <p:nvPr>
            <p:ph sz="half" idx="1"/>
          </p:nvPr>
        </p:nvSpPr>
        <p:spPr/>
        <p:txBody>
          <a:bodyPr anchor="ctr"/>
          <a:lstStyle/>
          <a:p>
            <a:r>
              <a:rPr lang="fr-FR" dirty="0"/>
              <a:t>CGI </a:t>
            </a:r>
            <a:r>
              <a:rPr lang="fr-FR" sz="2400" dirty="0"/>
              <a:t>(computer </a:t>
            </a:r>
            <a:r>
              <a:rPr lang="fr-FR" sz="2400" dirty="0" err="1"/>
              <a:t>generated</a:t>
            </a:r>
            <a:r>
              <a:rPr lang="fr-FR" sz="2400" dirty="0"/>
              <a:t> </a:t>
            </a:r>
            <a:r>
              <a:rPr lang="fr-FR" sz="2400" dirty="0" err="1"/>
              <a:t>imagery</a:t>
            </a:r>
            <a:r>
              <a:rPr lang="fr-FR" sz="2400" dirty="0"/>
              <a:t>)</a:t>
            </a:r>
          </a:p>
          <a:p>
            <a:endParaRPr lang="fr-FR" dirty="0"/>
          </a:p>
        </p:txBody>
      </p:sp>
      <p:pic>
        <p:nvPicPr>
          <p:cNvPr id="5" name="Espace réservé du conten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67391" y="1690688"/>
            <a:ext cx="5939906" cy="2969953"/>
          </a:xfrm>
        </p:spPr>
      </p:pic>
      <p:sp>
        <p:nvSpPr>
          <p:cNvPr id="6" name="ZoneTexte 5"/>
          <p:cNvSpPr txBox="1"/>
          <p:nvPr/>
        </p:nvSpPr>
        <p:spPr>
          <a:xfrm>
            <a:off x="7679389" y="4667801"/>
            <a:ext cx="1915909" cy="261610"/>
          </a:xfrm>
          <a:prstGeom prst="rect">
            <a:avLst/>
          </a:prstGeom>
          <a:noFill/>
        </p:spPr>
        <p:txBody>
          <a:bodyPr wrap="none" rtlCol="0">
            <a:spAutoFit/>
          </a:bodyPr>
          <a:lstStyle/>
          <a:p>
            <a:pPr algn="ctr"/>
            <a:r>
              <a:rPr lang="fr-FR" sz="1100" i="1" dirty="0"/>
              <a:t>Star </a:t>
            </a:r>
            <a:r>
              <a:rPr lang="fr-FR" sz="1100" i="1" dirty="0" err="1"/>
              <a:t>Wars</a:t>
            </a:r>
            <a:r>
              <a:rPr lang="fr-FR" sz="1100" i="1" dirty="0"/>
              <a:t> : The </a:t>
            </a:r>
            <a:r>
              <a:rPr lang="en-US" sz="1100" i="1" dirty="0"/>
              <a:t>force awakens</a:t>
            </a:r>
            <a:endParaRPr lang="fr-FR" sz="1100" i="1" dirty="0"/>
          </a:p>
        </p:txBody>
      </p:sp>
    </p:spTree>
    <p:extLst>
      <p:ext uri="{BB962C8B-B14F-4D97-AF65-F5344CB8AC3E}">
        <p14:creationId xmlns:p14="http://schemas.microsoft.com/office/powerpoint/2010/main" val="2552936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688063" y="3031545"/>
            <a:ext cx="10515600" cy="1060622"/>
          </a:xfrm>
        </p:spPr>
        <p:txBody>
          <a:bodyPr/>
          <a:lstStyle/>
          <a:p>
            <a:pPr algn="ctr"/>
            <a:r>
              <a:rPr lang="fr-FR" dirty="0"/>
              <a:t>« Future of the </a:t>
            </a:r>
            <a:r>
              <a:rPr lang="fr-FR" dirty="0" err="1"/>
              <a:t>cinema</a:t>
            </a:r>
            <a:r>
              <a:rPr lang="fr-FR" dirty="0"/>
              <a:t> »</a:t>
            </a:r>
          </a:p>
        </p:txBody>
      </p:sp>
      <p:graphicFrame>
        <p:nvGraphicFramePr>
          <p:cNvPr id="9" name="Diagramme 8"/>
          <p:cNvGraphicFramePr/>
          <p:nvPr>
            <p:extLst>
              <p:ext uri="{D42A27DB-BD31-4B8C-83A1-F6EECF244321}">
                <p14:modId xmlns:p14="http://schemas.microsoft.com/office/powerpoint/2010/main" val="2405448095"/>
              </p:ext>
            </p:extLst>
          </p:nvPr>
        </p:nvGraphicFramePr>
        <p:xfrm>
          <a:off x="1004934" y="300344"/>
          <a:ext cx="3539905" cy="26549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7957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30873" y="1309253"/>
            <a:ext cx="5556179" cy="4579819"/>
          </a:xfrm>
          <a:prstGeom prst="rect">
            <a:avLst/>
          </a:prstGeom>
          <a:blipFill>
            <a:blip r:embed="rId2">
              <a:extLst>
                <a:ext uri="{28A0092B-C50C-407E-A947-70E740481C1C}">
                  <a14:useLocalDpi xmlns:a14="http://schemas.microsoft.com/office/drawing/2010/main" val="0"/>
                </a:ext>
              </a:extLst>
            </a:blip>
            <a:srcRect/>
            <a:stretch>
              <a:fillRect l="-7000" r="-7000"/>
            </a:stretch>
          </a:blip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8" name="Groupe 7"/>
          <p:cNvGrpSpPr/>
          <p:nvPr/>
        </p:nvGrpSpPr>
        <p:grpSpPr>
          <a:xfrm>
            <a:off x="4360211" y="5320144"/>
            <a:ext cx="3097505" cy="568927"/>
            <a:chOff x="221199" y="2017746"/>
            <a:chExt cx="3097505" cy="637182"/>
          </a:xfrm>
        </p:grpSpPr>
        <p:sp>
          <p:nvSpPr>
            <p:cNvPr id="9" name="Rectangle 8"/>
            <p:cNvSpPr/>
            <p:nvPr/>
          </p:nvSpPr>
          <p:spPr>
            <a:xfrm>
              <a:off x="221199" y="2017746"/>
              <a:ext cx="3097505" cy="637182"/>
            </a:xfrm>
            <a:prstGeom prst="rect">
              <a:avLst/>
            </a:prstGeom>
          </p:spPr>
          <p:style>
            <a:lnRef idx="0">
              <a:schemeClr val="accent1">
                <a:hueOff val="0"/>
                <a:satOff val="0"/>
                <a:lumOff val="0"/>
                <a:alphaOff val="0"/>
              </a:schemeClr>
            </a:lnRef>
            <a:fillRef idx="1">
              <a:schemeClr val="accent1">
                <a:tint val="50000"/>
                <a:alpha val="40000"/>
                <a:hueOff val="0"/>
                <a:satOff val="0"/>
                <a:lumOff val="0"/>
                <a:alphaOff val="0"/>
              </a:schemeClr>
            </a:fillRef>
            <a:effectRef idx="0">
              <a:schemeClr val="accent1">
                <a:tint val="50000"/>
                <a:alpha val="40000"/>
                <a:hueOff val="0"/>
                <a:satOff val="0"/>
                <a:lumOff val="0"/>
                <a:alphaOff val="0"/>
              </a:schemeClr>
            </a:effectRef>
            <a:fontRef idx="minor">
              <a:schemeClr val="lt1">
                <a:hueOff val="0"/>
                <a:satOff val="0"/>
                <a:lumOff val="0"/>
                <a:alphaOff val="0"/>
              </a:schemeClr>
            </a:fontRef>
          </p:style>
        </p:sp>
        <p:sp>
          <p:nvSpPr>
            <p:cNvPr id="10" name="ZoneTexte 9"/>
            <p:cNvSpPr txBox="1"/>
            <p:nvPr/>
          </p:nvSpPr>
          <p:spPr>
            <a:xfrm>
              <a:off x="221199" y="2017746"/>
              <a:ext cx="3097505" cy="637182"/>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83820" tIns="83820" rIns="83820" bIns="83820" numCol="1" spcCol="1270" anchor="ctr" anchorCtr="0">
              <a:noAutofit/>
            </a:bodyPr>
            <a:lstStyle/>
            <a:p>
              <a:pPr marL="0" lvl="0" indent="0" algn="ctr" defTabSz="1466850">
                <a:lnSpc>
                  <a:spcPct val="90000"/>
                </a:lnSpc>
                <a:spcBef>
                  <a:spcPct val="0"/>
                </a:spcBef>
                <a:spcAft>
                  <a:spcPct val="35000"/>
                </a:spcAft>
                <a:buNone/>
              </a:pPr>
              <a:r>
                <a:rPr lang="fr-FR" sz="3300" kern="1200" dirty="0">
                  <a:solidFill>
                    <a:srgbClr val="FF0000"/>
                  </a:solidFill>
                </a:rPr>
                <a:t>BAD CGI</a:t>
              </a:r>
            </a:p>
          </p:txBody>
        </p:sp>
      </p:grpSp>
      <p:sp>
        <p:nvSpPr>
          <p:cNvPr id="11" name="ZoneTexte 10"/>
          <p:cNvSpPr txBox="1"/>
          <p:nvPr/>
        </p:nvSpPr>
        <p:spPr>
          <a:xfrm>
            <a:off x="3647207" y="810491"/>
            <a:ext cx="4946325" cy="369332"/>
          </a:xfrm>
          <a:prstGeom prst="rect">
            <a:avLst/>
          </a:prstGeom>
          <a:noFill/>
        </p:spPr>
        <p:txBody>
          <a:bodyPr wrap="square" rtlCol="0">
            <a:spAutoFit/>
          </a:bodyPr>
          <a:lstStyle/>
          <a:p>
            <a:r>
              <a:rPr lang="fr-FR" dirty="0"/>
              <a:t>The </a:t>
            </a:r>
            <a:r>
              <a:rPr lang="fr-FR" dirty="0" err="1"/>
              <a:t>mummy</a:t>
            </a:r>
            <a:r>
              <a:rPr lang="fr-FR" dirty="0"/>
              <a:t> – Scorpion </a:t>
            </a:r>
            <a:r>
              <a:rPr lang="fr-FR" dirty="0" err="1"/>
              <a:t>king</a:t>
            </a:r>
            <a:r>
              <a:rPr lang="fr-FR" dirty="0"/>
              <a:t> made out of CGI</a:t>
            </a:r>
          </a:p>
        </p:txBody>
      </p:sp>
    </p:spTree>
    <p:extLst>
      <p:ext uri="{BB962C8B-B14F-4D97-AF65-F5344CB8AC3E}">
        <p14:creationId xmlns:p14="http://schemas.microsoft.com/office/powerpoint/2010/main" val="3810556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US" dirty="0"/>
              <a:t>The move to HD and 4K make CGI less convincing</a:t>
            </a:r>
            <a:endParaRPr lang="fr-FR" dirty="0"/>
          </a:p>
        </p:txBody>
      </p:sp>
      <p:sp>
        <p:nvSpPr>
          <p:cNvPr id="3" name="Espace réservé du contenu 2"/>
          <p:cNvSpPr>
            <a:spLocks noGrp="1"/>
          </p:cNvSpPr>
          <p:nvPr>
            <p:ph idx="1"/>
          </p:nvPr>
        </p:nvSpPr>
        <p:spPr/>
        <p:txBody>
          <a:bodyPr anchor="ctr"/>
          <a:lstStyle/>
          <a:p>
            <a:r>
              <a:rPr lang="fr-FR" dirty="0"/>
              <a:t>CGI looks </a:t>
            </a:r>
            <a:r>
              <a:rPr lang="fr-FR" dirty="0" err="1"/>
              <a:t>realistic</a:t>
            </a:r>
            <a:r>
              <a:rPr lang="fr-FR" dirty="0"/>
              <a:t> in SD</a:t>
            </a:r>
          </a:p>
          <a:p>
            <a:r>
              <a:rPr lang="fr-FR" dirty="0"/>
              <a:t>You </a:t>
            </a:r>
            <a:r>
              <a:rPr lang="fr-FR" dirty="0" err="1"/>
              <a:t>can</a:t>
            </a:r>
            <a:r>
              <a:rPr lang="fr-FR" dirty="0"/>
              <a:t> </a:t>
            </a:r>
            <a:r>
              <a:rPr lang="fr-FR" dirty="0" err="1"/>
              <a:t>see</a:t>
            </a:r>
            <a:r>
              <a:rPr lang="fr-FR" dirty="0"/>
              <a:t> the CGI in HD</a:t>
            </a:r>
          </a:p>
          <a:p>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426440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333</Words>
  <Application>Microsoft Office PowerPoint</Application>
  <PresentationFormat>Grand écran</PresentationFormat>
  <Paragraphs>55</Paragraphs>
  <Slides>11</Slides>
  <Notes>5</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Calibri</vt:lpstr>
      <vt:lpstr>Calibri Light</vt:lpstr>
      <vt:lpstr>Thème Office</vt:lpstr>
      <vt:lpstr>Special effects in the cinema</vt:lpstr>
      <vt:lpstr>« Special effects »</vt:lpstr>
      <vt:lpstr>Make-up</vt:lpstr>
      <vt:lpstr>Mechanical</vt:lpstr>
      <vt:lpstr>Chemical</vt:lpstr>
      <vt:lpstr>Computerized</vt:lpstr>
      <vt:lpstr>« Future of the cinema »</vt:lpstr>
      <vt:lpstr>Présentation PowerPoint</vt:lpstr>
      <vt:lpstr>The move to HD and 4K make CGI less convincing</vt:lpstr>
      <vt:lpstr>CGI, CGI, CGI and CGI</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Special effects in the cinema</dc:title>
  <dc:creator>zittoone</dc:creator>
  <cp:lastModifiedBy>Alexis Couvreur</cp:lastModifiedBy>
  <cp:revision>19</cp:revision>
  <dcterms:created xsi:type="dcterms:W3CDTF">2016-11-07T16:09:43Z</dcterms:created>
  <dcterms:modified xsi:type="dcterms:W3CDTF">2016-11-10T08:51:03Z</dcterms:modified>
</cp:coreProperties>
</file>