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70" r:id="rId3"/>
    <p:sldId id="257" r:id="rId4"/>
    <p:sldId id="260" r:id="rId5"/>
    <p:sldId id="262" r:id="rId6"/>
    <p:sldId id="276" r:id="rId7"/>
    <p:sldId id="258" r:id="rId8"/>
    <p:sldId id="282" r:id="rId9"/>
    <p:sldId id="261" r:id="rId10"/>
    <p:sldId id="274" r:id="rId11"/>
    <p:sldId id="264" r:id="rId12"/>
    <p:sldId id="265" r:id="rId13"/>
    <p:sldId id="284" r:id="rId14"/>
    <p:sldId id="290" r:id="rId15"/>
    <p:sldId id="267" r:id="rId16"/>
    <p:sldId id="286" r:id="rId17"/>
    <p:sldId id="287" r:id="rId18"/>
    <p:sldId id="285" r:id="rId19"/>
    <p:sldId id="279" r:id="rId20"/>
    <p:sldId id="288" r:id="rId21"/>
    <p:sldId id="289" r:id="rId22"/>
    <p:sldId id="291" r:id="rId23"/>
    <p:sldId id="280"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Accuracy</c:v>
          </c:tx>
          <c:spPr>
            <a:solidFill>
              <a:schemeClr val="accent1"/>
            </a:solidFill>
            <a:ln>
              <a:noFill/>
            </a:ln>
            <a:effectLst/>
          </c:spPr>
          <c:invertIfNegative val="0"/>
          <c:cat>
            <c:strRef>
              <c:f>Sheet1!$A$2:$A$5</c:f>
              <c:strCache>
                <c:ptCount val="4"/>
                <c:pt idx="0">
                  <c:v>Random Forest</c:v>
                </c:pt>
                <c:pt idx="1">
                  <c:v>Logistic Regression</c:v>
                </c:pt>
                <c:pt idx="2">
                  <c:v>Support Vector Machine</c:v>
                </c:pt>
                <c:pt idx="3">
                  <c:v>Decision Tree</c:v>
                </c:pt>
              </c:strCache>
            </c:strRef>
          </c:cat>
          <c:val>
            <c:numLit>
              <c:formatCode>General</c:formatCode>
              <c:ptCount val="4"/>
              <c:pt idx="0">
                <c:v>94</c:v>
              </c:pt>
              <c:pt idx="1">
                <c:v>92</c:v>
              </c:pt>
              <c:pt idx="2">
                <c:v>92</c:v>
              </c:pt>
              <c:pt idx="3">
                <c:v>92</c:v>
              </c:pt>
            </c:numLit>
          </c:val>
          <c:extLst>
            <c:ext xmlns:c16="http://schemas.microsoft.com/office/drawing/2014/chart" uri="{C3380CC4-5D6E-409C-BE32-E72D297353CC}">
              <c16:uniqueId val="{00000000-735C-4628-8363-2C225DCC90CF}"/>
            </c:ext>
          </c:extLst>
        </c:ser>
        <c:dLbls>
          <c:showLegendKey val="0"/>
          <c:showVal val="0"/>
          <c:showCatName val="0"/>
          <c:showSerName val="0"/>
          <c:showPercent val="0"/>
          <c:showBubbleSize val="0"/>
        </c:dLbls>
        <c:gapWidth val="150"/>
        <c:overlap val="100"/>
        <c:axId val="1823051887"/>
        <c:axId val="1823054799"/>
      </c:barChart>
      <c:catAx>
        <c:axId val="1823051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3054799"/>
        <c:crosses val="autoZero"/>
        <c:auto val="1"/>
        <c:lblAlgn val="ctr"/>
        <c:lblOffset val="100"/>
        <c:noMultiLvlLbl val="0"/>
      </c:catAx>
      <c:valAx>
        <c:axId val="1823054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3051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F1 Score</c:v>
                </c:pt>
              </c:strCache>
            </c:strRef>
          </c:tx>
          <c:spPr>
            <a:solidFill>
              <a:schemeClr val="accent1"/>
            </a:solidFill>
            <a:ln>
              <a:noFill/>
            </a:ln>
            <a:effectLst/>
          </c:spPr>
          <c:invertIfNegative val="0"/>
          <c:cat>
            <c:strRef>
              <c:f>Sheet1!$A$2:$A$5</c:f>
              <c:strCache>
                <c:ptCount val="4"/>
                <c:pt idx="0">
                  <c:v>Random Forest</c:v>
                </c:pt>
                <c:pt idx="1">
                  <c:v>Logistic Regression</c:v>
                </c:pt>
                <c:pt idx="2">
                  <c:v>Support Vector Machine</c:v>
                </c:pt>
                <c:pt idx="3">
                  <c:v>Decision Tree</c:v>
                </c:pt>
              </c:strCache>
            </c:strRef>
          </c:cat>
          <c:val>
            <c:numLit>
              <c:formatCode>General</c:formatCode>
              <c:ptCount val="4"/>
              <c:pt idx="0">
                <c:v>93</c:v>
              </c:pt>
              <c:pt idx="1">
                <c:v>88</c:v>
              </c:pt>
              <c:pt idx="2">
                <c:v>86</c:v>
              </c:pt>
              <c:pt idx="3">
                <c:v>86</c:v>
              </c:pt>
            </c:numLit>
          </c:val>
          <c:extLst>
            <c:ext xmlns:c16="http://schemas.microsoft.com/office/drawing/2014/chart" uri="{C3380CC4-5D6E-409C-BE32-E72D297353CC}">
              <c16:uniqueId val="{00000000-8437-4B63-912D-CCC0E36B7392}"/>
            </c:ext>
          </c:extLst>
        </c:ser>
        <c:dLbls>
          <c:showLegendKey val="0"/>
          <c:showVal val="0"/>
          <c:showCatName val="0"/>
          <c:showSerName val="0"/>
          <c:showPercent val="0"/>
          <c:showBubbleSize val="0"/>
        </c:dLbls>
        <c:gapWidth val="150"/>
        <c:overlap val="100"/>
        <c:axId val="1919053775"/>
        <c:axId val="1919052527"/>
      </c:barChart>
      <c:catAx>
        <c:axId val="1919053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9052527"/>
        <c:crosses val="autoZero"/>
        <c:auto val="1"/>
        <c:lblAlgn val="ctr"/>
        <c:lblOffset val="100"/>
        <c:noMultiLvlLbl val="0"/>
      </c:catAx>
      <c:valAx>
        <c:axId val="1919052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9053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08.928"/>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0 72,'907'-14,"-473"8,-66 2,-320 0,70-14,-66 9,61-4,525 9,-351 7,-260-3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40.234"/>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33 115,'0'-4,"0"-5,-3-17,-11-12,-1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41.116"/>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1 0,'8'0,"14"4,32 13,77 12,104 12,127 0,101-7,86-10,78-9,45-6,9-6,-32-2,-72-2,-101-1,-109 0,-104 0,-101 1,-78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51:11.065"/>
    </inkml:context>
    <inkml:brush xml:id="br0">
      <inkml:brushProperty name="width" value="0.35" units="cm"/>
      <inkml:brushProperty name="height" value="0.35" units="cm"/>
      <inkml:brushProperty name="color" value="#FFFFFF"/>
    </inkml:brush>
  </inkml:definitions>
  <inkml:trace contextRef="#ctx0" brushRef="#br0">290 385 24575,'309'0'0,"-484"7"0,-182 31 0,296-27 0,61-11 0,-1 0 0,1 0 0,0 0 0,0 0 0,0 0 0,0 0 0,-1 0 0,1 0 0,0 0 0,0 0 0,0 0 0,0 0 0,-1 0 0,1 0 0,0 0 0,0 1 0,0-1 0,0 0 0,0 0 0,-1 0 0,1 0 0,0 0 0,0 0 0,0 0 0,0 0 0,0 1 0,0-1 0,-1 0 0,1 0 0,0 0 0,0 0 0,0 0 0,0 1 0,0-1 0,0 0 0,0 0 0,0 0 0,0 0 0,0 1 0,0-1 0,0 0 0,0 0 0,0 0 0,0 0 0,0 1 0,0-1 0,0 0 0,0 0 0,0 0 0,0 0 0,0 0 0,0 1 0,0-1 0,0 0 0,18 7 0,60 7 0,115 6 0,-183-20 0,1247 38-1191,-956-35 1061,-289-3 130,60 1 0,77 9 0,-128-4 0,-21-6 0,0 0 0,0 0 0,0 0 0,1 0 0,-1 1 0,0-1 0,0 0 0,0 0 0,0 0 0,0 0 0,0 0 0,0 0 0,0 0 0,0 0 0,0 1 0,0-1 0,0 0 0,0 0 0,0 0 0,0 0 0,0 0 0,0 0 0,0 1 0,0-1 0,0 0 0,0 0 0,0 0 0,0 0 0,0 0 0,0 0 0,0 0 0,0 1 0,0-1 0,0 0 0,0 0 0,0 0 0,0 0 0,0 0 0,-1 0 0,1 0 0,0 0 0,0 1 0,0-1 0,0 0 0,0 0 0,0 0 0,0 0 0,0 0 0,-1 0 0,1 0 0,0 0 0,0 0 0,0 0 0,0 0 0,0 0 0,0 0 0,-1 0 0,1 0 0,0 0 0,0 0 0,0 0 0,0 0 0,-36 7 0,-409 7 1094,336-14-923,-421 0-115,741 0-56,179-2 0,-377 1 0,-1 1 0,1-2 0,15-3 0,-27 5 0,-1 0 0,0 0 0,1 0 0,-1 0 0,0 0 0,1 0 0,-1 0 0,0-1 0,0 1 0,1 0 0,-1 0 0,0 0 0,1 0 0,-1 0 0,0-1 0,0 1 0,1 0 0,-1 0 0,0-1 0,0 1 0,0 0 0,1 0 0,-1-1 0,0 1 0,0 0 0,0-1 0,0 1 0,0 0 0,0 0 0,1-1 0,-1 1 0,-12-9 0,-24-4 0,-1 1 0,0 3 0,-55-8 0,73 14 0,-447-71 0,116 21 0,345 52 0,-1 0 0,0 1 0,0-1 0,0-1 0,0 1 0,0-1 0,0 0 0,-9-5 0,14 6 0,1 1 0,0 0 0,-1-1 0,1 1 0,0 0 0,0-1 0,-1 1 0,1-1 0,0 1 0,0 0 0,-1-1 0,1 1 0,0-1 0,0 1 0,0-1 0,0 1 0,0-1 0,0 1 0,0-1 0,0 1 0,0-1 0,0 1 0,0-1 0,0 1 0,0 0 0,0-1 0,1 1 0,-1-1 0,0 1 0,0-1 0,0 1 0,1 0 0,-1-1 0,0 1 0,1-1 0,2-3 0,1 1 0,-1 0 0,1-1 0,0 1 0,-1 1 0,8-5 0,17-9 0,1 2 0,56-21 0,79-13 0,55-2-382,382-36 0,-574 84 382,29-4 0,-54 5 0,-7 0 0,-35 0 0,-861 11 0,1016 0 637,11-1-540,533 53-67,-643-60-30,0 1 0,26 8 0,-41-10 0,1-1 0,-1 1 0,0-1 0,0 1 0,0-1 0,0 1 0,0 0 0,1 0 0,-1-1 0,0 1 0,-1 0 0,1 0 0,0 0 0,1 1 0,-2-1 0,0-1 0,0 1 0,0-1 0,1 0 0,-1 1 0,0-1 0,0 1 0,0-1 0,0 1 0,0-1 0,0 0 0,-1 1 0,1-1 0,0 1 0,0-1 0,0 1 0,0-1 0,0 0 0,-1 1 0,1-1 0,0 1 0,0-1 0,-1 0 0,1 1 0,0-1 0,0 0 0,-1 1 0,-2 1 0,-1 1 0,1-1 0,-1 0 0,1 0 0,-1 0 0,-8 2 0,-44 12 0,-1-3 0,0-2 0,-86 4 0,52-6 0,65-4 0,36-1 0,60-2 0,1052-1-1462,-696-3 1126,-373 4 336,-54-2 0,1 0 0,0 0 0,0 1 0,0-1 0,0 0 0,0 0 0,0 0 0,-1 0 0,1 0 0,0 0 0,0 1 0,0-1 0,0 0 0,0 0 0,0 0 0,0 0 0,0 0 0,0 1 0,0-1 0,0 0 0,-1 0 0,1 0 0,0 0 0,0 1 0,0-1 0,0 0 0,0 0 0,1 0 0,-1 0 0,0 1 0,0-1 0,0 0 0,0 0 0,0 0 0,0 0 0,0 1 0,0-1 0,0 0 0,0 0 0,0 0 0,0 0 0,1 0 0,-1 0 0,0 1 0,0-1 0,0 0 0,0 0 0,0 0 0,0 0 0,1 0 0,-1 0 0,-85 22 0,-369 46-41,-9-30 246,342-28 519,114-10-652,-1 1 0,1 0 0,0 1 0,-1-1 0,1 1 1,-8 4-1,15-6-66,-1 0 1,1 0-1,0 1 1,-1-1-1,1 0 1,0 1-1,-1-1 1,1 0-1,0 1 1,-1-1-1,1 1 1,0-1-1,0 1 1,-1-1-1,1 0 1,0 1-1,0-1 1,0 1-1,0-1 1,-1 1-1,1-1 1,0 1-1,0-1 1,0 1-1,0-1 1,0 1-1,0-1 1,1 1-1,-1-1 1,0 1-1,0-1 1,0 1-1,0-1 1,0 1-1,1-1 1,-1 0-1,0 1 1,0-1-1,1 1 1,-1-1-1,0 0 1,1 1-1,-1-1 1,0 0-1,1 1 1,-1-1-1,1 0 1,-1 1-1,1-1 1,-1 0-1,1 0 1,5 5 3,0-2 1,0 1-1,0-1 1,0 0-1,1 0 1,0-1 0,9 3-1,57 10-27,-69-14 17,107 13 0,117 0 0,-59-5 0,-220-2 0,-7-4 0,6-1 0,-70 11 0,116-9 0,22-1 0,331 7 2,-223-11-142,279 0-551,238 3 690,-588 3 1,-40 1 0,-13 3 0,-23 9 0,-15 0 154,-1-1 1,-1-3-1,0-1 0,-65 13 1,52-14-97,-209 48-58,191-40 0,61-13 0,16-2 0,10-2 0,0-1 0,1 0 0,-1-1 0,0-1 0,20-2 0,-15 1 0,214-11 0,178-3 0,-355 17 0,-28 0 0,-1-2 0,1-1 0,34-5 0,-62 5 0,-6-1 0,-22 0 0,-432-8-268,-6 25-359,59 10 84,338-16 543,60-7 0,8 1 0,32 2 0,303-9 0,-291 2 0,1018-83-1124,0-53 120,-900 112 1085,-102 12-81,-61 14 0,0 0 0,0 0 0,0 0 0,0 0 0,-1 0 0,1 0 0,0 0 0,0 0 0,0 0 0,0 0 0,0 0 0,0 0 0,0 0 0,-1 0 0,1-1 0,0 1 0,0 0 0,0 0 0,0 0 0,0 0 0,0 0 0,0 0 0,0 0 0,0-1 0,0 1 0,0 0 0,0 0 0,0 0 0,0 0 0,0 0 0,0 0 0,0-1 0,0 1 0,0 0 0,0 0 0,0 0 0,0 0 0,0 0 0,0-1 0,0 1 0,0 0 0,0 0 0,0 0 0,0 0 0,0 0 0,0 0 0,0 0 0,0-1 0,0 1 0,0 0 0,0 0 0,1 0 0,-1 0 0,0 0 0,0 0 0,0 0 0,0 0 0,0 0 0,-36-5 0,-421 1 582,-15 27 313,352-17-767,-150 11 698,1453-134-1918,-1062 99 1092,-91 13 62,-28 4 7,-6 0 19,-49 5 342,43-3-364,-476 51-59,-180 14-477,597-61 952,-28 1 110,134-6-421,-1-1 0,1-2-1,65-14 1,-88 10-34,-14 7-136,0 0 0,0 0-1,0 0 1,1 0 0,-1 0-1,0 0 1,0 0 0,0-1 0,0 1-1,0 0 1,0 0 0,0 0-1,0 0 1,0 0 0,0 0-1,0-1 1,0 1 0,0 0-1,0 0 1,0 0 0,0 0 0,0 0-1,0-1 1,0 1 0,0 0-1,0 0 1,0 0 0,0 0-1,0 0 1,0 0 0,-1 0 0,1-1-1,0 1 1,0 0 0,0 0-1,0 0 1,0 0 0,0 0-1,0 0 1,0 0 0,0 0 0,-1 0-1,1 0 1,0 0 0,0-1-1,0 1 1,0 0 0,-1 0-1,-28-6-34,-258-7 34,61 7 0,214 5 0,0 0 0,1 0 0,-1-1 0,0-1 0,1 0 0,0-1 0,-14-6 0,22 9 0,1 0 0,0 0 0,1-1 0,-1 1 0,0-1 0,0 1 0,0-1 0,1 0 0,-1 0 0,1 0 0,0 1 0,-1-1 0,1 0 0,0-1 0,0 1 0,-1-4 0,1 3 0,1 0 0,0-1 0,0 1 0,0 0 0,0 0 0,1 0 0,-1-1 0,1 1 0,0 0 0,0 0 0,0 0 0,0 0 0,0 0 0,1 0 0,3-4 0,0-1 0,0 1 0,1-1 0,1 1 0,-1 1 0,1-1 0,0 1 0,10-7 0,57-32 0,-64 40 0,8-8 0,-18 12 0,0 1 0,1 0 0,-1 0 0,0 0 0,0 0 0,0 0 0,0-1 0,0 1 0,0 0 0,0 0 0,0 0 0,1-1 0,-1 1 0,0 0 0,0 0 0,0 0 0,0-1 0,0 1 0,0 0 0,0 0 0,0-1 0,0 1 0,0 0 0,0 0 0,0 0 0,0-1 0,-1 1 0,1 0 0,0 0 0,0 0 0,0-1 0,0 1 0,0 0 0,0 0 0,0 0 0,-1 0 0,1-1 0,0 1 0,0 0 0,0 0 0,0 0 0,-1 0 0,-4-2 0,0 0 0,0 1 0,0 0 0,0 0 0,0 0 0,-6 1 0,-59-4 0,-45-4 0,104 7 0,0-1 0,1 0 0,-1 0 0,1-1 0,0-1 0,0 0 0,-15-8 0,24 12 0,0-1 0,0 1 0,0-1 0,0 0 0,0 1 0,-1-1 0,1 0 0,1 0 0,-1 0 0,0 1 0,0-1 0,0 0 0,0 0 0,1-1 0,-1 1 0,0 0 0,1 0 0,-1 0 0,1 0 0,-1 0 0,1-1 0,0 1 0,0 0 0,-1 0 0,1-1 0,0 1 0,0 0 0,0 0 0,0-1 0,0 1 0,1 0 0,-1-1 0,0 1 0,1 0 0,-1 0 0,0 0 0,1-1 0,-1 1 0,1 0 0,0 0 0,-1 0 0,2-1 0,2-3 0,1 0 0,-1 1 0,1 0 0,0 0 0,1 0 0,-1 0 0,8-3 0,16-8 0,0 3 0,1 0 0,0 1 0,1 2 0,36-5 0,162-17 0,-215 30 0,13-3 0,-19 3 0,0 0 0,-1 0 0,1 0 0,0 1 0,-1 0 0,1 1 0,15 2 0,-23-3 0,1 0 0,-1 0 0,0 0 0,0 0 0,1 0 0,-1 1 0,0-1 0,0 0 0,1 0 0,-1 0 0,0 0 0,0 0 0,0 1 0,0-1 0,1 0 0,-1 0 0,0 0 0,0 0 0,0 1 0,0-1 0,1 0 0,-1 0 0,0 1 0,0-1 0,0 0 0,0 0 0,0 1 0,0-1 0,0 0 0,0 0 0,0 1 0,0-1 0,0 0 0,0 0 0,0 1 0,0-1 0,0 0 0,0 0 0,0 1 0,0-1 0,0 0 0,0 0 0,0 0 0,-1 1 0,1-1 0,0 0 0,0 0 0,0 0 0,0 1 0,0-1 0,-1 0 0,1 0 0,0 0 0,0 1 0,0-1 0,-1 0 0,1 0 0,0 0 0,0 0 0,-1 0 0,1 0 0,0 0 0,0 0 0,0 0 0,-1 1 0,-17 8 0,10-7 0,0 1 0,0-1 0,0-1 0,-1 0 0,1 0 0,-1 0 0,1-1 0,-1-1 0,1 1 0,0-1 0,-10-3 0,-12-3 0,-49-20 0,24 7 0,55 20 0,-1 0 0,1-1 0,-1 1 0,1 0 0,-1 0 0,1-1 0,-1 1 0,1 0 0,-1 0 0,1 0 0,-1 0 0,0-1 0,1 1 0,-1 0 0,1 0 0,-1 0 0,1 0 0,-1 1 0,0-1 0,1 0 0,-1 0 0,1 0 0,-1 0 0,1 0 0,-1 1 0,1-1 0,-1 0 0,1 1 0,-1-1 0,1 0 0,-1 1 0,1-1 0,0 0 0,-1 2 0,1-2 0,0 1 0,0 0 0,0 0 0,1 0 0,-1 0 0,0 0 0,1-1 0,-1 1 0,0 0 0,1 0 0,-1-1 0,1 1 0,0 0 0,-1-1 0,1 1 0,-1 0 0,1-1 0,0 1 0,0-1 0,-1 1 0,2 0 0,4 2 0,-1 0 0,1-1 0,-1 1 0,1-1 0,0 0 0,0 0 0,0-1 0,0 0 0,0 0 0,0-1 0,12 1 0,10 0 0,569-4-551,-398-6 276,-36 4 148,728-12 56,-1028 28 1095,123-8-1024,17 0 0,38 0 0,374 5-295,-18-2-265,534 59 22,-857-54 538,-60-6 0,-14-5 0,0 1 0,0-1 0,0 0 0,0 0 0,0 1 0,0-1 0,0 0 0,-1 0 0,1 1 0,0-1 0,0 0 0,0 0 0,0 1 0,0-1 0,0 0 0,0 0 0,-1 0 0,1 0 0,0 1 0,0-1 0,0 0 0,0 0 0,-1 0 0,1 0 0,0 1 0,0-1 0,0 0 0,-1 0 0,1 0 0,0 0 0,0 0 0,-1 0 0,1 0 0,0 0 0,0 0 0,0 0 0,-1 0 0,1 0 0,0 0 0,-1 0 0,-30 8 0,0-1 0,-1-1 0,0-2 0,-40 0 0,14-1 0,-789 27-156,318-18 329,437-5-141,74-2-32,18-5 0,-1 0 0,1 0 0,0 0 0,0 0 0,0 1 0,0-1 0,0 0 0,0 0 0,-1 0 0,1 0 0,0 0 0,0 0 0,0 1 0,0-1 0,0 0 0,0 0 0,0 0 0,0 0 0,0 1 0,0-1 0,0 0 0,0 0 0,0 0 0,0 0 0,0 1 0,0-1 0,0 0 0,0 0 0,0 0 0,0 1 0,0-1 0,0 0 0,0 0 0,0 0 0,0 0 0,0 1 0,0-1 0,0 0 0,0 0 0,0 0 0,1 0 0,-1 0 0,0 0 0,0 1 0,0-1 0,0 0 0,0 0 0,1 0 0,-1 0 0,0 0 0,0 0 0,6 4 0,0 0 0,0-1 0,0 0 0,1-1 0,-1 1 0,0-1 0,1 0 0,7 0 0,71 12 0,-54-10 0,543 41 380,8-38 0,-474-6-380,-82 4 0,-26-5 0,0 0 0,0 0 0,1 0 0,-1 0 0,0 0 0,0 1 0,0-1 0,0 0 0,1 0 0,-1 0 0,0 0 0,0 1 0,0-1 0,0 0 0,0 0 0,0 0 0,0 1 0,0-1 0,0 0 0,0 0 0,1 0 0,-1 1 0,0-1 0,0 0 0,0 0 0,0 0 0,0 1 0,0-1 0,-1 0 0,1 0 0,0 0 0,0 1 0,0-1 0,0 0 0,0 0 0,0 0 0,0 1 0,0-1 0,0 0 0,0 0 0,-1 0 0,1 0 0,0 0 0,0 1 0,0-1 0,0 0 0,-1 0 0,1 0 0,0 0 0,0 0 0,0 0 0,0 0 0,-1 1 0,1-1 0,0 0 0,0 0 0,0 0 0,-1 0 0,1 0 0,0 0 0,0 0 0,0 0 0,-1 0 0,1 0 0,0 0 0,-1 0 0,-28 10 0,-55 13 0,-845 137-603,633-117 589,265-36 110,56-4-100,457-7 719,-159-1-321,-178 5-394,-101 0 0,-122 0 0,-310 0 0,1441-48-1276,-664 23 999,-266 18 248,303-23-186,-388 25 215,-65 2 0,-59 0 743,-135 15 0,220-13-731,0 1 0,0 0 1,0 0-1,0 0 0,0 0 1,0 0-1,0 0 0,0 0 0,0 0 1,0 1-1,0-1 0,0 0 0,0 1 1,0-1-1,0 0 0,0 1 0,0-1 1,0 1-1,1 0 0,-3 0 0,31 4 42,106-3-54,190-21 0,-223 10 0,-60 6 0,174-17 0,-190 15 0,-25 5 0,0 0 0,0 0 0,0 0 0,-1 0 0,1-1 0,0 1 0,0 0 0,0 0 0,0 0 0,0 0 0,0 0 0,0 0 0,0 0 0,0 0 0,0 0 0,0-1 0,0 1 0,0 0 0,0 0 0,0 0 0,0 0 0,0 0 0,0 0 0,0 0 0,0 0 0,0 0 0,0-1 0,0 1 0,0 0 0,0 0 0,0 0 0,0 0 0,1 0 0,-1 0 0,0 0 0,0 0 0,0 0 0,0 0 0,0 0 0,0-1 0,0 1 0,0 0 0,0 0 0,0 0 0,0 0 0,0 0 0,1 0 0,-1 0 0,0 0 0,0 0 0,0 0 0,0 0 0,0 0 0,0 0 0,0 0 0,0 0 0,1 0 0,-1 0 0,0 0 0,0 0 0,0 0 0,0 0 0,-40-4 0,-327 11 0,-3 27 0,293-22 0,76-12 0,1-1 0,0 1 0,0 0 0,0 0 0,0 0 0,0 0 0,-1 0 0,1 0 0,0 0 0,0 0 0,0 0 0,0 0 0,-1 0 0,1 0 0,0 0 0,0 0 0,0 0 0,0 0 0,-1 0 0,1 0 0,0 0 0,0 0 0,0 1 0,0-1 0,0 0 0,-1 0 0,1 0 0,0 0 0,0 0 0,0 0 0,0 0 0,0 0 0,0 1 0,-1-1 0,1 0 0,0 0 0,0 0 0,0 0 0,0 0 0,0 1 0,0-1 0,0 0 0,0 0 0,0 0 0,0 0 0,0 1 0,0-1 0,0 0 0,0 0 0,0 0 0,0 0 0,0 1 0,0-1 0,15 4 0,115 5 0,154-8 0,-180-2 0,-75 0 0,-75 1 0,-1044-2 0,874-7 0,211 8 0,0 1 0,0-1 0,0 1 0,-1-1 0,1-1 0,0 1 0,1-1 0,-1 0 0,0 0 0,0 0 0,1-1 0,-7-4 0,10 6 0,0-1 0,0 0 0,-1 0 0,1 0 0,0 0 0,0 0 0,1 0 0,-1 0 0,0 0 0,1 0 0,-1 0 0,1-1 0,0 1 0,-1 0 0,1 0 0,0 0 0,1-1 0,-1 1 0,0 0 0,1 0 0,-1 0 0,1 0 0,-1-1 0,1 1 0,0 0 0,0 0 0,0 0 0,3-3 0,-3 3 0,0-1 0,0 1 0,1 0 0,0 0 0,-1-1 0,1 1 0,0 0 0,0 0 0,0 1 0,0-1 0,0 0 0,1 1 0,-1-1 0,0 1 0,6-2 0,44-9 0,-38 10 0,509-51-38,-416 45-88,681-38-1052,-642 44 1178,-108 6 0,-38-4 0,1 0 0,0 0 0,-1 1 0,1-1 0,0 0 0,-1 0 0,1 0 0,0 1 0,-1-1 0,1 0 0,0 1 0,-1-1 0,1 0 0,-1 1 0,1-1 0,-1 1 0,1-1 0,-1 1 0,1-1 0,0 2 0,-1-2 0,0 1 0,0 0 0,-1-1 0,1 1 0,0-1 0,0 1 0,0-1 0,-1 1 0,1-1 0,0 1 0,-1-1 0,1 1 0,-1-1 0,1 1 0,0-1 0,-1 0 0,1 1 0,-1-1 0,1 0 0,-1 1 0,1-1 0,-2 1 0,-28 13 0,-25 5 0,-1-1 0,-63 9 0,-129 14 589,124-22 104,66-8-633,52-7-60,18-1 0,42 1 0,-1-3 0,1-2 0,72-11 0,-47 4 0,465-39 0,-510 43 0,-33 3 0,-7 0 0,-53 0 0,-632 26 0,634-16 0,49-6 0,14 0 0,35 3 0,0-2 0,81-3 0,-46-1 0,66 0 0,2-1 0,170 21 0,-305-19 0,62 12 0,-67-12 0,1 1 0,0 0 0,-1 0 0,1 0 0,-1 0 0,1 0 0,-1 1 0,0 0 0,0 0 0,0 0 0,5 7 0,-8-10 0,0 1 0,-1 0 0,1 0 0,-1-1 0,1 1 0,-1 0 0,1 0 0,-1 0 0,0-1 0,1 1 0,-1 0 0,0 0 0,0 0 0,0 0 0,1 0 0,-1 0 0,0 0 0,0 0 0,0-1 0,-1 1 0,1 0 0,0 0 0,0 0 0,0 0 0,-1 0 0,1 0 0,0 0 0,-1-1 0,1 1 0,-1 1 0,-2 1 0,1 0 0,-1-1 0,0 1 0,0-1 0,0 0 0,0 1 0,-5 1 0,-20 10 0,-1-2 0,-1-1 0,0-1 0,-1-2 0,-38 6 0,14-3 0,-144 30 0,157-31 0,43-10 0,-1 1 0,0-1 0,0 0 0,0 0 0,0 0 0,0 0 0,0 0 0,0 0 0,0 0 0,0 0 0,0 0 0,0 0 0,0 0 0,0 0 0,1 1 0,-1-1 0,0 0 0,0 0 0,0 0 0,0 0 0,0 0 0,0 0 0,0 0 0,0 0 0,0 1 0,0-1 0,0 0 0,0 0 0,0 0 0,0 0 0,0 0 0,0 0 0,0 0 0,0 0 0,0 1 0,-1-1 0,1 0 0,0 0 0,0 0 0,0 0 0,0 0 0,0 0 0,0 0 0,0 0 0,0 0 0,0 0 0,0 0 0,0 1 0,0-1 0,-1 0 0,1 0 0,0 0 0,0 0 0,0 0 0,0 0 0,0 0 0,0 0 0,0 0 0,0 0 0,-1 0 0,1 0 0,26 2 0,236-16 0,-133 5 0,26 1 0,146-12 0,-275 14 0,-47 4 0,-256 15 0,245-7 0,32-6 0,0 0 0,0 0 0,0 0 0,1 0 0,-1 0 0,0 0 0,0 0 0,0 0 0,0 0 0,0 0 0,0 0 0,1 0 0,-1 0 0,0 0 0,0 0 0,0 0 0,0 0 0,0 0 0,0 0 0,1 0 0,-1 0 0,0 0 0,0 0 0,0 1 0,0-1 0,0 0 0,0 0 0,0 0 0,0 0 0,0 0 0,0 0 0,0 0 0,1 1 0,-1-1 0,0 0 0,0 0 0,0 0 0,0 0 0,0 0 0,0 0 0,0 1 0,0-1 0,0 0 0,0 0 0,0 0 0,0 0 0,0 0 0,0 0 0,0 1 0,-1-1 0,1 0 0,0 0 0,0 0 0,0 0 0,0 0 0,0 0 0,0 0 0,0 1 0,63 5 0,252-13 0,-2-25 0,-231 22 0,-61 5 0,-16 1 0,-34 0 0,-198 1 0,-39-1 0,193-14-1365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09.406"/>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10.275"/>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1860 59,'-1859'0,"2134"0,6 0,294 2,1055-15,-1230-17,-289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10.886"/>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1 0,'12'0,"39"0,75 0,95 0,105 0,84 0,36 0,14 0,-33 0,-72 0,-85 0,-88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11.876"/>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0 0,'32'0,"66"8,71 3,47 10,42 3,17-3,9-5,-16-5,-49-5,-54-3,-52-2,-44-2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12.634"/>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1356 1,'253'0,"2045"0,-2561 0,-17 0,-95 0,-2329 0,2420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14.958"/>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24.569"/>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0T06:50:25.209"/>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2390 63,'-403'1,"-479"-3,-85-44,861 38,75 3,30 4,8 0,63 1,116 6,105 11,87 12,874 104,299 25,-1274-139,-13-5,-916-22,36 2,420-4,22-6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106761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1645662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257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1127935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0423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692505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3156500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375736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383926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54FB-3F7A-49F6-AC56-CF04121F3BC4}"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263606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54FB-3F7A-49F6-AC56-CF04121F3BC4}"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284192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6854FB-3F7A-49F6-AC56-CF04121F3BC4}" type="datetimeFigureOut">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284387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854FB-3F7A-49F6-AC56-CF04121F3BC4}" type="datetimeFigureOut">
              <a:rPr lang="en-US" smtClean="0"/>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20643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854FB-3F7A-49F6-AC56-CF04121F3BC4}" type="datetimeFigureOut">
              <a:rPr lang="en-US" smtClean="0"/>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104815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854FB-3F7A-49F6-AC56-CF04121F3BC4}"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352469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854FB-3F7A-49F6-AC56-CF04121F3BC4}"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CB4D2-B137-4DE9-9E38-21FF4BA0B811}" type="slidenum">
              <a:rPr lang="en-US" smtClean="0"/>
              <a:t>‹#›</a:t>
            </a:fld>
            <a:endParaRPr lang="en-US"/>
          </a:p>
        </p:txBody>
      </p:sp>
    </p:spTree>
    <p:extLst>
      <p:ext uri="{BB962C8B-B14F-4D97-AF65-F5344CB8AC3E}">
        <p14:creationId xmlns:p14="http://schemas.microsoft.com/office/powerpoint/2010/main" val="57619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6854FB-3F7A-49F6-AC56-CF04121F3BC4}" type="datetimeFigureOut">
              <a:rPr lang="en-US" smtClean="0"/>
              <a:t>7/2/2024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6CB4D2-B137-4DE9-9E38-21FF4BA0B811}" type="slidenum">
              <a:rPr lang="en-US" smtClean="0"/>
              <a:t>‹#›</a:t>
            </a:fld>
            <a:endParaRPr lang="en-US"/>
          </a:p>
        </p:txBody>
      </p:sp>
    </p:spTree>
    <p:extLst>
      <p:ext uri="{BB962C8B-B14F-4D97-AF65-F5344CB8AC3E}">
        <p14:creationId xmlns:p14="http://schemas.microsoft.com/office/powerpoint/2010/main" val="3905749437"/>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21" Type="http://schemas.openxmlformats.org/officeDocument/2006/relationships/customXml" Target="../ink/ink1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9.xml"/><Relationship Id="rId2" Type="http://schemas.openxmlformats.org/officeDocument/2006/relationships/image" Target="../media/image4.png"/><Relationship Id="rId16" Type="http://schemas.openxmlformats.org/officeDocument/2006/relationships/customXml" Target="../ink/ink8.xml"/><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3.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2.xml"/><Relationship Id="rId10" Type="http://schemas.openxmlformats.org/officeDocument/2006/relationships/image" Target="../media/image7.png"/><Relationship Id="rId19" Type="http://schemas.openxmlformats.org/officeDocument/2006/relationships/customXml" Target="../ink/ink10.xml"/><Relationship Id="rId4" Type="http://schemas.openxmlformats.org/officeDocument/2006/relationships/image" Target="../media/image40.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6EAF-FB67-4C8D-A268-B3B23E45F53E}"/>
              </a:ext>
            </a:extLst>
          </p:cNvPr>
          <p:cNvSpPr>
            <a:spLocks noGrp="1"/>
          </p:cNvSpPr>
          <p:nvPr>
            <p:ph type="ctrTitle"/>
          </p:nvPr>
        </p:nvSpPr>
        <p:spPr>
          <a:xfrm>
            <a:off x="1674847" y="2189527"/>
            <a:ext cx="7766936" cy="2347871"/>
          </a:xfrm>
        </p:spPr>
        <p:txBody>
          <a:bodyPr>
            <a:normAutofit fontScale="90000"/>
          </a:bodyPr>
          <a:lstStyle/>
          <a:p>
            <a:r>
              <a:rPr lang="en-US" dirty="0"/>
              <a:t>Malware Detection using Machine Learning Algorithms</a:t>
            </a:r>
          </a:p>
        </p:txBody>
      </p:sp>
      <p:pic>
        <p:nvPicPr>
          <p:cNvPr id="4" name="Picture 3">
            <a:extLst>
              <a:ext uri="{FF2B5EF4-FFF2-40B4-BE49-F238E27FC236}">
                <a16:creationId xmlns:a16="http://schemas.microsoft.com/office/drawing/2014/main" id="{EA7FE051-93A0-4B24-B1AB-2DE216FA24FE}"/>
              </a:ext>
            </a:extLst>
          </p:cNvPr>
          <p:cNvPicPr/>
          <p:nvPr/>
        </p:nvPicPr>
        <p:blipFill>
          <a:blip r:embed="rId2" cstate="print">
            <a:extLst>
              <a:ext uri="{28A0092B-C50C-407E-A947-70E740481C1C}">
                <a14:useLocalDpi xmlns:a14="http://schemas.microsoft.com/office/drawing/2010/main" val="0"/>
              </a:ext>
            </a:extLst>
          </a:blip>
          <a:srcRect l="24385" t="22948" r="24316" b="22527"/>
          <a:stretch>
            <a:fillRect/>
          </a:stretch>
        </p:blipFill>
        <p:spPr bwMode="auto">
          <a:xfrm>
            <a:off x="764703" y="0"/>
            <a:ext cx="2339748" cy="2430076"/>
          </a:xfrm>
          <a:prstGeom prst="rect">
            <a:avLst/>
          </a:prstGeom>
          <a:noFill/>
          <a:ln>
            <a:noFill/>
          </a:ln>
        </p:spPr>
      </p:pic>
    </p:spTree>
    <p:extLst>
      <p:ext uri="{BB962C8B-B14F-4D97-AF65-F5344CB8AC3E}">
        <p14:creationId xmlns:p14="http://schemas.microsoft.com/office/powerpoint/2010/main" val="1695968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F119-1518-379F-A72A-13E01C466D70}"/>
              </a:ext>
            </a:extLst>
          </p:cNvPr>
          <p:cNvSpPr>
            <a:spLocks noGrp="1"/>
          </p:cNvSpPr>
          <p:nvPr>
            <p:ph type="title"/>
          </p:nvPr>
        </p:nvSpPr>
        <p:spPr/>
        <p:txBody>
          <a:bodyPr/>
          <a:lstStyle/>
          <a:p>
            <a:r>
              <a:rPr lang="en-US" dirty="0"/>
              <a:t>Methodology</a:t>
            </a:r>
            <a:endParaRPr lang="en-IN" dirty="0"/>
          </a:p>
        </p:txBody>
      </p:sp>
      <p:pic>
        <p:nvPicPr>
          <p:cNvPr id="5" name="Content Placeholder 4">
            <a:extLst>
              <a:ext uri="{FF2B5EF4-FFF2-40B4-BE49-F238E27FC236}">
                <a16:creationId xmlns:a16="http://schemas.microsoft.com/office/drawing/2014/main" id="{DCDC5A21-A0D9-0429-091A-4666402A5B3A}"/>
              </a:ext>
            </a:extLst>
          </p:cNvPr>
          <p:cNvPicPr>
            <a:picLocks noGrp="1" noChangeAspect="1"/>
          </p:cNvPicPr>
          <p:nvPr>
            <p:ph idx="1"/>
          </p:nvPr>
        </p:nvPicPr>
        <p:blipFill>
          <a:blip r:embed="rId2"/>
          <a:stretch>
            <a:fillRect/>
          </a:stretch>
        </p:blipFill>
        <p:spPr>
          <a:xfrm>
            <a:off x="921682" y="1490680"/>
            <a:ext cx="8107971" cy="4935287"/>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4CBFB34-FD69-A170-DF55-18CCDAF3B108}"/>
                  </a:ext>
                </a:extLst>
              </p14:cNvPr>
              <p14:cNvContentPartPr/>
              <p14:nvPr/>
            </p14:nvContentPartPr>
            <p14:xfrm>
              <a:off x="3019938" y="5913416"/>
              <a:ext cx="1077480" cy="26280"/>
            </p14:xfrm>
          </p:contentPart>
        </mc:Choice>
        <mc:Fallback xmlns="">
          <p:pic>
            <p:nvPicPr>
              <p:cNvPr id="3" name="Ink 2">
                <a:extLst>
                  <a:ext uri="{FF2B5EF4-FFF2-40B4-BE49-F238E27FC236}">
                    <a16:creationId xmlns:a16="http://schemas.microsoft.com/office/drawing/2014/main" id="{E4CBFB34-FD69-A170-DF55-18CCDAF3B108}"/>
                  </a:ext>
                </a:extLst>
              </p:cNvPr>
              <p:cNvPicPr/>
              <p:nvPr/>
            </p:nvPicPr>
            <p:blipFill>
              <a:blip r:embed="rId4"/>
              <a:stretch>
                <a:fillRect/>
              </a:stretch>
            </p:blipFill>
            <p:spPr>
              <a:xfrm>
                <a:off x="2947938" y="5769416"/>
                <a:ext cx="1221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E9EE2DB-3453-9CD8-44A7-2DA1C1A30698}"/>
                  </a:ext>
                </a:extLst>
              </p14:cNvPr>
              <p14:cNvContentPartPr/>
              <p14:nvPr/>
            </p14:nvContentPartPr>
            <p14:xfrm>
              <a:off x="4102098" y="5914136"/>
              <a:ext cx="360" cy="360"/>
            </p14:xfrm>
          </p:contentPart>
        </mc:Choice>
        <mc:Fallback xmlns="">
          <p:pic>
            <p:nvPicPr>
              <p:cNvPr id="4" name="Ink 3">
                <a:extLst>
                  <a:ext uri="{FF2B5EF4-FFF2-40B4-BE49-F238E27FC236}">
                    <a16:creationId xmlns:a16="http://schemas.microsoft.com/office/drawing/2014/main" id="{EE9EE2DB-3453-9CD8-44A7-2DA1C1A30698}"/>
                  </a:ext>
                </a:extLst>
              </p:cNvPr>
              <p:cNvPicPr/>
              <p:nvPr/>
            </p:nvPicPr>
            <p:blipFill>
              <a:blip r:embed="rId6"/>
              <a:stretch>
                <a:fillRect/>
              </a:stretch>
            </p:blipFill>
            <p:spPr>
              <a:xfrm>
                <a:off x="4030458" y="5770136"/>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940A7BF-83DB-BB43-586B-058B8ACB2774}"/>
                  </a:ext>
                </a:extLst>
              </p14:cNvPr>
              <p14:cNvContentPartPr/>
              <p14:nvPr/>
            </p14:nvContentPartPr>
            <p14:xfrm>
              <a:off x="3634098" y="5968496"/>
              <a:ext cx="1178280" cy="21960"/>
            </p14:xfrm>
          </p:contentPart>
        </mc:Choice>
        <mc:Fallback xmlns="">
          <p:pic>
            <p:nvPicPr>
              <p:cNvPr id="6" name="Ink 5">
                <a:extLst>
                  <a:ext uri="{FF2B5EF4-FFF2-40B4-BE49-F238E27FC236}">
                    <a16:creationId xmlns:a16="http://schemas.microsoft.com/office/drawing/2014/main" id="{A940A7BF-83DB-BB43-586B-058B8ACB2774}"/>
                  </a:ext>
                </a:extLst>
              </p:cNvPr>
              <p:cNvPicPr/>
              <p:nvPr/>
            </p:nvPicPr>
            <p:blipFill>
              <a:blip r:embed="rId8"/>
              <a:stretch>
                <a:fillRect/>
              </a:stretch>
            </p:blipFill>
            <p:spPr>
              <a:xfrm>
                <a:off x="3562458" y="5824496"/>
                <a:ext cx="13219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CEDA3FE-26AE-3DC2-5B7A-1C30A55CA851}"/>
                  </a:ext>
                </a:extLst>
              </p14:cNvPr>
              <p14:cNvContentPartPr/>
              <p14:nvPr/>
            </p14:nvContentPartPr>
            <p14:xfrm>
              <a:off x="3481098" y="5972816"/>
              <a:ext cx="1183320" cy="360"/>
            </p14:xfrm>
          </p:contentPart>
        </mc:Choice>
        <mc:Fallback xmlns="">
          <p:pic>
            <p:nvPicPr>
              <p:cNvPr id="7" name="Ink 6">
                <a:extLst>
                  <a:ext uri="{FF2B5EF4-FFF2-40B4-BE49-F238E27FC236}">
                    <a16:creationId xmlns:a16="http://schemas.microsoft.com/office/drawing/2014/main" id="{1CEDA3FE-26AE-3DC2-5B7A-1C30A55CA851}"/>
                  </a:ext>
                </a:extLst>
              </p:cNvPr>
              <p:cNvPicPr/>
              <p:nvPr/>
            </p:nvPicPr>
            <p:blipFill>
              <a:blip r:embed="rId10"/>
              <a:stretch>
                <a:fillRect/>
              </a:stretch>
            </p:blipFill>
            <p:spPr>
              <a:xfrm>
                <a:off x="3409458" y="5828816"/>
                <a:ext cx="13269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29E06B45-48FB-2483-4A33-9F468FE2A3CE}"/>
                  </a:ext>
                </a:extLst>
              </p14:cNvPr>
              <p14:cNvContentPartPr/>
              <p14:nvPr/>
            </p14:nvContentPartPr>
            <p14:xfrm>
              <a:off x="2793498" y="6023216"/>
              <a:ext cx="779760" cy="43920"/>
            </p14:xfrm>
          </p:contentPart>
        </mc:Choice>
        <mc:Fallback xmlns="">
          <p:pic>
            <p:nvPicPr>
              <p:cNvPr id="8" name="Ink 7">
                <a:extLst>
                  <a:ext uri="{FF2B5EF4-FFF2-40B4-BE49-F238E27FC236}">
                    <a16:creationId xmlns:a16="http://schemas.microsoft.com/office/drawing/2014/main" id="{29E06B45-48FB-2483-4A33-9F468FE2A3CE}"/>
                  </a:ext>
                </a:extLst>
              </p:cNvPr>
              <p:cNvPicPr/>
              <p:nvPr/>
            </p:nvPicPr>
            <p:blipFill>
              <a:blip r:embed="rId12"/>
              <a:stretch>
                <a:fillRect/>
              </a:stretch>
            </p:blipFill>
            <p:spPr>
              <a:xfrm>
                <a:off x="2721498" y="5879216"/>
                <a:ext cx="9234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BA59AB75-E472-6D70-899C-05BFAFC680E0}"/>
                  </a:ext>
                </a:extLst>
              </p14:cNvPr>
              <p14:cNvContentPartPr/>
              <p14:nvPr/>
            </p14:nvContentPartPr>
            <p14:xfrm>
              <a:off x="2640858" y="5998016"/>
              <a:ext cx="1406520" cy="360"/>
            </p14:xfrm>
          </p:contentPart>
        </mc:Choice>
        <mc:Fallback xmlns="">
          <p:pic>
            <p:nvPicPr>
              <p:cNvPr id="9" name="Ink 8">
                <a:extLst>
                  <a:ext uri="{FF2B5EF4-FFF2-40B4-BE49-F238E27FC236}">
                    <a16:creationId xmlns:a16="http://schemas.microsoft.com/office/drawing/2014/main" id="{BA59AB75-E472-6D70-899C-05BFAFC680E0}"/>
                  </a:ext>
                </a:extLst>
              </p:cNvPr>
              <p:cNvPicPr/>
              <p:nvPr/>
            </p:nvPicPr>
            <p:blipFill>
              <a:blip r:embed="rId14"/>
              <a:stretch>
                <a:fillRect/>
              </a:stretch>
            </p:blipFill>
            <p:spPr>
              <a:xfrm>
                <a:off x="2569218" y="5854376"/>
                <a:ext cx="1550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8CB3B432-CF0C-2A6B-8601-1D8A45C43B61}"/>
                  </a:ext>
                </a:extLst>
              </p14:cNvPr>
              <p14:cNvContentPartPr/>
              <p14:nvPr/>
            </p14:nvContentPartPr>
            <p14:xfrm>
              <a:off x="3472818" y="5880296"/>
              <a:ext cx="360" cy="360"/>
            </p14:xfrm>
          </p:contentPart>
        </mc:Choice>
        <mc:Fallback xmlns="">
          <p:pic>
            <p:nvPicPr>
              <p:cNvPr id="10" name="Ink 9">
                <a:extLst>
                  <a:ext uri="{FF2B5EF4-FFF2-40B4-BE49-F238E27FC236}">
                    <a16:creationId xmlns:a16="http://schemas.microsoft.com/office/drawing/2014/main" id="{8CB3B432-CF0C-2A6B-8601-1D8A45C43B61}"/>
                  </a:ext>
                </a:extLst>
              </p:cNvPr>
              <p:cNvPicPr/>
              <p:nvPr/>
            </p:nvPicPr>
            <p:blipFill>
              <a:blip r:embed="rId6"/>
              <a:stretch>
                <a:fillRect/>
              </a:stretch>
            </p:blipFill>
            <p:spPr>
              <a:xfrm>
                <a:off x="3400818" y="5736656"/>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30B64EB8-18CF-55DF-210D-89B24569D9F8}"/>
                  </a:ext>
                </a:extLst>
              </p14:cNvPr>
              <p14:cNvContentPartPr/>
              <p14:nvPr/>
            </p14:nvContentPartPr>
            <p14:xfrm>
              <a:off x="4185618" y="5947976"/>
              <a:ext cx="360" cy="360"/>
            </p14:xfrm>
          </p:contentPart>
        </mc:Choice>
        <mc:Fallback xmlns="">
          <p:pic>
            <p:nvPicPr>
              <p:cNvPr id="11" name="Ink 10">
                <a:extLst>
                  <a:ext uri="{FF2B5EF4-FFF2-40B4-BE49-F238E27FC236}">
                    <a16:creationId xmlns:a16="http://schemas.microsoft.com/office/drawing/2014/main" id="{30B64EB8-18CF-55DF-210D-89B24569D9F8}"/>
                  </a:ext>
                </a:extLst>
              </p:cNvPr>
              <p:cNvPicPr/>
              <p:nvPr/>
            </p:nvPicPr>
            <p:blipFill>
              <a:blip r:embed="rId6"/>
              <a:stretch>
                <a:fillRect/>
              </a:stretch>
            </p:blipFill>
            <p:spPr>
              <a:xfrm>
                <a:off x="4113978" y="5803976"/>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6E33CAC8-F071-44F6-1FDA-DEA1094CAA18}"/>
                  </a:ext>
                </a:extLst>
              </p14:cNvPr>
              <p14:cNvContentPartPr/>
              <p14:nvPr/>
            </p14:nvContentPartPr>
            <p14:xfrm>
              <a:off x="3325578" y="5925296"/>
              <a:ext cx="1539720" cy="135720"/>
            </p14:xfrm>
          </p:contentPart>
        </mc:Choice>
        <mc:Fallback xmlns="">
          <p:pic>
            <p:nvPicPr>
              <p:cNvPr id="12" name="Ink 11">
                <a:extLst>
                  <a:ext uri="{FF2B5EF4-FFF2-40B4-BE49-F238E27FC236}">
                    <a16:creationId xmlns:a16="http://schemas.microsoft.com/office/drawing/2014/main" id="{6E33CAC8-F071-44F6-1FDA-DEA1094CAA18}"/>
                  </a:ext>
                </a:extLst>
              </p:cNvPr>
              <p:cNvPicPr/>
              <p:nvPr/>
            </p:nvPicPr>
            <p:blipFill>
              <a:blip r:embed="rId18"/>
              <a:stretch>
                <a:fillRect/>
              </a:stretch>
            </p:blipFill>
            <p:spPr>
              <a:xfrm>
                <a:off x="3253578" y="5781656"/>
                <a:ext cx="168336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FE3B77C5-61BC-9AC6-5720-1FCB6B274329}"/>
                  </a:ext>
                </a:extLst>
              </p14:cNvPr>
              <p14:cNvContentPartPr/>
              <p14:nvPr/>
            </p14:nvContentPartPr>
            <p14:xfrm>
              <a:off x="3091938" y="6334256"/>
              <a:ext cx="12240" cy="41760"/>
            </p14:xfrm>
          </p:contentPart>
        </mc:Choice>
        <mc:Fallback xmlns="">
          <p:pic>
            <p:nvPicPr>
              <p:cNvPr id="13" name="Ink 12">
                <a:extLst>
                  <a:ext uri="{FF2B5EF4-FFF2-40B4-BE49-F238E27FC236}">
                    <a16:creationId xmlns:a16="http://schemas.microsoft.com/office/drawing/2014/main" id="{FE3B77C5-61BC-9AC6-5720-1FCB6B274329}"/>
                  </a:ext>
                </a:extLst>
              </p:cNvPr>
              <p:cNvPicPr/>
              <p:nvPr/>
            </p:nvPicPr>
            <p:blipFill>
              <a:blip r:embed="rId20"/>
              <a:stretch>
                <a:fillRect/>
              </a:stretch>
            </p:blipFill>
            <p:spPr>
              <a:xfrm>
                <a:off x="3020298" y="6190256"/>
                <a:ext cx="155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2AF06DC2-ED57-792B-73D1-7CD2E560A481}"/>
                  </a:ext>
                </a:extLst>
              </p14:cNvPr>
              <p14:cNvContentPartPr/>
              <p14:nvPr/>
            </p14:nvContentPartPr>
            <p14:xfrm>
              <a:off x="2927418" y="5905856"/>
              <a:ext cx="2297880" cy="78480"/>
            </p14:xfrm>
          </p:contentPart>
        </mc:Choice>
        <mc:Fallback xmlns="">
          <p:pic>
            <p:nvPicPr>
              <p:cNvPr id="14" name="Ink 13">
                <a:extLst>
                  <a:ext uri="{FF2B5EF4-FFF2-40B4-BE49-F238E27FC236}">
                    <a16:creationId xmlns:a16="http://schemas.microsoft.com/office/drawing/2014/main" id="{2AF06DC2-ED57-792B-73D1-7CD2E560A481}"/>
                  </a:ext>
                </a:extLst>
              </p:cNvPr>
              <p:cNvPicPr/>
              <p:nvPr/>
            </p:nvPicPr>
            <p:blipFill>
              <a:blip r:embed="rId22"/>
              <a:stretch>
                <a:fillRect/>
              </a:stretch>
            </p:blipFill>
            <p:spPr>
              <a:xfrm>
                <a:off x="2855778" y="5761856"/>
                <a:ext cx="244152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5C2D8A16-F1D0-66B8-1A6A-3DA2EF226FDB}"/>
                  </a:ext>
                </a:extLst>
              </p14:cNvPr>
              <p14:cNvContentPartPr/>
              <p14:nvPr/>
            </p14:nvContentPartPr>
            <p14:xfrm>
              <a:off x="2873418" y="5868056"/>
              <a:ext cx="3668040" cy="295560"/>
            </p14:xfrm>
          </p:contentPart>
        </mc:Choice>
        <mc:Fallback xmlns="">
          <p:pic>
            <p:nvPicPr>
              <p:cNvPr id="17" name="Ink 16">
                <a:extLst>
                  <a:ext uri="{FF2B5EF4-FFF2-40B4-BE49-F238E27FC236}">
                    <a16:creationId xmlns:a16="http://schemas.microsoft.com/office/drawing/2014/main" id="{5C2D8A16-F1D0-66B8-1A6A-3DA2EF226FDB}"/>
                  </a:ext>
                </a:extLst>
              </p:cNvPr>
              <p:cNvPicPr/>
              <p:nvPr/>
            </p:nvPicPr>
            <p:blipFill>
              <a:blip r:embed="rId24"/>
              <a:stretch>
                <a:fillRect/>
              </a:stretch>
            </p:blipFill>
            <p:spPr>
              <a:xfrm>
                <a:off x="2810778" y="5805056"/>
                <a:ext cx="3793680" cy="421200"/>
              </a:xfrm>
              <a:prstGeom prst="rect">
                <a:avLst/>
              </a:prstGeom>
            </p:spPr>
          </p:pic>
        </mc:Fallback>
      </mc:AlternateContent>
    </p:spTree>
    <p:extLst>
      <p:ext uri="{BB962C8B-B14F-4D97-AF65-F5344CB8AC3E}">
        <p14:creationId xmlns:p14="http://schemas.microsoft.com/office/powerpoint/2010/main" val="3412557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90D9-CE8C-8D40-59C5-0472DA6DCFD5}"/>
              </a:ext>
            </a:extLst>
          </p:cNvPr>
          <p:cNvSpPr>
            <a:spLocks noGrp="1"/>
          </p:cNvSpPr>
          <p:nvPr>
            <p:ph type="title"/>
          </p:nvPr>
        </p:nvSpPr>
        <p:spPr>
          <a:xfrm>
            <a:off x="677334" y="869659"/>
            <a:ext cx="8596668" cy="1320800"/>
          </a:xfrm>
        </p:spPr>
        <p:txBody>
          <a:bodyPr/>
          <a:lstStyle/>
          <a:p>
            <a:r>
              <a:rPr lang="en" dirty="0"/>
              <a:t>Data Sources</a:t>
            </a:r>
            <a:endParaRPr lang="en-IN" dirty="0"/>
          </a:p>
        </p:txBody>
      </p:sp>
      <p:sp>
        <p:nvSpPr>
          <p:cNvPr id="3" name="Content Placeholder 2">
            <a:extLst>
              <a:ext uri="{FF2B5EF4-FFF2-40B4-BE49-F238E27FC236}">
                <a16:creationId xmlns:a16="http://schemas.microsoft.com/office/drawing/2014/main" id="{1A3BF115-2BF1-56F3-2489-46C90FA6B815}"/>
              </a:ext>
            </a:extLst>
          </p:cNvPr>
          <p:cNvSpPr>
            <a:spLocks noGrp="1"/>
          </p:cNvSpPr>
          <p:nvPr>
            <p:ph idx="1"/>
          </p:nvPr>
        </p:nvSpPr>
        <p:spPr>
          <a:xfrm>
            <a:off x="677334" y="1930400"/>
            <a:ext cx="8596668" cy="4497788"/>
          </a:xfrm>
        </p:spPr>
        <p:txBody>
          <a:bodyPr>
            <a:noAutofit/>
          </a:bodyPr>
          <a:lstStyle/>
          <a:p>
            <a:pPr marL="0" lvl="0" indent="0" algn="l" rtl="0">
              <a:spcBef>
                <a:spcPts val="0"/>
              </a:spcBef>
              <a:spcAft>
                <a:spcPts val="0"/>
              </a:spcAft>
              <a:buNone/>
            </a:pPr>
            <a:r>
              <a:rPr lang="en-US" sz="2400" dirty="0"/>
              <a:t>We collected our-</a:t>
            </a:r>
          </a:p>
          <a:p>
            <a:pPr lvl="0" algn="l" rtl="0">
              <a:spcBef>
                <a:spcPts val="0"/>
              </a:spcBef>
              <a:spcAft>
                <a:spcPts val="0"/>
              </a:spcAft>
              <a:buFont typeface="Wingdings" panose="05000000000000000000" pitchFamily="2" charset="2"/>
              <a:buChar char="v"/>
            </a:pPr>
            <a:r>
              <a:rPr lang="en-US" sz="2400" dirty="0"/>
              <a:t>Malware samples from MalwareBazaar &amp; VirusShare.</a:t>
            </a:r>
          </a:p>
          <a:p>
            <a:pPr lvl="0" algn="l" rtl="0">
              <a:spcBef>
                <a:spcPts val="0"/>
              </a:spcBef>
              <a:spcAft>
                <a:spcPts val="0"/>
              </a:spcAft>
              <a:buFont typeface="Wingdings" panose="05000000000000000000" pitchFamily="2" charset="2"/>
              <a:buChar char="v"/>
            </a:pPr>
            <a:endParaRPr lang="en-US" sz="2400" dirty="0"/>
          </a:p>
          <a:p>
            <a:pPr lvl="0" algn="l" rtl="0">
              <a:spcBef>
                <a:spcPts val="0"/>
              </a:spcBef>
              <a:spcAft>
                <a:spcPts val="0"/>
              </a:spcAft>
              <a:buFont typeface="Wingdings" panose="05000000000000000000" pitchFamily="2" charset="2"/>
              <a:buChar char="v"/>
            </a:pPr>
            <a:r>
              <a:rPr lang="en-US" sz="2400" dirty="0" err="1"/>
              <a:t>Goodware</a:t>
            </a:r>
            <a:r>
              <a:rPr lang="en-US" sz="2400" dirty="0"/>
              <a:t> samples from </a:t>
            </a:r>
            <a:r>
              <a:rPr lang="en-US" sz="2400" dirty="0" err="1"/>
              <a:t>FileHippo</a:t>
            </a:r>
            <a:r>
              <a:rPr lang="en-US" sz="2400" dirty="0"/>
              <a:t>, GitHub repositories &amp; Portable Apps.</a:t>
            </a:r>
          </a:p>
          <a:p>
            <a:pPr lvl="0" algn="l" rtl="0">
              <a:spcBef>
                <a:spcPts val="0"/>
              </a:spcBef>
              <a:spcAft>
                <a:spcPts val="0"/>
              </a:spcAft>
              <a:buFont typeface="Wingdings" panose="05000000000000000000" pitchFamily="2" charset="2"/>
              <a:buChar char="v"/>
            </a:pPr>
            <a:endParaRPr lang="en-US" sz="2400" dirty="0"/>
          </a:p>
          <a:p>
            <a:pPr marL="0" lvl="0" indent="0" algn="l" rtl="0">
              <a:spcBef>
                <a:spcPts val="0"/>
              </a:spcBef>
              <a:spcAft>
                <a:spcPts val="0"/>
              </a:spcAft>
              <a:buNone/>
            </a:pPr>
            <a:endParaRPr lang="en-US" sz="2400" dirty="0"/>
          </a:p>
          <a:p>
            <a:endParaRPr lang="en-IN" sz="2400" dirty="0"/>
          </a:p>
        </p:txBody>
      </p:sp>
    </p:spTree>
    <p:extLst>
      <p:ext uri="{BB962C8B-B14F-4D97-AF65-F5344CB8AC3E}">
        <p14:creationId xmlns:p14="http://schemas.microsoft.com/office/powerpoint/2010/main" val="295372205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E039-B08C-12DD-11C8-48C02E5B801C}"/>
              </a:ext>
            </a:extLst>
          </p:cNvPr>
          <p:cNvSpPr>
            <a:spLocks noGrp="1"/>
          </p:cNvSpPr>
          <p:nvPr>
            <p:ph type="title"/>
          </p:nvPr>
        </p:nvSpPr>
        <p:spPr>
          <a:xfrm>
            <a:off x="677334" y="441821"/>
            <a:ext cx="8596668" cy="1320800"/>
          </a:xfrm>
        </p:spPr>
        <p:txBody>
          <a:bodyPr/>
          <a:lstStyle/>
          <a:p>
            <a:r>
              <a:rPr lang="en" dirty="0"/>
              <a:t>Windows program analysis</a:t>
            </a:r>
            <a:endParaRPr lang="en-IN" dirty="0"/>
          </a:p>
        </p:txBody>
      </p:sp>
      <p:sp>
        <p:nvSpPr>
          <p:cNvPr id="3" name="Content Placeholder 2">
            <a:extLst>
              <a:ext uri="{FF2B5EF4-FFF2-40B4-BE49-F238E27FC236}">
                <a16:creationId xmlns:a16="http://schemas.microsoft.com/office/drawing/2014/main" id="{55D7E08E-F421-D4F9-5CBB-55A9EFBCDC5B}"/>
              </a:ext>
            </a:extLst>
          </p:cNvPr>
          <p:cNvSpPr>
            <a:spLocks noGrp="1"/>
          </p:cNvSpPr>
          <p:nvPr>
            <p:ph idx="1"/>
          </p:nvPr>
        </p:nvSpPr>
        <p:spPr>
          <a:xfrm>
            <a:off x="677334" y="1275127"/>
            <a:ext cx="8596668" cy="4715901"/>
          </a:xfrm>
        </p:spPr>
        <p:txBody>
          <a:bodyPr>
            <a:normAutofit/>
          </a:bodyPr>
          <a:lstStyle/>
          <a:p>
            <a:pPr>
              <a:buFont typeface="Wingdings" panose="05000000000000000000" pitchFamily="2" charset="2"/>
              <a:buChar char="v"/>
            </a:pPr>
            <a:r>
              <a:rPr lang="en-US" sz="2400" dirty="0"/>
              <a:t>Windows Portable Executable is a data structure for executable files</a:t>
            </a:r>
          </a:p>
          <a:p>
            <a:pPr>
              <a:buFont typeface="Wingdings" panose="05000000000000000000" pitchFamily="2" charset="2"/>
              <a:buChar char="v"/>
            </a:pPr>
            <a:r>
              <a:rPr lang="en-US" sz="2400" dirty="0"/>
              <a:t>Tells OS loader what information is required to manage the file</a:t>
            </a:r>
            <a:endParaRPr lang="en-IN" sz="2400" dirty="0"/>
          </a:p>
        </p:txBody>
      </p:sp>
      <p:pic>
        <p:nvPicPr>
          <p:cNvPr id="5" name="Picture 4">
            <a:extLst>
              <a:ext uri="{FF2B5EF4-FFF2-40B4-BE49-F238E27FC236}">
                <a16:creationId xmlns:a16="http://schemas.microsoft.com/office/drawing/2014/main" id="{66BF8CEB-77C8-06D3-5AA6-503C40F41A7D}"/>
              </a:ext>
            </a:extLst>
          </p:cNvPr>
          <p:cNvPicPr>
            <a:picLocks noChangeAspect="1"/>
          </p:cNvPicPr>
          <p:nvPr/>
        </p:nvPicPr>
        <p:blipFill rotWithShape="1">
          <a:blip r:embed="rId2">
            <a:extLst>
              <a:ext uri="{28A0092B-C50C-407E-A947-70E740481C1C}">
                <a14:useLocalDpi xmlns:a14="http://schemas.microsoft.com/office/drawing/2010/main" val="0"/>
              </a:ext>
            </a:extLst>
          </a:blip>
          <a:srcRect b="8769"/>
          <a:stretch/>
        </p:blipFill>
        <p:spPr>
          <a:xfrm>
            <a:off x="1114969" y="2867760"/>
            <a:ext cx="6795851" cy="3548419"/>
          </a:xfrm>
          <a:prstGeom prst="rect">
            <a:avLst/>
          </a:prstGeom>
        </p:spPr>
      </p:pic>
      <p:sp>
        <p:nvSpPr>
          <p:cNvPr id="6" name="TextBox 5">
            <a:extLst>
              <a:ext uri="{FF2B5EF4-FFF2-40B4-BE49-F238E27FC236}">
                <a16:creationId xmlns:a16="http://schemas.microsoft.com/office/drawing/2014/main" id="{12CAC206-EA82-4100-8C85-ABB1F3DA3EF6}"/>
              </a:ext>
            </a:extLst>
          </p:cNvPr>
          <p:cNvSpPr txBox="1"/>
          <p:nvPr/>
        </p:nvSpPr>
        <p:spPr>
          <a:xfrm>
            <a:off x="3072797" y="6416179"/>
            <a:ext cx="6046405" cy="369332"/>
          </a:xfrm>
          <a:prstGeom prst="rect">
            <a:avLst/>
          </a:prstGeom>
          <a:noFill/>
        </p:spPr>
        <p:txBody>
          <a:bodyPr wrap="square" rtlCol="0">
            <a:spAutoFit/>
          </a:bodyPr>
          <a:lstStyle/>
          <a:p>
            <a:r>
              <a:rPr lang="en-US" dirty="0"/>
              <a:t>Figure. PE File Format</a:t>
            </a:r>
          </a:p>
        </p:txBody>
      </p:sp>
    </p:spTree>
    <p:extLst>
      <p:ext uri="{BB962C8B-B14F-4D97-AF65-F5344CB8AC3E}">
        <p14:creationId xmlns:p14="http://schemas.microsoft.com/office/powerpoint/2010/main" val="75613237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6574-41F3-439E-8D4F-C87E9F7506C8}"/>
              </a:ext>
            </a:extLst>
          </p:cNvPr>
          <p:cNvSpPr>
            <a:spLocks noGrp="1"/>
          </p:cNvSpPr>
          <p:nvPr>
            <p:ph type="title"/>
          </p:nvPr>
        </p:nvSpPr>
        <p:spPr/>
        <p:txBody>
          <a:bodyPr/>
          <a:lstStyle/>
          <a:p>
            <a:r>
              <a:rPr lang="en-US" dirty="0"/>
              <a:t>Application Interface function analysis</a:t>
            </a:r>
          </a:p>
        </p:txBody>
      </p:sp>
      <p:sp>
        <p:nvSpPr>
          <p:cNvPr id="3" name="Content Placeholder 2">
            <a:extLst>
              <a:ext uri="{FF2B5EF4-FFF2-40B4-BE49-F238E27FC236}">
                <a16:creationId xmlns:a16="http://schemas.microsoft.com/office/drawing/2014/main" id="{5D159A0C-B4FA-4E93-A54C-71892E354941}"/>
              </a:ext>
            </a:extLst>
          </p:cNvPr>
          <p:cNvSpPr>
            <a:spLocks noGrp="1"/>
          </p:cNvSpPr>
          <p:nvPr>
            <p:ph idx="1"/>
          </p:nvPr>
        </p:nvSpPr>
        <p:spPr>
          <a:xfrm>
            <a:off x="677334" y="1930400"/>
            <a:ext cx="8596668" cy="3880773"/>
          </a:xfrm>
        </p:spPr>
        <p:txBody>
          <a:bodyPr/>
          <a:lstStyle/>
          <a:p>
            <a:pPr marL="0" indent="0">
              <a:buNone/>
            </a:pPr>
            <a:r>
              <a:rPr lang="en-US" sz="2400" dirty="0">
                <a:solidFill>
                  <a:schemeClr val="accent1"/>
                </a:solidFill>
              </a:rPr>
              <a:t>API Function?</a:t>
            </a:r>
            <a:endParaRPr lang="en-US" dirty="0">
              <a:solidFill>
                <a:srgbClr val="00B0F0"/>
              </a:solidFill>
            </a:endParaRPr>
          </a:p>
          <a:p>
            <a:r>
              <a:rPr lang="en-US" sz="2000" dirty="0">
                <a:solidFill>
                  <a:schemeClr val="tx1"/>
                </a:solidFill>
              </a:rPr>
              <a:t>Windows APIs are the function calls that are the fundamental building blocks of Windows programming.</a:t>
            </a:r>
          </a:p>
          <a:p>
            <a:pPr marL="0" indent="0">
              <a:buNone/>
            </a:pPr>
            <a:endParaRPr lang="en-US" dirty="0"/>
          </a:p>
          <a:p>
            <a:pPr marL="0" indent="0">
              <a:buNone/>
            </a:pPr>
            <a:r>
              <a:rPr lang="en-US" sz="2400" dirty="0">
                <a:solidFill>
                  <a:schemeClr val="accent1"/>
                </a:solidFill>
              </a:rPr>
              <a:t>Why need?</a:t>
            </a:r>
          </a:p>
          <a:p>
            <a:pPr algn="just"/>
            <a:r>
              <a:rPr lang="en-US" sz="2000" dirty="0">
                <a:solidFill>
                  <a:schemeClr val="tx1"/>
                </a:solidFill>
              </a:rPr>
              <a:t>Each and every time Windows is loaded, or whenever Windows programs are run, many API calls are made.  There are API calls that manage memory, create and destroy windows programs, read keyboard and mouse actions, draw graphics, and much more.</a:t>
            </a:r>
          </a:p>
        </p:txBody>
      </p:sp>
    </p:spTree>
    <p:extLst>
      <p:ext uri="{BB962C8B-B14F-4D97-AF65-F5344CB8AC3E}">
        <p14:creationId xmlns:p14="http://schemas.microsoft.com/office/powerpoint/2010/main" val="8070017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51F8-DE43-619A-2109-589A2F181378}"/>
              </a:ext>
            </a:extLst>
          </p:cNvPr>
          <p:cNvSpPr>
            <a:spLocks noGrp="1"/>
          </p:cNvSpPr>
          <p:nvPr>
            <p:ph type="title"/>
          </p:nvPr>
        </p:nvSpPr>
        <p:spPr/>
        <p:txBody>
          <a:bodyPr/>
          <a:lstStyle/>
          <a:p>
            <a:r>
              <a:rPr lang="en" dirty="0"/>
              <a:t>Static Data analysis</a:t>
            </a:r>
            <a:endParaRPr lang="en-IN" dirty="0"/>
          </a:p>
        </p:txBody>
      </p:sp>
      <p:sp>
        <p:nvSpPr>
          <p:cNvPr id="3" name="Content Placeholder 2">
            <a:extLst>
              <a:ext uri="{FF2B5EF4-FFF2-40B4-BE49-F238E27FC236}">
                <a16:creationId xmlns:a16="http://schemas.microsoft.com/office/drawing/2014/main" id="{42659F09-B218-8969-AE11-EF2F4D7E7DAD}"/>
              </a:ext>
            </a:extLst>
          </p:cNvPr>
          <p:cNvSpPr>
            <a:spLocks noGrp="1"/>
          </p:cNvSpPr>
          <p:nvPr>
            <p:ph idx="1"/>
          </p:nvPr>
        </p:nvSpPr>
        <p:spPr>
          <a:xfrm>
            <a:off x="677334" y="1493241"/>
            <a:ext cx="8596668" cy="4548122"/>
          </a:xfrm>
        </p:spPr>
        <p:txBody>
          <a:bodyPr/>
          <a:lstStyle/>
          <a:p>
            <a:pPr marL="0" indent="0">
              <a:buNone/>
            </a:pPr>
            <a:r>
              <a:rPr lang="en-US" sz="2400" dirty="0"/>
              <a:t>We took the samples, from which we extracted top 500 API function names presented on it and applied Natural Language Processing (NLP) technique then we obtained the feature vector.</a:t>
            </a:r>
          </a:p>
          <a:p>
            <a:endParaRPr lang="en-IN" dirty="0"/>
          </a:p>
        </p:txBody>
      </p:sp>
      <p:pic>
        <p:nvPicPr>
          <p:cNvPr id="5" name="Picture 4">
            <a:extLst>
              <a:ext uri="{FF2B5EF4-FFF2-40B4-BE49-F238E27FC236}">
                <a16:creationId xmlns:a16="http://schemas.microsoft.com/office/drawing/2014/main" id="{780BBB85-5CBB-B154-3C9A-13BD0126A55F}"/>
              </a:ext>
            </a:extLst>
          </p:cNvPr>
          <p:cNvPicPr>
            <a:picLocks noChangeAspect="1"/>
          </p:cNvPicPr>
          <p:nvPr/>
        </p:nvPicPr>
        <p:blipFill rotWithShape="1">
          <a:blip r:embed="rId2">
            <a:extLst>
              <a:ext uri="{28A0092B-C50C-407E-A947-70E740481C1C}">
                <a14:useLocalDpi xmlns:a14="http://schemas.microsoft.com/office/drawing/2010/main" val="0"/>
              </a:ext>
            </a:extLst>
          </a:blip>
          <a:srcRect l="2707" t="8871" r="2958" b="36355"/>
          <a:stretch/>
        </p:blipFill>
        <p:spPr>
          <a:xfrm>
            <a:off x="1193533" y="3429000"/>
            <a:ext cx="7582130" cy="2282001"/>
          </a:xfrm>
          <a:prstGeom prst="rect">
            <a:avLst/>
          </a:prstGeom>
        </p:spPr>
      </p:pic>
      <p:sp>
        <p:nvSpPr>
          <p:cNvPr id="6" name="TextBox 5">
            <a:extLst>
              <a:ext uri="{FF2B5EF4-FFF2-40B4-BE49-F238E27FC236}">
                <a16:creationId xmlns:a16="http://schemas.microsoft.com/office/drawing/2014/main" id="{FC80131F-135F-471A-9547-976E5D24C278}"/>
              </a:ext>
            </a:extLst>
          </p:cNvPr>
          <p:cNvSpPr txBox="1"/>
          <p:nvPr/>
        </p:nvSpPr>
        <p:spPr>
          <a:xfrm>
            <a:off x="2319689" y="5880672"/>
            <a:ext cx="6046405" cy="369332"/>
          </a:xfrm>
          <a:prstGeom prst="rect">
            <a:avLst/>
          </a:prstGeom>
          <a:noFill/>
        </p:spPr>
        <p:txBody>
          <a:bodyPr wrap="square" rtlCol="0">
            <a:spAutoFit/>
          </a:bodyPr>
          <a:lstStyle/>
          <a:p>
            <a:r>
              <a:rPr lang="en-US" dirty="0"/>
              <a:t>Figure. Static Malware data generation process</a:t>
            </a:r>
          </a:p>
        </p:txBody>
      </p:sp>
    </p:spTree>
    <p:extLst>
      <p:ext uri="{BB962C8B-B14F-4D97-AF65-F5344CB8AC3E}">
        <p14:creationId xmlns:p14="http://schemas.microsoft.com/office/powerpoint/2010/main" val="339280696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360E-91A5-AFAE-DBE9-09CAE899F8AA}"/>
              </a:ext>
            </a:extLst>
          </p:cNvPr>
          <p:cNvSpPr>
            <a:spLocks noGrp="1"/>
          </p:cNvSpPr>
          <p:nvPr>
            <p:ph type="title"/>
          </p:nvPr>
        </p:nvSpPr>
        <p:spPr/>
        <p:txBody>
          <a:bodyPr/>
          <a:lstStyle/>
          <a:p>
            <a:r>
              <a:rPr lang="en" dirty="0"/>
              <a:t>Dynamic Data Analysis</a:t>
            </a:r>
            <a:endParaRPr lang="en-IN" dirty="0"/>
          </a:p>
        </p:txBody>
      </p:sp>
      <p:sp>
        <p:nvSpPr>
          <p:cNvPr id="3" name="Content Placeholder 2">
            <a:extLst>
              <a:ext uri="{FF2B5EF4-FFF2-40B4-BE49-F238E27FC236}">
                <a16:creationId xmlns:a16="http://schemas.microsoft.com/office/drawing/2014/main" id="{D29B2784-11EC-2390-0C50-E9EC7643F96D}"/>
              </a:ext>
            </a:extLst>
          </p:cNvPr>
          <p:cNvSpPr>
            <a:spLocks noGrp="1"/>
          </p:cNvSpPr>
          <p:nvPr>
            <p:ph idx="1"/>
          </p:nvPr>
        </p:nvSpPr>
        <p:spPr>
          <a:xfrm>
            <a:off x="677334" y="1558540"/>
            <a:ext cx="8596668" cy="4623624"/>
          </a:xfrm>
        </p:spPr>
        <p:txBody>
          <a:bodyPr>
            <a:normAutofit/>
          </a:bodyPr>
          <a:lstStyle/>
          <a:p>
            <a:pPr>
              <a:buFont typeface="Wingdings" panose="05000000000000000000" pitchFamily="2" charset="2"/>
              <a:buChar char="v"/>
            </a:pPr>
            <a:r>
              <a:rPr lang="en-US" sz="2400" dirty="0"/>
              <a:t>Executed the malware files into windows 10 virtual machine.</a:t>
            </a:r>
          </a:p>
          <a:p>
            <a:pPr>
              <a:buFont typeface="Wingdings" panose="05000000000000000000" pitchFamily="2" charset="2"/>
              <a:buChar char="v"/>
            </a:pPr>
            <a:r>
              <a:rPr lang="en-US" sz="2400" dirty="0"/>
              <a:t>Saved the generated log file.</a:t>
            </a:r>
          </a:p>
          <a:p>
            <a:pPr>
              <a:buFont typeface="Wingdings" panose="05000000000000000000" pitchFamily="2" charset="2"/>
              <a:buChar char="v"/>
            </a:pPr>
            <a:r>
              <a:rPr lang="en-US" sz="2400" dirty="0"/>
              <a:t>Extracted API call sequences from log file.</a:t>
            </a:r>
          </a:p>
          <a:p>
            <a:pPr>
              <a:buFont typeface="Wingdings" panose="05000000000000000000" pitchFamily="2" charset="2"/>
              <a:buChar char="v"/>
            </a:pPr>
            <a:r>
              <a:rPr lang="en-US" sz="2400" dirty="0"/>
              <a:t>Applied NLP technique to obtain feature vector.</a:t>
            </a:r>
          </a:p>
          <a:p>
            <a:endParaRPr lang="en-IN" sz="2400" dirty="0"/>
          </a:p>
        </p:txBody>
      </p:sp>
      <p:pic>
        <p:nvPicPr>
          <p:cNvPr id="5" name="Picture 4">
            <a:extLst>
              <a:ext uri="{FF2B5EF4-FFF2-40B4-BE49-F238E27FC236}">
                <a16:creationId xmlns:a16="http://schemas.microsoft.com/office/drawing/2014/main" id="{C056542E-B7EF-24B4-7A29-EBF45CF1C5AF}"/>
              </a:ext>
            </a:extLst>
          </p:cNvPr>
          <p:cNvPicPr>
            <a:picLocks noChangeAspect="1"/>
          </p:cNvPicPr>
          <p:nvPr/>
        </p:nvPicPr>
        <p:blipFill rotWithShape="1">
          <a:blip r:embed="rId2">
            <a:extLst>
              <a:ext uri="{28A0092B-C50C-407E-A947-70E740481C1C}">
                <a14:useLocalDpi xmlns:a14="http://schemas.microsoft.com/office/drawing/2010/main" val="0"/>
              </a:ext>
            </a:extLst>
          </a:blip>
          <a:srcRect l="3208" t="9747" b="36010"/>
          <a:stretch/>
        </p:blipFill>
        <p:spPr>
          <a:xfrm>
            <a:off x="963559" y="4340993"/>
            <a:ext cx="8024218" cy="1742173"/>
          </a:xfrm>
          <a:prstGeom prst="rect">
            <a:avLst/>
          </a:prstGeom>
        </p:spPr>
      </p:pic>
      <p:sp>
        <p:nvSpPr>
          <p:cNvPr id="6" name="TextBox 5">
            <a:extLst>
              <a:ext uri="{FF2B5EF4-FFF2-40B4-BE49-F238E27FC236}">
                <a16:creationId xmlns:a16="http://schemas.microsoft.com/office/drawing/2014/main" id="{52F2B2B1-E0A3-44C7-B6C6-6B9FCCA347E2}"/>
              </a:ext>
            </a:extLst>
          </p:cNvPr>
          <p:cNvSpPr txBox="1"/>
          <p:nvPr/>
        </p:nvSpPr>
        <p:spPr>
          <a:xfrm>
            <a:off x="2329314" y="6281161"/>
            <a:ext cx="6046405" cy="369332"/>
          </a:xfrm>
          <a:prstGeom prst="rect">
            <a:avLst/>
          </a:prstGeom>
          <a:noFill/>
        </p:spPr>
        <p:txBody>
          <a:bodyPr wrap="square" rtlCol="0">
            <a:spAutoFit/>
          </a:bodyPr>
          <a:lstStyle/>
          <a:p>
            <a:r>
              <a:rPr lang="en-US" dirty="0"/>
              <a:t>Figure. Dynamic Malware data generation process</a:t>
            </a:r>
          </a:p>
        </p:txBody>
      </p:sp>
    </p:spTree>
    <p:extLst>
      <p:ext uri="{BB962C8B-B14F-4D97-AF65-F5344CB8AC3E}">
        <p14:creationId xmlns:p14="http://schemas.microsoft.com/office/powerpoint/2010/main" val="113695681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B24E-3C0A-476A-98F4-A020242D6A7B}"/>
              </a:ext>
            </a:extLst>
          </p:cNvPr>
          <p:cNvSpPr>
            <a:spLocks noGrp="1"/>
          </p:cNvSpPr>
          <p:nvPr>
            <p:ph type="title"/>
          </p:nvPr>
        </p:nvSpPr>
        <p:spPr>
          <a:xfrm>
            <a:off x="330825" y="221694"/>
            <a:ext cx="5011196" cy="660400"/>
          </a:xfrm>
        </p:spPr>
        <p:txBody>
          <a:bodyPr>
            <a:normAutofit fontScale="90000"/>
          </a:bodyPr>
          <a:lstStyle/>
          <a:p>
            <a:r>
              <a:rPr lang="en-US" dirty="0"/>
              <a:t>Dataset for Static Analysis</a:t>
            </a:r>
          </a:p>
        </p:txBody>
      </p:sp>
      <p:sp>
        <p:nvSpPr>
          <p:cNvPr id="9" name="Content Placeholder 2">
            <a:extLst>
              <a:ext uri="{FF2B5EF4-FFF2-40B4-BE49-F238E27FC236}">
                <a16:creationId xmlns:a16="http://schemas.microsoft.com/office/drawing/2014/main" id="{22E73013-A5EB-4465-B3E4-B94E0C44D788}"/>
              </a:ext>
            </a:extLst>
          </p:cNvPr>
          <p:cNvSpPr txBox="1">
            <a:spLocks/>
          </p:cNvSpPr>
          <p:nvPr/>
        </p:nvSpPr>
        <p:spPr>
          <a:xfrm>
            <a:off x="677334" y="21605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
        <p:nvSpPr>
          <p:cNvPr id="12" name="Title 1">
            <a:extLst>
              <a:ext uri="{FF2B5EF4-FFF2-40B4-BE49-F238E27FC236}">
                <a16:creationId xmlns:a16="http://schemas.microsoft.com/office/drawing/2014/main" id="{38974835-95C3-4F9A-B634-809B8E862FC8}"/>
              </a:ext>
            </a:extLst>
          </p:cNvPr>
          <p:cNvSpPr txBox="1">
            <a:spLocks/>
          </p:cNvSpPr>
          <p:nvPr/>
        </p:nvSpPr>
        <p:spPr>
          <a:xfrm>
            <a:off x="412399" y="3669401"/>
            <a:ext cx="5757395" cy="66040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for Dynamic Analysis</a:t>
            </a:r>
          </a:p>
        </p:txBody>
      </p:sp>
      <p:pic>
        <p:nvPicPr>
          <p:cNvPr id="7" name="Picture 6">
            <a:extLst>
              <a:ext uri="{FF2B5EF4-FFF2-40B4-BE49-F238E27FC236}">
                <a16:creationId xmlns:a16="http://schemas.microsoft.com/office/drawing/2014/main" id="{7F0E1D04-1264-4E1A-8450-7D52E13483A5}"/>
              </a:ext>
            </a:extLst>
          </p:cNvPr>
          <p:cNvPicPr/>
          <p:nvPr/>
        </p:nvPicPr>
        <p:blipFill rotWithShape="1">
          <a:blip r:embed="rId2"/>
          <a:srcRect l="7763" t="38747" r="-441" b="34028"/>
          <a:stretch/>
        </p:blipFill>
        <p:spPr bwMode="auto">
          <a:xfrm>
            <a:off x="412399" y="4254300"/>
            <a:ext cx="8748378" cy="2499452"/>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CBC5AFE-F148-4E40-B739-1CAD34B1D9CC}"/>
              </a:ext>
            </a:extLst>
          </p:cNvPr>
          <p:cNvPicPr/>
          <p:nvPr/>
        </p:nvPicPr>
        <p:blipFill rotWithShape="1">
          <a:blip r:embed="rId3"/>
          <a:srcRect l="3812" t="56960" r="388" b="16165"/>
          <a:stretch/>
        </p:blipFill>
        <p:spPr bwMode="auto">
          <a:xfrm>
            <a:off x="412399" y="807600"/>
            <a:ext cx="9008438" cy="27433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2215105"/>
      </p:ext>
    </p:extLst>
  </p:cSld>
  <p:clrMapOvr>
    <a:masterClrMapping/>
  </p:clrMapOvr>
  <mc:AlternateContent xmlns:mc="http://schemas.openxmlformats.org/markup-compatibility/2006" xmlns:p14="http://schemas.microsoft.com/office/powerpoint/2010/main">
    <mc:Choice Requires="p14">
      <p:transition spd="med" p14:dur="700">
        <p:randomBar dir="vert"/>
      </p:transition>
    </mc:Choice>
    <mc:Fallback xmlns="">
      <p:transition spd="med">
        <p:randomBa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6484-9189-8AE7-E7D8-2C0CBC34786E}"/>
              </a:ext>
            </a:extLst>
          </p:cNvPr>
          <p:cNvSpPr>
            <a:spLocks noGrp="1"/>
          </p:cNvSpPr>
          <p:nvPr>
            <p:ph type="title"/>
          </p:nvPr>
        </p:nvSpPr>
        <p:spPr/>
        <p:txBody>
          <a:bodyPr/>
          <a:lstStyle/>
          <a:p>
            <a:r>
              <a:rPr lang="en-US" dirty="0"/>
              <a:t>Data splitting </a:t>
            </a:r>
            <a:endParaRPr lang="en-IN" dirty="0"/>
          </a:p>
        </p:txBody>
      </p:sp>
      <p:sp>
        <p:nvSpPr>
          <p:cNvPr id="3" name="Content Placeholder 2">
            <a:extLst>
              <a:ext uri="{FF2B5EF4-FFF2-40B4-BE49-F238E27FC236}">
                <a16:creationId xmlns:a16="http://schemas.microsoft.com/office/drawing/2014/main" id="{51CA0017-6140-14EA-9B1E-426DA6093BEF}"/>
              </a:ext>
            </a:extLst>
          </p:cNvPr>
          <p:cNvSpPr>
            <a:spLocks noGrp="1"/>
          </p:cNvSpPr>
          <p:nvPr>
            <p:ph idx="1"/>
          </p:nvPr>
        </p:nvSpPr>
        <p:spPr>
          <a:xfrm>
            <a:off x="677334" y="1350628"/>
            <a:ext cx="8596668" cy="4346786"/>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test-train split architecture is used to partition the dataset. We used 80% data for training and 20% data for testing. </a:t>
            </a:r>
          </a:p>
        </p:txBody>
      </p:sp>
      <p:pic>
        <p:nvPicPr>
          <p:cNvPr id="5" name="Picture 4">
            <a:extLst>
              <a:ext uri="{FF2B5EF4-FFF2-40B4-BE49-F238E27FC236}">
                <a16:creationId xmlns:a16="http://schemas.microsoft.com/office/drawing/2014/main" id="{7F2EF54B-BC23-4B4A-8832-3BFD9151E65E}"/>
              </a:ext>
            </a:extLst>
          </p:cNvPr>
          <p:cNvPicPr>
            <a:picLocks noChangeAspect="1"/>
          </p:cNvPicPr>
          <p:nvPr/>
        </p:nvPicPr>
        <p:blipFill rotWithShape="1">
          <a:blip r:embed="rId2"/>
          <a:srcRect l="12267" t="7551" r="10808" b="29087"/>
          <a:stretch/>
        </p:blipFill>
        <p:spPr>
          <a:xfrm>
            <a:off x="1917370" y="2274559"/>
            <a:ext cx="6046406" cy="3847109"/>
          </a:xfrm>
          <a:prstGeom prst="rect">
            <a:avLst/>
          </a:prstGeom>
        </p:spPr>
      </p:pic>
      <p:sp>
        <p:nvSpPr>
          <p:cNvPr id="7" name="TextBox 6">
            <a:extLst>
              <a:ext uri="{FF2B5EF4-FFF2-40B4-BE49-F238E27FC236}">
                <a16:creationId xmlns:a16="http://schemas.microsoft.com/office/drawing/2014/main" id="{EB57D22F-6D05-41E2-8AE9-99BB2A39413C}"/>
              </a:ext>
            </a:extLst>
          </p:cNvPr>
          <p:cNvSpPr txBox="1"/>
          <p:nvPr/>
        </p:nvSpPr>
        <p:spPr>
          <a:xfrm>
            <a:off x="2954956" y="6248400"/>
            <a:ext cx="5411138" cy="369332"/>
          </a:xfrm>
          <a:prstGeom prst="rect">
            <a:avLst/>
          </a:prstGeom>
          <a:noFill/>
        </p:spPr>
        <p:txBody>
          <a:bodyPr wrap="square" rtlCol="0">
            <a:spAutoFit/>
          </a:bodyPr>
          <a:lstStyle/>
          <a:p>
            <a:r>
              <a:rPr lang="en-US" dirty="0"/>
              <a:t>Figure. Test train Architecture</a:t>
            </a:r>
          </a:p>
        </p:txBody>
      </p:sp>
    </p:spTree>
    <p:extLst>
      <p:ext uri="{BB962C8B-B14F-4D97-AF65-F5344CB8AC3E}">
        <p14:creationId xmlns:p14="http://schemas.microsoft.com/office/powerpoint/2010/main" val="135883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BE39-1167-4BD3-8DED-E81A4F2FC43D}"/>
              </a:ext>
            </a:extLst>
          </p:cNvPr>
          <p:cNvSpPr>
            <a:spLocks noGrp="1"/>
          </p:cNvSpPr>
          <p:nvPr>
            <p:ph type="title"/>
          </p:nvPr>
        </p:nvSpPr>
        <p:spPr/>
        <p:txBody>
          <a:bodyPr/>
          <a:lstStyle/>
          <a:p>
            <a:r>
              <a:rPr lang="en-US" dirty="0"/>
              <a:t>Experimental Result</a:t>
            </a:r>
          </a:p>
        </p:txBody>
      </p:sp>
      <p:sp>
        <p:nvSpPr>
          <p:cNvPr id="3" name="Content Placeholder 2">
            <a:extLst>
              <a:ext uri="{FF2B5EF4-FFF2-40B4-BE49-F238E27FC236}">
                <a16:creationId xmlns:a16="http://schemas.microsoft.com/office/drawing/2014/main" id="{681346A1-6690-41B9-B4D5-F066DDE19710}"/>
              </a:ext>
            </a:extLst>
          </p:cNvPr>
          <p:cNvSpPr>
            <a:spLocks noGrp="1"/>
          </p:cNvSpPr>
          <p:nvPr>
            <p:ph idx="1"/>
          </p:nvPr>
        </p:nvSpPr>
        <p:spPr>
          <a:xfrm>
            <a:off x="677334" y="1501541"/>
            <a:ext cx="8596668" cy="4539821"/>
          </a:xfrm>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Total Samples = 4420</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For Static Analysis</a:t>
            </a:r>
          </a:p>
          <a:p>
            <a:r>
              <a:rPr lang="en-US" sz="2400" dirty="0">
                <a:latin typeface="Calibri" panose="020F0502020204030204" pitchFamily="34" charset="0"/>
                <a:ea typeface="Calibri" panose="020F0502020204030204" pitchFamily="34" charset="0"/>
                <a:cs typeface="Calibri" panose="020F0502020204030204" pitchFamily="34" charset="0"/>
              </a:rPr>
              <a:t>2000 Malwares + 1385 Goodwares</a:t>
            </a:r>
          </a:p>
          <a:p>
            <a:r>
              <a:rPr lang="en-US" sz="2400" dirty="0">
                <a:latin typeface="Calibri" panose="020F0502020204030204" pitchFamily="34" charset="0"/>
                <a:ea typeface="Calibri" panose="020F0502020204030204" pitchFamily="34" charset="0"/>
                <a:cs typeface="Calibri" panose="020F0502020204030204" pitchFamily="34" charset="0"/>
              </a:rPr>
              <a:t>3385</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For Dynamic Analysis</a:t>
            </a:r>
          </a:p>
          <a:p>
            <a:r>
              <a:rPr lang="en-US" sz="2400" dirty="0">
                <a:latin typeface="Calibri" panose="020F0502020204030204" pitchFamily="34" charset="0"/>
                <a:ea typeface="Calibri" panose="020F0502020204030204" pitchFamily="34" charset="0"/>
                <a:cs typeface="Calibri" panose="020F0502020204030204" pitchFamily="34" charset="0"/>
              </a:rPr>
              <a:t>685 Malwares + 350 Goodwares</a:t>
            </a:r>
          </a:p>
          <a:p>
            <a:r>
              <a:rPr lang="en-US" sz="2400" dirty="0">
                <a:latin typeface="Calibri" panose="020F0502020204030204" pitchFamily="34" charset="0"/>
                <a:ea typeface="Calibri" panose="020F0502020204030204" pitchFamily="34" charset="0"/>
                <a:cs typeface="Calibri" panose="020F0502020204030204" pitchFamily="34" charset="0"/>
              </a:rPr>
              <a:t>1035</a:t>
            </a:r>
          </a:p>
        </p:txBody>
      </p:sp>
    </p:spTree>
    <p:extLst>
      <p:ext uri="{BB962C8B-B14F-4D97-AF65-F5344CB8AC3E}">
        <p14:creationId xmlns:p14="http://schemas.microsoft.com/office/powerpoint/2010/main" val="91852557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810E-75D3-44E9-AE6D-F40DD088917B}"/>
              </a:ext>
            </a:extLst>
          </p:cNvPr>
          <p:cNvSpPr>
            <a:spLocks noGrp="1"/>
          </p:cNvSpPr>
          <p:nvPr>
            <p:ph type="title"/>
          </p:nvPr>
        </p:nvSpPr>
        <p:spPr>
          <a:xfrm>
            <a:off x="280262" y="-19208"/>
            <a:ext cx="8596668" cy="1320800"/>
          </a:xfrm>
        </p:spPr>
        <p:txBody>
          <a:bodyPr/>
          <a:lstStyle/>
          <a:p>
            <a:r>
              <a:rPr lang="en-US" dirty="0"/>
              <a:t>Experimental Result</a:t>
            </a:r>
          </a:p>
        </p:txBody>
      </p:sp>
      <p:graphicFrame>
        <p:nvGraphicFramePr>
          <p:cNvPr id="6" name="Content Placeholder 5">
            <a:extLst>
              <a:ext uri="{FF2B5EF4-FFF2-40B4-BE49-F238E27FC236}">
                <a16:creationId xmlns:a16="http://schemas.microsoft.com/office/drawing/2014/main" id="{AC6C1965-759B-4255-97A0-8F2686F677EC}"/>
              </a:ext>
            </a:extLst>
          </p:cNvPr>
          <p:cNvGraphicFramePr>
            <a:graphicFrameLocks noGrp="1"/>
          </p:cNvGraphicFramePr>
          <p:nvPr>
            <p:ph idx="1"/>
            <p:extLst>
              <p:ext uri="{D42A27DB-BD31-4B8C-83A1-F6EECF244321}">
                <p14:modId xmlns:p14="http://schemas.microsoft.com/office/powerpoint/2010/main" val="833535329"/>
              </p:ext>
            </p:extLst>
          </p:nvPr>
        </p:nvGraphicFramePr>
        <p:xfrm>
          <a:off x="359701" y="1093345"/>
          <a:ext cx="8919054" cy="2506980"/>
        </p:xfrm>
        <a:graphic>
          <a:graphicData uri="http://schemas.openxmlformats.org/drawingml/2006/table">
            <a:tbl>
              <a:tblPr firstRow="1" firstCol="1" bandRow="1">
                <a:tableStyleId>{5C22544A-7EE6-4342-B048-85BDC9FD1C3A}</a:tableStyleId>
              </a:tblPr>
              <a:tblGrid>
                <a:gridCol w="2411812">
                  <a:extLst>
                    <a:ext uri="{9D8B030D-6E8A-4147-A177-3AD203B41FA5}">
                      <a16:colId xmlns:a16="http://schemas.microsoft.com/office/drawing/2014/main" val="3146382207"/>
                    </a:ext>
                  </a:extLst>
                </a:gridCol>
                <a:gridCol w="1766252">
                  <a:extLst>
                    <a:ext uri="{9D8B030D-6E8A-4147-A177-3AD203B41FA5}">
                      <a16:colId xmlns:a16="http://schemas.microsoft.com/office/drawing/2014/main" val="754672172"/>
                    </a:ext>
                  </a:extLst>
                </a:gridCol>
                <a:gridCol w="1580330">
                  <a:extLst>
                    <a:ext uri="{9D8B030D-6E8A-4147-A177-3AD203B41FA5}">
                      <a16:colId xmlns:a16="http://schemas.microsoft.com/office/drawing/2014/main" val="3923677345"/>
                    </a:ext>
                  </a:extLst>
                </a:gridCol>
                <a:gridCol w="1580330">
                  <a:extLst>
                    <a:ext uri="{9D8B030D-6E8A-4147-A177-3AD203B41FA5}">
                      <a16:colId xmlns:a16="http://schemas.microsoft.com/office/drawing/2014/main" val="785273922"/>
                    </a:ext>
                  </a:extLst>
                </a:gridCol>
                <a:gridCol w="1580330">
                  <a:extLst>
                    <a:ext uri="{9D8B030D-6E8A-4147-A177-3AD203B41FA5}">
                      <a16:colId xmlns:a16="http://schemas.microsoft.com/office/drawing/2014/main" val="3048191880"/>
                    </a:ext>
                  </a:extLst>
                </a:gridCol>
              </a:tblGrid>
              <a:tr h="788924">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Algorithm</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Correctly Classified</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Incorrectly Classified</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Accuracy</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F1 Score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85338329"/>
                  </a:ext>
                </a:extLst>
              </a:tr>
              <a:tr h="369237">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Random Forest</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3166</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219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94%</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95%</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27619511"/>
                  </a:ext>
                </a:extLst>
              </a:tr>
              <a:tr h="369237">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Logistic Regression</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3107</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278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94%</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92380779"/>
                  </a:ext>
                </a:extLst>
              </a:tr>
              <a:tr h="369237">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SVM</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3093</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292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92%</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83692673"/>
                  </a:ext>
                </a:extLst>
              </a:tr>
              <a:tr h="369237">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Decision Tree</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3089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296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91%</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97673509"/>
                  </a:ext>
                </a:extLst>
              </a:tr>
            </a:tbl>
          </a:graphicData>
        </a:graphic>
      </p:graphicFrame>
      <p:graphicFrame>
        <p:nvGraphicFramePr>
          <p:cNvPr id="7" name="Table 6">
            <a:extLst>
              <a:ext uri="{FF2B5EF4-FFF2-40B4-BE49-F238E27FC236}">
                <a16:creationId xmlns:a16="http://schemas.microsoft.com/office/drawing/2014/main" id="{083EB65A-C763-44B0-A816-764D7C51F2D2}"/>
              </a:ext>
            </a:extLst>
          </p:cNvPr>
          <p:cNvGraphicFramePr>
            <a:graphicFrameLocks noGrp="1"/>
          </p:cNvGraphicFramePr>
          <p:nvPr>
            <p:extLst>
              <p:ext uri="{D42A27DB-BD31-4B8C-83A1-F6EECF244321}">
                <p14:modId xmlns:p14="http://schemas.microsoft.com/office/powerpoint/2010/main" val="3649779197"/>
              </p:ext>
            </p:extLst>
          </p:nvPr>
        </p:nvGraphicFramePr>
        <p:xfrm>
          <a:off x="433137" y="4061990"/>
          <a:ext cx="8845617" cy="2512694"/>
        </p:xfrm>
        <a:graphic>
          <a:graphicData uri="http://schemas.openxmlformats.org/drawingml/2006/table">
            <a:tbl>
              <a:tblPr firstRow="1" firstCol="1" bandRow="1">
                <a:tableStyleId>{5C22544A-7EE6-4342-B048-85BDC9FD1C3A}</a:tableStyleId>
              </a:tblPr>
              <a:tblGrid>
                <a:gridCol w="2384774">
                  <a:extLst>
                    <a:ext uri="{9D8B030D-6E8A-4147-A177-3AD203B41FA5}">
                      <a16:colId xmlns:a16="http://schemas.microsoft.com/office/drawing/2014/main" val="2035654073"/>
                    </a:ext>
                  </a:extLst>
                </a:gridCol>
                <a:gridCol w="1746450">
                  <a:extLst>
                    <a:ext uri="{9D8B030D-6E8A-4147-A177-3AD203B41FA5}">
                      <a16:colId xmlns:a16="http://schemas.microsoft.com/office/drawing/2014/main" val="1577959730"/>
                    </a:ext>
                  </a:extLst>
                </a:gridCol>
                <a:gridCol w="1589167">
                  <a:extLst>
                    <a:ext uri="{9D8B030D-6E8A-4147-A177-3AD203B41FA5}">
                      <a16:colId xmlns:a16="http://schemas.microsoft.com/office/drawing/2014/main" val="2399530609"/>
                    </a:ext>
                  </a:extLst>
                </a:gridCol>
                <a:gridCol w="1562613">
                  <a:extLst>
                    <a:ext uri="{9D8B030D-6E8A-4147-A177-3AD203B41FA5}">
                      <a16:colId xmlns:a16="http://schemas.microsoft.com/office/drawing/2014/main" val="1807584169"/>
                    </a:ext>
                  </a:extLst>
                </a:gridCol>
                <a:gridCol w="1562613">
                  <a:extLst>
                    <a:ext uri="{9D8B030D-6E8A-4147-A177-3AD203B41FA5}">
                      <a16:colId xmlns:a16="http://schemas.microsoft.com/office/drawing/2014/main" val="2983259569"/>
                    </a:ext>
                  </a:extLst>
                </a:gridCol>
              </a:tblGrid>
              <a:tr h="872870">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Algorithm</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Correctly Classified</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Incorrectly Classified</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Accuracy</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F1 Score</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08198589"/>
                  </a:ext>
                </a:extLst>
              </a:tr>
              <a:tr h="408528">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Random Forest</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918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117</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90%</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93%</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71730016"/>
                  </a:ext>
                </a:extLst>
              </a:tr>
              <a:tr h="408528">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Logistic Regression</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866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169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84%</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88%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69470312"/>
                  </a:ext>
                </a:extLst>
              </a:tr>
              <a:tr h="408528">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SVM</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910</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125</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88%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86%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29188097"/>
                  </a:ext>
                </a:extLst>
              </a:tr>
              <a:tr h="408528">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Decision Tree</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909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126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a:effectLst/>
                          <a:latin typeface="Calibri" panose="020F0502020204030204" pitchFamily="34" charset="0"/>
                          <a:ea typeface="Calibri" panose="020F0502020204030204" pitchFamily="34" charset="0"/>
                          <a:cs typeface="Calibri" panose="020F0502020204030204" pitchFamily="34" charset="0"/>
                        </a:rPr>
                        <a:t>88%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86%</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30919212"/>
                  </a:ext>
                </a:extLst>
              </a:tr>
            </a:tbl>
          </a:graphicData>
        </a:graphic>
      </p:graphicFrame>
      <p:sp>
        <p:nvSpPr>
          <p:cNvPr id="9" name="TextBox 8">
            <a:extLst>
              <a:ext uri="{FF2B5EF4-FFF2-40B4-BE49-F238E27FC236}">
                <a16:creationId xmlns:a16="http://schemas.microsoft.com/office/drawing/2014/main" id="{59414E21-9079-45B0-B0E3-4CA270573B5A}"/>
              </a:ext>
            </a:extLst>
          </p:cNvPr>
          <p:cNvSpPr txBox="1"/>
          <p:nvPr/>
        </p:nvSpPr>
        <p:spPr>
          <a:xfrm>
            <a:off x="280262" y="616623"/>
            <a:ext cx="358059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For Static Analysis</a:t>
            </a:r>
          </a:p>
        </p:txBody>
      </p:sp>
      <p:sp>
        <p:nvSpPr>
          <p:cNvPr id="11" name="TextBox 10">
            <a:extLst>
              <a:ext uri="{FF2B5EF4-FFF2-40B4-BE49-F238E27FC236}">
                <a16:creationId xmlns:a16="http://schemas.microsoft.com/office/drawing/2014/main" id="{76A3E840-D5C8-4806-8F71-8303430DE779}"/>
              </a:ext>
            </a:extLst>
          </p:cNvPr>
          <p:cNvSpPr txBox="1"/>
          <p:nvPr/>
        </p:nvSpPr>
        <p:spPr>
          <a:xfrm>
            <a:off x="280262" y="3600325"/>
            <a:ext cx="3580598"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For Dynamic Analysis </a:t>
            </a:r>
          </a:p>
        </p:txBody>
      </p:sp>
    </p:spTree>
    <p:extLst>
      <p:ext uri="{BB962C8B-B14F-4D97-AF65-F5344CB8AC3E}">
        <p14:creationId xmlns:p14="http://schemas.microsoft.com/office/powerpoint/2010/main" val="20018113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B5E4-9F3B-B9D1-FC36-1201DE94DAC4}"/>
              </a:ext>
            </a:extLst>
          </p:cNvPr>
          <p:cNvSpPr>
            <a:spLocks noGrp="1"/>
          </p:cNvSpPr>
          <p:nvPr>
            <p:ph type="title"/>
          </p:nvPr>
        </p:nvSpPr>
        <p:spPr>
          <a:xfrm>
            <a:off x="513721" y="550876"/>
            <a:ext cx="8902894" cy="1705761"/>
          </a:xfrm>
        </p:spPr>
        <p:txBody>
          <a:bodyPr>
            <a:normAutofit/>
          </a:bodyPr>
          <a:lstStyle/>
          <a:p>
            <a:pPr algn="ctr"/>
            <a:r>
              <a:rPr lang="en" sz="3600" dirty="0"/>
              <a:t>Malware Detection using Machine Learning Algorithms</a:t>
            </a:r>
            <a:br>
              <a:rPr lang="en" dirty="0"/>
            </a:br>
            <a:endParaRPr lang="en-IN" sz="2200" dirty="0"/>
          </a:p>
        </p:txBody>
      </p:sp>
      <p:sp>
        <p:nvSpPr>
          <p:cNvPr id="3" name="Content Placeholder 2">
            <a:extLst>
              <a:ext uri="{FF2B5EF4-FFF2-40B4-BE49-F238E27FC236}">
                <a16:creationId xmlns:a16="http://schemas.microsoft.com/office/drawing/2014/main" id="{7FA51E29-8041-4B11-DDCD-61BF97DB0FB5}"/>
              </a:ext>
            </a:extLst>
          </p:cNvPr>
          <p:cNvSpPr>
            <a:spLocks noGrp="1"/>
          </p:cNvSpPr>
          <p:nvPr>
            <p:ph idx="1"/>
          </p:nvPr>
        </p:nvSpPr>
        <p:spPr>
          <a:xfrm>
            <a:off x="819947" y="2445598"/>
            <a:ext cx="8491833" cy="1966803"/>
          </a:xfrm>
        </p:spPr>
        <p:txBody>
          <a:bodyPr/>
          <a:lstStyle/>
          <a:p>
            <a:pPr marL="0" lvl="0" indent="0" algn="ctr" rtl="0">
              <a:spcBef>
                <a:spcPts val="0"/>
              </a:spcBef>
              <a:spcAft>
                <a:spcPts val="0"/>
              </a:spcAft>
              <a:buNone/>
            </a:pPr>
            <a:r>
              <a:rPr lang="en-US" sz="2000" i="1" dirty="0">
                <a:solidFill>
                  <a:schemeClr val="tx1"/>
                </a:solidFill>
                <a:latin typeface="Arial Rounded MT Bold" panose="020F0704030504030204" pitchFamily="34" charset="0"/>
                <a:cs typeface="Times New Roman" panose="02020603050405020304" pitchFamily="18" charset="0"/>
              </a:rPr>
              <a:t>Prepared By,</a:t>
            </a:r>
          </a:p>
          <a:p>
            <a:pPr marL="0" lvl="0" indent="0" algn="ctr" rtl="0">
              <a:spcBef>
                <a:spcPts val="0"/>
              </a:spcBef>
              <a:spcAft>
                <a:spcPts val="0"/>
              </a:spcAft>
              <a:buNone/>
            </a:pPr>
            <a:endParaRPr lang="en-US" sz="2000" i="1" dirty="0">
              <a:solidFill>
                <a:schemeClr val="tx1"/>
              </a:solidFill>
              <a:latin typeface="Arial Rounded MT Bold" panose="020F0704030504030204" pitchFamily="34" charset="0"/>
              <a:cs typeface="Times New Roman" panose="02020603050405020304" pitchFamily="18" charset="0"/>
            </a:endParaRPr>
          </a:p>
          <a:p>
            <a:pPr marL="0" lvl="0" indent="0" algn="ctr" rtl="0">
              <a:spcBef>
                <a:spcPts val="0"/>
              </a:spcBef>
              <a:spcAft>
                <a:spcPts val="0"/>
              </a:spcAft>
              <a:buNone/>
            </a:pPr>
            <a:r>
              <a:rPr lang="en-US" sz="2000" dirty="0">
                <a:solidFill>
                  <a:schemeClr val="tx1"/>
                </a:solidFill>
                <a:latin typeface="Arial Rounded MT Bold" panose="020F0704030504030204" pitchFamily="34" charset="0"/>
                <a:cs typeface="Times New Roman" panose="02020603050405020304" pitchFamily="18" charset="0"/>
              </a:rPr>
              <a:t>    Ziaul Hoque Zitu 	&amp;	 Syed Tanvir Hossain</a:t>
            </a:r>
          </a:p>
          <a:p>
            <a:pPr marL="0" lvl="0" indent="0" algn="l" rtl="0">
              <a:spcBef>
                <a:spcPts val="0"/>
              </a:spcBef>
              <a:spcAft>
                <a:spcPts val="0"/>
              </a:spcAft>
              <a:buNone/>
            </a:pPr>
            <a:endParaRPr lang="en-US" i="1" dirty="0">
              <a:solidFill>
                <a:schemeClr val="tx1"/>
              </a:solidFill>
            </a:endParaRPr>
          </a:p>
          <a:p>
            <a:endParaRPr lang="en-IN" dirty="0">
              <a:solidFill>
                <a:schemeClr val="tx1"/>
              </a:solidFill>
            </a:endParaRPr>
          </a:p>
        </p:txBody>
      </p:sp>
      <p:sp>
        <p:nvSpPr>
          <p:cNvPr id="5" name="TextBox 4">
            <a:extLst>
              <a:ext uri="{FF2B5EF4-FFF2-40B4-BE49-F238E27FC236}">
                <a16:creationId xmlns:a16="http://schemas.microsoft.com/office/drawing/2014/main" id="{58143797-C075-BA33-C9DB-52682CB8A382}"/>
              </a:ext>
            </a:extLst>
          </p:cNvPr>
          <p:cNvSpPr txBox="1"/>
          <p:nvPr/>
        </p:nvSpPr>
        <p:spPr>
          <a:xfrm>
            <a:off x="937392" y="4479708"/>
            <a:ext cx="8479223" cy="1642858"/>
          </a:xfrm>
          <a:prstGeom prst="rect">
            <a:avLst/>
          </a:prstGeom>
          <a:noFill/>
        </p:spPr>
        <p:txBody>
          <a:bodyPr wrap="square">
            <a:spAutoFit/>
          </a:bodyPr>
          <a:lstStyle/>
          <a:p>
            <a:pPr marL="0" lvl="0" indent="0" algn="ctr" rtl="0">
              <a:spcBef>
                <a:spcPts val="0"/>
              </a:spcBef>
              <a:spcAft>
                <a:spcPts val="0"/>
              </a:spcAft>
              <a:buNone/>
            </a:pPr>
            <a:r>
              <a:rPr lang="en" sz="2000" i="1" dirty="0">
                <a:solidFill>
                  <a:schemeClr val="tx1"/>
                </a:solidFill>
                <a:latin typeface="Arial Rounded MT Bold" panose="020F0704030504030204" pitchFamily="34" charset="0"/>
              </a:rPr>
              <a:t>Supervised By,</a:t>
            </a:r>
          </a:p>
          <a:p>
            <a:pPr marL="0" lvl="0" indent="0" algn="ctr" rtl="0">
              <a:spcBef>
                <a:spcPts val="0"/>
              </a:spcBef>
              <a:spcAft>
                <a:spcPts val="0"/>
              </a:spcAft>
              <a:buNone/>
            </a:pPr>
            <a:r>
              <a:rPr lang="en" sz="2000" dirty="0">
                <a:solidFill>
                  <a:schemeClr val="tx1"/>
                </a:solidFill>
                <a:latin typeface="Arial Rounded MT Bold" panose="020F0704030504030204" pitchFamily="34" charset="0"/>
              </a:rPr>
              <a:t>Md. Tuhin Reza</a:t>
            </a:r>
          </a:p>
          <a:p>
            <a:pPr marL="0" lvl="0" indent="0" algn="ctr" rtl="0">
              <a:spcBef>
                <a:spcPts val="0"/>
              </a:spcBef>
              <a:spcAft>
                <a:spcPts val="0"/>
              </a:spcAft>
              <a:buNone/>
            </a:pPr>
            <a:r>
              <a:rPr lang="en" sz="2000" dirty="0">
                <a:solidFill>
                  <a:schemeClr val="tx1"/>
                </a:solidFill>
                <a:latin typeface="Arial Rounded MT Bold" panose="020F0704030504030204" pitchFamily="34" charset="0"/>
              </a:rPr>
              <a:t>Lecturer</a:t>
            </a:r>
          </a:p>
          <a:p>
            <a:pPr marL="0" lvl="0" indent="0" algn="ctr" rtl="0">
              <a:spcBef>
                <a:spcPts val="0"/>
              </a:spcBef>
              <a:spcAft>
                <a:spcPts val="0"/>
              </a:spcAft>
              <a:buNone/>
            </a:pPr>
            <a:r>
              <a:rPr lang="en" sz="2000" dirty="0">
                <a:solidFill>
                  <a:schemeClr val="tx1"/>
                </a:solidFill>
                <a:latin typeface="Arial Rounded MT Bold" panose="020F0704030504030204" pitchFamily="34" charset="0"/>
              </a:rPr>
              <a:t>Department of Computer Science &amp; Technology</a:t>
            </a:r>
          </a:p>
          <a:p>
            <a:pPr marL="0" lvl="0" indent="0" algn="ctr" rtl="0">
              <a:spcBef>
                <a:spcPts val="0"/>
              </a:spcBef>
              <a:spcAft>
                <a:spcPts val="0"/>
              </a:spcAft>
              <a:buNone/>
            </a:pPr>
            <a:r>
              <a:rPr lang="en" sz="2000" dirty="0">
                <a:solidFill>
                  <a:schemeClr val="tx1"/>
                </a:solidFill>
                <a:latin typeface="Arial Rounded MT Bold" panose="020F0704030504030204" pitchFamily="34" charset="0"/>
              </a:rPr>
              <a:t>Fairdpur Engineering College</a:t>
            </a:r>
          </a:p>
        </p:txBody>
      </p:sp>
    </p:spTree>
    <p:extLst>
      <p:ext uri="{BB962C8B-B14F-4D97-AF65-F5344CB8AC3E}">
        <p14:creationId xmlns:p14="http://schemas.microsoft.com/office/powerpoint/2010/main" val="22124876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D48F-D882-465E-9CE8-4C427DD1DD64}"/>
              </a:ext>
            </a:extLst>
          </p:cNvPr>
          <p:cNvSpPr>
            <a:spLocks noGrp="1"/>
          </p:cNvSpPr>
          <p:nvPr>
            <p:ph type="title"/>
          </p:nvPr>
        </p:nvSpPr>
        <p:spPr/>
        <p:txBody>
          <a:bodyPr/>
          <a:lstStyle/>
          <a:p>
            <a:r>
              <a:rPr lang="en-US" dirty="0"/>
              <a:t>Result in Static Analysis</a:t>
            </a:r>
          </a:p>
        </p:txBody>
      </p:sp>
      <p:graphicFrame>
        <p:nvGraphicFramePr>
          <p:cNvPr id="6" name="Content Placeholder 5">
            <a:extLst>
              <a:ext uri="{FF2B5EF4-FFF2-40B4-BE49-F238E27FC236}">
                <a16:creationId xmlns:a16="http://schemas.microsoft.com/office/drawing/2014/main" id="{1B0636D4-2082-4803-A56B-F3F1B12A885F}"/>
              </a:ext>
            </a:extLst>
          </p:cNvPr>
          <p:cNvGraphicFramePr>
            <a:graphicFrameLocks noGrp="1"/>
          </p:cNvGraphicFramePr>
          <p:nvPr>
            <p:ph idx="1"/>
            <p:extLst>
              <p:ext uri="{D42A27DB-BD31-4B8C-83A1-F6EECF244321}">
                <p14:modId xmlns:p14="http://schemas.microsoft.com/office/powerpoint/2010/main" val="518567763"/>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281714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3B458D1-327A-4667-B4FF-8F21D794A56B}"/>
              </a:ext>
            </a:extLst>
          </p:cNvPr>
          <p:cNvGraphicFramePr>
            <a:graphicFrameLocks noGrp="1"/>
          </p:cNvGraphicFramePr>
          <p:nvPr>
            <p:ph idx="1"/>
            <p:extLst>
              <p:ext uri="{D42A27DB-BD31-4B8C-83A1-F6EECF244321}">
                <p14:modId xmlns:p14="http://schemas.microsoft.com/office/powerpoint/2010/main" val="69184199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9">
            <a:extLst>
              <a:ext uri="{FF2B5EF4-FFF2-40B4-BE49-F238E27FC236}">
                <a16:creationId xmlns:a16="http://schemas.microsoft.com/office/drawing/2014/main" id="{1FB072AC-8D03-4B65-857A-DE740F0FCD3A}"/>
              </a:ext>
            </a:extLst>
          </p:cNvPr>
          <p:cNvSpPr>
            <a:spLocks noGrp="1"/>
          </p:cNvSpPr>
          <p:nvPr>
            <p:ph type="title"/>
          </p:nvPr>
        </p:nvSpPr>
        <p:spPr/>
        <p:txBody>
          <a:bodyPr/>
          <a:lstStyle/>
          <a:p>
            <a:r>
              <a:rPr lang="en-US" dirty="0"/>
              <a:t>F1 score Comparison Graph for Dynamic Analysis</a:t>
            </a:r>
          </a:p>
        </p:txBody>
      </p:sp>
    </p:spTree>
    <p:extLst>
      <p:ext uri="{BB962C8B-B14F-4D97-AF65-F5344CB8AC3E}">
        <p14:creationId xmlns:p14="http://schemas.microsoft.com/office/powerpoint/2010/main" val="364375333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746-BF51-3527-B5AF-3AB9813F533C}"/>
              </a:ext>
            </a:extLst>
          </p:cNvPr>
          <p:cNvSpPr>
            <a:spLocks noGrp="1"/>
          </p:cNvSpPr>
          <p:nvPr>
            <p:ph type="title"/>
          </p:nvPr>
        </p:nvSpPr>
        <p:spPr>
          <a:xfrm>
            <a:off x="444675" y="511656"/>
            <a:ext cx="8596668" cy="1320800"/>
          </a:xfrm>
        </p:spPr>
        <p:txBody>
          <a:bodyPr/>
          <a:lstStyle/>
          <a:p>
            <a:r>
              <a:rPr lang="en-US" dirty="0"/>
              <a:t>ROC Curves</a:t>
            </a:r>
            <a:endParaRPr lang="en-IN" dirty="0"/>
          </a:p>
        </p:txBody>
      </p:sp>
      <p:pic>
        <p:nvPicPr>
          <p:cNvPr id="7" name="Content Placeholder 6">
            <a:extLst>
              <a:ext uri="{FF2B5EF4-FFF2-40B4-BE49-F238E27FC236}">
                <a16:creationId xmlns:a16="http://schemas.microsoft.com/office/drawing/2014/main" id="{3A9A4ABB-9F49-E81E-615E-1FF102F5F169}"/>
              </a:ext>
            </a:extLst>
          </p:cNvPr>
          <p:cNvPicPr>
            <a:picLocks noGrp="1" noChangeAspect="1"/>
          </p:cNvPicPr>
          <p:nvPr>
            <p:ph idx="1"/>
          </p:nvPr>
        </p:nvPicPr>
        <p:blipFill rotWithShape="1">
          <a:blip r:embed="rId2"/>
          <a:srcRect l="5806" t="7247" r="7706" b="18445"/>
          <a:stretch/>
        </p:blipFill>
        <p:spPr>
          <a:xfrm>
            <a:off x="444675" y="2919663"/>
            <a:ext cx="4221202" cy="3253340"/>
          </a:xfrm>
        </p:spPr>
      </p:pic>
      <p:pic>
        <p:nvPicPr>
          <p:cNvPr id="9" name="Picture 8">
            <a:extLst>
              <a:ext uri="{FF2B5EF4-FFF2-40B4-BE49-F238E27FC236}">
                <a16:creationId xmlns:a16="http://schemas.microsoft.com/office/drawing/2014/main" id="{1D0AB44B-FA12-383E-A9D8-A1C9B2CD8752}"/>
              </a:ext>
            </a:extLst>
          </p:cNvPr>
          <p:cNvPicPr>
            <a:picLocks noChangeAspect="1"/>
          </p:cNvPicPr>
          <p:nvPr/>
        </p:nvPicPr>
        <p:blipFill rotWithShape="1">
          <a:blip r:embed="rId3"/>
          <a:srcRect l="8254" t="5107" r="9616" b="16867"/>
          <a:stretch/>
        </p:blipFill>
        <p:spPr>
          <a:xfrm>
            <a:off x="4789294" y="2781700"/>
            <a:ext cx="4316203" cy="3391303"/>
          </a:xfrm>
          <a:prstGeom prst="rect">
            <a:avLst/>
          </a:prstGeom>
        </p:spPr>
      </p:pic>
      <p:sp>
        <p:nvSpPr>
          <p:cNvPr id="6" name="TextBox 5">
            <a:extLst>
              <a:ext uri="{FF2B5EF4-FFF2-40B4-BE49-F238E27FC236}">
                <a16:creationId xmlns:a16="http://schemas.microsoft.com/office/drawing/2014/main" id="{DD5DEDE9-1A1E-420D-B749-F0EAB07946C4}"/>
              </a:ext>
            </a:extLst>
          </p:cNvPr>
          <p:cNvSpPr txBox="1"/>
          <p:nvPr/>
        </p:nvSpPr>
        <p:spPr>
          <a:xfrm>
            <a:off x="658083" y="6250092"/>
            <a:ext cx="9727575" cy="369332"/>
          </a:xfrm>
          <a:prstGeom prst="rect">
            <a:avLst/>
          </a:prstGeom>
          <a:noFill/>
        </p:spPr>
        <p:txBody>
          <a:bodyPr wrap="square" rtlCol="0">
            <a:spAutoFit/>
          </a:bodyPr>
          <a:lstStyle/>
          <a:p>
            <a:r>
              <a:rPr lang="en-US" dirty="0"/>
              <a:t>Figure. ROC Curve for Static Analysis	   Figure. ROC Curve for Dynamic Analysis</a:t>
            </a:r>
          </a:p>
        </p:txBody>
      </p:sp>
      <p:sp>
        <p:nvSpPr>
          <p:cNvPr id="8" name="Content Placeholder 2">
            <a:extLst>
              <a:ext uri="{FF2B5EF4-FFF2-40B4-BE49-F238E27FC236}">
                <a16:creationId xmlns:a16="http://schemas.microsoft.com/office/drawing/2014/main" id="{A3248016-2369-4601-9F78-2EC9D632C626}"/>
              </a:ext>
            </a:extLst>
          </p:cNvPr>
          <p:cNvSpPr txBox="1">
            <a:spLocks/>
          </p:cNvSpPr>
          <p:nvPr/>
        </p:nvSpPr>
        <p:spPr>
          <a:xfrm>
            <a:off x="508829" y="1299411"/>
            <a:ext cx="8596668" cy="162025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solidFill>
                  <a:srgbClr val="0070C0"/>
                </a:solidFill>
              </a:rPr>
              <a:t>Observation</a:t>
            </a:r>
            <a:endParaRPr lang="en-US" dirty="0">
              <a:solidFill>
                <a:srgbClr val="0070C0"/>
              </a:solidFill>
            </a:endParaRPr>
          </a:p>
          <a:p>
            <a:r>
              <a:rPr lang="en-US" sz="2000" dirty="0">
                <a:solidFill>
                  <a:schemeClr val="tx1"/>
                </a:solidFill>
              </a:rPr>
              <a:t>AUC for the Random Forest ROC curve is higher than other algorithms ROC curves.</a:t>
            </a:r>
          </a:p>
          <a:p>
            <a:r>
              <a:rPr lang="en-US" sz="2000" dirty="0">
                <a:solidFill>
                  <a:schemeClr val="tx1"/>
                </a:solidFill>
              </a:rPr>
              <a:t>Random Forest algorithm did a better job of classifying the positive class in the dataset.</a:t>
            </a:r>
          </a:p>
        </p:txBody>
      </p:sp>
    </p:spTree>
    <p:extLst>
      <p:ext uri="{BB962C8B-B14F-4D97-AF65-F5344CB8AC3E}">
        <p14:creationId xmlns:p14="http://schemas.microsoft.com/office/powerpoint/2010/main" val="235081594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F9EA-66BB-42F7-B66F-DCE8594DA572}"/>
              </a:ext>
            </a:extLst>
          </p:cNvPr>
          <p:cNvSpPr>
            <a:spLocks noGrp="1"/>
          </p:cNvSpPr>
          <p:nvPr>
            <p:ph type="title"/>
          </p:nvPr>
        </p:nvSpPr>
        <p:spPr>
          <a:xfrm>
            <a:off x="677334" y="609600"/>
            <a:ext cx="8596668" cy="853440"/>
          </a:xfrm>
        </p:spPr>
        <p:txBody>
          <a:bodyPr/>
          <a:lstStyle/>
          <a:p>
            <a:r>
              <a:rPr lang="en-US" dirty="0"/>
              <a:t>Conclusion and Future works</a:t>
            </a:r>
          </a:p>
        </p:txBody>
      </p:sp>
      <p:sp>
        <p:nvSpPr>
          <p:cNvPr id="3" name="Content Placeholder 2">
            <a:extLst>
              <a:ext uri="{FF2B5EF4-FFF2-40B4-BE49-F238E27FC236}">
                <a16:creationId xmlns:a16="http://schemas.microsoft.com/office/drawing/2014/main" id="{1D4C47B4-CF78-4CBD-9472-574FB84BBDAF}"/>
              </a:ext>
            </a:extLst>
          </p:cNvPr>
          <p:cNvSpPr>
            <a:spLocks noGrp="1"/>
          </p:cNvSpPr>
          <p:nvPr>
            <p:ph idx="1"/>
          </p:nvPr>
        </p:nvSpPr>
        <p:spPr>
          <a:xfrm>
            <a:off x="677334" y="1790299"/>
            <a:ext cx="8596668" cy="4251063"/>
          </a:xfrm>
        </p:spPr>
        <p:txBody>
          <a:bodyPr/>
          <a:lstStyle/>
          <a:p>
            <a:pPr marL="0" indent="0">
              <a:buNone/>
            </a:pPr>
            <a:r>
              <a:rPr lang="en-US" sz="2400" dirty="0">
                <a:solidFill>
                  <a:srgbClr val="0070C0"/>
                </a:solidFill>
              </a:rPr>
              <a:t>Conclusion</a:t>
            </a:r>
            <a:endParaRPr lang="en-US" dirty="0">
              <a:solidFill>
                <a:srgbClr val="0070C0"/>
              </a:solidFill>
            </a:endParaRPr>
          </a:p>
          <a:p>
            <a:r>
              <a:rPr lang="en-US" sz="2000" dirty="0">
                <a:solidFill>
                  <a:schemeClr val="tx1"/>
                </a:solidFill>
              </a:rPr>
              <a:t>Random Forest Algorithm performs better than other algorithms in detecting our malware samples for both static and dynamic approach.</a:t>
            </a:r>
          </a:p>
          <a:p>
            <a:endParaRPr lang="en-US" dirty="0"/>
          </a:p>
          <a:p>
            <a:pPr marL="0" indent="0">
              <a:buNone/>
            </a:pPr>
            <a:r>
              <a:rPr lang="en-US" sz="2400" dirty="0">
                <a:solidFill>
                  <a:srgbClr val="0070C0"/>
                </a:solidFill>
              </a:rPr>
              <a:t>Future Works</a:t>
            </a:r>
            <a:endParaRPr lang="en-US" dirty="0">
              <a:solidFill>
                <a:srgbClr val="0070C0"/>
              </a:solidFill>
            </a:endParaRPr>
          </a:p>
          <a:p>
            <a:r>
              <a:rPr lang="en-US" sz="2000" dirty="0">
                <a:solidFill>
                  <a:schemeClr val="tx1"/>
                </a:solidFill>
              </a:rPr>
              <a:t>To further increase our accuracy.</a:t>
            </a:r>
          </a:p>
          <a:p>
            <a:r>
              <a:rPr lang="en-US" sz="2000" dirty="0">
                <a:solidFill>
                  <a:schemeClr val="tx1"/>
                </a:solidFill>
              </a:rPr>
              <a:t>Add more malware and goodware samples.</a:t>
            </a:r>
          </a:p>
          <a:p>
            <a:r>
              <a:rPr lang="en-US" sz="2000" dirty="0">
                <a:solidFill>
                  <a:schemeClr val="tx1"/>
                </a:solidFill>
              </a:rPr>
              <a:t>To classify on specific malware category such as Rootkit, Trojan.</a:t>
            </a:r>
          </a:p>
        </p:txBody>
      </p:sp>
    </p:spTree>
    <p:extLst>
      <p:ext uri="{BB962C8B-B14F-4D97-AF65-F5344CB8AC3E}">
        <p14:creationId xmlns:p14="http://schemas.microsoft.com/office/powerpoint/2010/main" val="5844924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1365-C8E3-B546-36E6-19973DFD25E7}"/>
              </a:ext>
            </a:extLst>
          </p:cNvPr>
          <p:cNvSpPr>
            <a:spLocks noGrp="1"/>
          </p:cNvSpPr>
          <p:nvPr>
            <p:ph type="title"/>
          </p:nvPr>
        </p:nvSpPr>
        <p:spPr>
          <a:xfrm>
            <a:off x="802394" y="671586"/>
            <a:ext cx="8596668" cy="1320800"/>
          </a:xfrm>
        </p:spPr>
        <p:txBody>
          <a:bodyPr>
            <a:normAutofit/>
          </a:bodyPr>
          <a:lstStyle/>
          <a:p>
            <a:pPr algn="ctr"/>
            <a:r>
              <a:rPr lang="en-US" sz="8000" dirty="0"/>
              <a:t>Thank You</a:t>
            </a:r>
            <a:endParaRPr lang="en-IN" sz="8000" dirty="0"/>
          </a:p>
        </p:txBody>
      </p:sp>
      <p:pic>
        <p:nvPicPr>
          <p:cNvPr id="5" name="Content Placeholder 4">
            <a:extLst>
              <a:ext uri="{FF2B5EF4-FFF2-40B4-BE49-F238E27FC236}">
                <a16:creationId xmlns:a16="http://schemas.microsoft.com/office/drawing/2014/main" id="{CF6BAA43-8A37-7FAB-A31D-D2E4AD2A894A}"/>
              </a:ext>
            </a:extLst>
          </p:cNvPr>
          <p:cNvPicPr>
            <a:picLocks noGrp="1" noChangeAspect="1"/>
          </p:cNvPicPr>
          <p:nvPr>
            <p:ph idx="1"/>
          </p:nvPr>
        </p:nvPicPr>
        <p:blipFill>
          <a:blip r:embed="rId2"/>
          <a:stretch>
            <a:fillRect/>
          </a:stretch>
        </p:blipFill>
        <p:spPr>
          <a:xfrm>
            <a:off x="2785587" y="2109832"/>
            <a:ext cx="4630282" cy="4498693"/>
          </a:xfrm>
        </p:spPr>
      </p:pic>
    </p:spTree>
    <p:extLst>
      <p:ext uri="{BB962C8B-B14F-4D97-AF65-F5344CB8AC3E}">
        <p14:creationId xmlns:p14="http://schemas.microsoft.com/office/powerpoint/2010/main" val="1901799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541F-BC7C-40D3-A1DB-55A59FD4364D}"/>
              </a:ext>
            </a:extLst>
          </p:cNvPr>
          <p:cNvSpPr>
            <a:spLocks noGrp="1"/>
          </p:cNvSpPr>
          <p:nvPr>
            <p:ph type="title"/>
          </p:nvPr>
        </p:nvSpPr>
        <p:spPr>
          <a:xfrm>
            <a:off x="836725" y="713064"/>
            <a:ext cx="8596668" cy="1217336"/>
          </a:xfrm>
        </p:spPr>
        <p:txBody>
          <a:bodyPr/>
          <a:lstStyle/>
          <a:p>
            <a:r>
              <a:rPr lang="en-US" dirty="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2A6193E3-8331-49C0-BC0C-C9585DE5E98D}"/>
              </a:ext>
            </a:extLst>
          </p:cNvPr>
          <p:cNvSpPr>
            <a:spLocks noGrp="1"/>
          </p:cNvSpPr>
          <p:nvPr>
            <p:ph idx="1"/>
          </p:nvPr>
        </p:nvSpPr>
        <p:spPr>
          <a:xfrm>
            <a:off x="836725" y="1930400"/>
            <a:ext cx="8596668" cy="3880773"/>
          </a:xfrm>
        </p:spPr>
        <p:txBody>
          <a:bodyPr>
            <a:normAutofit fontScale="92500"/>
          </a:bodyPr>
          <a:lstStyle/>
          <a:p>
            <a:r>
              <a:rPr lang="en-US" sz="2400" dirty="0">
                <a:latin typeface="+mj-lt"/>
                <a:ea typeface="Calibri" panose="020F0502020204030204" pitchFamily="34" charset="0"/>
                <a:cs typeface="Calibri" panose="020F0502020204030204" pitchFamily="34" charset="0"/>
              </a:rPr>
              <a:t>Infiltrate computer systems, compromise data security</a:t>
            </a:r>
          </a:p>
          <a:p>
            <a:r>
              <a:rPr lang="en-US" sz="2400" dirty="0">
                <a:latin typeface="+mj-lt"/>
                <a:ea typeface="Calibri" panose="020F0502020204030204" pitchFamily="34" charset="0"/>
                <a:cs typeface="Calibri" panose="020F0502020204030204" pitchFamily="34" charset="0"/>
              </a:rPr>
              <a:t>Disrupt the regular operation of devices</a:t>
            </a:r>
          </a:p>
          <a:p>
            <a:r>
              <a:rPr lang="en-US" sz="2400" dirty="0">
                <a:latin typeface="+mj-lt"/>
                <a:ea typeface="Calibri" panose="020F0502020204030204" pitchFamily="34" charset="0"/>
                <a:cs typeface="Calibri" panose="020F0502020204030204" pitchFamily="34" charset="0"/>
              </a:rPr>
              <a:t>Presents a challenge to individuals, institutions, and society</a:t>
            </a:r>
          </a:p>
          <a:p>
            <a:r>
              <a:rPr lang="en-US" sz="2400" dirty="0">
                <a:latin typeface="+mj-lt"/>
                <a:ea typeface="Calibri" panose="020F0502020204030204" pitchFamily="34" charset="0"/>
                <a:cs typeface="Calibri" panose="020F0502020204030204" pitchFamily="34" charset="0"/>
              </a:rPr>
              <a:t>Relentless evolution of malware</a:t>
            </a:r>
          </a:p>
          <a:p>
            <a:r>
              <a:rPr lang="en-US" sz="2400" dirty="0">
                <a:latin typeface="+mj-lt"/>
                <a:ea typeface="Calibri" panose="020F0502020204030204" pitchFamily="34" charset="0"/>
                <a:cs typeface="Calibri" panose="020F0502020204030204" pitchFamily="34" charset="0"/>
              </a:rPr>
              <a:t>Need robust and adaptive detection mechanisms</a:t>
            </a:r>
          </a:p>
          <a:p>
            <a:r>
              <a:rPr lang="en-US" sz="2400" dirty="0">
                <a:latin typeface="+mj-lt"/>
                <a:ea typeface="Calibri" panose="020F0502020204030204" pitchFamily="34" charset="0"/>
                <a:cs typeface="Calibri" panose="020F0502020204030204" pitchFamily="34" charset="0"/>
              </a:rPr>
              <a:t>Conventional signature-based methods prove effective against known malware</a:t>
            </a:r>
          </a:p>
          <a:p>
            <a:r>
              <a:rPr lang="en-US" sz="2400" dirty="0">
                <a:latin typeface="+mj-lt"/>
                <a:ea typeface="Calibri" panose="020F0502020204030204" pitchFamily="34" charset="0"/>
                <a:cs typeface="Calibri" panose="020F0502020204030204" pitchFamily="34" charset="0"/>
              </a:rPr>
              <a:t>Need advanced and adaptive approaches, with machine learning algorithms</a:t>
            </a:r>
          </a:p>
        </p:txBody>
      </p:sp>
    </p:spTree>
    <p:extLst>
      <p:ext uri="{BB962C8B-B14F-4D97-AF65-F5344CB8AC3E}">
        <p14:creationId xmlns:p14="http://schemas.microsoft.com/office/powerpoint/2010/main" val="22681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2875-78D6-4EBE-9AAC-ED85D2A99B67}"/>
              </a:ext>
            </a:extLst>
          </p:cNvPr>
          <p:cNvSpPr>
            <a:spLocks noGrp="1"/>
          </p:cNvSpPr>
          <p:nvPr>
            <p:ph type="title"/>
          </p:nvPr>
        </p:nvSpPr>
        <p:spPr/>
        <p:txBody>
          <a:bodyPr/>
          <a:lstStyle/>
          <a:p>
            <a:r>
              <a:rPr lang="en-US" dirty="0"/>
              <a:t>What is Malware? Types.</a:t>
            </a:r>
          </a:p>
        </p:txBody>
      </p:sp>
      <p:sp>
        <p:nvSpPr>
          <p:cNvPr id="3" name="Content Placeholder 2">
            <a:extLst>
              <a:ext uri="{FF2B5EF4-FFF2-40B4-BE49-F238E27FC236}">
                <a16:creationId xmlns:a16="http://schemas.microsoft.com/office/drawing/2014/main" id="{2B916C7B-F8B2-4044-9901-FFE379083B9C}"/>
              </a:ext>
            </a:extLst>
          </p:cNvPr>
          <p:cNvSpPr>
            <a:spLocks noGrp="1"/>
          </p:cNvSpPr>
          <p:nvPr>
            <p:ph idx="1"/>
          </p:nvPr>
        </p:nvSpPr>
        <p:spPr>
          <a:xfrm>
            <a:off x="750812" y="1793981"/>
            <a:ext cx="8596668" cy="3880773"/>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“Malware” is short for “Malicious Software”</a:t>
            </a:r>
          </a:p>
          <a:p>
            <a:r>
              <a:rPr lang="en-US" sz="2400" dirty="0">
                <a:latin typeface="Calibri" panose="020F0502020204030204" pitchFamily="34" charset="0"/>
                <a:ea typeface="Calibri" panose="020F0502020204030204" pitchFamily="34" charset="0"/>
                <a:cs typeface="Calibri" panose="020F0502020204030204" pitchFamily="34" charset="0"/>
              </a:rPr>
              <a:t>Computer programs designed to infiltrate and damage computers without user’s consent</a:t>
            </a:r>
          </a:p>
        </p:txBody>
      </p:sp>
      <p:pic>
        <p:nvPicPr>
          <p:cNvPr id="4" name="Picture 3">
            <a:extLst>
              <a:ext uri="{FF2B5EF4-FFF2-40B4-BE49-F238E27FC236}">
                <a16:creationId xmlns:a16="http://schemas.microsoft.com/office/drawing/2014/main" id="{DD05396C-B2B4-4746-B50B-023CA81171B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46756" y="3145689"/>
            <a:ext cx="5676900" cy="3563824"/>
          </a:xfrm>
          <a:prstGeom prst="rect">
            <a:avLst/>
          </a:prstGeom>
        </p:spPr>
      </p:pic>
    </p:spTree>
    <p:extLst>
      <p:ext uri="{BB962C8B-B14F-4D97-AF65-F5344CB8AC3E}">
        <p14:creationId xmlns:p14="http://schemas.microsoft.com/office/powerpoint/2010/main" val="279357293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8B25-33BC-4C21-BA1D-695A210D06E1}"/>
              </a:ext>
            </a:extLst>
          </p:cNvPr>
          <p:cNvSpPr>
            <a:spLocks noGrp="1"/>
          </p:cNvSpPr>
          <p:nvPr>
            <p:ph type="title"/>
          </p:nvPr>
        </p:nvSpPr>
        <p:spPr>
          <a:xfrm>
            <a:off x="931178" y="787941"/>
            <a:ext cx="8596668" cy="1320800"/>
          </a:xfrm>
        </p:spPr>
        <p:txBody>
          <a:bodyPr/>
          <a:lstStyle/>
          <a:p>
            <a:r>
              <a:rPr lang="en-US" dirty="0">
                <a:ea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98C23337-52C6-49DF-982C-71238D815808}"/>
              </a:ext>
            </a:extLst>
          </p:cNvPr>
          <p:cNvSpPr>
            <a:spLocks noGrp="1"/>
          </p:cNvSpPr>
          <p:nvPr>
            <p:ph idx="1"/>
          </p:nvPr>
        </p:nvSpPr>
        <p:spPr>
          <a:xfrm>
            <a:off x="931178" y="1744910"/>
            <a:ext cx="8533000" cy="3857745"/>
          </a:xfrm>
        </p:spPr>
        <p:txBody>
          <a:bodyPr>
            <a:normAutofit/>
          </a:bodyPr>
          <a:lstStyle/>
          <a:p>
            <a:r>
              <a:rPr lang="en-US" sz="2400" dirty="0">
                <a:latin typeface="+mj-lt"/>
                <a:ea typeface="Calibri" panose="020F0502020204030204" pitchFamily="34" charset="0"/>
                <a:cs typeface="Calibri" panose="020F0502020204030204" pitchFamily="34" charset="0"/>
              </a:rPr>
              <a:t>Internet = information = asset</a:t>
            </a:r>
          </a:p>
          <a:p>
            <a:r>
              <a:rPr lang="en-US" sz="2400" dirty="0">
                <a:latin typeface="+mj-lt"/>
                <a:ea typeface="Calibri" panose="020F0502020204030204" pitchFamily="34" charset="0"/>
                <a:cs typeface="Calibri" panose="020F0502020204030204" pitchFamily="34" charset="0"/>
              </a:rPr>
              <a:t>Account information such as email and social media login info.</a:t>
            </a:r>
          </a:p>
          <a:p>
            <a:r>
              <a:rPr lang="en-US" sz="2400" dirty="0">
                <a:latin typeface="+mj-lt"/>
                <a:ea typeface="Calibri" panose="020F0502020204030204" pitchFamily="34" charset="0"/>
                <a:cs typeface="Calibri" panose="020F0502020204030204" pitchFamily="34" charset="0"/>
              </a:rPr>
              <a:t>Victim’s Personal Picture goes public.</a:t>
            </a:r>
          </a:p>
          <a:p>
            <a:r>
              <a:rPr lang="en-US" sz="2400" dirty="0">
                <a:latin typeface="+mj-lt"/>
                <a:ea typeface="Calibri" panose="020F0502020204030204" pitchFamily="34" charset="0"/>
                <a:cs typeface="Calibri" panose="020F0502020204030204" pitchFamily="34" charset="0"/>
              </a:rPr>
              <a:t>Important documents corrupted or stolen.</a:t>
            </a:r>
          </a:p>
          <a:p>
            <a:r>
              <a:rPr lang="en-US" sz="2400" dirty="0">
                <a:latin typeface="+mj-lt"/>
                <a:ea typeface="Calibri" panose="020F0502020204030204" pitchFamily="34" charset="0"/>
                <a:cs typeface="Calibri" panose="020F0502020204030204" pitchFamily="34" charset="0"/>
              </a:rPr>
              <a:t>Identity Theft.</a:t>
            </a:r>
          </a:p>
          <a:p>
            <a:r>
              <a:rPr lang="en-US" sz="2400" dirty="0">
                <a:latin typeface="+mj-lt"/>
                <a:ea typeface="Calibri" panose="020F0502020204030204" pitchFamily="34" charset="0"/>
                <a:cs typeface="Calibri" panose="020F0502020204030204" pitchFamily="34" charset="0"/>
              </a:rPr>
              <a:t>System Crash.</a:t>
            </a:r>
          </a:p>
        </p:txBody>
      </p:sp>
      <p:sp>
        <p:nvSpPr>
          <p:cNvPr id="5" name="Content Placeholder 2">
            <a:extLst>
              <a:ext uri="{FF2B5EF4-FFF2-40B4-BE49-F238E27FC236}">
                <a16:creationId xmlns:a16="http://schemas.microsoft.com/office/drawing/2014/main" id="{70D22DF4-C5E8-4694-ADB4-7CC38E589BE7}"/>
              </a:ext>
            </a:extLst>
          </p:cNvPr>
          <p:cNvSpPr txBox="1">
            <a:spLocks/>
          </p:cNvSpPr>
          <p:nvPr/>
        </p:nvSpPr>
        <p:spPr>
          <a:xfrm>
            <a:off x="538541" y="4493759"/>
            <a:ext cx="10515600" cy="2138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53752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2FBE-30A9-37AB-C9F8-7DF4D4026385}"/>
              </a:ext>
            </a:extLst>
          </p:cNvPr>
          <p:cNvSpPr>
            <a:spLocks noGrp="1"/>
          </p:cNvSpPr>
          <p:nvPr>
            <p:ph type="title"/>
          </p:nvPr>
        </p:nvSpPr>
        <p:spPr>
          <a:xfrm>
            <a:off x="870281" y="825027"/>
            <a:ext cx="8596668" cy="1320800"/>
          </a:xfrm>
        </p:spPr>
        <p:txBody>
          <a:bodyPr/>
          <a:lstStyle/>
          <a:p>
            <a:r>
              <a:rPr lang="en-US" dirty="0">
                <a:ea typeface="Calibri" panose="020F0502020204030204" pitchFamily="34" charset="0"/>
                <a:cs typeface="Calibri" panose="020F0502020204030204" pitchFamily="34" charset="0"/>
              </a:rPr>
              <a:t>Problems</a:t>
            </a:r>
            <a:r>
              <a:rPr lang="en-US" dirty="0">
                <a:latin typeface="Calibri" panose="020F0502020204030204" pitchFamily="34" charset="0"/>
                <a:ea typeface="Calibri" panose="020F0502020204030204" pitchFamily="34" charset="0"/>
                <a:cs typeface="Calibri" panose="020F0502020204030204" pitchFamily="34" charset="0"/>
              </a:rPr>
              <a:t> </a:t>
            </a:r>
            <a:br>
              <a:rPr lang="en-US"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B63CA720-547E-F757-B79C-1159A55BF65B}"/>
              </a:ext>
            </a:extLst>
          </p:cNvPr>
          <p:cNvSpPr>
            <a:spLocks noGrp="1"/>
          </p:cNvSpPr>
          <p:nvPr>
            <p:ph idx="1"/>
          </p:nvPr>
        </p:nvSpPr>
        <p:spPr>
          <a:xfrm>
            <a:off x="870281" y="1900530"/>
            <a:ext cx="8596668" cy="3880773"/>
          </a:xfrm>
        </p:spPr>
        <p:txBody>
          <a:bodyPr>
            <a:normAutofit/>
          </a:bodyPr>
          <a:lstStyle/>
          <a:p>
            <a:r>
              <a:rPr lang="en-US" sz="2400" dirty="0">
                <a:latin typeface="+mj-lt"/>
                <a:ea typeface="Calibri" panose="020F0502020204030204" pitchFamily="34" charset="0"/>
                <a:cs typeface="Calibri" panose="020F0502020204030204" pitchFamily="34" charset="0"/>
              </a:rPr>
              <a:t>Victims of Identity Theft</a:t>
            </a:r>
          </a:p>
          <a:p>
            <a:r>
              <a:rPr lang="en-US" sz="2400" dirty="0">
                <a:latin typeface="+mj-lt"/>
                <a:ea typeface="Calibri" panose="020F0502020204030204" pitchFamily="34" charset="0"/>
                <a:cs typeface="Calibri" panose="020F0502020204030204" pitchFamily="34" charset="0"/>
              </a:rPr>
              <a:t>Malware manages to breach a bank's transaction system</a:t>
            </a:r>
          </a:p>
          <a:p>
            <a:r>
              <a:rPr lang="en-US" sz="2400" dirty="0">
                <a:latin typeface="+mj-lt"/>
                <a:ea typeface="Calibri" panose="020F0502020204030204" pitchFamily="34" charset="0"/>
                <a:cs typeface="Calibri" panose="020F0502020204030204" pitchFamily="34" charset="0"/>
              </a:rPr>
              <a:t>Security Issues in Bangladesh</a:t>
            </a:r>
          </a:p>
          <a:p>
            <a:r>
              <a:rPr lang="en-US" sz="2400" dirty="0">
                <a:latin typeface="+mj-lt"/>
                <a:ea typeface="Calibri" panose="020F0502020204030204" pitchFamily="34" charset="0"/>
                <a:cs typeface="Calibri" panose="020F0502020204030204" pitchFamily="34" charset="0"/>
              </a:rPr>
              <a:t>Investigations into Cyber Threats in Bangladesh</a:t>
            </a:r>
          </a:p>
          <a:p>
            <a:endParaRPr lang="en-US" sz="2400" dirty="0">
              <a:latin typeface="+mj-lt"/>
              <a:ea typeface="Calibri" panose="020F0502020204030204" pitchFamily="34" charset="0"/>
              <a:cs typeface="Calibri" panose="020F0502020204030204" pitchFamily="34" charset="0"/>
            </a:endParaRPr>
          </a:p>
          <a:p>
            <a:endParaRPr lang="en-IN" sz="2400" dirty="0">
              <a:latin typeface="+mj-lt"/>
            </a:endParaRPr>
          </a:p>
        </p:txBody>
      </p:sp>
    </p:spTree>
    <p:extLst>
      <p:ext uri="{BB962C8B-B14F-4D97-AF65-F5344CB8AC3E}">
        <p14:creationId xmlns:p14="http://schemas.microsoft.com/office/powerpoint/2010/main" val="400953446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BFEF-14A4-4E01-805B-DAF4885D9003}"/>
              </a:ext>
            </a:extLst>
          </p:cNvPr>
          <p:cNvSpPr>
            <a:spLocks noGrp="1"/>
          </p:cNvSpPr>
          <p:nvPr>
            <p:ph type="title"/>
          </p:nvPr>
        </p:nvSpPr>
        <p:spPr>
          <a:xfrm>
            <a:off x="721452" y="389622"/>
            <a:ext cx="8596668" cy="1320800"/>
          </a:xfrm>
        </p:spPr>
        <p:txBody>
          <a:bodyPr/>
          <a:lstStyle/>
          <a:p>
            <a:r>
              <a:rPr lang="en-US" dirty="0"/>
              <a:t>Objective &amp; Goals</a:t>
            </a:r>
          </a:p>
        </p:txBody>
      </p:sp>
      <p:sp>
        <p:nvSpPr>
          <p:cNvPr id="3" name="Content Placeholder 2">
            <a:extLst>
              <a:ext uri="{FF2B5EF4-FFF2-40B4-BE49-F238E27FC236}">
                <a16:creationId xmlns:a16="http://schemas.microsoft.com/office/drawing/2014/main" id="{1B056C4D-E705-4EE6-B45F-07834E59221A}"/>
              </a:ext>
            </a:extLst>
          </p:cNvPr>
          <p:cNvSpPr>
            <a:spLocks noGrp="1"/>
          </p:cNvSpPr>
          <p:nvPr>
            <p:ph idx="1"/>
          </p:nvPr>
        </p:nvSpPr>
        <p:spPr>
          <a:xfrm>
            <a:off x="721452" y="1333850"/>
            <a:ext cx="8334135" cy="988036"/>
          </a:xfrm>
        </p:spPr>
        <p:txBody>
          <a:bodyPr>
            <a:noAutofit/>
          </a:bodyPr>
          <a:lstStyle/>
          <a:p>
            <a:r>
              <a:rPr lang="en-US" sz="2400" dirty="0">
                <a:latin typeface="+mj-lt"/>
                <a:ea typeface="Calibri" panose="020F0502020204030204" pitchFamily="34" charset="0"/>
                <a:cs typeface="Calibri" panose="020F0502020204030204" pitchFamily="34" charset="0"/>
              </a:rPr>
              <a:t>Objective:</a:t>
            </a:r>
          </a:p>
          <a:p>
            <a:pPr lvl="1"/>
            <a:r>
              <a:rPr lang="en-US" sz="2400" dirty="0">
                <a:latin typeface="+mj-lt"/>
                <a:ea typeface="Calibri" panose="020F0502020204030204" pitchFamily="34" charset="0"/>
                <a:cs typeface="Calibri" panose="020F0502020204030204" pitchFamily="34" charset="0"/>
              </a:rPr>
              <a:t>Detection of malware</a:t>
            </a:r>
          </a:p>
          <a:p>
            <a:pPr marL="457200" lvl="1" indent="0">
              <a:buNone/>
            </a:pPr>
            <a:endParaRPr lang="en-US" sz="2400" dirty="0">
              <a:latin typeface="+mj-lt"/>
              <a:ea typeface="Calibri" panose="020F0502020204030204" pitchFamily="34" charset="0"/>
              <a:cs typeface="Calibri" panose="020F0502020204030204" pitchFamily="34" charset="0"/>
            </a:endParaRPr>
          </a:p>
          <a:p>
            <a:r>
              <a:rPr lang="en-US" sz="2400" dirty="0">
                <a:latin typeface="+mj-lt"/>
                <a:ea typeface="Calibri" panose="020F0502020204030204" pitchFamily="34" charset="0"/>
                <a:cs typeface="Calibri" panose="020F0502020204030204" pitchFamily="34" charset="0"/>
              </a:rPr>
              <a:t>Goals:</a:t>
            </a:r>
          </a:p>
          <a:p>
            <a:pPr lvl="1"/>
            <a:r>
              <a:rPr lang="en-US" sz="2400" dirty="0">
                <a:latin typeface="+mj-lt"/>
                <a:ea typeface="Calibri" panose="020F0502020204030204" pitchFamily="34" charset="0"/>
                <a:cs typeface="Calibri" panose="020F0502020204030204" pitchFamily="34" charset="0"/>
              </a:rPr>
              <a:t>Assess various approaches for the identification of malware</a:t>
            </a:r>
          </a:p>
          <a:p>
            <a:pPr lvl="1"/>
            <a:r>
              <a:rPr lang="en-US" sz="2400" dirty="0">
                <a:latin typeface="+mj-lt"/>
                <a:ea typeface="Calibri" panose="020F0502020204030204" pitchFamily="34" charset="0"/>
                <a:cs typeface="Calibri" panose="020F0502020204030204" pitchFamily="34" charset="0"/>
              </a:rPr>
              <a:t>Preventing identity theft</a:t>
            </a:r>
          </a:p>
          <a:p>
            <a:pPr lvl="1"/>
            <a:r>
              <a:rPr lang="en-US" sz="2400" dirty="0">
                <a:latin typeface="+mj-lt"/>
                <a:ea typeface="Calibri" panose="020F0502020204030204" pitchFamily="34" charset="0"/>
                <a:cs typeface="Calibri" panose="020F0502020204030204" pitchFamily="34" charset="0"/>
              </a:rPr>
              <a:t>Maximizing the role that machine learning plays in risk reduction</a:t>
            </a:r>
          </a:p>
          <a:p>
            <a:pPr lvl="1"/>
            <a:r>
              <a:rPr lang="en-US" sz="2400" dirty="0">
                <a:latin typeface="+mj-lt"/>
                <a:ea typeface="Calibri" panose="020F0502020204030204" pitchFamily="34" charset="0"/>
                <a:cs typeface="Calibri" panose="020F0502020204030204" pitchFamily="34" charset="0"/>
              </a:rPr>
              <a:t>Describe and test applications of logistic regression, random forest, svm and decision tree algorithm. </a:t>
            </a:r>
          </a:p>
          <a:p>
            <a:pPr marL="457200" lvl="1" indent="0">
              <a:buNone/>
            </a:pPr>
            <a:endParaRPr lang="en-US" sz="2400" dirty="0">
              <a:latin typeface="+mj-lt"/>
              <a:ea typeface="Calibri" panose="020F0502020204030204" pitchFamily="34" charset="0"/>
              <a:cs typeface="Calibri" panose="020F0502020204030204" pitchFamily="34" charset="0"/>
            </a:endParaRPr>
          </a:p>
          <a:p>
            <a:pPr lvl="1"/>
            <a:endParaRPr lang="en-US" sz="24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10443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7856-6C02-4F54-8AB0-C5736D76435A}"/>
              </a:ext>
            </a:extLst>
          </p:cNvPr>
          <p:cNvSpPr>
            <a:spLocks noGrp="1"/>
          </p:cNvSpPr>
          <p:nvPr>
            <p:ph type="title"/>
          </p:nvPr>
        </p:nvSpPr>
        <p:spPr>
          <a:xfrm>
            <a:off x="465578" y="477863"/>
            <a:ext cx="8596668" cy="1320800"/>
          </a:xfrm>
        </p:spPr>
        <p:txBody>
          <a:bodyPr/>
          <a:lstStyle/>
          <a:p>
            <a:r>
              <a:rPr lang="en-US" dirty="0"/>
              <a:t>Literature Review</a:t>
            </a:r>
          </a:p>
        </p:txBody>
      </p:sp>
      <p:sp>
        <p:nvSpPr>
          <p:cNvPr id="3" name="Content Placeholder 2">
            <a:extLst>
              <a:ext uri="{FF2B5EF4-FFF2-40B4-BE49-F238E27FC236}">
                <a16:creationId xmlns:a16="http://schemas.microsoft.com/office/drawing/2014/main" id="{EF63A534-B584-4CB6-A1FE-2FF2D84C071A}"/>
              </a:ext>
            </a:extLst>
          </p:cNvPr>
          <p:cNvSpPr>
            <a:spLocks noGrp="1"/>
          </p:cNvSpPr>
          <p:nvPr>
            <p:ph idx="1"/>
          </p:nvPr>
        </p:nvSpPr>
        <p:spPr/>
        <p:txBody>
          <a:bodyPr/>
          <a:lstStyle/>
          <a:p>
            <a:endParaRPr lang="en-US" dirty="0"/>
          </a:p>
        </p:txBody>
      </p:sp>
      <p:graphicFrame>
        <p:nvGraphicFramePr>
          <p:cNvPr id="4" name="Table 7">
            <a:extLst>
              <a:ext uri="{FF2B5EF4-FFF2-40B4-BE49-F238E27FC236}">
                <a16:creationId xmlns:a16="http://schemas.microsoft.com/office/drawing/2014/main" id="{F8FCA1D7-38A8-4A76-A2CF-7976FFC178A5}"/>
              </a:ext>
            </a:extLst>
          </p:cNvPr>
          <p:cNvGraphicFramePr>
            <a:graphicFrameLocks/>
          </p:cNvGraphicFramePr>
          <p:nvPr>
            <p:extLst>
              <p:ext uri="{D42A27DB-BD31-4B8C-83A1-F6EECF244321}">
                <p14:modId xmlns:p14="http://schemas.microsoft.com/office/powerpoint/2010/main" val="3231979172"/>
              </p:ext>
            </p:extLst>
          </p:nvPr>
        </p:nvGraphicFramePr>
        <p:xfrm>
          <a:off x="585957" y="1436736"/>
          <a:ext cx="8688045" cy="5176476"/>
        </p:xfrm>
        <a:graphic>
          <a:graphicData uri="http://schemas.openxmlformats.org/drawingml/2006/table">
            <a:tbl>
              <a:tblPr firstRow="1" bandRow="1">
                <a:tableStyleId>{5C22544A-7EE6-4342-B048-85BDC9FD1C3A}</a:tableStyleId>
              </a:tblPr>
              <a:tblGrid>
                <a:gridCol w="1737609">
                  <a:extLst>
                    <a:ext uri="{9D8B030D-6E8A-4147-A177-3AD203B41FA5}">
                      <a16:colId xmlns:a16="http://schemas.microsoft.com/office/drawing/2014/main" val="3760962596"/>
                    </a:ext>
                  </a:extLst>
                </a:gridCol>
                <a:gridCol w="1098278">
                  <a:extLst>
                    <a:ext uri="{9D8B030D-6E8A-4147-A177-3AD203B41FA5}">
                      <a16:colId xmlns:a16="http://schemas.microsoft.com/office/drawing/2014/main" val="2538161190"/>
                    </a:ext>
                  </a:extLst>
                </a:gridCol>
                <a:gridCol w="1472665">
                  <a:extLst>
                    <a:ext uri="{9D8B030D-6E8A-4147-A177-3AD203B41FA5}">
                      <a16:colId xmlns:a16="http://schemas.microsoft.com/office/drawing/2014/main" val="487218861"/>
                    </a:ext>
                  </a:extLst>
                </a:gridCol>
                <a:gridCol w="2641884">
                  <a:extLst>
                    <a:ext uri="{9D8B030D-6E8A-4147-A177-3AD203B41FA5}">
                      <a16:colId xmlns:a16="http://schemas.microsoft.com/office/drawing/2014/main" val="1807728770"/>
                    </a:ext>
                  </a:extLst>
                </a:gridCol>
                <a:gridCol w="1737609">
                  <a:extLst>
                    <a:ext uri="{9D8B030D-6E8A-4147-A177-3AD203B41FA5}">
                      <a16:colId xmlns:a16="http://schemas.microsoft.com/office/drawing/2014/main" val="3582763845"/>
                    </a:ext>
                  </a:extLst>
                </a:gridCol>
              </a:tblGrid>
              <a:tr h="513036">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Author</a:t>
                      </a:r>
                    </a:p>
                  </a:txBody>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Year</a:t>
                      </a:r>
                    </a:p>
                  </a:txBody>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Sample Size</a:t>
                      </a:r>
                    </a:p>
                  </a:txBody>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Accuracy</a:t>
                      </a:r>
                    </a:p>
                  </a:txBody>
                  <a:tcPr/>
                </a:tc>
                <a:extLst>
                  <a:ext uri="{0D108BD9-81ED-4DB2-BD59-A6C34878D82A}">
                    <a16:rowId xmlns:a16="http://schemas.microsoft.com/office/drawing/2014/main" val="1222285866"/>
                  </a:ext>
                </a:extLst>
              </a:tr>
              <a:tr h="1005184">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Bowen Sun, Qi Li</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2017</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65536</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SVM, decision tree, random forest and</a:t>
                      </a:r>
                    </a:p>
                    <a:p>
                      <a:r>
                        <a:rPr lang="en-US" sz="2000" dirty="0">
                          <a:latin typeface="Calibri" panose="020F0502020204030204" pitchFamily="34" charset="0"/>
                          <a:ea typeface="Calibri" panose="020F0502020204030204" pitchFamily="34" charset="0"/>
                          <a:cs typeface="Calibri" panose="020F0502020204030204" pitchFamily="34" charset="0"/>
                        </a:rPr>
                        <a:t>other algorithms</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93%</a:t>
                      </a:r>
                    </a:p>
                  </a:txBody>
                  <a:tcPr/>
                </a:tc>
                <a:extLst>
                  <a:ext uri="{0D108BD9-81ED-4DB2-BD59-A6C34878D82A}">
                    <a16:rowId xmlns:a16="http://schemas.microsoft.com/office/drawing/2014/main" val="395624499"/>
                  </a:ext>
                </a:extLst>
              </a:tr>
              <a:tr h="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Sanz</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2013</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7000</a:t>
                      </a:r>
                    </a:p>
                  </a:txBody>
                  <a:tcPr/>
                </a:tc>
                <a:tc>
                  <a:txBody>
                    <a:bodyPr/>
                    <a:lstStyle/>
                    <a:p>
                      <a:r>
                        <a:rPr lang="en-US" sz="1800" kern="1200" dirty="0">
                          <a:solidFill>
                            <a:schemeClr val="dk1"/>
                          </a:solidFill>
                          <a:effectLst/>
                          <a:latin typeface="+mn-lt"/>
                          <a:ea typeface="+mn-ea"/>
                          <a:cs typeface="+mn-cs"/>
                        </a:rPr>
                        <a:t>Decision Tree, Random Forest</a:t>
                      </a:r>
                    </a:p>
                  </a:txBody>
                  <a:tcPr/>
                </a:tc>
                <a:tc>
                  <a:txBody>
                    <a:bodyPr/>
                    <a:lstStyle/>
                    <a:p>
                      <a:r>
                        <a:rPr lang="en-US" sz="1800" kern="1200" dirty="0">
                          <a:solidFill>
                            <a:schemeClr val="dk1"/>
                          </a:solidFill>
                          <a:effectLst/>
                          <a:latin typeface="+mn-lt"/>
                          <a:ea typeface="+mn-ea"/>
                          <a:cs typeface="+mn-cs"/>
                        </a:rPr>
                        <a:t>91%.</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77270658"/>
                  </a:ext>
                </a:extLst>
              </a:tr>
              <a:tr h="700384">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Aswini and Vinod</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2014</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4360</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Naïve Bayes, Random Forest</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81.56%</a:t>
                      </a:r>
                    </a:p>
                  </a:txBody>
                  <a:tcPr/>
                </a:tc>
                <a:extLst>
                  <a:ext uri="{0D108BD9-81ED-4DB2-BD59-A6C34878D82A}">
                    <a16:rowId xmlns:a16="http://schemas.microsoft.com/office/drawing/2014/main" val="2209342599"/>
                  </a:ext>
                </a:extLst>
              </a:tr>
              <a:tr h="992194">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B. Kolosnjaji</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2017</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4753</a:t>
                      </a:r>
                    </a:p>
                  </a:txBody>
                  <a:tcPr/>
                </a:tc>
                <a:tc>
                  <a:txBody>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Deep Neural Network, Support Vector Machine</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89%</a:t>
                      </a:r>
                    </a:p>
                  </a:txBody>
                  <a:tcPr/>
                </a:tc>
                <a:extLst>
                  <a:ext uri="{0D108BD9-81ED-4DB2-BD59-A6C34878D82A}">
                    <a16:rowId xmlns:a16="http://schemas.microsoft.com/office/drawing/2014/main" val="332232848"/>
                  </a:ext>
                </a:extLst>
              </a:tr>
              <a:tr h="1292858">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Our Method</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2024</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4420</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Random Forest, Logistic Regression, Support Vector Machine, Decision Tree</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94%</a:t>
                      </a:r>
                    </a:p>
                  </a:txBody>
                  <a:tcPr/>
                </a:tc>
                <a:extLst>
                  <a:ext uri="{0D108BD9-81ED-4DB2-BD59-A6C34878D82A}">
                    <a16:rowId xmlns:a16="http://schemas.microsoft.com/office/drawing/2014/main" val="2611034962"/>
                  </a:ext>
                </a:extLst>
              </a:tr>
            </a:tbl>
          </a:graphicData>
        </a:graphic>
      </p:graphicFrame>
    </p:spTree>
    <p:extLst>
      <p:ext uri="{BB962C8B-B14F-4D97-AF65-F5344CB8AC3E}">
        <p14:creationId xmlns:p14="http://schemas.microsoft.com/office/powerpoint/2010/main" val="280733774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F97F-89D4-4462-891B-8C1CBAD0F109}"/>
              </a:ext>
            </a:extLst>
          </p:cNvPr>
          <p:cNvSpPr>
            <a:spLocks noGrp="1"/>
          </p:cNvSpPr>
          <p:nvPr>
            <p:ph type="title"/>
          </p:nvPr>
        </p:nvSpPr>
        <p:spPr>
          <a:xfrm>
            <a:off x="606737" y="761354"/>
            <a:ext cx="10515600" cy="1325563"/>
          </a:xfrm>
        </p:spPr>
        <p:txBody>
          <a:bodyPr/>
          <a:lstStyle/>
          <a:p>
            <a:r>
              <a:rPr lang="en-US" dirty="0"/>
              <a:t>Machine learning types</a:t>
            </a:r>
          </a:p>
        </p:txBody>
      </p:sp>
      <p:pic>
        <p:nvPicPr>
          <p:cNvPr id="8" name="Picture 7">
            <a:extLst>
              <a:ext uri="{FF2B5EF4-FFF2-40B4-BE49-F238E27FC236}">
                <a16:creationId xmlns:a16="http://schemas.microsoft.com/office/drawing/2014/main" id="{A6A68927-9BB8-489D-99A4-A2FF4C02F742}"/>
              </a:ext>
            </a:extLst>
          </p:cNvPr>
          <p:cNvPicPr>
            <a:picLocks noChangeAspect="1"/>
          </p:cNvPicPr>
          <p:nvPr/>
        </p:nvPicPr>
        <p:blipFill rotWithShape="1">
          <a:blip r:embed="rId2">
            <a:extLst>
              <a:ext uri="{28A0092B-C50C-407E-A947-70E740481C1C}">
                <a14:useLocalDpi xmlns:a14="http://schemas.microsoft.com/office/drawing/2010/main" val="0"/>
              </a:ext>
            </a:extLst>
          </a:blip>
          <a:srcRect l="15458" r="5262"/>
          <a:stretch/>
        </p:blipFill>
        <p:spPr>
          <a:xfrm>
            <a:off x="134223" y="2086917"/>
            <a:ext cx="9655729" cy="2702519"/>
          </a:xfrm>
          <a:prstGeom prst="rect">
            <a:avLst/>
          </a:prstGeom>
        </p:spPr>
      </p:pic>
      <p:sp>
        <p:nvSpPr>
          <p:cNvPr id="11" name="Oval 10">
            <a:extLst>
              <a:ext uri="{FF2B5EF4-FFF2-40B4-BE49-F238E27FC236}">
                <a16:creationId xmlns:a16="http://schemas.microsoft.com/office/drawing/2014/main" id="{2A28BEEE-22FE-4ECC-8264-192BCEC13BCC}"/>
              </a:ext>
            </a:extLst>
          </p:cNvPr>
          <p:cNvSpPr/>
          <p:nvPr/>
        </p:nvSpPr>
        <p:spPr>
          <a:xfrm>
            <a:off x="0" y="2703644"/>
            <a:ext cx="2996293" cy="23921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800018"/>
      </p:ext>
    </p:extLst>
  </p:cSld>
  <p:clrMapOvr>
    <a:masterClrMapping/>
  </p:clrMapOvr>
  <p:transition spd="slow">
    <p:wip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1789</TotalTime>
  <Words>794</Words>
  <Application>Microsoft Office PowerPoint</Application>
  <PresentationFormat>Widescreen</PresentationFormat>
  <Paragraphs>187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Rounded MT Bold</vt:lpstr>
      <vt:lpstr>Calibri</vt:lpstr>
      <vt:lpstr>Trebuchet MS</vt:lpstr>
      <vt:lpstr>Wingdings</vt:lpstr>
      <vt:lpstr>Wingdings 3</vt:lpstr>
      <vt:lpstr>Facet</vt:lpstr>
      <vt:lpstr>Malware Detection using Machine Learning Algorithms</vt:lpstr>
      <vt:lpstr>Malware Detection using Machine Learning Algorithms </vt:lpstr>
      <vt:lpstr>Introduction</vt:lpstr>
      <vt:lpstr>What is Malware? Types.</vt:lpstr>
      <vt:lpstr>Motivation</vt:lpstr>
      <vt:lpstr>Problems  </vt:lpstr>
      <vt:lpstr>Objective &amp; Goals</vt:lpstr>
      <vt:lpstr>Literature Review</vt:lpstr>
      <vt:lpstr>Machine learning types</vt:lpstr>
      <vt:lpstr>Methodology</vt:lpstr>
      <vt:lpstr>Data Sources</vt:lpstr>
      <vt:lpstr>Windows program analysis</vt:lpstr>
      <vt:lpstr>Application Interface function analysis</vt:lpstr>
      <vt:lpstr>Static Data analysis</vt:lpstr>
      <vt:lpstr>Dynamic Data Analysis</vt:lpstr>
      <vt:lpstr>Dataset for Static Analysis</vt:lpstr>
      <vt:lpstr>Data splitting </vt:lpstr>
      <vt:lpstr>Experimental Result</vt:lpstr>
      <vt:lpstr>Experimental Result</vt:lpstr>
      <vt:lpstr>Result in Static Analysis</vt:lpstr>
      <vt:lpstr>F1 score Comparison Graph for Dynamic Analysis</vt:lpstr>
      <vt:lpstr>ROC Curves</vt:lpstr>
      <vt:lpstr>Conclusion and 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 Learning Algorithms</dc:title>
  <dc:creator>ICT</dc:creator>
  <cp:lastModifiedBy>Zitu Hoque</cp:lastModifiedBy>
  <cp:revision>82</cp:revision>
  <dcterms:created xsi:type="dcterms:W3CDTF">2023-10-28T19:48:59Z</dcterms:created>
  <dcterms:modified xsi:type="dcterms:W3CDTF">2024-07-02T15:23:16Z</dcterms:modified>
</cp:coreProperties>
</file>