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347" r:id="rId4"/>
    <p:sldId id="258" r:id="rId5"/>
    <p:sldId id="322" r:id="rId6"/>
    <p:sldId id="324" r:id="rId7"/>
    <p:sldId id="323" r:id="rId8"/>
    <p:sldId id="325" r:id="rId9"/>
    <p:sldId id="327" r:id="rId10"/>
    <p:sldId id="328" r:id="rId11"/>
    <p:sldId id="329" r:id="rId12"/>
    <p:sldId id="330" r:id="rId13"/>
    <p:sldId id="331" r:id="rId14"/>
    <p:sldId id="332" r:id="rId15"/>
    <p:sldId id="334" r:id="rId16"/>
    <p:sldId id="333" r:id="rId17"/>
    <p:sldId id="335" r:id="rId18"/>
    <p:sldId id="338" r:id="rId19"/>
    <p:sldId id="339" r:id="rId20"/>
    <p:sldId id="341" r:id="rId21"/>
    <p:sldId id="340" r:id="rId22"/>
    <p:sldId id="342" r:id="rId23"/>
    <p:sldId id="343" r:id="rId24"/>
    <p:sldId id="344" r:id="rId25"/>
    <p:sldId id="346" r:id="rId26"/>
    <p:sldId id="289" r:id="rId27"/>
  </p:sldIdLst>
  <p:sldSz cx="24384000" cy="13716000"/>
  <p:notesSz cx="6858000" cy="9144000"/>
  <p:embeddedFontLst>
    <p:embeddedFont>
      <p:font typeface="OCRB" panose="020B0609020202020204" pitchFamily="49" charset="0"/>
      <p:regular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Open Sans ExtraBold" panose="020B0906030804020204" pitchFamily="34" charset="0"/>
      <p:bold r:id="rId34"/>
      <p:italic r:id="rId35"/>
      <p:boldItalic r:id="rId36"/>
    </p:embeddedFont>
    <p:embeddedFont>
      <p:font typeface="Open Sans Light" panose="020B0306030504020204" pitchFamily="34" charset="0"/>
      <p:regular r:id="rId37"/>
      <p:italic r:id="rId38"/>
    </p:embeddedFont>
    <p:embeddedFont>
      <p:font typeface="Open Sans Semibold" panose="020B0706030804020204" pitchFamily="34" charset="0"/>
      <p:regular r:id="rId39"/>
      <p:bold r:id="rId40"/>
      <p:italic r:id="rId41"/>
      <p:boldItalic r:id="rId42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9A4D00"/>
    <a:srgbClr val="FFCB98"/>
    <a:srgbClr val="FFEAD5"/>
    <a:srgbClr val="E0FCF9"/>
    <a:srgbClr val="F5AF36"/>
    <a:srgbClr val="31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0524" autoAdjust="0"/>
  </p:normalViewPr>
  <p:slideViewPr>
    <p:cSldViewPr snapToGrid="0" snapToObjects="1">
      <p:cViewPr varScale="1">
        <p:scale>
          <a:sx n="35" d="100"/>
          <a:sy n="35" d="100"/>
        </p:scale>
        <p:origin x="432" y="4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118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7348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Open Sans Light" pitchFamily="2" charset="0"/>
        <a:ea typeface="Open Sans Light" pitchFamily="2" charset="0"/>
        <a:cs typeface="Open Sans Light" pitchFamily="2" charset="0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sv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B8CD-2B60-168D-460C-3FFD38B69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7" y="758208"/>
            <a:ext cx="2698754" cy="1143002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9A49E29-524D-6392-0485-9DF63C0D6D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1248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3B0134B8-92DD-5A47-83ED-ED2B1DC0A2FA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797979"/>
              </a:gs>
              <a:gs pos="100000">
                <a:srgbClr val="A9A9A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3EC82-39FF-16C4-642C-2070D4989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79D2E17-CD2E-3750-65DE-315E0C44F5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4635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B40C6-E41E-9F54-5391-1B969D0CD911}"/>
              </a:ext>
            </a:extLst>
          </p:cNvPr>
          <p:cNvSpPr/>
          <p:nvPr userDrawn="1"/>
        </p:nvSpPr>
        <p:spPr>
          <a:xfrm>
            <a:off x="6181816" y="4686855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221CE-1DAF-B881-9928-5F7152658A68}"/>
              </a:ext>
            </a:extLst>
          </p:cNvPr>
          <p:cNvSpPr/>
          <p:nvPr userDrawn="1"/>
        </p:nvSpPr>
        <p:spPr>
          <a:xfrm>
            <a:off x="2167377" y="4686855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69ADC5F-7856-93FC-73B6-D0FD6CF17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1814" y="4995800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0A99FD3-8026-DED8-6415-E6F86A722F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54063" y="4995800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47E1DC-6698-D91F-6E0F-EE6AA5A0EE44}"/>
              </a:ext>
            </a:extLst>
          </p:cNvPr>
          <p:cNvSpPr/>
          <p:nvPr userDrawn="1"/>
        </p:nvSpPr>
        <p:spPr>
          <a:xfrm>
            <a:off x="6181816" y="7440664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546BDD-E691-E2BA-47E5-B549A7229C89}"/>
              </a:ext>
            </a:extLst>
          </p:cNvPr>
          <p:cNvSpPr/>
          <p:nvPr userDrawn="1"/>
        </p:nvSpPr>
        <p:spPr>
          <a:xfrm>
            <a:off x="2167377" y="7440664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AF2BE-EDAA-B7C2-8580-AB1ACF70E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51814" y="7749609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C36AFE-3A01-B3EC-7E28-B8F97B9003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54063" y="7749609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84B4FD-950C-7E7E-B32E-0106A01D53C4}"/>
              </a:ext>
            </a:extLst>
          </p:cNvPr>
          <p:cNvSpPr/>
          <p:nvPr userDrawn="1"/>
        </p:nvSpPr>
        <p:spPr>
          <a:xfrm>
            <a:off x="6181816" y="10194473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266147-1D67-88E4-9FE7-F833346E464A}"/>
              </a:ext>
            </a:extLst>
          </p:cNvPr>
          <p:cNvSpPr/>
          <p:nvPr userDrawn="1"/>
        </p:nvSpPr>
        <p:spPr>
          <a:xfrm>
            <a:off x="2167377" y="10194473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48EF39-489B-0AB6-1C39-97964F6585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51814" y="10503418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37917F2-61C0-8B23-0D87-2AA3EEB837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4063" y="10503418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F0C4EB7-81AE-6D10-33F3-83A99AC2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3113C8-679B-440C-38CF-27CC1A6FF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47DDD-26C7-6643-F78E-7D846EE61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7ECEA5DF-6E18-3A6E-8D5B-83F815F6641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7091168A-CF21-90B0-E317-4D5837F6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66F1D347-8887-50E1-404D-81CA8EA9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>
              <a:extLst>
                <a:ext uri="{FF2B5EF4-FFF2-40B4-BE49-F238E27FC236}">
                  <a16:creationId xmlns:a16="http://schemas.microsoft.com/office/drawing/2014/main" id="{31815DE4-517D-1DFD-DEB0-EFAEBDA0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981027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>
            <a:extLst>
              <a:ext uri="{FF2B5EF4-FFF2-40B4-BE49-F238E27FC236}">
                <a16:creationId xmlns:a16="http://schemas.microsoft.com/office/drawing/2014/main" id="{5B500D99-BCA8-5A47-AC2D-7A5DFB585C9A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04" name="Content Placeholder 7">
            <a:extLst>
              <a:ext uri="{FF2B5EF4-FFF2-40B4-BE49-F238E27FC236}">
                <a16:creationId xmlns:a16="http://schemas.microsoft.com/office/drawing/2014/main" id="{A238D5AC-1068-5240-9AFA-91BA1250D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99AE5-3E66-BB3F-4028-3D48CC9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394FDA65-5E81-1098-0941-1FB18BED14DD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38BA09D8-F8B2-19A8-B70A-1A73ACE2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8189981-CA8D-3F41-4C71-452D07E52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F2CA1978-1D7F-9FBC-1610-A6CA7FFAA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40510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2A636C9-947E-150D-EB07-22919761FA60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37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342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330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3A552A97-F867-374E-B40D-BD84D8080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B283EA2-01A0-334D-8038-2E3190C1B2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5342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5710E30-F50B-2E47-A284-AB9A73F6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4330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8984F-75C1-9D5B-FF38-2151D7714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4440FB6-864F-EC32-9C12-F5781DD839A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FD2AEEAF-7ADA-0233-2FB3-A724EEF0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7230D68-4A71-B42E-9C59-8EFE95EE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6FA4D137-12D3-04A4-6F7D-A965125F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0518920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325C97-8FC1-69A4-76A6-9BFCCE62D08F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F28C692-0EE9-7D99-17B4-3313049F0A01}"/>
              </a:ext>
            </a:extLst>
          </p:cNvPr>
          <p:cNvSpPr/>
          <p:nvPr userDrawn="1"/>
        </p:nvSpPr>
        <p:spPr>
          <a:xfrm>
            <a:off x="7398337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89336-F494-2062-ED79-0A44623AD4C4}"/>
              </a:ext>
            </a:extLst>
          </p:cNvPr>
          <p:cNvSpPr/>
          <p:nvPr userDrawn="1"/>
        </p:nvSpPr>
        <p:spPr>
          <a:xfrm>
            <a:off x="2167377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4247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1AEE51-4476-0347-EE71-4727AC7D90CC}"/>
              </a:ext>
            </a:extLst>
          </p:cNvPr>
          <p:cNvSpPr/>
          <p:nvPr userDrawn="1"/>
        </p:nvSpPr>
        <p:spPr>
          <a:xfrm>
            <a:off x="9278138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DF8073-7CBE-78F8-385D-33EC70507F81}"/>
              </a:ext>
            </a:extLst>
          </p:cNvPr>
          <p:cNvSpPr/>
          <p:nvPr userDrawn="1"/>
        </p:nvSpPr>
        <p:spPr>
          <a:xfrm>
            <a:off x="16388899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D06E93C-E9EF-DAD7-BDE3-8DDAB05CD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9708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B64C3FA-E7EC-73CE-DEC9-E0D1DACCC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2946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745795-7EE3-42BF-EDBE-49D4FAD83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9891" y="10445295"/>
            <a:ext cx="19038148" cy="1701954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E76436-839B-BF36-E19E-893653562EA3}"/>
              </a:ext>
            </a:extLst>
          </p:cNvPr>
          <p:cNvSpPr/>
          <p:nvPr userDrawn="1"/>
        </p:nvSpPr>
        <p:spPr>
          <a:xfrm>
            <a:off x="14509098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F0438-821D-3C18-6D61-1BD73A4DC167}"/>
              </a:ext>
            </a:extLst>
          </p:cNvPr>
          <p:cNvSpPr/>
          <p:nvPr userDrawn="1"/>
        </p:nvSpPr>
        <p:spPr>
          <a:xfrm>
            <a:off x="4241849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35716-81E4-A54F-3272-89DAA37CF79D}"/>
              </a:ext>
            </a:extLst>
          </p:cNvPr>
          <p:cNvSpPr/>
          <p:nvPr userDrawn="1"/>
        </p:nvSpPr>
        <p:spPr>
          <a:xfrm>
            <a:off x="11279661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587B62-738C-1BE8-E775-FC6EC9D2556E}"/>
              </a:ext>
            </a:extLst>
          </p:cNvPr>
          <p:cNvSpPr/>
          <p:nvPr userDrawn="1"/>
        </p:nvSpPr>
        <p:spPr>
          <a:xfrm>
            <a:off x="18463370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48672-F1E2-A230-B095-57E67183F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8D3FDAF8-012C-4D3A-C949-6317F6E219D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56EB9265-9B68-78E9-B5B8-F2C39D91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E445F39B-125D-DE62-15D6-B4FE5E3C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CC8E73D5-72F6-77A3-C650-62976C85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092849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95F33489-AE64-A520-339D-37FA55DCDDCD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7377" y="6556917"/>
            <a:ext cx="9768906" cy="557561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99BEEEC-0D44-544B-A30D-8F854BF4A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9930" y="4210629"/>
            <a:ext cx="9099057" cy="7921898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C6146-DC72-7FB3-6375-B120A24C1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6938" y="4210049"/>
            <a:ext cx="9768874" cy="203911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D14E8-DE1C-14FC-FEA7-30EAAA9B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E62B7B4A-4960-D224-2BB3-BD1A6C05E12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F2D1DB1-7918-B846-534B-BCACC7908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A33628EC-398A-85C8-EA60-202449B3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4EE2131F-630C-FF89-05AC-61DFC807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853298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28F252AD-5DE4-7070-6059-31CB6E8E15CC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Or 3">
            <a:extLst>
              <a:ext uri="{FF2B5EF4-FFF2-40B4-BE49-F238E27FC236}">
                <a16:creationId xmlns:a16="http://schemas.microsoft.com/office/drawing/2014/main" id="{E68A1B27-C10C-399D-6C52-E0B8F062FF6D}"/>
              </a:ext>
            </a:extLst>
          </p:cNvPr>
          <p:cNvSpPr/>
          <p:nvPr userDrawn="1"/>
        </p:nvSpPr>
        <p:spPr>
          <a:xfrm>
            <a:off x="7481303" y="3712458"/>
            <a:ext cx="9144000" cy="9144000"/>
          </a:xfrm>
          <a:prstGeom prst="flowChartO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1FE12-D6E7-CC76-3FE4-BC8F0EC78DF0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12053303" y="3712458"/>
            <a:ext cx="22098" cy="914400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5EE12-0322-D3C6-8589-1B9554503365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 flipH="1">
            <a:off x="7481303" y="8284458"/>
            <a:ext cx="9144000" cy="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9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C4F9637-2BA1-E3F7-1599-2295EF076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56949" y="7294814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7270689-CD03-86EE-AD4E-701F61CD3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6949" y="8617313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5939A4B-8504-2C32-E90E-9DA4843EF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5741" y="7298299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4D6C0A8-7DC7-6F84-E472-8E0CA423C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27997" y="8595891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9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ADBE3FB-D313-E2BC-715C-D8600CF8B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55744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79FD328-17AF-2BB2-5730-3D5CA0EE9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255744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717E632E-7C2D-8BE2-BA0D-FBA56ED59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162" y="4999921"/>
            <a:ext cx="1936946" cy="1936946"/>
          </a:xfrm>
          <a:prstGeom prst="rect">
            <a:avLst/>
          </a:prstGeom>
        </p:spPr>
      </p:pic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CCE4C43E-15B3-15EB-CF11-EB3378A3CE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038" y="4968699"/>
            <a:ext cx="1958731" cy="1958731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0445AAA4-0C9A-80AB-86CE-F91A16FFC2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4135" y="9715514"/>
            <a:ext cx="1696410" cy="1696410"/>
          </a:xfrm>
          <a:prstGeom prst="rect">
            <a:avLst/>
          </a:prstGeom>
        </p:spPr>
      </p:pic>
      <p:pic>
        <p:nvPicPr>
          <p:cNvPr id="35" name="Graphic 34" descr="Blockchain with solid fill">
            <a:extLst>
              <a:ext uri="{FF2B5EF4-FFF2-40B4-BE49-F238E27FC236}">
                <a16:creationId xmlns:a16="http://schemas.microsoft.com/office/drawing/2014/main" id="{CB7D00AA-1C33-1508-6057-E10BDF964F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7038" y="9711819"/>
            <a:ext cx="1700105" cy="170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FCB3B-92B7-9A04-09DB-5667129A3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805F1785-290C-1641-A96F-184692C7298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DE051A88-BFBF-58FB-0D20-AA66E50B9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FF606EC9-F598-701C-CF2B-AC339348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1DD6A07B-1CB5-B903-09DB-950559FC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01029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55631E8-C878-10B3-37B6-B446CE8244F9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CRB" panose="020F0502020204030204" pitchFamily="34" charset="0"/>
              <a:ea typeface="Open Sans Light" pitchFamily="2" charset="0"/>
              <a:cs typeface="OCRB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8" y="4349750"/>
            <a:ext cx="12097701" cy="346245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8" y="8938684"/>
            <a:ext cx="19839621" cy="3676241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EEA3E7D-43D1-BB41-8C28-FEDBD7273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0" y="4320116"/>
            <a:ext cx="3535680" cy="353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F61AE-0C1A-636C-687E-207E2A2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A734540B-EB64-130D-3523-93575103ED02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953221E-8F74-C3B9-7C70-CFB02A3B7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49A2096B-323B-F3EF-7CC9-DF562AC8C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B7EE6C9-8BC7-CD09-089B-BA35D919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2704086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57D6C136-B186-B244-9E34-B1B3CC503956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751" y="10942822"/>
            <a:ext cx="8523218" cy="1444847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84029" y="10972442"/>
            <a:ext cx="8523218" cy="1444848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520A367-5826-4047-8F6E-214336795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6751" y="4582010"/>
            <a:ext cx="8523218" cy="5555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9A473F0-3B7E-704A-AA89-F4277FCB99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84029" y="4582010"/>
            <a:ext cx="8523218" cy="557746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0B6C-2009-3AB9-2B36-C9C111BD1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6BFD5909-E19C-D820-5C51-280C15B09CB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8B08C927-B7A0-43BA-4100-83612BFB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6AFC5A1D-896A-4BE5-A25A-A01721372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8C85CFC-A584-60C9-398C-FC5F3B10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9245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0F1BD6-0F15-C34E-9F74-50970B5378D2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4D80AC6-9CFD-09B5-1CEF-F695884CCD0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11460163" y="3962400"/>
            <a:ext cx="12118975" cy="90836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6CC15-DCB9-9ABD-A03B-8B586BD0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075" y="3962399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C6F9FEE2-3F55-6EBA-4F92-F43ABD638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47" y="3962400"/>
            <a:ext cx="1403522" cy="1403522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597BD3B-4478-8A1D-BD26-1D9EFAA7F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2075" y="8861383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6B829BF-9E0D-0105-F75C-8DDD429EFC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110" y="8648744"/>
            <a:ext cx="1403521" cy="1403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2165-28E5-078B-D527-EB85E34E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8" name="Group">
            <a:extLst>
              <a:ext uri="{FF2B5EF4-FFF2-40B4-BE49-F238E27FC236}">
                <a16:creationId xmlns:a16="http://schemas.microsoft.com/office/drawing/2014/main" id="{1AB01AB1-EADC-77A2-A940-2DE69B7ABE8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3B174F11-D671-E0EF-C5C9-332FF7B2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B2D60E6B-CEFB-1201-1ABC-A47A5C6DE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3ECE39F8-02C5-64A7-9AC5-4BDC8C4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10122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CD29839-25B4-3D48-8D8C-B1D859A74A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9841-01E8-3B46-1169-9D75B18B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2" name="Group">
            <a:extLst>
              <a:ext uri="{FF2B5EF4-FFF2-40B4-BE49-F238E27FC236}">
                <a16:creationId xmlns:a16="http://schemas.microsoft.com/office/drawing/2014/main" id="{AC8C371E-C0F6-4081-3D3F-D6E3528C4285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521B05C9-D576-5C9F-B6FD-5FB48D1A7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BAAB4BAE-E916-72F8-967D-ECE28753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4B27BB17-04E8-65DD-1C87-6ECA478D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90245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D051288-6E3E-A95D-1377-4372C7DC1C4F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4D652F67-94A0-0840-AE16-55B87BEAF3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120517"/>
            <a:ext cx="9469197" cy="85685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A7F952E-8DC5-6A79-9AE3-813B3AE4D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47867" y="6462508"/>
            <a:ext cx="8024838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033C1D-E65C-08C9-F39B-80EFE57D65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47428" y="4115640"/>
            <a:ext cx="8024812" cy="1968425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C9F5-AAFF-0002-246E-C6EBF2351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9954499-52C9-37B8-CE68-E31F97D9B97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1827E7EE-F7D7-B912-1873-48F271C7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97CC2254-DB2F-2222-3ACB-0F4D49DF2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1DEA3358-B0D8-2D88-2DDF-CD2824CE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340452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ABE8965-C5C7-9C39-4D77-41321DCB42C7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FA29A0C7-63A9-37AE-C36E-28D29DB1FC0C}"/>
              </a:ext>
            </a:extLst>
          </p:cNvPr>
          <p:cNvSpPr/>
          <p:nvPr userDrawn="1"/>
        </p:nvSpPr>
        <p:spPr>
          <a:xfrm>
            <a:off x="2124334" y="5228017"/>
            <a:ext cx="7712393" cy="8605898"/>
          </a:xfrm>
          <a:prstGeom prst="round2SameRect">
            <a:avLst>
              <a:gd name="adj1" fmla="val 7123"/>
              <a:gd name="adj2" fmla="val 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FA553-2EAA-7D5D-66A4-3CB0B3039A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4247" y="7248019"/>
            <a:ext cx="6817382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BCC09F5-BEFD-455C-0F2F-F18D468EC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47" y="5468810"/>
            <a:ext cx="1427671" cy="14276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EDB33-736C-0AA5-C7CD-BDFF535E7A9C}"/>
              </a:ext>
            </a:extLst>
          </p:cNvPr>
          <p:cNvSpPr/>
          <p:nvPr userDrawn="1"/>
        </p:nvSpPr>
        <p:spPr>
          <a:xfrm>
            <a:off x="11485756" y="5237573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29247D-C253-CBDD-13EE-F16B85217807}"/>
              </a:ext>
            </a:extLst>
          </p:cNvPr>
          <p:cNvSpPr/>
          <p:nvPr userDrawn="1"/>
        </p:nvSpPr>
        <p:spPr>
          <a:xfrm>
            <a:off x="11485756" y="6937152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0D50B7-0BFF-E456-7675-C96913EC6D02}"/>
              </a:ext>
            </a:extLst>
          </p:cNvPr>
          <p:cNvSpPr/>
          <p:nvPr userDrawn="1"/>
        </p:nvSpPr>
        <p:spPr>
          <a:xfrm>
            <a:off x="11485756" y="8615938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B9AD0-97D9-EA55-1897-8E787ACA18AD}"/>
              </a:ext>
            </a:extLst>
          </p:cNvPr>
          <p:cNvSpPr/>
          <p:nvPr userDrawn="1"/>
        </p:nvSpPr>
        <p:spPr>
          <a:xfrm>
            <a:off x="11485756" y="10294724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E4A142-7345-2F27-77AC-6B8D7F3BB8F0}"/>
              </a:ext>
            </a:extLst>
          </p:cNvPr>
          <p:cNvSpPr/>
          <p:nvPr userDrawn="1"/>
        </p:nvSpPr>
        <p:spPr>
          <a:xfrm>
            <a:off x="11485756" y="11973510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D258EB-0A79-0CC4-9AC5-E5BB65095D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36252" y="5570897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D34A3F-BE3B-171A-71BC-2F827D2C4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936252" y="7270476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421587F-10AC-7EBE-6901-E1BA33DF8A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36252" y="8949262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1FF3B0B-6113-DB9F-2F3C-96810CE90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36252" y="10628048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B78CB5C-262B-068C-9251-A2C3C592CF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36252" y="12306834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AF533-B5F6-1F4C-DB2A-D5C619F6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CACAE48A-1410-60E4-FCE8-EBA95AD9A7D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35D3321-F5AB-7B39-240A-709C3EAB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9A5045C5-E6D9-0C02-A60D-808D1A46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5C378790-9194-7CF7-64F2-DCDC541D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13615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9823213" y="8366096"/>
            <a:ext cx="4727256" cy="3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2400" dirty="0"/>
              <a:t>UNIVERSITAS</a:t>
            </a:r>
            <a:r>
              <a:rPr sz="24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THANK YOU message</a:t>
            </a: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46FE-17DA-131C-25CA-513E1EB2D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9D08008-1FC5-26A6-E9A3-3474200068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3209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E73ECD8-9761-904C-83FC-7C21B825FC86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/>
              <a:t>THANK YOU message</a:t>
            </a:r>
            <a:endParaRPr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1190-1E16-8731-05F7-9E415A2E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6478055-4CD9-7AD2-1E0C-062019F0D6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99417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F7BB76AE-A45C-1F43-9E7B-E96439A8D439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ID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DCB9E1-9FF7-C612-AB16-FF6707878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3" name="UNIVERSITAS BINA NUSANTARA">
            <a:extLst>
              <a:ext uri="{FF2B5EF4-FFF2-40B4-BE49-F238E27FC236}">
                <a16:creationId xmlns:a16="http://schemas.microsoft.com/office/drawing/2014/main" id="{76287026-42FF-418F-A536-8F52F4949E8D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2E04-E7E5-6907-9DD0-CE975EF38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8" y="758208"/>
            <a:ext cx="2698754" cy="1143002"/>
          </a:xfrm>
          <a:prstGeom prst="rect">
            <a:avLst/>
          </a:prstGeom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926A66CA-CC36-3D53-1A6D-2BBE35B859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031857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93109-42AD-F678-F34A-9DA73287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01451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64D7030-BF7A-6737-0471-B16F6A5E91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620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039E3D91-9575-7645-A4DA-1857555C3973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7568-0478-FF67-A2F0-B1647C1EC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7B52BDB-6F34-5E38-95B5-002D2E4627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12086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9B58D5CA-1AEF-754B-9F74-AE29F8DD61D5}"/>
              </a:ext>
            </a:extLst>
          </p:cNvPr>
          <p:cNvSpPr/>
          <p:nvPr userDrawn="1"/>
        </p:nvSpPr>
        <p:spPr>
          <a:xfrm>
            <a:off x="-1" y="0"/>
            <a:ext cx="24384001" cy="13716000"/>
          </a:xfrm>
          <a:prstGeom prst="rect">
            <a:avLst/>
          </a:prstGeom>
          <a:gradFill>
            <a:gsLst>
              <a:gs pos="0">
                <a:srgbClr val="F89620"/>
              </a:gs>
              <a:gs pos="100000">
                <a:srgbClr val="FFB03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174CAF-8FC8-EDAE-768D-30BF9014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23E32AF-B055-2D80-60DC-AD951FFC6E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990515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D74DB4AE-0419-BC41-9D4A-DC2FB6ABAE92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F9842-C644-B204-B6FB-F1DB2194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71C5759-0A99-760B-64A0-C6156603C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888290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C668086-F712-8640-8B8D-2424E50E003F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CE66-A5E8-A158-9B31-BA9AFC103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25DF897-C0D1-81DA-05D2-9D6EC69E20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3022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B6B9E9EC-92F4-2943-BCEE-A17DD1A638A8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315094"/>
              </a:gs>
              <a:gs pos="100000">
                <a:srgbClr val="293C6E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DC583-F6CD-401E-7E06-373CCF9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18B5FE2-77F7-8983-B96D-E39C876C98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26830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9384" y="13076008"/>
            <a:ext cx="39273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fld id="{86CB4B4D-7CA3-9044-876B-883B54F8677D}" type="slidenum">
              <a:rPr lang="en-ID"/>
              <a:pPr/>
              <a:t>‹#›</a:t>
            </a:fld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8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4" r:id="rId11"/>
    <p:sldLayoutId id="2147483667" r:id="rId12"/>
    <p:sldLayoutId id="2147483668" r:id="rId13"/>
    <p:sldLayoutId id="2147483685" r:id="rId14"/>
    <p:sldLayoutId id="2147483669" r:id="rId15"/>
    <p:sldLayoutId id="2147483683" r:id="rId16"/>
    <p:sldLayoutId id="2147483688" r:id="rId17"/>
    <p:sldLayoutId id="2147483670" r:id="rId18"/>
    <p:sldLayoutId id="2147483687" r:id="rId19"/>
    <p:sldLayoutId id="2147483671" r:id="rId20"/>
    <p:sldLayoutId id="2147483686" r:id="rId21"/>
    <p:sldLayoutId id="2147483680" r:id="rId22"/>
    <p:sldLayoutId id="2147483681" r:id="rId23"/>
  </p:sldLayoutIdLst>
  <p:transition spd="med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9371B-F92F-AED8-457A-F4BAE6779B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Session 11-12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0E2BF-BBBC-BF27-4255-C5149D19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7B600A3-8062-6A45-EAF3-5C5CF50240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6458" y="11538583"/>
            <a:ext cx="5711084" cy="745888"/>
          </a:xfrm>
        </p:spPr>
        <p:txBody>
          <a:bodyPr/>
          <a:lstStyle/>
          <a:p>
            <a:r>
              <a:rPr lang="en-US" dirty="0"/>
              <a:t>Elizabeth </a:t>
            </a:r>
            <a:r>
              <a:rPr lang="en-US" dirty="0" err="1"/>
              <a:t>Paskahlia</a:t>
            </a:r>
            <a:r>
              <a:rPr lang="en-US" dirty="0"/>
              <a:t> </a:t>
            </a:r>
            <a:r>
              <a:rPr lang="en-US" dirty="0" err="1"/>
              <a:t>Gunawan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M.Cs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45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24977" y="3999539"/>
            <a:ext cx="14034648" cy="8459161"/>
          </a:xfrm>
          <a:prstGeom prst="rect">
            <a:avLst/>
          </a:prstGeom>
          <a:solidFill>
            <a:srgbClr val="E0FCF9"/>
          </a:solidFill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TREE = NULL THEN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Allocate memory for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SET TREE-&gt;DATA = VAL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SET TREE-&gt;LEFT = TREE -&gt;RIGHT =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ELSE IF TREE-&gt;DATA != VAL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IF VAL &lt; TREE-&gt;DATA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Insert(TREE-&gt;LEFT, VAL)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Insert(TREE-&gt;RIGHT, VAL)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[END OF IF]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[END OF IF]</a:t>
            </a:r>
          </a:p>
        </p:txBody>
      </p:sp>
    </p:spTree>
    <p:extLst>
      <p:ext uri="{BB962C8B-B14F-4D97-AF65-F5344CB8AC3E}">
        <p14:creationId xmlns:p14="http://schemas.microsoft.com/office/powerpoint/2010/main" val="32128953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pic>
        <p:nvPicPr>
          <p:cNvPr id="6" name="Picture 6" descr="bst-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419727"/>
            <a:ext cx="10096500" cy="10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25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3" name="Picture 7" descr="bst-3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1" y="2419728"/>
            <a:ext cx="10107450" cy="1063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001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8" name="Picture 6" descr="bst-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-2"/>
          <a:stretch>
            <a:fillRect/>
          </a:stretch>
        </p:blipFill>
        <p:spPr bwMode="auto">
          <a:xfrm>
            <a:off x="10464863" y="2427570"/>
            <a:ext cx="10098000" cy="106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3251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8" name="Picture 7" descr="bs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6" t="-4808" r="-3833" b="-294"/>
          <a:stretch>
            <a:fillRect/>
          </a:stretch>
        </p:blipFill>
        <p:spPr bwMode="auto">
          <a:xfrm>
            <a:off x="10150146" y="3836744"/>
            <a:ext cx="10764000" cy="924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028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24976" y="3628063"/>
            <a:ext cx="17847823" cy="9432000"/>
          </a:xfrm>
          <a:prstGeom prst="rect">
            <a:avLst/>
          </a:prstGeom>
          <a:solidFill>
            <a:srgbClr val="E0FCF9"/>
          </a:solidFill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IF TREE = NULL, then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Write “VAL not found in the tree”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 IF VAL &lt; TREE-&gt;DATA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Delete(TREE-&gt;LEFT, VAL)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 IF VAL &gt; TREE-&gt;DATA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Delete(TREE-&gt;RIGHT, VAL)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 IF TREE-&gt;LEFT AND TREE-&gt;RIGHT </a:t>
            </a:r>
            <a:r>
              <a:rPr lang="en-AU" altLang="zh-CN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(2 CHILD)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SET TEMP = </a:t>
            </a:r>
            <a:r>
              <a:rPr lang="en-AU" altLang="zh-CN" sz="3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findLargestNode</a:t>
            </a: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(TREE-&gt;LEFT)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SET TREE-&gt;DATA = TEMP-&gt;DATA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Delete(TREE-&gt;LEFT, TEMP-&gt;DATA)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SET TEMP = TREE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IF TREE-&gt;LEFT = NULL AND TREE -&gt;RIGHT = NULL </a:t>
            </a:r>
            <a:r>
              <a:rPr lang="en-AU" altLang="zh-CN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(NO CHILD)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SET TREE = NULL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ELSE IF TREE-&gt;LEFT != NULL </a:t>
            </a:r>
            <a:r>
              <a:rPr lang="en-AU" altLang="zh-CN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 CHILD)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SET TREE = TREE-&gt;LEFT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ELSE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SET TREE = TREE-&gt;RIGHT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FREE TEMP</a:t>
            </a:r>
          </a:p>
        </p:txBody>
      </p:sp>
    </p:spTree>
    <p:extLst>
      <p:ext uri="{BB962C8B-B14F-4D97-AF65-F5344CB8AC3E}">
        <p14:creationId xmlns:p14="http://schemas.microsoft.com/office/powerpoint/2010/main" val="112845213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6" y="3918857"/>
            <a:ext cx="20641823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There are 3 cases which should be considered:</a:t>
            </a:r>
            <a:endParaRPr lang="en-US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If the key is in a leaf: Just delete that node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the key is in a node which has one child: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Delete that node and connect its child to its parent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the key is in a node which has two children: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Find the right most child of its left sub tree (</a:t>
            </a:r>
            <a:r>
              <a:rPr lang="en-AU" altLang="zh-CN" sz="40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Predecessor -&gt; Node P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),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Replace the key with P’s key and remove P recursively.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or alternately you can choose the left most child of its right sub tree (</a:t>
            </a:r>
            <a:r>
              <a:rPr lang="en-AU" altLang="zh-CN" sz="40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Successor)</a:t>
            </a:r>
            <a:endParaRPr lang="en-US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851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21 is in a leaf, just delete that node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FFEAD5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21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9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3" y="3918857"/>
            <a:ext cx="8397721" cy="72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418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21 is in a leaf, just delete that node</a:t>
            </a:r>
          </a:p>
          <a:p>
            <a:pPr marL="354013" lvl="1" indent="0">
              <a:lnSpc>
                <a:spcPct val="120000"/>
              </a:lnSpc>
              <a:spcBef>
                <a:spcPts val="3000"/>
              </a:spcBef>
              <a:buNone/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FFEAD5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21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1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2" y="3913414"/>
            <a:ext cx="8397721" cy="72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629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1886365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37 has 2 children, find the predecessor (35), replace 37 with 35, and delete 35. Because 35 has no child, then just delete it (Case 1).  </a:t>
            </a: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9570905"/>
            <a:ext cx="7090923" cy="1569660"/>
          </a:xfrm>
          <a:prstGeom prst="rect">
            <a:avLst/>
          </a:prstGeom>
          <a:solidFill>
            <a:srgbClr val="FFCB98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37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0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2" y="3918857"/>
            <a:ext cx="8397721" cy="732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65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E913-EE39-C321-5882-05A506D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D373-5BC5-C51D-92C2-C090C3857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Session 11-12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26B6-A02E-F758-7A2B-554FFF354A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21578448" cy="7925085"/>
          </a:xfrm>
        </p:spPr>
        <p:txBody>
          <a:bodyPr>
            <a:normAutofit/>
          </a:bodyPr>
          <a:lstStyle/>
          <a:p>
            <a:pPr marL="504000" indent="-504000">
              <a:buNone/>
            </a:pPr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learning outcomes associated with this topic: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1: Explain the concept of data structures and its usage in Computer Science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2: Illustrate any learned data structure and its usage in application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3: Apply data structures using C</a:t>
            </a:r>
          </a:p>
          <a:p>
            <a:pPr marL="504000" indent="-504000"/>
            <a:endParaRPr lang="en-ID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543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1886365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37 has 2 children, find the predecessor (35), replace 37 with 35, and delete 35. Because 35 has no child, then just delete it (Case 1).  </a:t>
            </a: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54013" lvl="1" indent="0">
              <a:lnSpc>
                <a:spcPct val="120000"/>
              </a:lnSpc>
              <a:spcBef>
                <a:spcPts val="3000"/>
              </a:spcBef>
              <a:buNone/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9570905"/>
            <a:ext cx="7090923" cy="1569660"/>
          </a:xfrm>
          <a:prstGeom prst="rect">
            <a:avLst/>
          </a:prstGeom>
          <a:solidFill>
            <a:srgbClr val="FFCB98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37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1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2" y="3918857"/>
            <a:ext cx="8397721" cy="732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124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3504423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2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30 has 2 children, find its predecessor (26), replace 30 with 26, and delete 26. 26 has 1 child (</a:t>
            </a:r>
            <a:r>
              <a:rPr lang="en-US" altLang="zh-CN" sz="38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2</a:t>
            </a:r>
            <a:r>
              <a:rPr lang="en-US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), so delete the node and connect the child (19) to its parent (26).</a:t>
            </a:r>
          </a:p>
          <a:p>
            <a:pPr marL="342900" indent="-342900">
              <a:lnSpc>
                <a:spcPct val="120000"/>
              </a:lnSpc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11141531"/>
            <a:ext cx="7090923" cy="1569660"/>
          </a:xfrm>
          <a:prstGeom prst="rect">
            <a:avLst/>
          </a:prstGeom>
          <a:solidFill>
            <a:srgbClr val="9A4D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30</a:t>
            </a: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9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5" r="-4581"/>
          <a:stretch>
            <a:fillRect/>
          </a:stretch>
        </p:blipFill>
        <p:spPr bwMode="auto">
          <a:xfrm>
            <a:off x="15398448" y="3930549"/>
            <a:ext cx="8644892" cy="878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189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11141531"/>
            <a:ext cx="7090923" cy="1569660"/>
          </a:xfrm>
          <a:prstGeom prst="rect">
            <a:avLst/>
          </a:prstGeom>
          <a:solidFill>
            <a:srgbClr val="9A4D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30</a:t>
            </a: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2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648" y="3930548"/>
            <a:ext cx="7956261" cy="682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440B3B2-E46D-7A57-BC37-D32499C27D3B}"/>
              </a:ext>
            </a:extLst>
          </p:cNvPr>
          <p:cNvSpPr txBox="1">
            <a:spLocks/>
          </p:cNvSpPr>
          <p:nvPr/>
        </p:nvSpPr>
        <p:spPr>
          <a:xfrm>
            <a:off x="2167377" y="3918857"/>
            <a:ext cx="13504423" cy="9474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marL="266700" marR="0" indent="-266700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marR="0" indent="-280988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marR="0" indent="-250825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marR="0" indent="-309563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marR="0" indent="-279400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42900" indent="-342900">
              <a:lnSpc>
                <a:spcPct val="120000"/>
              </a:lnSpc>
            </a:pPr>
            <a:r>
              <a:rPr lang="en-AU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2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30 has 2 children, find its predecessor (26), replace 30 with 26, and delete 26. 26 has 1 child (</a:t>
            </a:r>
            <a:r>
              <a:rPr lang="en-AU" altLang="zh-CN" sz="38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2</a:t>
            </a:r>
            <a:r>
              <a:rPr lang="en-AU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), so delete the node and connect the child (19) to its parent (26).</a:t>
            </a:r>
          </a:p>
          <a:p>
            <a:pPr marL="342900" indent="-342900">
              <a:lnSpc>
                <a:spcPct val="120000"/>
              </a:lnSpc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61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endParaRPr lang="en-AU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77" y="3156856"/>
            <a:ext cx="12863073" cy="103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523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endParaRPr lang="en-AU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7" y="3223274"/>
            <a:ext cx="13961037" cy="64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661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endParaRPr lang="en-AU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22" y="3203966"/>
            <a:ext cx="12923208" cy="1010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230" y="4017711"/>
            <a:ext cx="7963244" cy="92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50" y="12953999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1220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20191880" cy="7925085"/>
          </a:xfrm>
        </p:spPr>
        <p:txBody>
          <a:bodyPr>
            <a:normAutofit/>
          </a:bodyPr>
          <a:lstStyle/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Sridhar. 2015. Design and Analysis of Algorithms. Oxford University Press. New Delhi. ISBN: 9780198093695. Chapter 6</a:t>
            </a:r>
          </a:p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Reema Thareja. 2014. Data structures using C. Oxford University Press. New Delhi. ISBN:9780198099307. Chapter 10</a:t>
            </a:r>
          </a:p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Thomas H. Cormen, Charles E. Leiserson, Ronald L. Rivest, &amp; Clifford Stein. (2009). Introduction to Algorithms. 03. The MIT Press. London. ISBN: 9780262033848. Chapter 12</a:t>
            </a:r>
          </a:p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Tree, https://visualgo.net/bn/bst?slide=1 </a:t>
            </a:r>
          </a:p>
          <a:p>
            <a:pPr marL="504000" indent="-504000">
              <a:spcBef>
                <a:spcPts val="3500"/>
              </a:spcBef>
              <a:buSzPct val="100000"/>
            </a:pPr>
            <a:endParaRPr lang="en-US" sz="4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930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5C6F2-5769-177B-7AB8-7F9BEE6B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32E5-89DD-3727-CF42-16C9D5DF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92242-9BBE-F586-2A1F-0DA6910CC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Session 11-12</a:t>
            </a:r>
          </a:p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512C-B11C-0B1D-7DE6-4714F1154C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21578448" cy="7925085"/>
          </a:xfrm>
        </p:spPr>
        <p:txBody>
          <a:bodyPr>
            <a:normAutofit/>
          </a:bodyPr>
          <a:lstStyle/>
          <a:p>
            <a:pPr marL="504000" indent="-504000">
              <a:buNone/>
            </a:pPr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end of this session, students will be able to: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Explain the concept of Binary Search Tree and its operations.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 Binary Search Tree using C.</a:t>
            </a:r>
          </a:p>
          <a:p>
            <a:pPr marL="504000" indent="-504000"/>
            <a:endParaRPr lang="en-ID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1353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30D7-DA68-5FF5-7C87-919FCB4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21379-DAD4-41FF-E6CF-AFF10E6CE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Session 11-12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2F2271-82AB-6F97-54DB-48887070E4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7925085"/>
          </a:xfrm>
        </p:spPr>
        <p:txBody>
          <a:bodyPr>
            <a:normAutofit/>
          </a:bodyPr>
          <a:lstStyle/>
          <a:p>
            <a:pPr marL="504000" indent="-504000"/>
            <a:r>
              <a:rPr lang="en-AU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Tree</a:t>
            </a:r>
          </a:p>
          <a:p>
            <a:pPr marL="504000" indent="-504000"/>
            <a:r>
              <a:rPr lang="en-AU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Tree Operations</a:t>
            </a:r>
          </a:p>
          <a:p>
            <a:pPr marL="504000" indent="-504000"/>
            <a:r>
              <a:rPr lang="en-AU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Example </a:t>
            </a:r>
          </a:p>
        </p:txBody>
      </p:sp>
    </p:spTree>
    <p:extLst>
      <p:ext uri="{BB962C8B-B14F-4D97-AF65-F5344CB8AC3E}">
        <p14:creationId xmlns:p14="http://schemas.microsoft.com/office/powerpoint/2010/main" val="83133226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Binary Search Tree (BST) is one such data structures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that supports faster searching, rapid sorting, and easy insertion and deletion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BST is also known as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sorted versions of binary tree</a:t>
            </a:r>
          </a:p>
          <a:p>
            <a:pPr marL="342900" indent="-342900">
              <a:lnSpc>
                <a:spcPct val="120000"/>
              </a:lnSpc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For a node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 of a BST </a:t>
            </a:r>
            <a:r>
              <a:rPr lang="en-AU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T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, </a:t>
            </a:r>
          </a:p>
          <a:p>
            <a:pPr marL="966788" lvl="1" indent="-342900">
              <a:lnSpc>
                <a:spcPct val="120000"/>
              </a:lnSpc>
              <a:spcBef>
                <a:spcPts val="2400"/>
              </a:spcBef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left subtree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of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contains elements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that are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smaller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than those stored in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, </a:t>
            </a:r>
          </a:p>
          <a:p>
            <a:pPr marL="966788" lvl="1" indent="-342900">
              <a:lnSpc>
                <a:spcPct val="120000"/>
              </a:lnSpc>
              <a:spcBef>
                <a:spcPts val="2400"/>
              </a:spcBef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right subtree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of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contains all elements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that are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greater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than those stored in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 with the assumptions that the keys are distinct</a:t>
            </a:r>
          </a:p>
        </p:txBody>
      </p:sp>
      <p:pic>
        <p:nvPicPr>
          <p:cNvPr id="10" name="Picture 9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132007" y="6400800"/>
            <a:ext cx="7359239" cy="63861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747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Binary Search Tree has the following basic operations:</a:t>
            </a:r>
          </a:p>
          <a:p>
            <a:pPr marL="696913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find(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	:  find key 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 the BST</a:t>
            </a:r>
          </a:p>
          <a:p>
            <a:pPr marL="696913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insert(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	:  insert new key 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into BST</a:t>
            </a:r>
          </a:p>
          <a:p>
            <a:pPr marL="696913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remove(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	:  remove key 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from BST</a:t>
            </a:r>
          </a:p>
        </p:txBody>
      </p:sp>
      <p:pic>
        <p:nvPicPr>
          <p:cNvPr id="10" name="Picture 9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132007" y="6400800"/>
            <a:ext cx="7359239" cy="63861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292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Search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Because of the property of BST, finding/searching in BST is easy.</a:t>
            </a:r>
          </a:p>
          <a:p>
            <a:pPr marL="342900" indent="-342900">
              <a:lnSpc>
                <a:spcPct val="120000"/>
              </a:lnSpc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Let the key that we want to search is X.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We begin at root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the root contains X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then search terminates successfully.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X is less than root’s key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then search recursively on left sub tree,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otherwise search recursively on right sub tree.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8" name="Picture 7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773176" y="6858000"/>
            <a:ext cx="6832370" cy="5928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0907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Search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Because of the property of BST, finding/searching in BST is easy.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10153" y="5836724"/>
            <a:ext cx="14034648" cy="6974456"/>
          </a:xfrm>
          <a:prstGeom prst="rect">
            <a:avLst/>
          </a:prstGeom>
          <a:solidFill>
            <a:srgbClr val="E0FCF9"/>
          </a:solidFill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60000" indent="0">
              <a:spcBef>
                <a:spcPts val="0"/>
              </a:spcBef>
              <a:buFontTx/>
              <a:buNone/>
            </a:pPr>
            <a:endParaRPr lang="en-AU" altLang="zh-CN" sz="5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 node* </a:t>
            </a:r>
            <a:r>
              <a:rPr lang="en-US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search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(struct node *curr, int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curr == NULL ) return NULL;</a:t>
            </a:r>
          </a:p>
          <a:p>
            <a:pPr marL="0" indent="0">
              <a:spcBef>
                <a:spcPts val="0"/>
              </a:spcBef>
              <a:buNone/>
            </a:pPr>
            <a:endParaRPr lang="id-ID" altLang="zh-CN" sz="3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is found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X == curr-&gt;data ) return curr;</a:t>
            </a:r>
          </a:p>
          <a:p>
            <a:pPr marL="0" indent="0">
              <a:spcBef>
                <a:spcPts val="0"/>
              </a:spcBef>
              <a:buNone/>
            </a:pPr>
            <a:endParaRPr lang="id-ID" altLang="zh-CN" sz="3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is located in left sub 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X  &lt; curr-&gt;data ) return find(curr-&gt;left, X);</a:t>
            </a:r>
          </a:p>
          <a:p>
            <a:pPr marL="0" indent="0">
              <a:spcBef>
                <a:spcPts val="0"/>
              </a:spcBef>
              <a:buNone/>
            </a:pPr>
            <a:endParaRPr lang="id-ID" altLang="zh-CN" sz="3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is located in right sub 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 find(curr-&gt;right,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id-ID" altLang="zh-CN" sz="3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" name="Picture 7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773176" y="6858000"/>
            <a:ext cx="6832370" cy="5928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410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Inserting into BST is done recursively.</a:t>
            </a:r>
          </a:p>
          <a:p>
            <a:pPr marL="342900" indent="-342900">
              <a:lnSpc>
                <a:spcPct val="120000"/>
              </a:lnSpc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Let the new node’s key be X,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We begin at root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Validate if X is already present in the tree,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as having  duplicate values with separate nodes in BST makes no sense at all.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X is less than node’s key then insert X into left sub tree,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otherwise insert X into right sub tree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Repeat until we found an empty node to put X (X will always be a new leaf)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301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INUS Learning Object Slide Template 2023  -  Read-Only" id="{0B9ADDDE-C7FD-42D8-83B7-6621693F3C5D}" vid="{472DF894-1FEC-4319-A5F3-1F8BDBEC1F3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21_BasicWhite</Template>
  <TotalTime>865</TotalTime>
  <Words>1422</Words>
  <Application>Microsoft Office PowerPoint</Application>
  <PresentationFormat>Custom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OCRB</vt:lpstr>
      <vt:lpstr>Wingdings</vt:lpstr>
      <vt:lpstr>Open Sans Semibold</vt:lpstr>
      <vt:lpstr>Open Sans Light</vt:lpstr>
      <vt:lpstr>Courier New</vt:lpstr>
      <vt:lpstr>Open Sans</vt:lpstr>
      <vt:lpstr>Open Sans ExtraBold</vt:lpstr>
      <vt:lpstr>Arial</vt:lpstr>
      <vt:lpstr>21_BasicWhite</vt:lpstr>
      <vt:lpstr>Binary SEARCH Tree</vt:lpstr>
      <vt:lpstr>Learning outcomes</vt:lpstr>
      <vt:lpstr>Learning outcomes</vt:lpstr>
      <vt:lpstr>Subtopics</vt:lpstr>
      <vt:lpstr>Binary Search Tree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Program Example</vt:lpstr>
      <vt:lpstr>Program Example</vt:lpstr>
      <vt:lpstr>Program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Lili</dc:creator>
  <cp:lastModifiedBy>Henry Lucky</cp:lastModifiedBy>
  <cp:revision>28</cp:revision>
  <dcterms:created xsi:type="dcterms:W3CDTF">2023-11-16T08:05:07Z</dcterms:created>
  <dcterms:modified xsi:type="dcterms:W3CDTF">2024-12-06T08:19:37Z</dcterms:modified>
</cp:coreProperties>
</file>