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6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5" r:id="rId27"/>
    <p:sldId id="283" r:id="rId28"/>
    <p:sldId id="280" r:id="rId29"/>
    <p:sldId id="281" r:id="rId30"/>
    <p:sldId id="282" r:id="rId3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ED6A0A-106C-4369-89EF-A202205034B0}">
  <a:tblStyle styleId="{25ED6A0A-106C-4369-89EF-A202205034B0}" styleName="Table_0">
    <a:wholeTbl>
      <a:tcStyle>
        <a:tcBdr>
          <a:lef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7233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506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756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936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615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553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84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90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176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667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52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336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brief intro problen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game called</a:t>
            </a:r>
          </a:p>
          <a:p>
            <a:pPr>
              <a:spcBef>
                <a:spcPts val="0"/>
              </a:spcBef>
              <a:buNone/>
            </a:pPr>
            <a:r>
              <a:rPr lang="zh-CN"/>
              <a:t>player-&gt;switcher without crashing, avoid </a:t>
            </a:r>
          </a:p>
        </p:txBody>
      </p:sp>
    </p:spTree>
    <p:extLst>
      <p:ext uri="{BB962C8B-B14F-4D97-AF65-F5344CB8AC3E}">
        <p14:creationId xmlns:p14="http://schemas.microsoft.com/office/powerpoint/2010/main" val="13057879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868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123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072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1975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481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485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Finally we obtain our project objecties to a large degree</a:t>
            </a:r>
          </a:p>
        </p:txBody>
      </p:sp>
    </p:spTree>
    <p:extLst>
      <p:ext uri="{BB962C8B-B14F-4D97-AF65-F5344CB8AC3E}">
        <p14:creationId xmlns:p14="http://schemas.microsoft.com/office/powerpoint/2010/main" val="14431283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494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69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259869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3928431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4123314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918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231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178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47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3881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656907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756964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 smtClean="0"/>
              <a:t>‹#›</a:t>
            </a:fld>
            <a:endParaRPr lang="zh-C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40687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87620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22664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55380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32903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0686318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0548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2391801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851313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94788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239844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512133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648680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612751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862531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4002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sz="6000" b="0"/>
              <a:t>Train Routing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zh-C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29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zh-C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 Tao 13104616d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zh-C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ZHAO Tianyi 13103359d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Train and Cab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altLang="zh-CN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class </a:t>
            </a:r>
            <a:r>
              <a:rPr lang="zh-CN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Train</a:t>
            </a:r>
            <a:r>
              <a:rPr 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:</a:t>
            </a:r>
          </a:p>
          <a:p>
            <a:pPr rtl="0">
              <a:spcBef>
                <a:spcPts val="0"/>
              </a:spcBef>
              <a:buNone/>
            </a:pPr>
            <a:r>
              <a:rPr 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Cab* cabs;</a:t>
            </a:r>
          </a:p>
          <a:p>
            <a:pPr rtl="0">
              <a:spcBef>
                <a:spcPts val="0"/>
              </a:spcBef>
              <a:buNone/>
            </a:pPr>
            <a:r>
              <a:rPr lang="zh-CN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Move(time);</a:t>
            </a:r>
          </a:p>
          <a:p>
            <a:pPr rtl="0">
              <a:spcBef>
                <a:spcPts val="0"/>
              </a:spcBef>
              <a:buNone/>
            </a:pPr>
            <a:endParaRPr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rtl="0">
              <a:spcBef>
                <a:spcPts val="0"/>
              </a:spcBef>
              <a:buNone/>
            </a:pPr>
            <a:r>
              <a:rPr lang="en-US" altLang="zh-CN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class </a:t>
            </a:r>
            <a:r>
              <a:rPr lang="zh-CN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Cab</a:t>
            </a:r>
            <a:r>
              <a:rPr 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:</a:t>
            </a:r>
          </a:p>
          <a:p>
            <a:pPr rtl="0">
              <a:spcBef>
                <a:spcPts val="0"/>
              </a:spcBef>
              <a:buNone/>
            </a:pPr>
            <a:r>
              <a:rPr 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Transform transform;</a:t>
            </a:r>
          </a:p>
          <a:p>
            <a:pPr rtl="0">
              <a:spcBef>
                <a:spcPts val="0"/>
              </a:spcBef>
              <a:buNone/>
            </a:pPr>
            <a:r>
              <a:rPr 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Track* onTrack;</a:t>
            </a:r>
          </a:p>
          <a:p>
            <a:pPr>
              <a:spcBef>
                <a:spcPts val="0"/>
              </a:spcBef>
              <a:buNone/>
            </a:pPr>
            <a:r>
              <a:rPr lang="zh-CN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Move(speed, time);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229" y="1067558"/>
            <a:ext cx="2991395" cy="5263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520" y="1052236"/>
            <a:ext cx="3000104" cy="527853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870150" y="1143200"/>
            <a:ext cx="2353500" cy="9890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zh-CN"/>
              <a:t>Check envrionment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870150" y="2872750"/>
            <a:ext cx="2353500" cy="3699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zh-CN" dirty="0"/>
              <a:t>Verification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870150" y="2309950"/>
            <a:ext cx="2353500" cy="3699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zh-CN" dirty="0"/>
              <a:t>Physical movement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870150" y="5859775"/>
            <a:ext cx="2353500" cy="4710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zh-CN"/>
              <a:t>Return states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870150" y="3437075"/>
            <a:ext cx="2353500" cy="22158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 dirty="0"/>
              <a:t>Movement adjustment &amp; Exception handling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Train movement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Multiple train &amp; cabs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37" y="1747837"/>
            <a:ext cx="7019925" cy="42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5343550" y="6024575"/>
            <a:ext cx="16949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totalTrainCount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Multiple train &amp; cabs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87" y="2705237"/>
            <a:ext cx="644842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Transform Class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dirty="0"/>
              <a:t>Key elements</a:t>
            </a:r>
          </a:p>
          <a:p>
            <a:pPr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dirty="0"/>
              <a:t>Position</a:t>
            </a:r>
          </a:p>
          <a:p>
            <a:pPr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dirty="0"/>
              <a:t>Rotation</a:t>
            </a:r>
          </a:p>
          <a:p>
            <a:pPr indent="45720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dirty="0"/>
              <a:t>Vector calculation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dirty="0"/>
              <a:t>	Add, Subtract, Scale, Distance, Intersection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Transform Class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dirty="0">
                <a:solidFill>
                  <a:srgbClr val="FF0000"/>
                </a:solidFill>
              </a:rPr>
              <a:t>All game object</a:t>
            </a:r>
            <a:r>
              <a:rPr lang="zh-CN" dirty="0"/>
              <a:t> have Transform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dirty="0"/>
              <a:t>Fields: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dirty="0"/>
              <a:t>	x, y, rotation;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dirty="0"/>
              <a:t>Methods: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zh-CN" dirty="0"/>
              <a:t>	Move, MoveTo, Rotate, RotateTo, Scale, Normalize, Intersection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Traffic light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87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30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sz="3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RoadBlock</a:t>
            </a:r>
            <a:r>
              <a:rPr lang="zh-CN" sz="3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: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sz="3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Reverse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sz="3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sz="3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sz="3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sz="3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sz="3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-1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4807200" y="1600200"/>
            <a:ext cx="387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-US" altLang="zh-CN" sz="3000" dirty="0" smtClean="0">
              <a:solidFill>
                <a:schemeClr val="dk1"/>
              </a:solidFill>
            </a:endParaRP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zh-CN" sz="3000" dirty="0" smtClean="0">
                <a:solidFill>
                  <a:schemeClr val="dk1"/>
                </a:solidFill>
              </a:rPr>
              <a:t>Traffic </a:t>
            </a:r>
            <a:r>
              <a:rPr lang="zh-CN" sz="3000" dirty="0">
                <a:solidFill>
                  <a:schemeClr val="dk1"/>
                </a:solidFill>
              </a:rPr>
              <a:t>light:</a:t>
            </a:r>
          </a:p>
          <a:p>
            <a:pPr lvl="0" algn="ctr" rtl="0">
              <a:spcBef>
                <a:spcPts val="600"/>
              </a:spcBef>
              <a:buNone/>
            </a:pPr>
            <a:r>
              <a:rPr lang="zh-CN" sz="3000" dirty="0">
                <a:solidFill>
                  <a:schemeClr val="dk1"/>
                </a:solidFill>
              </a:rPr>
              <a:t>Stop or Go</a:t>
            </a:r>
          </a:p>
          <a:p>
            <a:pPr lvl="0" rtl="0">
              <a:spcBef>
                <a:spcPts val="600"/>
              </a:spcBef>
              <a:buNone/>
            </a:pPr>
            <a:endParaRPr lang="en-US" sz="3000" dirty="0" smtClean="0">
              <a:solidFill>
                <a:schemeClr val="dk1"/>
              </a:solidFill>
            </a:endParaRPr>
          </a:p>
          <a:p>
            <a:pPr lvl="0" rtl="0">
              <a:spcBef>
                <a:spcPts val="600"/>
              </a:spcBef>
              <a:buNone/>
            </a:pPr>
            <a:endParaRPr sz="3000" dirty="0">
              <a:solidFill>
                <a:schemeClr val="dk1"/>
              </a:solidFill>
            </a:endParaRPr>
          </a:p>
          <a:p>
            <a:pPr lvl="0" rtl="0">
              <a:spcBef>
                <a:spcPts val="600"/>
              </a:spcBef>
              <a:buNone/>
            </a:pPr>
            <a:endParaRPr sz="3000" dirty="0">
              <a:solidFill>
                <a:schemeClr val="dk1"/>
              </a:solidFill>
            </a:endParaRPr>
          </a:p>
          <a:p>
            <a:pPr lvl="0" rtl="0">
              <a:spcBef>
                <a:spcPts val="600"/>
              </a:spcBef>
              <a:buNone/>
            </a:pPr>
            <a:endParaRPr sz="3000" dirty="0">
              <a:solidFill>
                <a:schemeClr val="dk1"/>
              </a:solidFill>
            </a:endParaRPr>
          </a:p>
          <a:p>
            <a:pPr lvl="0" algn="ctr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zh-CN" sz="3000" dirty="0">
                <a:solidFill>
                  <a:schemeClr val="dk1"/>
                </a:solidFill>
              </a:rPr>
              <a:t>0 or 1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457131" y="3699647"/>
            <a:ext cx="8229600" cy="124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zh-CN" sz="3000" dirty="0">
                <a:solidFill>
                  <a:schemeClr val="dk1"/>
                </a:solidFill>
              </a:rPr>
              <a:t>class RoadBlock:</a:t>
            </a:r>
          </a:p>
          <a:p>
            <a:pPr lvl="0" algn="ctr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zh-CN" sz="3000" dirty="0">
                <a:solidFill>
                  <a:schemeClr val="dk1"/>
                </a:solidFill>
              </a:rPr>
              <a:t>int blockState;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General flow</a:t>
            </a:r>
            <a:endParaRPr kumimoji="1" lang="ja-JP" altLang="en-US" dirty="0"/>
          </a:p>
        </p:txBody>
      </p:sp>
      <p:pic>
        <p:nvPicPr>
          <p:cNvPr id="4" name="image0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73628" y="1636503"/>
            <a:ext cx="6596743" cy="49052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88789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sz="4400" b="0"/>
              <a:t>Highlights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800" dirty="0"/>
              <a:t>Glowing effects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800" dirty="0"/>
              <a:t>Main menu design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800" dirty="0"/>
              <a:t>Ghost train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800" dirty="0"/>
              <a:t>Bonus item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800" dirty="0"/>
              <a:t>Game difficulty design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Glowing Effects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100" y="3510475"/>
            <a:ext cx="21336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8350" y="4184787"/>
            <a:ext cx="23812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9300" y="2328525"/>
            <a:ext cx="2400300" cy="1133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Shape 152"/>
          <p:cNvCxnSpPr>
            <a:stCxn id="151" idx="3"/>
            <a:endCxn id="149" idx="1"/>
          </p:cNvCxnSpPr>
          <p:nvPr/>
        </p:nvCxnSpPr>
        <p:spPr>
          <a:xfrm>
            <a:off x="3829600" y="2895262"/>
            <a:ext cx="1751400" cy="1062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3" name="Shape 153"/>
          <p:cNvCxnSpPr>
            <a:stCxn id="150" idx="3"/>
            <a:endCxn id="149" idx="1"/>
          </p:cNvCxnSpPr>
          <p:nvPr/>
        </p:nvCxnSpPr>
        <p:spPr>
          <a:xfrm rot="10800000" flipH="1">
            <a:off x="3829600" y="3958025"/>
            <a:ext cx="1751400" cy="831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sz="4400" b="0"/>
              <a:t>Problem description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Train routing: </a:t>
            </a:r>
          </a:p>
          <a:p>
            <a:pPr rtl="0">
              <a:spcBef>
                <a:spcPts val="0"/>
              </a:spcBef>
              <a:buNone/>
            </a:pPr>
            <a:r>
              <a:rPr lang="zh-CN" sz="2400"/>
              <a:t>		Switch the joints -&gt; Train travel to destination</a:t>
            </a:r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2929350"/>
            <a:ext cx="600075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Glowing Effects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800" dirty="0">
                <a:latin typeface="MS Mincho" panose="02020609040205080304" pitchFamily="49" charset="-128"/>
                <a:ea typeface="MS Mincho" panose="02020609040205080304" pitchFamily="49" charset="-128"/>
              </a:rPr>
              <a:t>Example Code: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8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//Gowling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800" dirty="0">
                <a:latin typeface="MS Mincho" panose="02020609040205080304" pitchFamily="49" charset="-128"/>
                <a:ea typeface="MS Mincho" panose="02020609040205080304" pitchFamily="49" charset="-128"/>
              </a:rPr>
              <a:t>Pen ^ whitePen; PointF pt1; PointF pt2;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800" dirty="0">
                <a:latin typeface="MS Mincho" panose="02020609040205080304" pitchFamily="49" charset="-128"/>
                <a:ea typeface="MS Mincho" panose="02020609040205080304" pitchFamily="49" charset="-128"/>
              </a:rPr>
              <a:t>int alpha = 1, width = 16;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800" dirty="0">
                <a:latin typeface="MS Mincho" panose="02020609040205080304" pitchFamily="49" charset="-128"/>
                <a:ea typeface="MS Mincho" panose="02020609040205080304" pitchFamily="49" charset="-128"/>
              </a:rPr>
              <a:t>for (; width &gt;= 3; </a:t>
            </a:r>
            <a:r>
              <a:rPr lang="zh-CN" sz="18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width--</a:t>
            </a:r>
            <a:r>
              <a:rPr lang="zh-CN" sz="1800" dirty="0">
                <a:latin typeface="MS Mincho" panose="02020609040205080304" pitchFamily="49" charset="-128"/>
                <a:ea typeface="MS Mincho" panose="02020609040205080304" pitchFamily="49" charset="-128"/>
              </a:rPr>
              <a:t>) 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CN" sz="1800" dirty="0">
                <a:latin typeface="MS Mincho" panose="02020609040205080304" pitchFamily="49" charset="-128"/>
                <a:ea typeface="MS Mincho" panose="02020609040205080304" pitchFamily="49" charset="-128"/>
              </a:rPr>
              <a:t>	whitePen = gcnew Pen(Color::FromArgb(</a:t>
            </a:r>
            <a:r>
              <a:rPr lang="zh-CN" sz="18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alpha++</a:t>
            </a:r>
            <a:r>
              <a:rPr lang="zh-CN" sz="1800" dirty="0">
                <a:latin typeface="MS Mincho" panose="02020609040205080304" pitchFamily="49" charset="-128"/>
                <a:ea typeface="MS Mincho" panose="02020609040205080304" pitchFamily="49" charset="-128"/>
              </a:rPr>
              <a:t>, 255, 255, 255), width);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CN" sz="1800" dirty="0">
                <a:latin typeface="MS Mincho" panose="02020609040205080304" pitchFamily="49" charset="-128"/>
                <a:ea typeface="MS Mincho" panose="02020609040205080304" pitchFamily="49" charset="-128"/>
              </a:rPr>
              <a:t>  	g-&gt;DrawLine(whitePen, pt1, pt2);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800" dirty="0">
                <a:latin typeface="MS Mincho" panose="02020609040205080304" pitchFamily="49" charset="-128"/>
                <a:ea typeface="MS Mincho" panose="02020609040205080304" pitchFamily="49" charset="-128"/>
              </a:rPr>
              <a:t> 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8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//Highlight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800" dirty="0">
                <a:latin typeface="MS Mincho" panose="02020609040205080304" pitchFamily="49" charset="-128"/>
                <a:ea typeface="MS Mincho" panose="02020609040205080304" pitchFamily="49" charset="-128"/>
              </a:rPr>
              <a:t>whitePen = gcnew Pen(Color::FromArgb(</a:t>
            </a:r>
            <a:r>
              <a:rPr lang="zh-CN" sz="18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255</a:t>
            </a:r>
            <a:r>
              <a:rPr lang="zh-CN" sz="1800" dirty="0">
                <a:latin typeface="MS Mincho" panose="02020609040205080304" pitchFamily="49" charset="-128"/>
                <a:ea typeface="MS Mincho" panose="02020609040205080304" pitchFamily="49" charset="-128"/>
              </a:rPr>
              <a:t>, 255, 255, 255), width);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CN" sz="1800" dirty="0">
                <a:latin typeface="MS Mincho" panose="02020609040205080304" pitchFamily="49" charset="-128"/>
                <a:ea typeface="MS Mincho" panose="02020609040205080304" pitchFamily="49" charset="-128"/>
              </a:rPr>
              <a:t>g-&gt;DrawLine(whitePen, pt1, pt2);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sz="18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Glowing Effects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924600"/>
            <a:ext cx="8229598" cy="45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2832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Main menu design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zh-CN" sz="2800" dirty="0"/>
              <a:t>Similar UI style to game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300" y="2484225"/>
            <a:ext cx="5669400" cy="31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Main menu design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zh-CN" sz="2800" dirty="0"/>
              <a:t>Interacitve style (Click) &amp; Animation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550" y="2484225"/>
            <a:ext cx="5667151" cy="31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Ghost train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973305"/>
            <a:ext cx="8229598" cy="459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5016575" y="4921925"/>
            <a:ext cx="1024199" cy="576600"/>
          </a:xfrm>
          <a:prstGeom prst="ellipse">
            <a:avLst/>
          </a:prstGeom>
          <a:noFill/>
          <a:ln w="762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Bonus item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973305"/>
            <a:ext cx="8229598" cy="459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x="6358900" y="4646575"/>
            <a:ext cx="765899" cy="576600"/>
          </a:xfrm>
          <a:prstGeom prst="ellipse">
            <a:avLst/>
          </a:prstGeom>
          <a:noFill/>
          <a:ln w="762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ja-JP" dirty="0"/>
              <a:t>Game difficulty design</a:t>
            </a:r>
            <a:endParaRPr lang="zh-CN" dirty="0"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973305"/>
            <a:ext cx="8229598" cy="459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x="6731725" y="2530391"/>
            <a:ext cx="1193075" cy="700489"/>
          </a:xfrm>
          <a:prstGeom prst="ellipse">
            <a:avLst/>
          </a:prstGeom>
          <a:noFill/>
          <a:ln w="762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93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Game difficulty design</a:t>
            </a:r>
            <a:endParaRPr kumimoji="1" lang="ja-JP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400" dirty="0" smtClean="0"/>
              <a:t>3 levels of difficulty: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ja-JP" sz="2400" dirty="0" smtClean="0"/>
              <a:t>Easy, Hard, Extreme</a:t>
            </a:r>
          </a:p>
          <a:p>
            <a:pPr lvl="1">
              <a:lnSpc>
                <a:spcPct val="150000"/>
              </a:lnSpc>
            </a:pP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 smtClean="0"/>
              <a:t>Traveling speed</a:t>
            </a:r>
          </a:p>
          <a:p>
            <a:pPr lvl="1">
              <a:lnSpc>
                <a:spcPct val="150000"/>
              </a:lnSpc>
            </a:pPr>
            <a:r>
              <a:rPr lang="en-US" altLang="ja-JP" dirty="0" smtClean="0"/>
              <a:t>Intervals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M</a:t>
            </a:r>
            <a:r>
              <a:rPr lang="en-US" altLang="ja-JP" dirty="0" smtClean="0"/>
              <a:t>aximum train numbers 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R</a:t>
            </a:r>
            <a:r>
              <a:rPr lang="en-US" altLang="ja-JP" dirty="0" smtClean="0"/>
              <a:t>andom range (speed, </a:t>
            </a:r>
            <a:r>
              <a:rPr lang="en-US" altLang="ja-JP" dirty="0" smtClean="0"/>
              <a:t>interval, cabs number)</a:t>
            </a:r>
            <a:endParaRPr lang="en-US" altLang="ja-JP" dirty="0" smtClean="0"/>
          </a:p>
          <a:p>
            <a:pPr lvl="1">
              <a:lnSpc>
                <a:spcPct val="150000"/>
              </a:lnSpc>
            </a:pPr>
            <a:endParaRPr lang="en-US" altLang="ja-JP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dirty="0" smtClean="0"/>
              <a:t>More difficult, more chances to get scores. 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08452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sz="4400" b="0"/>
              <a:t>Conclusion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altLang="zh-CN" dirty="0" smtClean="0"/>
              <a:t>An </a:t>
            </a:r>
            <a:r>
              <a:rPr lang="en-US" altLang="zh-CN" dirty="0"/>
              <a:t>executable game </a:t>
            </a:r>
            <a:r>
              <a:rPr lang="en-US" altLang="zh-CN" dirty="0" smtClean="0"/>
              <a:t>with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reasonable logic,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interesting mode,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beautiful appearance,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user-friendly interface,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unique features,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additional </a:t>
            </a:r>
            <a:r>
              <a:rPr lang="en-US" altLang="zh-CN" dirty="0"/>
              <a:t>effects.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81754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zh-CN" sz="4400" b="0" dirty="0"/>
              <a:t>Demonstration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sz="4400" b="0"/>
              <a:t>Project objectives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  <a:buClr>
                <a:schemeClr val="dk1"/>
              </a:buClr>
              <a:buSzPct val="45833"/>
            </a:pPr>
            <a:r>
              <a:rPr lang="zh-CN" sz="2400" dirty="0"/>
              <a:t>To design an interesting and reasonable game logic.</a:t>
            </a:r>
          </a:p>
          <a:p>
            <a:pPr>
              <a:lnSpc>
                <a:spcPct val="200000"/>
              </a:lnSpc>
              <a:buClr>
                <a:schemeClr val="dk1"/>
              </a:buClr>
              <a:buSzPct val="45833"/>
            </a:pPr>
            <a:r>
              <a:rPr lang="zh-CN" sz="2400" dirty="0"/>
              <a:t>To implement a user-friendly and nice-looking game interface. </a:t>
            </a:r>
          </a:p>
          <a:p>
            <a:pPr>
              <a:lnSpc>
                <a:spcPct val="200000"/>
              </a:lnSpc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94105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zh-CN" dirty="0"/>
              <a:t>Q &amp; A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sz="4400" b="0"/>
              <a:t>Difficulties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sz="2800" dirty="0"/>
              <a:t>Class design;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sz="2800" dirty="0"/>
              <a:t>Program flow;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sz="2800" dirty="0"/>
              <a:t>GUI (GDI+);</a:t>
            </a: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zh-CN" sz="2800" dirty="0"/>
              <a:t>Limited time;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sz="4400" b="0" dirty="0" smtClean="0"/>
              <a:t>responsibilities</a:t>
            </a:r>
            <a:endParaRPr lang="zh-CN" sz="4400" b="0" dirty="0"/>
          </a:p>
        </p:txBody>
      </p:sp>
      <p:graphicFrame>
        <p:nvGraphicFramePr>
          <p:cNvPr id="56" name="Shape 56"/>
          <p:cNvGraphicFramePr/>
          <p:nvPr>
            <p:extLst>
              <p:ext uri="{D42A27DB-BD31-4B8C-83A1-F6EECF244321}">
                <p14:modId xmlns:p14="http://schemas.microsoft.com/office/powerpoint/2010/main" val="4037650693"/>
              </p:ext>
            </p:extLst>
          </p:nvPr>
        </p:nvGraphicFramePr>
        <p:xfrm>
          <a:off x="952500" y="1646400"/>
          <a:ext cx="7239000" cy="4672375"/>
        </p:xfrm>
        <a:graphic>
          <a:graphicData uri="http://schemas.openxmlformats.org/drawingml/2006/table">
            <a:tbl>
              <a:tblPr>
                <a:noFill/>
                <a:tableStyleId>{25ED6A0A-106C-4369-89EF-A202205034B0}</a:tableStyleId>
              </a:tblPr>
              <a:tblGrid>
                <a:gridCol w="3619500"/>
                <a:gridCol w="3619500"/>
              </a:tblGrid>
              <a:tr h="60847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CN" sz="1800" dirty="0">
                          <a:solidFill>
                            <a:schemeClr val="tx1"/>
                          </a:solidFill>
                        </a:rPr>
                        <a:t>PENG Tao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CN" sz="1800">
                          <a:solidFill>
                            <a:schemeClr val="tx1"/>
                          </a:solidFill>
                        </a:rPr>
                        <a:t>ZHAO Tianyi</a:t>
                      </a:r>
                    </a:p>
                  </a:txBody>
                  <a:tcPr marL="91425" marR="91425" marT="91425" marB="91425"/>
                </a:tc>
              </a:tr>
              <a:tr h="636725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800" dirty="0">
                          <a:solidFill>
                            <a:schemeClr val="tx1"/>
                          </a:solidFill>
                        </a:rPr>
                        <a:t>Discuss the program framework, draw GDI+, add new features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</a:tr>
              <a:tr h="573125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kumimoji="1" 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Joint, Track, Transform class;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kumimoji="1" 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Train, Cab, RoadBlock class;</a:t>
                      </a:r>
                    </a:p>
                  </a:txBody>
                  <a:tcPr marL="91425" marR="91425" marT="91425" marB="91425"/>
                </a:tc>
              </a:tr>
              <a:tr h="87350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kumimoji="1" 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GameObject static library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kumimoji="1" 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 GUI framework</a:t>
                      </a:r>
                    </a:p>
                  </a:txBody>
                  <a:tcPr marL="91425" marR="91425" marT="91425" marB="91425"/>
                </a:tc>
              </a:tr>
              <a:tr h="98952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kumimoji="1" 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 special effects and optimize the visual effect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kumimoji="1" 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 Login system (library and GUI)</a:t>
                      </a:r>
                    </a:p>
                  </a:txBody>
                  <a:tcPr marL="91425" marR="91425" marT="91425" marB="91425"/>
                </a:tc>
              </a:tr>
              <a:tr h="99102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CN" sz="1800" dirty="0">
                          <a:solidFill>
                            <a:schemeClr val="tx1"/>
                          </a:solidFill>
                        </a:rPr>
                        <a:t>Art direction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CN" sz="1800" dirty="0">
                          <a:solidFill>
                            <a:schemeClr val="tx1"/>
                          </a:solidFill>
                        </a:rPr>
                        <a:t>Optimize the game logic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sz="4400" b="0" dirty="0"/>
              <a:t>Classes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45720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b="1" dirty="0"/>
              <a:t>Joint</a:t>
            </a:r>
          </a:p>
          <a:p>
            <a:pPr marL="914400" indent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b="1" dirty="0"/>
              <a:t>Track</a:t>
            </a:r>
          </a:p>
          <a:p>
            <a:pPr marL="914400" indent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b="1" dirty="0"/>
              <a:t>Train</a:t>
            </a:r>
          </a:p>
          <a:p>
            <a:pPr marL="457200" indent="45720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b="1" dirty="0"/>
              <a:t>Cab</a:t>
            </a:r>
          </a:p>
          <a:p>
            <a:pPr marL="457200" indent="45720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b="1" dirty="0"/>
              <a:t>RoadBlock</a:t>
            </a:r>
          </a:p>
          <a:p>
            <a:pPr marL="457200" indent="45720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b="1" dirty="0"/>
              <a:t>Transform</a:t>
            </a:r>
          </a:p>
          <a:p>
            <a:pPr marL="457200" indent="45720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b="1" dirty="0"/>
              <a:t>Login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4996675" y="1781175"/>
            <a:ext cx="2598599" cy="1171031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zh-CN" sz="1800" dirty="0">
                <a:solidFill>
                  <a:schemeClr val="tx1"/>
                </a:solidFill>
              </a:rPr>
              <a:t>Map and routing connection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996675" y="3226697"/>
            <a:ext cx="2598599" cy="1143014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 sz="1800" dirty="0">
                <a:solidFill>
                  <a:schemeClr val="tx1"/>
                </a:solidFill>
              </a:rPr>
              <a:t>Moving object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4996675" y="4590662"/>
            <a:ext cx="2598599" cy="467773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 sz="1800" dirty="0">
                <a:solidFill>
                  <a:schemeClr val="tx1"/>
                </a:solidFill>
              </a:rPr>
              <a:t>Interaction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4996675" y="5271946"/>
            <a:ext cx="2598599" cy="467773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 sz="1600" dirty="0">
                <a:solidFill>
                  <a:schemeClr val="tx1"/>
                </a:solidFill>
              </a:rPr>
              <a:t>Movement and calculation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4996675" y="5939716"/>
            <a:ext cx="2598599" cy="467773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 sz="1800" dirty="0">
                <a:solidFill>
                  <a:schemeClr val="tx1"/>
                </a:solidFill>
              </a:rPr>
              <a:t>GUI - User Info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Classes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25" y="2150475"/>
            <a:ext cx="4733925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Joint and Track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Joint: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Track *Track0, *Track1, *Track2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Next(Track*)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bool ts //track switch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dirty="0"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Track: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Joint *Joint0, *Joint1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bool hasRoadBlock; RoadBlock* roadBlock;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Next(Joint*)</a:t>
            </a:r>
          </a:p>
          <a:p>
            <a:pPr>
              <a:spcBef>
                <a:spcPts val="0"/>
              </a:spcBef>
              <a:buNone/>
            </a:pPr>
            <a:endParaRPr dirty="0"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Joint and Track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2314575"/>
            <a:ext cx="754380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汽尾迹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171</TotalTime>
  <Words>454</Words>
  <Application>Microsoft Office PowerPoint</Application>
  <PresentationFormat>全屏显示(4:3)</PresentationFormat>
  <Paragraphs>159</Paragraphs>
  <Slides>30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MS Mincho</vt:lpstr>
      <vt:lpstr>ＭＳ Ｐゴシック</vt:lpstr>
      <vt:lpstr>宋体</vt:lpstr>
      <vt:lpstr>Arial</vt:lpstr>
      <vt:lpstr>Calibri</vt:lpstr>
      <vt:lpstr>Century Gothic</vt:lpstr>
      <vt:lpstr>Times New Roman</vt:lpstr>
      <vt:lpstr>水汽尾迹</vt:lpstr>
      <vt:lpstr>Train Routing</vt:lpstr>
      <vt:lpstr>Problem description</vt:lpstr>
      <vt:lpstr>Project objectives</vt:lpstr>
      <vt:lpstr>Difficulties</vt:lpstr>
      <vt:lpstr>responsibilities</vt:lpstr>
      <vt:lpstr>Classes</vt:lpstr>
      <vt:lpstr>Classes</vt:lpstr>
      <vt:lpstr>Joint and Track</vt:lpstr>
      <vt:lpstr>Joint and Track</vt:lpstr>
      <vt:lpstr>Train and Cab</vt:lpstr>
      <vt:lpstr>Train movement</vt:lpstr>
      <vt:lpstr>Multiple train &amp; cabs</vt:lpstr>
      <vt:lpstr>Multiple train &amp; cabs</vt:lpstr>
      <vt:lpstr>Transform Class</vt:lpstr>
      <vt:lpstr>Transform Class</vt:lpstr>
      <vt:lpstr>Traffic light</vt:lpstr>
      <vt:lpstr>General flow</vt:lpstr>
      <vt:lpstr>Highlights</vt:lpstr>
      <vt:lpstr>Glowing Effects</vt:lpstr>
      <vt:lpstr>Glowing Effects</vt:lpstr>
      <vt:lpstr>Glowing Effects</vt:lpstr>
      <vt:lpstr>Main menu design</vt:lpstr>
      <vt:lpstr>Main menu design</vt:lpstr>
      <vt:lpstr>Ghost train</vt:lpstr>
      <vt:lpstr>Bonus item</vt:lpstr>
      <vt:lpstr>Game difficulty design</vt:lpstr>
      <vt:lpstr>Game difficulty design</vt:lpstr>
      <vt:lpstr>Conclusion</vt:lpstr>
      <vt:lpstr>Demonstration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Routing</dc:title>
  <cp:lastModifiedBy>t p</cp:lastModifiedBy>
  <cp:revision>11</cp:revision>
  <dcterms:modified xsi:type="dcterms:W3CDTF">2015-04-18T05:27:44Z</dcterms:modified>
</cp:coreProperties>
</file>