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69"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i" initials="R" lastIdx="1" clrIdx="0">
    <p:extLst>
      <p:ext uri="{19B8F6BF-5375-455C-9EA6-DF929625EA0E}">
        <p15:presenceInfo xmlns:p15="http://schemas.microsoft.com/office/powerpoint/2012/main" userId="Ron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6B8D"/>
    <a:srgbClr val="1D63FF"/>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521" autoAdjust="0"/>
    <p:restoredTop sz="94660"/>
  </p:normalViewPr>
  <p:slideViewPr>
    <p:cSldViewPr snapToGrid="0">
      <p:cViewPr varScale="1">
        <p:scale>
          <a:sx n="92" d="100"/>
          <a:sy n="92" d="100"/>
        </p:scale>
        <p:origin x="108"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906615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919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5720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5574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0616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1142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6328992"/>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520606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619705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436582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946415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448855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918646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10122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856565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293200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172266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ransition spd="slow">
    <p:push dir="u"/>
  </p:transition>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2842886" y="2868838"/>
            <a:ext cx="8791575" cy="547069"/>
          </a:xfrm>
        </p:spPr>
        <p:txBody>
          <a:bodyPr>
            <a:normAutofit/>
          </a:bodyPr>
          <a:lstStyle/>
          <a:p>
            <a:pPr algn="ctr"/>
            <a:r>
              <a:rPr lang="he-IL" sz="2000" dirty="0">
                <a:latin typeface="Aharoni" panose="02010803020104030203" pitchFamily="2" charset="-79"/>
                <a:cs typeface="Aharoni" panose="02010803020104030203" pitchFamily="2" charset="-79"/>
              </a:rPr>
              <a:t>זיו בן סימון</a:t>
            </a:r>
          </a:p>
        </p:txBody>
      </p:sp>
      <p:sp>
        <p:nvSpPr>
          <p:cNvPr id="4" name="מלבן 3"/>
          <p:cNvSpPr/>
          <p:nvPr/>
        </p:nvSpPr>
        <p:spPr>
          <a:xfrm>
            <a:off x="825062" y="1476915"/>
            <a:ext cx="10547131" cy="1938992"/>
          </a:xfrm>
          <a:prstGeom prst="rect">
            <a:avLst/>
          </a:prstGeom>
          <a:gradFill>
            <a:gsLst>
              <a:gs pos="0">
                <a:schemeClr val="bg2">
                  <a:lumMod val="20000"/>
                  <a:lumOff val="80000"/>
                </a:schemeClr>
              </a:gs>
              <a:gs pos="74000">
                <a:schemeClr val="bg2">
                  <a:lumMod val="20000"/>
                  <a:lumOff val="80000"/>
                </a:schemeClr>
              </a:gs>
              <a:gs pos="83000">
                <a:schemeClr val="bg2">
                  <a:lumMod val="60000"/>
                  <a:lumOff val="40000"/>
                </a:schemeClr>
              </a:gs>
              <a:gs pos="100000">
                <a:schemeClr val="bg2">
                  <a:lumMod val="40000"/>
                  <a:lumOff val="60000"/>
                </a:schemeClr>
              </a:gs>
            </a:gsLst>
            <a:lin ang="5400000" scaled="1"/>
          </a:gradFill>
          <a:ln>
            <a:noFill/>
          </a:ln>
          <a:effectLst>
            <a:outerShdw blurRad="50800" dist="38100" dir="13500000" algn="br" rotWithShape="0">
              <a:prstClr val="black">
                <a:alpha val="40000"/>
              </a:prstClr>
            </a:outerShdw>
          </a:effectLst>
          <a:scene3d>
            <a:camera prst="perspectiveRelaxed"/>
            <a:lightRig rig="threePt" dir="t"/>
          </a:scene3d>
        </p:spPr>
        <p:txBody>
          <a:bodyPr wrap="square" lIns="91440" tIns="45720" rIns="91440" bIns="45720">
            <a:spAutoFit/>
          </a:bodyPr>
          <a:lstStyle/>
          <a:p>
            <a:pPr algn="ctr"/>
            <a:r>
              <a:rPr lang="en-US" sz="12000" dirty="0">
                <a:ln w="0"/>
                <a:solidFill>
                  <a:schemeClr val="accent1"/>
                </a:solidFill>
                <a:effectLst>
                  <a:outerShdw blurRad="38100" dist="25400" dir="5400000" algn="ctr" rotWithShape="0">
                    <a:srgbClr val="6E747A">
                      <a:alpha val="43000"/>
                    </a:srgbClr>
                  </a:outerShdw>
                </a:effectLst>
              </a:rPr>
              <a:t>Steganography</a:t>
            </a:r>
            <a:endParaRPr lang="he-IL" sz="12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61786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5400" dirty="0">
                <a:latin typeface="Aharoni" panose="02010803020104030203" pitchFamily="2" charset="-79"/>
                <a:cs typeface="Aharoni" panose="02010803020104030203" pitchFamily="2" charset="-79"/>
              </a:rPr>
              <a:t>הסתרת מידע</a:t>
            </a:r>
          </a:p>
        </p:txBody>
      </p:sp>
      <p:sp>
        <p:nvSpPr>
          <p:cNvPr id="3" name="מציין מיקום תוכן 2"/>
          <p:cNvSpPr>
            <a:spLocks noGrp="1"/>
          </p:cNvSpPr>
          <p:nvPr>
            <p:ph idx="1"/>
          </p:nvPr>
        </p:nvSpPr>
        <p:spPr/>
        <p:txBody>
          <a:bodyPr>
            <a:normAutofit/>
          </a:bodyPr>
          <a:lstStyle/>
          <a:p>
            <a:r>
              <a:rPr lang="he-IL" sz="3200" dirty="0" err="1">
                <a:solidFill>
                  <a:schemeClr val="tx2"/>
                </a:solidFill>
              </a:rPr>
              <a:t>בפרוייקט</a:t>
            </a:r>
            <a:r>
              <a:rPr lang="he-IL" sz="3200" dirty="0">
                <a:solidFill>
                  <a:schemeClr val="tx2"/>
                </a:solidFill>
              </a:rPr>
              <a:t> זה אנסה להדגים פן אחד של הסתרת מידע – הצפנת מסר בתמונה.</a:t>
            </a:r>
          </a:p>
          <a:p>
            <a:r>
              <a:rPr lang="he-IL" sz="3200" dirty="0">
                <a:solidFill>
                  <a:schemeClr val="tx2"/>
                </a:solidFill>
              </a:rPr>
              <a:t>לשם הסתרת המידע אשתמש </a:t>
            </a:r>
            <a:r>
              <a:rPr lang="he-IL" sz="3200" dirty="0" err="1">
                <a:solidFill>
                  <a:schemeClr val="tx2"/>
                </a:solidFill>
              </a:rPr>
              <a:t>בפרוייקט</a:t>
            </a:r>
            <a:r>
              <a:rPr lang="he-IL" sz="3200" dirty="0">
                <a:solidFill>
                  <a:schemeClr val="tx2"/>
                </a:solidFill>
              </a:rPr>
              <a:t> זה בטכניקה הנקראת "</a:t>
            </a:r>
            <a:r>
              <a:rPr lang="he-IL" sz="3200" dirty="0" err="1">
                <a:solidFill>
                  <a:schemeClr val="tx2"/>
                </a:solidFill>
              </a:rPr>
              <a:t>סטגנוגרפיה</a:t>
            </a:r>
            <a:r>
              <a:rPr lang="he-IL" sz="3200" dirty="0">
                <a:solidFill>
                  <a:schemeClr val="tx2"/>
                </a:solidFill>
              </a:rPr>
              <a:t>".</a:t>
            </a:r>
          </a:p>
        </p:txBody>
      </p:sp>
    </p:spTree>
    <p:extLst>
      <p:ext uri="{BB962C8B-B14F-4D97-AF65-F5344CB8AC3E}">
        <p14:creationId xmlns:p14="http://schemas.microsoft.com/office/powerpoint/2010/main" val="27954387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5400" dirty="0">
                <a:latin typeface="Aharoni" panose="02010803020104030203" pitchFamily="2" charset="-79"/>
                <a:cs typeface="Aharoni" panose="02010803020104030203" pitchFamily="2" charset="-79"/>
              </a:rPr>
              <a:t>מהי </a:t>
            </a:r>
            <a:r>
              <a:rPr lang="he-IL" sz="5400" dirty="0" err="1">
                <a:latin typeface="Aharoni" panose="02010803020104030203" pitchFamily="2" charset="-79"/>
                <a:cs typeface="Aharoni" panose="02010803020104030203" pitchFamily="2" charset="-79"/>
              </a:rPr>
              <a:t>סטגנוגרפיה</a:t>
            </a:r>
            <a:endParaRPr lang="he-IL" sz="5400" dirty="0">
              <a:latin typeface="Aharoni" panose="02010803020104030203" pitchFamily="2" charset="-79"/>
              <a:cs typeface="Aharoni" panose="02010803020104030203" pitchFamily="2" charset="-79"/>
            </a:endParaRPr>
          </a:p>
        </p:txBody>
      </p:sp>
      <p:sp>
        <p:nvSpPr>
          <p:cNvPr id="3" name="מציין מיקום תוכן 2"/>
          <p:cNvSpPr>
            <a:spLocks noGrp="1"/>
          </p:cNvSpPr>
          <p:nvPr>
            <p:ph idx="1"/>
          </p:nvPr>
        </p:nvSpPr>
        <p:spPr/>
        <p:txBody>
          <a:bodyPr>
            <a:normAutofit/>
          </a:bodyPr>
          <a:lstStyle/>
          <a:p>
            <a:pPr marL="0" indent="0">
              <a:buNone/>
            </a:pPr>
            <a:r>
              <a:rPr lang="he-IL" sz="3200" dirty="0">
                <a:solidFill>
                  <a:schemeClr val="tx2"/>
                </a:solidFill>
              </a:rPr>
              <a:t>המילה </a:t>
            </a:r>
            <a:r>
              <a:rPr lang="he-IL" sz="3200" dirty="0" err="1">
                <a:solidFill>
                  <a:schemeClr val="tx2"/>
                </a:solidFill>
              </a:rPr>
              <a:t>סטגנוגרפיה</a:t>
            </a:r>
            <a:r>
              <a:rPr lang="he-IL" sz="3200" dirty="0">
                <a:solidFill>
                  <a:schemeClr val="tx2"/>
                </a:solidFill>
              </a:rPr>
              <a:t> מקורה ביוונית, "</a:t>
            </a:r>
            <a:r>
              <a:rPr lang="he-IL" sz="3200" dirty="0" err="1">
                <a:solidFill>
                  <a:schemeClr val="tx2"/>
                </a:solidFill>
              </a:rPr>
              <a:t>סטגנו</a:t>
            </a:r>
            <a:r>
              <a:rPr lang="he-IL" sz="3200" dirty="0">
                <a:solidFill>
                  <a:schemeClr val="tx2"/>
                </a:solidFill>
              </a:rPr>
              <a:t>" פירושה מכוסה או חבוי, והיא האומנות והמדע של הסתרת מסרים, באופן שאף אחד מלבד המקבל לא יוכל לראות או לדעת על קיומם.</a:t>
            </a:r>
          </a:p>
        </p:txBody>
      </p:sp>
    </p:spTree>
    <p:extLst>
      <p:ext uri="{BB962C8B-B14F-4D97-AF65-F5344CB8AC3E}">
        <p14:creationId xmlns:p14="http://schemas.microsoft.com/office/powerpoint/2010/main" val="70531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5400" dirty="0">
                <a:latin typeface="Aharoni" panose="02010803020104030203" pitchFamily="2" charset="-79"/>
                <a:cs typeface="Aharoni" panose="02010803020104030203" pitchFamily="2" charset="-79"/>
              </a:rPr>
              <a:t>מדוע כדאי להשתמש בטכניקה זו?</a:t>
            </a:r>
          </a:p>
        </p:txBody>
      </p:sp>
      <p:sp>
        <p:nvSpPr>
          <p:cNvPr id="3" name="מציין מיקום תוכן 2"/>
          <p:cNvSpPr>
            <a:spLocks noGrp="1"/>
          </p:cNvSpPr>
          <p:nvPr>
            <p:ph idx="1"/>
          </p:nvPr>
        </p:nvSpPr>
        <p:spPr/>
        <p:txBody>
          <a:bodyPr>
            <a:normAutofit/>
          </a:bodyPr>
          <a:lstStyle/>
          <a:p>
            <a:pPr marL="0" indent="0">
              <a:buNone/>
            </a:pPr>
            <a:r>
              <a:rPr lang="he-IL" altLang="he-IL" sz="3200" dirty="0">
                <a:solidFill>
                  <a:schemeClr val="tx2"/>
                </a:solidFill>
              </a:rPr>
              <a:t>מסר </a:t>
            </a:r>
            <a:r>
              <a:rPr lang="he-IL" altLang="he-IL" sz="3200" dirty="0" err="1">
                <a:solidFill>
                  <a:schemeClr val="tx2"/>
                </a:solidFill>
              </a:rPr>
              <a:t>סטגנוגרפי</a:t>
            </a:r>
            <a:r>
              <a:rPr lang="he-IL" altLang="he-IL" sz="3200" dirty="0">
                <a:solidFill>
                  <a:schemeClr val="tx2"/>
                </a:solidFill>
              </a:rPr>
              <a:t> הוא כל דבר שאינו מעורר חשד, המשמש ככיסוי למסר </a:t>
            </a:r>
            <a:r>
              <a:rPr lang="he-IL" altLang="he-IL" sz="3200" dirty="0" err="1">
                <a:solidFill>
                  <a:schemeClr val="tx2"/>
                </a:solidFill>
              </a:rPr>
              <a:t>האמיתי</a:t>
            </a:r>
            <a:r>
              <a:rPr lang="he-IL" altLang="he-IL" sz="3200" dirty="0">
                <a:solidFill>
                  <a:schemeClr val="tx2"/>
                </a:solidFill>
              </a:rPr>
              <a:t>. בדרך כלל מסר </a:t>
            </a:r>
            <a:r>
              <a:rPr lang="he-IL" altLang="he-IL" sz="3200" dirty="0" err="1">
                <a:solidFill>
                  <a:schemeClr val="tx2"/>
                </a:solidFill>
              </a:rPr>
              <a:t>סטגנוגרפי</a:t>
            </a:r>
            <a:r>
              <a:rPr lang="he-IL" altLang="he-IL" sz="3200" dirty="0">
                <a:solidFill>
                  <a:schemeClr val="tx2"/>
                </a:solidFill>
              </a:rPr>
              <a:t> נראה על פניו כמשהו תמים אחר, כגון תמונה (כמו </a:t>
            </a:r>
            <a:r>
              <a:rPr lang="he-IL" altLang="he-IL" sz="3200" dirty="0" err="1">
                <a:solidFill>
                  <a:schemeClr val="tx2"/>
                </a:solidFill>
              </a:rPr>
              <a:t>בפרוייקט</a:t>
            </a:r>
            <a:r>
              <a:rPr lang="he-IL" altLang="he-IL" sz="3200" dirty="0">
                <a:solidFill>
                  <a:schemeClr val="tx2"/>
                </a:solidFill>
              </a:rPr>
              <a:t> זה), קטע עיתונות, רשימת קניות ועוד. מכאן </a:t>
            </a:r>
            <a:r>
              <a:rPr lang="he-IL" sz="3200" dirty="0">
                <a:solidFill>
                  <a:schemeClr val="tx2"/>
                </a:solidFill>
              </a:rPr>
              <a:t>שיתרונה של טכניקת </a:t>
            </a:r>
            <a:r>
              <a:rPr lang="he-IL" sz="3200" dirty="0" err="1">
                <a:solidFill>
                  <a:schemeClr val="tx2"/>
                </a:solidFill>
              </a:rPr>
              <a:t>הסטגנוגרפיה</a:t>
            </a:r>
            <a:r>
              <a:rPr lang="he-IL" sz="3200" dirty="0">
                <a:solidFill>
                  <a:schemeClr val="tx2"/>
                </a:solidFill>
              </a:rPr>
              <a:t> היא בכך שהמסר אינו מושך תשומת לב, מאחר שקיומו מוסתר מן העין.</a:t>
            </a:r>
          </a:p>
        </p:txBody>
      </p:sp>
    </p:spTree>
    <p:extLst>
      <p:ext uri="{BB962C8B-B14F-4D97-AF65-F5344CB8AC3E}">
        <p14:creationId xmlns:p14="http://schemas.microsoft.com/office/powerpoint/2010/main" val="12899979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r"/>
            <a:r>
              <a:rPr lang="he-IL" sz="5400" dirty="0">
                <a:latin typeface="Aharoni" panose="02010803020104030203" pitchFamily="2" charset="-79"/>
                <a:cs typeface="Aharoni" panose="02010803020104030203" pitchFamily="2" charset="-79"/>
              </a:rPr>
              <a:t>הרעיון הכללי</a:t>
            </a:r>
          </a:p>
        </p:txBody>
      </p:sp>
      <p:sp>
        <p:nvSpPr>
          <p:cNvPr id="3" name="מציין מיקום טקסט 2"/>
          <p:cNvSpPr>
            <a:spLocks noGrp="1"/>
          </p:cNvSpPr>
          <p:nvPr>
            <p:ph type="body" idx="1"/>
          </p:nvPr>
        </p:nvSpPr>
        <p:spPr>
          <a:xfrm>
            <a:off x="1042770" y="1754858"/>
            <a:ext cx="4649783" cy="435877"/>
          </a:xfrm>
        </p:spPr>
        <p:txBody>
          <a:bodyPr/>
          <a:lstStyle/>
          <a:p>
            <a:r>
              <a:rPr lang="he-IL" dirty="0">
                <a:solidFill>
                  <a:schemeClr val="tx2"/>
                </a:solidFill>
              </a:rPr>
              <a:t>התמונה לאחר הצפנת המסר:</a:t>
            </a:r>
          </a:p>
        </p:txBody>
      </p:sp>
      <p:pic>
        <p:nvPicPr>
          <p:cNvPr id="8" name="מציין מיקום תוכן 7"/>
          <p:cNvPicPr>
            <a:picLocks noGrp="1" noChangeAspect="1"/>
          </p:cNvPicPr>
          <p:nvPr>
            <p:ph sz="half" idx="2"/>
          </p:nvPr>
        </p:nvPicPr>
        <p:blipFill>
          <a:blip r:embed="rId2"/>
          <a:stretch>
            <a:fillRect/>
          </a:stretch>
        </p:blipFill>
        <p:spPr>
          <a:xfrm>
            <a:off x="2175115" y="2136705"/>
            <a:ext cx="3447204" cy="3447204"/>
          </a:xfrm>
        </p:spPr>
      </p:pic>
      <p:pic>
        <p:nvPicPr>
          <p:cNvPr id="7" name="מציין מיקום תוכן 6"/>
          <p:cNvPicPr>
            <a:picLocks noGrp="1" noChangeAspect="1"/>
          </p:cNvPicPr>
          <p:nvPr>
            <p:ph sz="quarter" idx="4"/>
          </p:nvPr>
        </p:nvPicPr>
        <p:blipFill>
          <a:blip r:embed="rId2"/>
          <a:stretch>
            <a:fillRect/>
          </a:stretch>
        </p:blipFill>
        <p:spPr>
          <a:xfrm>
            <a:off x="8196213" y="3715365"/>
            <a:ext cx="2959322" cy="2959322"/>
          </a:xfrm>
        </p:spPr>
      </p:pic>
      <p:sp>
        <p:nvSpPr>
          <p:cNvPr id="9" name="מציין מיקום טקסט 4"/>
          <p:cNvSpPr txBox="1">
            <a:spLocks/>
          </p:cNvSpPr>
          <p:nvPr/>
        </p:nvSpPr>
        <p:spPr>
          <a:xfrm>
            <a:off x="8544910" y="3245624"/>
            <a:ext cx="2472830" cy="469741"/>
          </a:xfrm>
          <a:prstGeom prst="rect">
            <a:avLst/>
          </a:prstGeom>
        </p:spPr>
        <p:txBody>
          <a:bodyPr vert="horz" lIns="91440" tIns="45720" rIns="91440" bIns="45720" rtlCol="0" anchor="b">
            <a:normAutofit/>
          </a:bodyPr>
          <a:lstStyle>
            <a:lvl1pPr marL="0" indent="0" algn="r" defTabSz="914400" rtl="1"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r" defTabSz="914400" rtl="1"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r" defTabSz="914400" rtl="1"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he-IL" dirty="0">
                <a:solidFill>
                  <a:schemeClr val="tx2"/>
                </a:solidFill>
              </a:rPr>
              <a:t>התמונה המקורית:</a:t>
            </a:r>
          </a:p>
        </p:txBody>
      </p:sp>
      <p:sp>
        <p:nvSpPr>
          <p:cNvPr id="12" name="סוגר מסולסל שמאלי 11"/>
          <p:cNvSpPr/>
          <p:nvPr/>
        </p:nvSpPr>
        <p:spPr>
          <a:xfrm>
            <a:off x="6639515" y="2399288"/>
            <a:ext cx="501706" cy="2688714"/>
          </a:xfrm>
          <a:prstGeom prst="leftBrace">
            <a:avLst/>
          </a:prstGeom>
          <a:ln w="79375" cap="rnd"/>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3" name="כותרת 1"/>
          <p:cNvSpPr txBox="1">
            <a:spLocks/>
          </p:cNvSpPr>
          <p:nvPr/>
        </p:nvSpPr>
        <p:spPr>
          <a:xfrm>
            <a:off x="-4442780" y="5865749"/>
            <a:ext cx="9906000" cy="950717"/>
          </a:xfrm>
          <a:prstGeom prst="rect">
            <a:avLst/>
          </a:prstGeom>
        </p:spPr>
        <p:txBody>
          <a:bodyPr vert="horz" lIns="91440" tIns="45720" rIns="91440" bIns="45720" rtlCol="0" anchor="ctr">
            <a:normAutofit/>
          </a:bodyPr>
          <a:lstStyle>
            <a:lvl1pPr algn="r" defTabSz="914400" rtl="1"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he-IL" sz="5400" dirty="0">
                <a:latin typeface="Aharoni" panose="02010803020104030203" pitchFamily="2" charset="-79"/>
                <a:cs typeface="Aharoni" panose="02010803020104030203" pitchFamily="2" charset="-79"/>
              </a:rPr>
              <a:t>איך עושים זאת?</a:t>
            </a:r>
          </a:p>
        </p:txBody>
      </p:sp>
      <p:sp>
        <p:nvSpPr>
          <p:cNvPr id="15" name="מציין מיקום טקסט 4"/>
          <p:cNvSpPr txBox="1">
            <a:spLocks/>
          </p:cNvSpPr>
          <p:nvPr/>
        </p:nvSpPr>
        <p:spPr>
          <a:xfrm>
            <a:off x="6537434" y="1837738"/>
            <a:ext cx="4646602" cy="467452"/>
          </a:xfrm>
          <a:prstGeom prst="rect">
            <a:avLst/>
          </a:prstGeom>
        </p:spPr>
        <p:txBody>
          <a:bodyPr vert="horz" lIns="91440" tIns="45720" rIns="91440" bIns="45720" rtlCol="0" anchor="b">
            <a:normAutofit/>
          </a:bodyPr>
          <a:lstStyle>
            <a:lvl1pPr marL="0" indent="0" algn="r" defTabSz="914400" rtl="1"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r" defTabSz="914400" rtl="1"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r" defTabSz="914400" rtl="1"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he-IL" dirty="0">
                <a:solidFill>
                  <a:schemeClr val="tx2"/>
                </a:solidFill>
              </a:rPr>
              <a:t>המסר אותו נרצה להצפין:</a:t>
            </a:r>
          </a:p>
        </p:txBody>
      </p:sp>
      <p:sp>
        <p:nvSpPr>
          <p:cNvPr id="16" name="מציין מיקום טקסט 4"/>
          <p:cNvSpPr txBox="1">
            <a:spLocks/>
          </p:cNvSpPr>
          <p:nvPr/>
        </p:nvSpPr>
        <p:spPr>
          <a:xfrm>
            <a:off x="1890832" y="485727"/>
            <a:ext cx="4646602" cy="823912"/>
          </a:xfrm>
          <a:prstGeom prst="rect">
            <a:avLst/>
          </a:prstGeom>
        </p:spPr>
        <p:txBody>
          <a:bodyPr vert="horz" lIns="91440" tIns="45720" rIns="91440" bIns="45720" rtlCol="0" anchor="b">
            <a:normAutofit/>
          </a:bodyPr>
          <a:lstStyle>
            <a:lvl1pPr marL="0" indent="0" algn="r" defTabSz="914400" rtl="1"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latin typeface="+mn-lt"/>
                <a:ea typeface="+mn-ea"/>
                <a:cs typeface="+mn-cs"/>
              </a:defRPr>
            </a:lvl1pPr>
            <a:lvl2pPr marL="457200" indent="0" algn="r" defTabSz="914400" rtl="1"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r" defTabSz="914400" rtl="1"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r" defTabSz="914400" rtl="1"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endParaRPr lang="he-IL" dirty="0">
              <a:solidFill>
                <a:schemeClr val="tx2"/>
              </a:solidFill>
            </a:endParaRPr>
          </a:p>
        </p:txBody>
      </p:sp>
      <p:sp>
        <p:nvSpPr>
          <p:cNvPr id="19" name="TextBox 18"/>
          <p:cNvSpPr txBox="1"/>
          <p:nvPr/>
        </p:nvSpPr>
        <p:spPr>
          <a:xfrm>
            <a:off x="8971452" y="2248464"/>
            <a:ext cx="2184083" cy="461665"/>
          </a:xfrm>
          <a:prstGeom prst="rect">
            <a:avLst/>
          </a:prstGeom>
          <a:noFill/>
        </p:spPr>
        <p:txBody>
          <a:bodyPr wrap="square" rtlCol="1">
            <a:spAutoFit/>
          </a:bodyPr>
          <a:lstStyle/>
          <a:p>
            <a:r>
              <a:rPr lang="en-US" sz="2400" dirty="0">
                <a:solidFill>
                  <a:srgbClr val="FFFF00"/>
                </a:solidFill>
              </a:rPr>
              <a:t>Steganography</a:t>
            </a:r>
            <a:endParaRPr lang="he-IL" sz="2400" dirty="0">
              <a:solidFill>
                <a:srgbClr val="FFFF00"/>
              </a:solidFill>
            </a:endParaRPr>
          </a:p>
        </p:txBody>
      </p:sp>
    </p:spTree>
    <p:extLst>
      <p:ext uri="{BB962C8B-B14F-4D97-AF65-F5344CB8AC3E}">
        <p14:creationId xmlns:p14="http://schemas.microsoft.com/office/powerpoint/2010/main" val="1226724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P spid="12" grpId="0" animBg="1"/>
      <p:bldP spid="13" grpId="0"/>
      <p:bldP spid="15"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27484" y="226751"/>
            <a:ext cx="8596668" cy="1320800"/>
          </a:xfrm>
        </p:spPr>
        <p:txBody>
          <a:bodyPr>
            <a:normAutofit/>
          </a:bodyPr>
          <a:lstStyle/>
          <a:p>
            <a:pPr algn="r"/>
            <a:r>
              <a:rPr lang="he-IL" sz="5400" dirty="0">
                <a:latin typeface="Aharoni" panose="02010803020104030203" pitchFamily="2" charset="-79"/>
                <a:cs typeface="Aharoni" panose="02010803020104030203" pitchFamily="2" charset="-79"/>
              </a:rPr>
              <a:t>רקע </a:t>
            </a:r>
            <a:r>
              <a:rPr lang="he-IL" sz="5400" dirty="0" err="1">
                <a:latin typeface="Aharoni" panose="02010803020104030203" pitchFamily="2" charset="-79"/>
                <a:cs typeface="Aharoni" panose="02010803020104030203" pitchFamily="2" charset="-79"/>
              </a:rPr>
              <a:t>תאוריטי</a:t>
            </a:r>
            <a:endParaRPr lang="he-IL" sz="5400" dirty="0">
              <a:latin typeface="Aharoni" panose="02010803020104030203" pitchFamily="2" charset="-79"/>
              <a:cs typeface="Aharoni" panose="02010803020104030203" pitchFamily="2" charset="-79"/>
            </a:endParaRPr>
          </a:p>
        </p:txBody>
      </p:sp>
      <p:sp>
        <p:nvSpPr>
          <p:cNvPr id="3" name="מציין מיקום טקסט 2"/>
          <p:cNvSpPr>
            <a:spLocks noGrp="1"/>
          </p:cNvSpPr>
          <p:nvPr>
            <p:ph type="body" idx="1"/>
          </p:nvPr>
        </p:nvSpPr>
        <p:spPr>
          <a:xfrm>
            <a:off x="1274342" y="589983"/>
            <a:ext cx="4649783" cy="823912"/>
          </a:xfrm>
        </p:spPr>
        <p:txBody>
          <a:bodyPr/>
          <a:lstStyle/>
          <a:p>
            <a:r>
              <a:rPr lang="he-IL" dirty="0">
                <a:solidFill>
                  <a:schemeClr val="tx2"/>
                </a:solidFill>
              </a:rPr>
              <a:t>התמונה המקורית:</a:t>
            </a:r>
          </a:p>
        </p:txBody>
      </p:sp>
      <p:pic>
        <p:nvPicPr>
          <p:cNvPr id="15" name="מציין מיקום תוכן 6"/>
          <p:cNvPicPr>
            <a:picLocks noGrp="1" noChangeAspect="1"/>
          </p:cNvPicPr>
          <p:nvPr>
            <p:ph sz="half" idx="2"/>
          </p:nvPr>
        </p:nvPicPr>
        <p:blipFill>
          <a:blip r:embed="rId2"/>
          <a:stretch>
            <a:fillRect/>
          </a:stretch>
        </p:blipFill>
        <p:spPr>
          <a:xfrm>
            <a:off x="2812986" y="1405683"/>
            <a:ext cx="2717800" cy="2717800"/>
          </a:xfrm>
        </p:spPr>
      </p:pic>
      <p:sp>
        <p:nvSpPr>
          <p:cNvPr id="14" name="TextBox 13"/>
          <p:cNvSpPr txBox="1"/>
          <p:nvPr/>
        </p:nvSpPr>
        <p:spPr>
          <a:xfrm>
            <a:off x="7555961" y="1762107"/>
            <a:ext cx="4000500" cy="3170099"/>
          </a:xfrm>
          <a:prstGeom prst="rect">
            <a:avLst/>
          </a:prstGeom>
          <a:noFill/>
        </p:spPr>
        <p:txBody>
          <a:bodyPr rtlCol="1">
            <a:spAutoFit/>
          </a:bodyPr>
          <a:lstStyle/>
          <a:p>
            <a:pPr algn="r" rtl="1">
              <a:defRPr/>
            </a:pPr>
            <a:r>
              <a:rPr lang="he-IL" sz="2500" dirty="0"/>
              <a:t>נתייחס לתמונה המוצגת.</a:t>
            </a:r>
          </a:p>
          <a:p>
            <a:pPr algn="r" rtl="1">
              <a:defRPr/>
            </a:pPr>
            <a:r>
              <a:rPr lang="he-IL" sz="2500" dirty="0"/>
              <a:t>תמונה זו מורכבת מפיקסלים.</a:t>
            </a:r>
          </a:p>
          <a:p>
            <a:pPr algn="r" rtl="1">
              <a:defRPr/>
            </a:pPr>
            <a:r>
              <a:rPr lang="he-IL" sz="2500" dirty="0"/>
              <a:t>פיקסל מורכב מ-</a:t>
            </a:r>
            <a:r>
              <a:rPr lang="en-US" sz="2500" dirty="0">
                <a:solidFill>
                  <a:srgbClr val="FF0000"/>
                </a:solidFill>
              </a:rPr>
              <a:t>R</a:t>
            </a:r>
            <a:r>
              <a:rPr lang="en-US" sz="2500" dirty="0">
                <a:solidFill>
                  <a:srgbClr val="00FF00"/>
                </a:solidFill>
              </a:rPr>
              <a:t>G</a:t>
            </a:r>
            <a:r>
              <a:rPr lang="en-US" sz="2500" dirty="0">
                <a:solidFill>
                  <a:srgbClr val="1D63FF"/>
                </a:solidFill>
              </a:rPr>
              <a:t>B</a:t>
            </a:r>
            <a:r>
              <a:rPr lang="en-US" sz="2500" dirty="0"/>
              <a:t>A </a:t>
            </a:r>
            <a:r>
              <a:rPr lang="he-IL" sz="2500" dirty="0"/>
              <a:t>:</a:t>
            </a:r>
          </a:p>
          <a:p>
            <a:pPr algn="r" rtl="1">
              <a:defRPr/>
            </a:pPr>
            <a:r>
              <a:rPr lang="en-US" sz="2500" dirty="0">
                <a:solidFill>
                  <a:srgbClr val="FF0000"/>
                </a:solidFill>
              </a:rPr>
              <a:t>R (Red)</a:t>
            </a:r>
            <a:r>
              <a:rPr lang="he-IL" sz="2500" dirty="0"/>
              <a:t>-אדום.</a:t>
            </a:r>
          </a:p>
          <a:p>
            <a:pPr algn="r" rtl="1">
              <a:defRPr/>
            </a:pPr>
            <a:r>
              <a:rPr lang="en-US" sz="2500" dirty="0">
                <a:solidFill>
                  <a:srgbClr val="00FF00"/>
                </a:solidFill>
              </a:rPr>
              <a:t>G (Green)</a:t>
            </a:r>
            <a:r>
              <a:rPr lang="he-IL" sz="2500" dirty="0"/>
              <a:t>-ירוק</a:t>
            </a:r>
          </a:p>
          <a:p>
            <a:pPr algn="r" rtl="1">
              <a:defRPr/>
            </a:pPr>
            <a:r>
              <a:rPr lang="en-US" sz="2500" dirty="0">
                <a:solidFill>
                  <a:srgbClr val="1D63FF"/>
                </a:solidFill>
              </a:rPr>
              <a:t>B (Blue)</a:t>
            </a:r>
            <a:r>
              <a:rPr lang="he-IL" sz="2500" dirty="0"/>
              <a:t>-כחול.</a:t>
            </a:r>
          </a:p>
          <a:p>
            <a:pPr algn="r" rtl="1">
              <a:defRPr/>
            </a:pPr>
            <a:r>
              <a:rPr lang="en-US" sz="2500" dirty="0"/>
              <a:t>A (Alpha)</a:t>
            </a:r>
            <a:r>
              <a:rPr lang="he-IL" sz="2500" dirty="0"/>
              <a:t>-אלפא</a:t>
            </a:r>
          </a:p>
          <a:p>
            <a:pPr algn="r" rtl="1">
              <a:defRPr/>
            </a:pPr>
            <a:r>
              <a:rPr lang="he-IL" sz="2500" dirty="0"/>
              <a:t>(מייצג את שקיפות התמונה).</a:t>
            </a:r>
          </a:p>
        </p:txBody>
      </p:sp>
      <p:sp>
        <p:nvSpPr>
          <p:cNvPr id="17" name="TextBox 34"/>
          <p:cNvSpPr txBox="1">
            <a:spLocks noChangeArrowheads="1"/>
          </p:cNvSpPr>
          <p:nvPr/>
        </p:nvSpPr>
        <p:spPr bwMode="auto">
          <a:xfrm>
            <a:off x="4443944" y="5059062"/>
            <a:ext cx="881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a:t>1 Pixel</a:t>
            </a:r>
            <a:endParaRPr lang="he-IL" altLang="he-IL" dirty="0"/>
          </a:p>
        </p:txBody>
      </p:sp>
      <p:sp>
        <p:nvSpPr>
          <p:cNvPr id="18" name="TextBox 34"/>
          <p:cNvSpPr txBox="1">
            <a:spLocks noChangeArrowheads="1"/>
          </p:cNvSpPr>
          <p:nvPr/>
        </p:nvSpPr>
        <p:spPr bwMode="auto">
          <a:xfrm>
            <a:off x="5273017" y="5075012"/>
            <a:ext cx="1176456" cy="38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a:t>= 4 bytes</a:t>
            </a:r>
            <a:endParaRPr lang="he-IL" altLang="he-IL" dirty="0"/>
          </a:p>
        </p:txBody>
      </p:sp>
      <p:sp>
        <p:nvSpPr>
          <p:cNvPr id="19" name="TextBox 34"/>
          <p:cNvSpPr txBox="1">
            <a:spLocks noChangeArrowheads="1"/>
          </p:cNvSpPr>
          <p:nvPr/>
        </p:nvSpPr>
        <p:spPr bwMode="auto">
          <a:xfrm>
            <a:off x="6322840" y="5083502"/>
            <a:ext cx="1225650" cy="36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a:t>= 32 bits</a:t>
            </a:r>
            <a:endParaRPr lang="he-IL" altLang="he-IL" dirty="0"/>
          </a:p>
        </p:txBody>
      </p:sp>
      <p:pic>
        <p:nvPicPr>
          <p:cNvPr id="20" name="Picture 4"/>
          <p:cNvPicPr>
            <a:picLocks noChangeAspect="1" noChangeArrowheads="1"/>
          </p:cNvPicPr>
          <p:nvPr/>
        </p:nvPicPr>
        <p:blipFill>
          <a:blip r:embed="rId3"/>
          <a:stretch>
            <a:fillRect/>
          </a:stretch>
        </p:blipFill>
        <p:spPr bwMode="auto">
          <a:xfrm>
            <a:off x="3506671" y="5591329"/>
            <a:ext cx="2583093" cy="5318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cxnSp>
        <p:nvCxnSpPr>
          <p:cNvPr id="22" name="מחבר ישר 21"/>
          <p:cNvCxnSpPr/>
          <p:nvPr/>
        </p:nvCxnSpPr>
        <p:spPr>
          <a:xfrm flipV="1">
            <a:off x="3685109" y="5406385"/>
            <a:ext cx="1186774" cy="223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flipH="1" flipV="1">
            <a:off x="4884475" y="5409292"/>
            <a:ext cx="82686" cy="223736"/>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5" descr="C:\Users\Adi\Desktop\Ste 2\Paper And Presentation\Presentation\RGB 2p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849" y="6232019"/>
            <a:ext cx="7848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מחבר ישר 26"/>
          <p:cNvCxnSpPr/>
          <p:nvPr/>
        </p:nvCxnSpPr>
        <p:spPr>
          <a:xfrm flipH="1">
            <a:off x="2188723" y="5989740"/>
            <a:ext cx="1410511" cy="318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מחבר ישר 28"/>
          <p:cNvCxnSpPr/>
          <p:nvPr/>
        </p:nvCxnSpPr>
        <p:spPr>
          <a:xfrm flipH="1">
            <a:off x="3959157" y="6018408"/>
            <a:ext cx="4864" cy="343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מחבר ישר 30"/>
          <p:cNvCxnSpPr/>
          <p:nvPr/>
        </p:nvCxnSpPr>
        <p:spPr>
          <a:xfrm>
            <a:off x="4278496" y="6005840"/>
            <a:ext cx="1438158" cy="302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מחבר ישר 32"/>
          <p:cNvCxnSpPr/>
          <p:nvPr/>
        </p:nvCxnSpPr>
        <p:spPr>
          <a:xfrm>
            <a:off x="5024336" y="6018408"/>
            <a:ext cx="4202349" cy="2896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מחבר ישר 34"/>
          <p:cNvCxnSpPr/>
          <p:nvPr/>
        </p:nvCxnSpPr>
        <p:spPr>
          <a:xfrm>
            <a:off x="4643283" y="6032742"/>
            <a:ext cx="2827560" cy="275344"/>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9"/>
          <p:cNvSpPr txBox="1">
            <a:spLocks noChangeArrowheads="1"/>
          </p:cNvSpPr>
          <p:nvPr/>
        </p:nvSpPr>
        <p:spPr bwMode="auto">
          <a:xfrm>
            <a:off x="2887594" y="5068349"/>
            <a:ext cx="1071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a:t>1 Byte</a:t>
            </a:r>
            <a:endParaRPr lang="he-IL" altLang="he-IL" dirty="0"/>
          </a:p>
        </p:txBody>
      </p:sp>
      <p:cxnSp>
        <p:nvCxnSpPr>
          <p:cNvPr id="37" name="Straight Connector 40"/>
          <p:cNvCxnSpPr>
            <a:stCxn id="36" idx="2"/>
          </p:cNvCxnSpPr>
          <p:nvPr/>
        </p:nvCxnSpPr>
        <p:spPr>
          <a:xfrm>
            <a:off x="3423376" y="5438237"/>
            <a:ext cx="249578" cy="199278"/>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6173059" y="5618926"/>
            <a:ext cx="3641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he-IL" altLang="he-IL" dirty="0"/>
              <a:t>מערך פיקסלים המרכיבים את התמונה:</a:t>
            </a:r>
          </a:p>
        </p:txBody>
      </p:sp>
    </p:spTree>
    <p:extLst>
      <p:ext uri="{BB962C8B-B14F-4D97-AF65-F5344CB8AC3E}">
        <p14:creationId xmlns:p14="http://schemas.microsoft.com/office/powerpoint/2010/main" val="2727925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4" grpId="0"/>
      <p:bldP spid="17" grpId="0"/>
      <p:bldP spid="18" grpId="0"/>
      <p:bldP spid="19" grpId="0"/>
      <p:bldP spid="36"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3" descr="C:\Users\Adi\Desktop\Ste 2\Web Folde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50" y="2003425"/>
            <a:ext cx="34163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68"/>
          <p:cNvSpPr txBox="1">
            <a:spLocks noChangeArrowheads="1"/>
          </p:cNvSpPr>
          <p:nvPr/>
        </p:nvSpPr>
        <p:spPr bwMode="auto">
          <a:xfrm>
            <a:off x="-276225" y="1371600"/>
            <a:ext cx="276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a:solidFill>
                  <a:srgbClr val="FF0000"/>
                </a:solidFill>
              </a:rPr>
              <a:t>1</a:t>
            </a:r>
            <a:endParaRPr lang="he-IL" altLang="he-IL" dirty="0">
              <a:solidFill>
                <a:srgbClr val="FF0000"/>
              </a:solidFill>
            </a:endParaRPr>
          </a:p>
        </p:txBody>
      </p:sp>
      <p:sp>
        <p:nvSpPr>
          <p:cNvPr id="70" name="TextBox 69"/>
          <p:cNvSpPr txBox="1">
            <a:spLocks noChangeArrowheads="1"/>
          </p:cNvSpPr>
          <p:nvPr/>
        </p:nvSpPr>
        <p:spPr bwMode="auto">
          <a:xfrm>
            <a:off x="-554038" y="1371600"/>
            <a:ext cx="277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a:solidFill>
                  <a:srgbClr val="FF0000"/>
                </a:solidFill>
              </a:rPr>
              <a:t>0</a:t>
            </a:r>
            <a:endParaRPr lang="he-IL" altLang="he-IL" dirty="0">
              <a:solidFill>
                <a:srgbClr val="FF0000"/>
              </a:solidFill>
            </a:endParaRPr>
          </a:p>
        </p:txBody>
      </p:sp>
      <p:sp>
        <p:nvSpPr>
          <p:cNvPr id="71" name="TextBox 70"/>
          <p:cNvSpPr txBox="1">
            <a:spLocks noChangeArrowheads="1"/>
          </p:cNvSpPr>
          <p:nvPr/>
        </p:nvSpPr>
        <p:spPr bwMode="auto">
          <a:xfrm>
            <a:off x="-803275" y="1371600"/>
            <a:ext cx="276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a:solidFill>
                  <a:srgbClr val="FF0000"/>
                </a:solidFill>
              </a:rPr>
              <a:t>1</a:t>
            </a:r>
            <a:endParaRPr lang="he-IL" altLang="he-IL" dirty="0">
              <a:solidFill>
                <a:srgbClr val="FF0000"/>
              </a:solidFill>
            </a:endParaRPr>
          </a:p>
        </p:txBody>
      </p:sp>
      <p:sp>
        <p:nvSpPr>
          <p:cNvPr id="72" name="TextBox 71"/>
          <p:cNvSpPr txBox="1">
            <a:spLocks noChangeArrowheads="1"/>
          </p:cNvSpPr>
          <p:nvPr/>
        </p:nvSpPr>
        <p:spPr bwMode="auto">
          <a:xfrm>
            <a:off x="-1079500" y="1371600"/>
            <a:ext cx="276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e-IL" dirty="0">
                <a:solidFill>
                  <a:srgbClr val="FF0000"/>
                </a:solidFill>
              </a:rPr>
              <a:t>0</a:t>
            </a:r>
            <a:endParaRPr lang="he-IL" altLang="he-IL" dirty="0">
              <a:solidFill>
                <a:srgbClr val="FF0000"/>
              </a:solidFill>
            </a:endParaRPr>
          </a:p>
        </p:txBody>
      </p:sp>
      <p:cxnSp>
        <p:nvCxnSpPr>
          <p:cNvPr id="73" name="Straight Connector 10"/>
          <p:cNvCxnSpPr/>
          <p:nvPr/>
        </p:nvCxnSpPr>
        <p:spPr>
          <a:xfrm rot="5400000" flipH="1" flipV="1">
            <a:off x="4457700" y="1893888"/>
            <a:ext cx="1587"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TextBox 3"/>
          <p:cNvSpPr txBox="1">
            <a:spLocks noChangeArrowheads="1"/>
          </p:cNvSpPr>
          <p:nvPr/>
        </p:nvSpPr>
        <p:spPr bwMode="auto">
          <a:xfrm>
            <a:off x="2928938" y="873125"/>
            <a:ext cx="8462774"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he-IL" sz="2800" dirty="0"/>
              <a:t>הטקסט המיועד להצפנה</a:t>
            </a:r>
            <a:r>
              <a:rPr lang="he-IL" altLang="he-IL" sz="3200" dirty="0"/>
              <a:t>:                               ..</a:t>
            </a:r>
            <a:r>
              <a:rPr lang="en-US" altLang="he-IL" sz="3200" dirty="0">
                <a:solidFill>
                  <a:srgbClr val="FF0000"/>
                </a:solidFill>
              </a:rPr>
              <a:t>S</a:t>
            </a:r>
            <a:r>
              <a:rPr lang="en-US" altLang="he-IL" sz="3200" dirty="0"/>
              <a:t>….</a:t>
            </a:r>
            <a:endParaRPr lang="he-IL" altLang="he-IL" sz="3200" dirty="0">
              <a:solidFill>
                <a:srgbClr val="FF0000"/>
              </a:solidFill>
            </a:endParaRPr>
          </a:p>
        </p:txBody>
      </p:sp>
      <p:pic>
        <p:nvPicPr>
          <p:cNvPr id="75" name="Picture 4" descr="C:\Users\Adi\Desktop\Ste 2\Web Folde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6162675"/>
            <a:ext cx="7858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Straight Connector 9"/>
          <p:cNvCxnSpPr/>
          <p:nvPr/>
        </p:nvCxnSpPr>
        <p:spPr>
          <a:xfrm rot="10800000" flipV="1">
            <a:off x="2190750" y="1422400"/>
            <a:ext cx="1212850" cy="654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16"/>
          <p:cNvCxnSpPr/>
          <p:nvPr/>
        </p:nvCxnSpPr>
        <p:spPr>
          <a:xfrm rot="10800000">
            <a:off x="3622675" y="1422400"/>
            <a:ext cx="928688" cy="6461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24"/>
          <p:cNvSpPr txBox="1">
            <a:spLocks noChangeArrowheads="1"/>
          </p:cNvSpPr>
          <p:nvPr/>
        </p:nvSpPr>
        <p:spPr bwMode="auto">
          <a:xfrm>
            <a:off x="2636838" y="5711825"/>
            <a:ext cx="875487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he-IL" sz="2800" dirty="0"/>
              <a:t>מערך הפיקסלים של תמונת המקור:</a:t>
            </a:r>
          </a:p>
        </p:txBody>
      </p:sp>
      <p:sp>
        <p:nvSpPr>
          <p:cNvPr id="80" name="TextBox 25"/>
          <p:cNvSpPr txBox="1">
            <a:spLocks noChangeArrowheads="1"/>
          </p:cNvSpPr>
          <p:nvPr/>
        </p:nvSpPr>
        <p:spPr bwMode="auto">
          <a:xfrm>
            <a:off x="2928938" y="3425825"/>
            <a:ext cx="846277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he-IL" sz="2800" dirty="0"/>
              <a:t>מערך הפיקסלים של התמונה לאחר הצפנה:</a:t>
            </a:r>
          </a:p>
        </p:txBody>
      </p:sp>
      <p:pic>
        <p:nvPicPr>
          <p:cNvPr id="81" name="Picture 7" descr="C:\Users\Adi\Desktop\Ste 2\Paper And Presentation\Presentation\RGB 2p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3" y="3900488"/>
            <a:ext cx="7839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2" name="Straight Arrow Connector 35"/>
          <p:cNvCxnSpPr/>
          <p:nvPr/>
        </p:nvCxnSpPr>
        <p:spPr>
          <a:xfrm rot="5400000">
            <a:off x="1378744" y="3032919"/>
            <a:ext cx="1408112" cy="425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39"/>
          <p:cNvCxnSpPr/>
          <p:nvPr/>
        </p:nvCxnSpPr>
        <p:spPr>
          <a:xfrm rot="16200000" flipH="1">
            <a:off x="2452687" y="2774951"/>
            <a:ext cx="1438275" cy="1009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42"/>
          <p:cNvCxnSpPr/>
          <p:nvPr/>
        </p:nvCxnSpPr>
        <p:spPr>
          <a:xfrm>
            <a:off x="2952750" y="2541588"/>
            <a:ext cx="2505075"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45"/>
          <p:cNvCxnSpPr/>
          <p:nvPr/>
        </p:nvCxnSpPr>
        <p:spPr>
          <a:xfrm>
            <a:off x="3248025" y="2551113"/>
            <a:ext cx="3933825" cy="1428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257425" y="3040063"/>
            <a:ext cx="1703387" cy="339725"/>
          </a:xfrm>
          <a:prstGeom prst="rect">
            <a:avLst/>
          </a:prstGeom>
          <a:noFill/>
        </p:spPr>
        <p:txBody>
          <a:bodyPr rtlCol="1">
            <a:spAutoFit/>
          </a:bodyPr>
          <a:lstStyle/>
          <a:p>
            <a:pPr>
              <a:defRPr/>
            </a:pPr>
            <a:r>
              <a:rPr lang="en-US" sz="1600" dirty="0">
                <a:solidFill>
                  <a:schemeClr val="bg2">
                    <a:lumMod val="60000"/>
                    <a:lumOff val="40000"/>
                  </a:schemeClr>
                </a:solidFill>
              </a:rPr>
              <a:t> </a:t>
            </a:r>
            <a:r>
              <a:rPr lang="en-US" sz="1600" dirty="0">
                <a:solidFill>
                  <a:srgbClr val="1D63FF"/>
                </a:solidFill>
              </a:rPr>
              <a:t>1  1  1  1 1  1  1</a:t>
            </a:r>
            <a:endParaRPr lang="he-IL" sz="1600" dirty="0">
              <a:solidFill>
                <a:srgbClr val="1D63FF"/>
              </a:solidFill>
            </a:endParaRPr>
          </a:p>
        </p:txBody>
      </p:sp>
      <p:sp>
        <p:nvSpPr>
          <p:cNvPr id="87" name="TextBox 86"/>
          <p:cNvSpPr txBox="1"/>
          <p:nvPr/>
        </p:nvSpPr>
        <p:spPr>
          <a:xfrm>
            <a:off x="-1981200" y="2455863"/>
            <a:ext cx="1704975" cy="339725"/>
          </a:xfrm>
          <a:prstGeom prst="rect">
            <a:avLst/>
          </a:prstGeom>
          <a:noFill/>
        </p:spPr>
        <p:txBody>
          <a:bodyPr rtlCol="1">
            <a:spAutoFit/>
          </a:bodyPr>
          <a:lstStyle/>
          <a:p>
            <a:pPr>
              <a:defRPr/>
            </a:pPr>
            <a:r>
              <a:rPr lang="en-US" sz="1600" dirty="0">
                <a:solidFill>
                  <a:schemeClr val="bg2">
                    <a:lumMod val="60000"/>
                    <a:lumOff val="40000"/>
                  </a:schemeClr>
                </a:solidFill>
              </a:rPr>
              <a:t> </a:t>
            </a:r>
            <a:r>
              <a:rPr lang="en-US" sz="1600" dirty="0">
                <a:solidFill>
                  <a:srgbClr val="1D63FF"/>
                </a:solidFill>
              </a:rPr>
              <a:t>1  1  1  1 1  1  1</a:t>
            </a:r>
            <a:endParaRPr lang="he-IL" sz="1600" dirty="0">
              <a:solidFill>
                <a:srgbClr val="1D63FF"/>
              </a:solidFill>
            </a:endParaRPr>
          </a:p>
        </p:txBody>
      </p:sp>
      <p:sp>
        <p:nvSpPr>
          <p:cNvPr id="88" name="TextBox 87"/>
          <p:cNvSpPr txBox="1"/>
          <p:nvPr/>
        </p:nvSpPr>
        <p:spPr>
          <a:xfrm>
            <a:off x="-2232025" y="3592513"/>
            <a:ext cx="1704975" cy="339725"/>
          </a:xfrm>
          <a:prstGeom prst="rect">
            <a:avLst/>
          </a:prstGeom>
          <a:noFill/>
        </p:spPr>
        <p:txBody>
          <a:bodyPr rtlCol="1">
            <a:spAutoFit/>
          </a:bodyPr>
          <a:lstStyle/>
          <a:p>
            <a:pPr>
              <a:defRPr/>
            </a:pPr>
            <a:r>
              <a:rPr lang="en-US" sz="1600" dirty="0">
                <a:solidFill>
                  <a:schemeClr val="bg2">
                    <a:lumMod val="60000"/>
                    <a:lumOff val="40000"/>
                  </a:schemeClr>
                </a:solidFill>
              </a:rPr>
              <a:t> </a:t>
            </a:r>
            <a:r>
              <a:rPr lang="en-US" sz="1600" dirty="0">
                <a:solidFill>
                  <a:srgbClr val="1D63FF"/>
                </a:solidFill>
              </a:rPr>
              <a:t>1  1  1  1 1  1  1</a:t>
            </a:r>
            <a:endParaRPr lang="he-IL" sz="1600" dirty="0">
              <a:solidFill>
                <a:srgbClr val="1D63FF"/>
              </a:solidFill>
            </a:endParaRPr>
          </a:p>
        </p:txBody>
      </p:sp>
      <p:sp>
        <p:nvSpPr>
          <p:cNvPr id="89" name="TextBox 88"/>
          <p:cNvSpPr txBox="1"/>
          <p:nvPr/>
        </p:nvSpPr>
        <p:spPr>
          <a:xfrm>
            <a:off x="-2232025" y="3932238"/>
            <a:ext cx="1704975" cy="338137"/>
          </a:xfrm>
          <a:prstGeom prst="rect">
            <a:avLst/>
          </a:prstGeom>
          <a:noFill/>
        </p:spPr>
        <p:txBody>
          <a:bodyPr rtlCol="1">
            <a:spAutoFit/>
          </a:bodyPr>
          <a:lstStyle/>
          <a:p>
            <a:pPr>
              <a:defRPr/>
            </a:pPr>
            <a:r>
              <a:rPr lang="en-US" sz="1600" dirty="0">
                <a:solidFill>
                  <a:schemeClr val="bg2">
                    <a:lumMod val="60000"/>
                    <a:lumOff val="40000"/>
                  </a:schemeClr>
                </a:solidFill>
              </a:rPr>
              <a:t> </a:t>
            </a:r>
            <a:r>
              <a:rPr lang="en-US" sz="1600" dirty="0">
                <a:solidFill>
                  <a:srgbClr val="1D63FF"/>
                </a:solidFill>
              </a:rPr>
              <a:t>0  0  0  0 0  0  0</a:t>
            </a:r>
            <a:endParaRPr lang="he-IL" sz="1600" dirty="0">
              <a:solidFill>
                <a:srgbClr val="1D63FF"/>
              </a:solidFill>
            </a:endParaRPr>
          </a:p>
        </p:txBody>
      </p:sp>
      <p:cxnSp>
        <p:nvCxnSpPr>
          <p:cNvPr id="90" name="Straight Arrow Connector 38"/>
          <p:cNvCxnSpPr/>
          <p:nvPr/>
        </p:nvCxnSpPr>
        <p:spPr>
          <a:xfrm rot="5400000" flipH="1" flipV="1">
            <a:off x="-681831" y="5290344"/>
            <a:ext cx="1917700" cy="11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41"/>
          <p:cNvCxnSpPr/>
          <p:nvPr/>
        </p:nvCxnSpPr>
        <p:spPr>
          <a:xfrm rot="5400000" flipH="1" flipV="1">
            <a:off x="800100" y="5299075"/>
            <a:ext cx="1928813" cy="4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49"/>
          <p:cNvCxnSpPr/>
          <p:nvPr/>
        </p:nvCxnSpPr>
        <p:spPr>
          <a:xfrm rot="5400000" flipH="1" flipV="1">
            <a:off x="1062832" y="5295106"/>
            <a:ext cx="1917700" cy="11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54"/>
          <p:cNvCxnSpPr/>
          <p:nvPr/>
        </p:nvCxnSpPr>
        <p:spPr>
          <a:xfrm rot="5400000" flipH="1" flipV="1">
            <a:off x="2619376" y="5303837"/>
            <a:ext cx="1928812" cy="4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55"/>
          <p:cNvCxnSpPr/>
          <p:nvPr/>
        </p:nvCxnSpPr>
        <p:spPr>
          <a:xfrm rot="5400000" flipH="1" flipV="1">
            <a:off x="2851944" y="5295107"/>
            <a:ext cx="1917700" cy="11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56"/>
          <p:cNvCxnSpPr/>
          <p:nvPr/>
        </p:nvCxnSpPr>
        <p:spPr>
          <a:xfrm rot="5400000" flipH="1" flipV="1">
            <a:off x="4376738" y="5303838"/>
            <a:ext cx="1928812" cy="4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כותרת 96"/>
          <p:cNvSpPr>
            <a:spLocks noGrp="1"/>
          </p:cNvSpPr>
          <p:nvPr>
            <p:ph type="title"/>
          </p:nvPr>
        </p:nvSpPr>
        <p:spPr>
          <a:xfrm>
            <a:off x="5347422" y="82277"/>
            <a:ext cx="4438648" cy="1314777"/>
          </a:xfrm>
        </p:spPr>
        <p:txBody>
          <a:bodyPr>
            <a:normAutofit/>
          </a:bodyPr>
          <a:lstStyle/>
          <a:p>
            <a:r>
              <a:rPr lang="he-IL" sz="5400" dirty="0">
                <a:latin typeface="Aharoni" panose="02010803020104030203" pitchFamily="2" charset="-79"/>
                <a:cs typeface="Aharoni" panose="02010803020104030203" pitchFamily="2" charset="-79"/>
              </a:rPr>
              <a:t>אלגוריתם הצפנה</a:t>
            </a:r>
          </a:p>
        </p:txBody>
      </p:sp>
      <p:cxnSp>
        <p:nvCxnSpPr>
          <p:cNvPr id="98" name="Straight Arrow Connector 56"/>
          <p:cNvCxnSpPr/>
          <p:nvPr/>
        </p:nvCxnSpPr>
        <p:spPr>
          <a:xfrm rot="5400000" flipH="1" flipV="1">
            <a:off x="4614718" y="5303096"/>
            <a:ext cx="1928812" cy="4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56"/>
          <p:cNvCxnSpPr/>
          <p:nvPr/>
        </p:nvCxnSpPr>
        <p:spPr>
          <a:xfrm rot="5400000" flipH="1" flipV="1">
            <a:off x="6110179" y="5298589"/>
            <a:ext cx="1928812" cy="4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97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dissolv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randombar(horizontal)">
                                      <p:cBhvr>
                                        <p:cTn id="17" dur="500"/>
                                        <p:tgtEl>
                                          <p:spTgt spid="76"/>
                                        </p:tgtEl>
                                      </p:cBhvr>
                                    </p:animEffect>
                                  </p:childTnLst>
                                </p:cTn>
                              </p:par>
                              <p:par>
                                <p:cTn id="18" presetID="14" presetClass="entr" presetSubtype="10" fill="hold" nodeType="with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randombar(horizontal)">
                                      <p:cBhvr>
                                        <p:cTn id="20" dur="500"/>
                                        <p:tgtEl>
                                          <p:spTgt spid="77"/>
                                        </p:tgtEl>
                                      </p:cBhvr>
                                    </p:animEffect>
                                  </p:childTnLst>
                                </p:cTn>
                              </p:par>
                              <p:par>
                                <p:cTn id="21" presetID="14" presetClass="entr" presetSubtype="1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randombar(horizontal)">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box(in)">
                                      <p:cBhvr>
                                        <p:cTn id="28" dur="500"/>
                                        <p:tgtEl>
                                          <p:spTgt spid="79"/>
                                        </p:tgtEl>
                                      </p:cBhvr>
                                    </p:animEffect>
                                  </p:childTnLst>
                                </p:cTn>
                              </p:par>
                              <p:par>
                                <p:cTn id="29" presetID="4" presetClass="entr" presetSubtype="16"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box(in)">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box(in)">
                                      <p:cBhvr>
                                        <p:cTn id="36" dur="500"/>
                                        <p:tgtEl>
                                          <p:spTgt spid="80"/>
                                        </p:tgtEl>
                                      </p:cBhvr>
                                    </p:animEffect>
                                  </p:childTnLst>
                                </p:cTn>
                              </p:par>
                              <p:par>
                                <p:cTn id="37" presetID="4" presetClass="entr" presetSubtype="16"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animEffect transition="in" filter="box(in)">
                                      <p:cBhvr>
                                        <p:cTn id="39" dur="500"/>
                                        <p:tgtEl>
                                          <p:spTgt spid="8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ipe(down)">
                                      <p:cBhvr>
                                        <p:cTn id="44" dur="500"/>
                                        <p:tgtEl>
                                          <p:spTgt spid="90"/>
                                        </p:tgtEl>
                                      </p:cBhvr>
                                    </p:animEffect>
                                  </p:childTnLst>
                                </p:cTn>
                              </p:par>
                              <p:par>
                                <p:cTn id="45" presetID="22" presetClass="entr" presetSubtype="4"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down)">
                                      <p:cBhvr>
                                        <p:cTn id="47" dur="500"/>
                                        <p:tgtEl>
                                          <p:spTgt spid="91"/>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0" nodeType="clickEffect">
                                  <p:stCondLst>
                                    <p:cond delay="0"/>
                                  </p:stCondLst>
                                  <p:childTnLst>
                                    <p:animMotion origin="layout" path="M 0.17682 0.55625 L 0.17682 0.22292 " pathEditMode="relative" rAng="0" ptsTypes="AA">
                                      <p:cBhvr>
                                        <p:cTn id="51" dur="2000" fill="hold"/>
                                        <p:tgtEl>
                                          <p:spTgt spid="87"/>
                                        </p:tgtEl>
                                        <p:attrNameLst>
                                          <p:attrName>ppt_x</p:attrName>
                                          <p:attrName>ppt_y</p:attrName>
                                        </p:attrNameLst>
                                      </p:cBhvr>
                                      <p:rCtr x="0" y="-16667"/>
                                    </p:animMotion>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box(in)">
                                      <p:cBhvr>
                                        <p:cTn id="56" dur="500"/>
                                        <p:tgtEl>
                                          <p:spTgt spid="82"/>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0.26341 0.10949 L 0.22852 0.37917 " pathEditMode="relative" rAng="0" ptsTypes="AA">
                                      <p:cBhvr>
                                        <p:cTn id="60" dur="2000" fill="hold"/>
                                        <p:tgtEl>
                                          <p:spTgt spid="72">
                                            <p:txEl>
                                              <p:pRg st="0" end="0"/>
                                            </p:txEl>
                                          </p:spTgt>
                                        </p:tgtEl>
                                        <p:attrNameLst>
                                          <p:attrName>ppt_x</p:attrName>
                                          <p:attrName>ppt_y</p:attrName>
                                        </p:attrNameLst>
                                      </p:cBhvr>
                                      <p:rCtr x="-1745" y="13472"/>
                                    </p:animMotion>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wipe(down)">
                                      <p:cBhvr>
                                        <p:cTn id="65" dur="500"/>
                                        <p:tgtEl>
                                          <p:spTgt spid="92"/>
                                        </p:tgtEl>
                                      </p:cBhvr>
                                    </p:animEffect>
                                  </p:childTnLst>
                                </p:cTn>
                              </p:par>
                              <p:par>
                                <p:cTn id="66" presetID="22" presetClass="entr" presetSubtype="4" fill="hold" nodeType="with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wipe(down)">
                                      <p:cBhvr>
                                        <p:cTn id="68" dur="500"/>
                                        <p:tgtEl>
                                          <p:spTgt spid="93"/>
                                        </p:tgtEl>
                                      </p:cBhvr>
                                    </p:animEffec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0" nodeType="clickEffect">
                                  <p:stCondLst>
                                    <p:cond delay="0"/>
                                  </p:stCondLst>
                                  <p:childTnLst>
                                    <p:animMotion origin="layout" path="M 0.34843 0.47106 L 0.34987 0.1368 " pathEditMode="relative" rAng="0" ptsTypes="AA">
                                      <p:cBhvr>
                                        <p:cTn id="72" dur="2000" fill="hold"/>
                                        <p:tgtEl>
                                          <p:spTgt spid="86"/>
                                        </p:tgtEl>
                                        <p:attrNameLst>
                                          <p:attrName>ppt_x</p:attrName>
                                          <p:attrName>ppt_y</p:attrName>
                                        </p:attrNameLst>
                                      </p:cBhvr>
                                      <p:rCtr x="65" y="-16713"/>
                                    </p:animMotion>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83"/>
                                        </p:tgtEl>
                                        <p:attrNameLst>
                                          <p:attrName>style.visibility</p:attrName>
                                        </p:attrNameLst>
                                      </p:cBhvr>
                                      <p:to>
                                        <p:strVal val="visible"/>
                                      </p:to>
                                    </p:set>
                                    <p:animEffect transition="in" filter="box(in)">
                                      <p:cBhvr>
                                        <p:cTn id="77" dur="500"/>
                                        <p:tgtEl>
                                          <p:spTgt spid="83"/>
                                        </p:tgtEl>
                                      </p:cBhvr>
                                    </p:animEffect>
                                  </p:childTnLst>
                                </p:cTn>
                              </p:par>
                            </p:childTnLst>
                          </p:cTn>
                        </p:par>
                      </p:childTnLst>
                    </p:cTn>
                  </p:par>
                  <p:par>
                    <p:cTn id="78" fill="hold">
                      <p:stCondLst>
                        <p:cond delay="indefinite"/>
                      </p:stCondLst>
                      <p:childTnLst>
                        <p:par>
                          <p:cTn id="79" fill="hold">
                            <p:stCondLst>
                              <p:cond delay="0"/>
                            </p:stCondLst>
                            <p:childTnLst>
                              <p:par>
                                <p:cTn id="80" presetID="0" presetClass="path" presetSubtype="0" accel="50000" decel="50000" fill="hold" grpId="0" nodeType="clickEffect">
                                  <p:stCondLst>
                                    <p:cond delay="0"/>
                                  </p:stCondLst>
                                  <p:childTnLst>
                                    <p:animMotion origin="layout" path="M 0.27084 0.10926 L 0.35612 0.37894 " pathEditMode="relative" rAng="0" ptsTypes="AA">
                                      <p:cBhvr>
                                        <p:cTn id="81" dur="2000" fill="hold"/>
                                        <p:tgtEl>
                                          <p:spTgt spid="71"/>
                                        </p:tgtEl>
                                        <p:attrNameLst>
                                          <p:attrName>ppt_x</p:attrName>
                                          <p:attrName>ppt_y</p:attrName>
                                        </p:attrNameLst>
                                      </p:cBhvr>
                                      <p:rCtr x="4258" y="13472"/>
                                    </p:animMotion>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94"/>
                                        </p:tgtEl>
                                        <p:attrNameLst>
                                          <p:attrName>style.visibility</p:attrName>
                                        </p:attrNameLst>
                                      </p:cBhvr>
                                      <p:to>
                                        <p:strVal val="visible"/>
                                      </p:to>
                                    </p:set>
                                    <p:animEffect transition="in" filter="wipe(down)">
                                      <p:cBhvr>
                                        <p:cTn id="86" dur="500"/>
                                        <p:tgtEl>
                                          <p:spTgt spid="94"/>
                                        </p:tgtEl>
                                      </p:cBhvr>
                                    </p:animEffect>
                                  </p:childTnLst>
                                </p:cTn>
                              </p:par>
                              <p:par>
                                <p:cTn id="87" presetID="22" presetClass="entr" presetSubtype="4" fill="hold" nodeType="with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wipe(down)">
                                      <p:cBhvr>
                                        <p:cTn id="89" dur="500"/>
                                        <p:tgtEl>
                                          <p:spTgt spid="95"/>
                                        </p:tgtEl>
                                      </p:cBhvr>
                                    </p:animEffect>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grpId="0" nodeType="clickEffect">
                                  <p:stCondLst>
                                    <p:cond delay="0"/>
                                  </p:stCondLst>
                                  <p:childTnLst>
                                    <p:animMotion origin="layout" path="M 0.48997 0.39213 L 0.49114 0.05602 " pathEditMode="relative" rAng="0" ptsTypes="AA">
                                      <p:cBhvr>
                                        <p:cTn id="93" dur="2000" fill="hold"/>
                                        <p:tgtEl>
                                          <p:spTgt spid="88"/>
                                        </p:tgtEl>
                                        <p:attrNameLst>
                                          <p:attrName>ppt_x</p:attrName>
                                          <p:attrName>ppt_y</p:attrName>
                                        </p:attrNameLst>
                                      </p:cBhvr>
                                      <p:rCtr x="52" y="-16806"/>
                                    </p:animMotion>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nodeType="click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box(in)">
                                      <p:cBhvr>
                                        <p:cTn id="98" dur="500"/>
                                        <p:tgtEl>
                                          <p:spTgt spid="84"/>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0" nodeType="clickEffect">
                                  <p:stCondLst>
                                    <p:cond delay="0"/>
                                  </p:stCondLst>
                                  <p:childTnLst>
                                    <p:animMotion origin="layout" path="M 0.27421 0.1125 L 0.48164 0.37639 " pathEditMode="relative" rAng="0" ptsTypes="AA">
                                      <p:cBhvr>
                                        <p:cTn id="102" dur="2000" fill="hold"/>
                                        <p:tgtEl>
                                          <p:spTgt spid="70"/>
                                        </p:tgtEl>
                                        <p:attrNameLst>
                                          <p:attrName>ppt_x</p:attrName>
                                          <p:attrName>ppt_y</p:attrName>
                                        </p:attrNameLst>
                                      </p:cBhvr>
                                      <p:rCtr x="10365" y="13194"/>
                                    </p:animMotion>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98"/>
                                        </p:tgtEl>
                                        <p:attrNameLst>
                                          <p:attrName>style.visibility</p:attrName>
                                        </p:attrNameLst>
                                      </p:cBhvr>
                                      <p:to>
                                        <p:strVal val="visible"/>
                                      </p:to>
                                    </p:set>
                                    <p:animEffect transition="in" filter="wipe(down)">
                                      <p:cBhvr>
                                        <p:cTn id="107" dur="500"/>
                                        <p:tgtEl>
                                          <p:spTgt spid="98"/>
                                        </p:tgtEl>
                                      </p:cBhvr>
                                    </p:animEffect>
                                  </p:childTnLst>
                                </p:cTn>
                              </p:par>
                              <p:par>
                                <p:cTn id="108" presetID="22" presetClass="entr" presetSubtype="4" fill="hold" nodeType="withEffect">
                                  <p:stCondLst>
                                    <p:cond delay="0"/>
                                  </p:stCondLst>
                                  <p:childTnLst>
                                    <p:set>
                                      <p:cBhvr>
                                        <p:cTn id="109" dur="1" fill="hold">
                                          <p:stCondLst>
                                            <p:cond delay="0"/>
                                          </p:stCondLst>
                                        </p:cTn>
                                        <p:tgtEl>
                                          <p:spTgt spid="99"/>
                                        </p:tgtEl>
                                        <p:attrNameLst>
                                          <p:attrName>style.visibility</p:attrName>
                                        </p:attrNameLst>
                                      </p:cBhvr>
                                      <p:to>
                                        <p:strVal val="visible"/>
                                      </p:to>
                                    </p:set>
                                    <p:animEffect transition="in" filter="wipe(down)">
                                      <p:cBhvr>
                                        <p:cTn id="110" dur="500"/>
                                        <p:tgtEl>
                                          <p:spTgt spid="99"/>
                                        </p:tgtEl>
                                      </p:cBhvr>
                                    </p:animEffect>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0" nodeType="clickEffect">
                                  <p:stCondLst>
                                    <p:cond delay="0"/>
                                  </p:stCondLst>
                                  <p:childTnLst>
                                    <p:animMotion origin="layout" path="M 0.63398 0.33958 L 0.63489 0.00694 " pathEditMode="relative" rAng="0" ptsTypes="AA">
                                      <p:cBhvr>
                                        <p:cTn id="114" dur="2000" fill="hold"/>
                                        <p:tgtEl>
                                          <p:spTgt spid="89"/>
                                        </p:tgtEl>
                                        <p:attrNameLst>
                                          <p:attrName>ppt_x</p:attrName>
                                          <p:attrName>ppt_y</p:attrName>
                                        </p:attrNameLst>
                                      </p:cBhvr>
                                      <p:rCtr x="39" y="-16644"/>
                                    </p:animMotion>
                                  </p:childTnLst>
                                </p:cTn>
                              </p:par>
                            </p:childTnLst>
                          </p:cTn>
                        </p:par>
                      </p:childTnLst>
                    </p:cTn>
                  </p:par>
                  <p:par>
                    <p:cTn id="115" fill="hold">
                      <p:stCondLst>
                        <p:cond delay="indefinite"/>
                      </p:stCondLst>
                      <p:childTnLst>
                        <p:par>
                          <p:cTn id="116" fill="hold">
                            <p:stCondLst>
                              <p:cond delay="0"/>
                            </p:stCondLst>
                            <p:childTnLst>
                              <p:par>
                                <p:cTn id="117" presetID="4" presetClass="entr" presetSubtype="16" fill="hold" nodeType="clickEffect">
                                  <p:stCondLst>
                                    <p:cond delay="0"/>
                                  </p:stCondLst>
                                  <p:childTnLst>
                                    <p:set>
                                      <p:cBhvr>
                                        <p:cTn id="118" dur="1" fill="hold">
                                          <p:stCondLst>
                                            <p:cond delay="0"/>
                                          </p:stCondLst>
                                        </p:cTn>
                                        <p:tgtEl>
                                          <p:spTgt spid="85"/>
                                        </p:tgtEl>
                                        <p:attrNameLst>
                                          <p:attrName>style.visibility</p:attrName>
                                        </p:attrNameLst>
                                      </p:cBhvr>
                                      <p:to>
                                        <p:strVal val="visible"/>
                                      </p:to>
                                    </p:set>
                                    <p:animEffect transition="in" filter="box(in)">
                                      <p:cBhvr>
                                        <p:cTn id="119" dur="500"/>
                                        <p:tgtEl>
                                          <p:spTgt spid="85"/>
                                        </p:tgtEl>
                                      </p:cBhvr>
                                    </p:animEffect>
                                  </p:childTnLst>
                                </p:cTn>
                              </p:par>
                            </p:childTnLst>
                          </p:cTn>
                        </p:par>
                      </p:childTnLst>
                    </p:cTn>
                  </p:par>
                  <p:par>
                    <p:cTn id="120" fill="hold">
                      <p:stCondLst>
                        <p:cond delay="indefinite"/>
                      </p:stCondLst>
                      <p:childTnLst>
                        <p:par>
                          <p:cTn id="121" fill="hold">
                            <p:stCondLst>
                              <p:cond delay="0"/>
                            </p:stCondLst>
                            <p:childTnLst>
                              <p:par>
                                <p:cTn id="122" presetID="0" presetClass="path" presetSubtype="0" accel="50000" decel="50000" fill="hold" grpId="0" nodeType="clickEffect">
                                  <p:stCondLst>
                                    <p:cond delay="0"/>
                                  </p:stCondLst>
                                  <p:childTnLst>
                                    <p:animMotion origin="layout" path="M 0.2763 0.1132 L 0.60039 0.37732 " pathEditMode="relative" rAng="0" ptsTypes="AA">
                                      <p:cBhvr>
                                        <p:cTn id="123" dur="2000" fill="hold"/>
                                        <p:tgtEl>
                                          <p:spTgt spid="69"/>
                                        </p:tgtEl>
                                        <p:attrNameLst>
                                          <p:attrName>ppt_x</p:attrName>
                                          <p:attrName>ppt_y</p:attrName>
                                        </p:attrNameLst>
                                      </p:cBhvr>
                                      <p:rCtr x="16198" y="131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4" grpId="0"/>
      <p:bldP spid="79" grpId="0"/>
      <p:bldP spid="80" grpId="0"/>
      <p:bldP spid="86" grpId="0"/>
      <p:bldP spid="87" grpId="0"/>
      <p:bldP spid="88" grpId="0"/>
      <p:bldP spid="89" grpId="0"/>
      <p:bldP spid="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5677469" y="179808"/>
            <a:ext cx="4227104" cy="732004"/>
          </a:xfrm>
        </p:spPr>
        <p:txBody>
          <a:bodyPr>
            <a:normAutofit fontScale="90000"/>
          </a:bodyPr>
          <a:lstStyle/>
          <a:p>
            <a:r>
              <a:rPr lang="he-IL" sz="5400" dirty="0">
                <a:latin typeface="Aharoni" panose="02010803020104030203" pitchFamily="2" charset="-79"/>
                <a:cs typeface="Aharoni" panose="02010803020104030203" pitchFamily="2" charset="-79"/>
              </a:rPr>
              <a:t>אלגוריתם</a:t>
            </a:r>
            <a:r>
              <a:rPr lang="he-IL" dirty="0">
                <a:latin typeface="Aharoni" panose="02010803020104030203" pitchFamily="2" charset="-79"/>
                <a:cs typeface="Aharoni" panose="02010803020104030203" pitchFamily="2" charset="-79"/>
              </a:rPr>
              <a:t> </a:t>
            </a:r>
            <a:r>
              <a:rPr lang="he-IL" sz="6000" dirty="0">
                <a:latin typeface="Aharoni" panose="02010803020104030203" pitchFamily="2" charset="-79"/>
                <a:cs typeface="Aharoni" panose="02010803020104030203" pitchFamily="2" charset="-79"/>
              </a:rPr>
              <a:t>פיענוח</a:t>
            </a:r>
          </a:p>
        </p:txBody>
      </p:sp>
      <p:pic>
        <p:nvPicPr>
          <p:cNvPr id="7" name="Picture 7" descr="C:\Users\Adi\Desktop\Ste 2\Paper And Presentation\Presentation\RGB 2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381" y="1953407"/>
            <a:ext cx="7839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C:\Users\Adi\Desktop\Ste 2\Web Folde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768" y="4296251"/>
            <a:ext cx="34163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16"/>
          <p:cNvCxnSpPr/>
          <p:nvPr/>
        </p:nvCxnSpPr>
        <p:spPr>
          <a:xfrm flipH="1" flipV="1">
            <a:off x="3302758" y="4817661"/>
            <a:ext cx="1073624" cy="90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16"/>
          <p:cNvCxnSpPr/>
          <p:nvPr/>
        </p:nvCxnSpPr>
        <p:spPr>
          <a:xfrm flipV="1">
            <a:off x="4676633" y="4826761"/>
            <a:ext cx="1000836" cy="905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
          <p:cNvSpPr txBox="1">
            <a:spLocks noChangeArrowheads="1"/>
          </p:cNvSpPr>
          <p:nvPr/>
        </p:nvSpPr>
        <p:spPr bwMode="auto">
          <a:xfrm>
            <a:off x="1824295" y="5622070"/>
            <a:ext cx="836727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he-IL" sz="2800" dirty="0"/>
              <a:t>הטקסט המוצפן</a:t>
            </a:r>
            <a:r>
              <a:rPr lang="he-IL" altLang="he-IL" sz="3200" dirty="0"/>
              <a:t>:                      ..</a:t>
            </a:r>
            <a:r>
              <a:rPr lang="en-US" altLang="he-IL" sz="3200" dirty="0">
                <a:solidFill>
                  <a:srgbClr val="FF0000"/>
                </a:solidFill>
              </a:rPr>
              <a:t>S</a:t>
            </a:r>
            <a:r>
              <a:rPr lang="en-US" altLang="he-IL" sz="3200" dirty="0"/>
              <a:t>….</a:t>
            </a:r>
            <a:endParaRPr lang="he-IL" altLang="he-IL" sz="3200" dirty="0">
              <a:solidFill>
                <a:srgbClr val="FF0000"/>
              </a:solidFill>
            </a:endParaRPr>
          </a:p>
        </p:txBody>
      </p:sp>
      <p:sp>
        <p:nvSpPr>
          <p:cNvPr id="22" name="TextBox 21"/>
          <p:cNvSpPr txBox="1"/>
          <p:nvPr/>
        </p:nvSpPr>
        <p:spPr>
          <a:xfrm>
            <a:off x="1117098" y="2026996"/>
            <a:ext cx="2081048" cy="369332"/>
          </a:xfrm>
          <a:prstGeom prst="rect">
            <a:avLst/>
          </a:prstGeom>
          <a:noFill/>
        </p:spPr>
        <p:txBody>
          <a:bodyPr wrap="square" rtlCol="1">
            <a:spAutoFit/>
          </a:bodyPr>
          <a:lstStyle/>
          <a:p>
            <a:r>
              <a:rPr lang="he-IL" dirty="0">
                <a:solidFill>
                  <a:srgbClr val="1D63FF"/>
                </a:solidFill>
              </a:rPr>
              <a:t>1 1 1  1 1 1 1</a:t>
            </a:r>
          </a:p>
        </p:txBody>
      </p:sp>
      <p:sp>
        <p:nvSpPr>
          <p:cNvPr id="23" name="TextBox 22"/>
          <p:cNvSpPr txBox="1"/>
          <p:nvPr/>
        </p:nvSpPr>
        <p:spPr>
          <a:xfrm>
            <a:off x="2926612" y="2025916"/>
            <a:ext cx="2081048" cy="369332"/>
          </a:xfrm>
          <a:prstGeom prst="rect">
            <a:avLst/>
          </a:prstGeom>
          <a:noFill/>
        </p:spPr>
        <p:txBody>
          <a:bodyPr wrap="square" rtlCol="1">
            <a:spAutoFit/>
          </a:bodyPr>
          <a:lstStyle/>
          <a:p>
            <a:r>
              <a:rPr lang="he-IL" dirty="0">
                <a:solidFill>
                  <a:srgbClr val="1D63FF"/>
                </a:solidFill>
              </a:rPr>
              <a:t>1 1 1  1 1 1 1</a:t>
            </a:r>
          </a:p>
        </p:txBody>
      </p:sp>
      <p:sp>
        <p:nvSpPr>
          <p:cNvPr id="24" name="TextBox 23"/>
          <p:cNvSpPr txBox="1"/>
          <p:nvPr/>
        </p:nvSpPr>
        <p:spPr>
          <a:xfrm>
            <a:off x="4676633" y="2030420"/>
            <a:ext cx="2081048" cy="369332"/>
          </a:xfrm>
          <a:prstGeom prst="rect">
            <a:avLst/>
          </a:prstGeom>
          <a:noFill/>
        </p:spPr>
        <p:txBody>
          <a:bodyPr wrap="square" rtlCol="1">
            <a:spAutoFit/>
          </a:bodyPr>
          <a:lstStyle/>
          <a:p>
            <a:r>
              <a:rPr lang="he-IL" dirty="0">
                <a:solidFill>
                  <a:srgbClr val="1D63FF"/>
                </a:solidFill>
              </a:rPr>
              <a:t>1 1 1  1 1 1 1</a:t>
            </a:r>
          </a:p>
        </p:txBody>
      </p:sp>
      <p:sp>
        <p:nvSpPr>
          <p:cNvPr id="25" name="TextBox 24"/>
          <p:cNvSpPr txBox="1"/>
          <p:nvPr/>
        </p:nvSpPr>
        <p:spPr>
          <a:xfrm>
            <a:off x="6415958" y="2024836"/>
            <a:ext cx="2081048" cy="369332"/>
          </a:xfrm>
          <a:prstGeom prst="rect">
            <a:avLst/>
          </a:prstGeom>
          <a:noFill/>
        </p:spPr>
        <p:txBody>
          <a:bodyPr wrap="square" rtlCol="1">
            <a:spAutoFit/>
          </a:bodyPr>
          <a:lstStyle/>
          <a:p>
            <a:r>
              <a:rPr lang="he-IL" dirty="0">
                <a:solidFill>
                  <a:srgbClr val="1D63FF"/>
                </a:solidFill>
              </a:rPr>
              <a:t>0 0 0  0 0 0 0</a:t>
            </a:r>
          </a:p>
        </p:txBody>
      </p:sp>
      <p:sp>
        <p:nvSpPr>
          <p:cNvPr id="26" name="TextBox 25"/>
          <p:cNvSpPr txBox="1"/>
          <p:nvPr/>
        </p:nvSpPr>
        <p:spPr>
          <a:xfrm>
            <a:off x="2583858" y="2032032"/>
            <a:ext cx="381084" cy="369332"/>
          </a:xfrm>
          <a:prstGeom prst="rect">
            <a:avLst/>
          </a:prstGeom>
          <a:noFill/>
        </p:spPr>
        <p:txBody>
          <a:bodyPr wrap="square" rtlCol="1">
            <a:spAutoFit/>
          </a:bodyPr>
          <a:lstStyle/>
          <a:p>
            <a:r>
              <a:rPr lang="he-IL" dirty="0">
                <a:solidFill>
                  <a:srgbClr val="FF0000"/>
                </a:solidFill>
              </a:rPr>
              <a:t>0</a:t>
            </a:r>
          </a:p>
        </p:txBody>
      </p:sp>
      <p:sp>
        <p:nvSpPr>
          <p:cNvPr id="27" name="TextBox 26"/>
          <p:cNvSpPr txBox="1"/>
          <p:nvPr/>
        </p:nvSpPr>
        <p:spPr>
          <a:xfrm>
            <a:off x="6105063" y="2032032"/>
            <a:ext cx="381084" cy="369332"/>
          </a:xfrm>
          <a:prstGeom prst="rect">
            <a:avLst/>
          </a:prstGeom>
          <a:noFill/>
        </p:spPr>
        <p:txBody>
          <a:bodyPr wrap="square" rtlCol="1">
            <a:spAutoFit/>
          </a:bodyPr>
          <a:lstStyle/>
          <a:p>
            <a:r>
              <a:rPr lang="he-IL" dirty="0">
                <a:solidFill>
                  <a:srgbClr val="FF0000"/>
                </a:solidFill>
              </a:rPr>
              <a:t>0</a:t>
            </a:r>
          </a:p>
        </p:txBody>
      </p:sp>
      <p:sp>
        <p:nvSpPr>
          <p:cNvPr id="28" name="TextBox 27"/>
          <p:cNvSpPr txBox="1"/>
          <p:nvPr/>
        </p:nvSpPr>
        <p:spPr>
          <a:xfrm>
            <a:off x="4365738" y="2032017"/>
            <a:ext cx="381084" cy="369332"/>
          </a:xfrm>
          <a:prstGeom prst="rect">
            <a:avLst/>
          </a:prstGeom>
          <a:noFill/>
        </p:spPr>
        <p:txBody>
          <a:bodyPr wrap="square" rtlCol="1">
            <a:spAutoFit/>
          </a:bodyPr>
          <a:lstStyle/>
          <a:p>
            <a:r>
              <a:rPr lang="he-IL" dirty="0">
                <a:solidFill>
                  <a:srgbClr val="FF0000"/>
                </a:solidFill>
              </a:rPr>
              <a:t>1</a:t>
            </a:r>
          </a:p>
        </p:txBody>
      </p:sp>
      <p:sp>
        <p:nvSpPr>
          <p:cNvPr id="29" name="TextBox 28"/>
          <p:cNvSpPr txBox="1"/>
          <p:nvPr/>
        </p:nvSpPr>
        <p:spPr>
          <a:xfrm>
            <a:off x="7867233" y="2032017"/>
            <a:ext cx="381084" cy="369332"/>
          </a:xfrm>
          <a:prstGeom prst="rect">
            <a:avLst/>
          </a:prstGeom>
          <a:noFill/>
        </p:spPr>
        <p:txBody>
          <a:bodyPr wrap="square" rtlCol="1">
            <a:spAutoFit/>
          </a:bodyPr>
          <a:lstStyle/>
          <a:p>
            <a:r>
              <a:rPr lang="he-IL" dirty="0">
                <a:solidFill>
                  <a:srgbClr val="FF0000"/>
                </a:solidFill>
              </a:rPr>
              <a:t>0</a:t>
            </a:r>
          </a:p>
        </p:txBody>
      </p:sp>
      <p:cxnSp>
        <p:nvCxnSpPr>
          <p:cNvPr id="31" name="Straight Arrow Connector 35"/>
          <p:cNvCxnSpPr>
            <a:stCxn id="26" idx="2"/>
          </p:cNvCxnSpPr>
          <p:nvPr/>
        </p:nvCxnSpPr>
        <p:spPr>
          <a:xfrm>
            <a:off x="2774400" y="2401364"/>
            <a:ext cx="707527" cy="1994963"/>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5"/>
          <p:cNvCxnSpPr/>
          <p:nvPr/>
        </p:nvCxnSpPr>
        <p:spPr>
          <a:xfrm flipH="1">
            <a:off x="3807284" y="2384523"/>
            <a:ext cx="710119" cy="201180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062345" y="2384523"/>
            <a:ext cx="2194383" cy="201180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5"/>
          <p:cNvCxnSpPr/>
          <p:nvPr/>
        </p:nvCxnSpPr>
        <p:spPr>
          <a:xfrm flipH="1">
            <a:off x="4346028" y="2384515"/>
            <a:ext cx="3688279" cy="2011812"/>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25"/>
          <p:cNvSpPr txBox="1">
            <a:spLocks noChangeArrowheads="1"/>
          </p:cNvSpPr>
          <p:nvPr/>
        </p:nvSpPr>
        <p:spPr bwMode="auto">
          <a:xfrm>
            <a:off x="5360275" y="1434036"/>
            <a:ext cx="619359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he-IL" sz="2800" dirty="0"/>
              <a:t>מערך הפיקסלים של התמונה לאחר הצפנה:</a:t>
            </a:r>
          </a:p>
        </p:txBody>
      </p:sp>
    </p:spTree>
    <p:extLst>
      <p:ext uri="{BB962C8B-B14F-4D97-AF65-F5344CB8AC3E}">
        <p14:creationId xmlns:p14="http://schemas.microsoft.com/office/powerpoint/2010/main" val="3175847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par>
                                <p:cTn id="70" presetID="10" presetClass="entr" presetSubtype="0" fill="hold"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2" grpId="0"/>
      <p:bldP spid="23" grpId="0"/>
      <p:bldP spid="24" grpId="0"/>
      <p:bldP spid="25" grpId="0"/>
      <p:bldP spid="26" grpId="0"/>
      <p:bldP spid="27" grpId="0"/>
      <p:bldP spid="28" grpId="0"/>
      <p:bldP spid="29"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95543" y="619991"/>
            <a:ext cx="8596668" cy="1320800"/>
          </a:xfrm>
        </p:spPr>
        <p:txBody>
          <a:bodyPr/>
          <a:lstStyle/>
          <a:p>
            <a:pPr algn="r"/>
            <a:r>
              <a:rPr lang="he-IL" dirty="0">
                <a:latin typeface="Aharoni" panose="02010803020104030203" pitchFamily="2" charset="-79"/>
                <a:cs typeface="Aharoni" panose="02010803020104030203" pitchFamily="2" charset="-79"/>
              </a:rPr>
              <a:t>חתימה דיגיטלית (שימוש בהצפנת </a:t>
            </a:r>
            <a:r>
              <a:rPr lang="en-US" dirty="0">
                <a:latin typeface="Aharoni" panose="02010803020104030203" pitchFamily="2" charset="-79"/>
                <a:cs typeface="Aharoni" panose="02010803020104030203" pitchFamily="2" charset="-79"/>
              </a:rPr>
              <a:t>RSA</a:t>
            </a:r>
            <a:r>
              <a:rPr lang="he-IL" dirty="0">
                <a:latin typeface="Aharoni" panose="02010803020104030203" pitchFamily="2" charset="-79"/>
                <a:cs typeface="Aharoni" panose="02010803020104030203" pitchFamily="2" charset="-79"/>
              </a:rPr>
              <a:t>)</a:t>
            </a:r>
          </a:p>
        </p:txBody>
      </p:sp>
      <p:sp>
        <p:nvSpPr>
          <p:cNvPr id="5" name="מציין מיקום טקסט 4"/>
          <p:cNvSpPr>
            <a:spLocks noGrp="1"/>
          </p:cNvSpPr>
          <p:nvPr>
            <p:ph type="body" idx="1"/>
          </p:nvPr>
        </p:nvSpPr>
        <p:spPr>
          <a:xfrm>
            <a:off x="1976087" y="2035400"/>
            <a:ext cx="7730896" cy="2892201"/>
          </a:xfrm>
        </p:spPr>
        <p:txBody>
          <a:bodyPr>
            <a:normAutofit fontScale="77500" lnSpcReduction="20000"/>
          </a:bodyPr>
          <a:lstStyle/>
          <a:p>
            <a:r>
              <a:rPr lang="he-IL" dirty="0"/>
              <a:t>לחתימה הדיגיטלית שימושים רבים באבטחת מידע: בראשן אימות זהות מקור מסמך דיגיטלי וכן אמצעי הבטחת שלמות מסמך דיגיטלי, אמצעי מניעת התכחשות וחותם-זמן נוטריוני. דוגמה לחתימה דיגיטלית נפוצה היא </a:t>
            </a:r>
            <a:r>
              <a:rPr lang="en-US" dirty="0"/>
              <a:t>RSA</a:t>
            </a:r>
            <a:r>
              <a:rPr lang="he-IL" dirty="0"/>
              <a:t>. </a:t>
            </a:r>
          </a:p>
          <a:p>
            <a:r>
              <a:rPr lang="he-IL" dirty="0"/>
              <a:t>חתימה דיגיטלית מיושמת לרוב באמצעות הצפנה אסימטרית. למעשה כל מערכת מפתח פומבי יכולה לשמש לצורך חתימה דיגיטלית. כאשר המפתח הפרטי משמש לחתימה ואילו המפתח הפומבי משמש לאימות החתימה. כיוון שקיימת התאמה חד </a:t>
            </a:r>
            <a:r>
              <a:rPr lang="he-IL" dirty="0" err="1"/>
              <a:t>חד</a:t>
            </a:r>
            <a:r>
              <a:rPr lang="he-IL" dirty="0"/>
              <a:t> ערכית בין המפתח הפרטי למפתח הפומבי, המאמת יכול להיות משוכנע מעל לכל ספק, כי המסמך נחתם אך ורק על ידי מי שמחזיק במפתח הפרטי המתאים. כמו כן אם שונה המסמך בדרך כלשהי בידי צד-שלישי, שינוי זה יגרום לכך שתוצאת פונקציית האימות תחזיר ערך שונה והחתימה תדחה.</a:t>
            </a:r>
            <a:endParaRPr lang="en-US" dirty="0"/>
          </a:p>
        </p:txBody>
      </p:sp>
    </p:spTree>
    <p:extLst>
      <p:ext uri="{BB962C8B-B14F-4D97-AF65-F5344CB8AC3E}">
        <p14:creationId xmlns:p14="http://schemas.microsoft.com/office/powerpoint/2010/main" val="1921798968"/>
      </p:ext>
    </p:extLst>
  </p:cSld>
  <p:clrMapOvr>
    <a:masterClrMapping/>
  </p:clrMapOvr>
  <p:transition spd="slow">
    <p:push dir="u"/>
  </p:transition>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333</TotalTime>
  <Words>449</Words>
  <Application>Microsoft Office PowerPoint</Application>
  <PresentationFormat>מסך רחב</PresentationFormat>
  <Paragraphs>56</Paragraphs>
  <Slides>9</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9</vt:i4>
      </vt:variant>
    </vt:vector>
  </HeadingPairs>
  <TitlesOfParts>
    <vt:vector size="15" baseType="lpstr">
      <vt:lpstr>Aharoni</vt:lpstr>
      <vt:lpstr>Arial</vt:lpstr>
      <vt:lpstr>Gisha</vt:lpstr>
      <vt:lpstr>Trebuchet MS</vt:lpstr>
      <vt:lpstr>Wingdings 3</vt:lpstr>
      <vt:lpstr>פיאה</vt:lpstr>
      <vt:lpstr>זיו בן סימון</vt:lpstr>
      <vt:lpstr>הסתרת מידע</vt:lpstr>
      <vt:lpstr>מהי סטגנוגרפיה</vt:lpstr>
      <vt:lpstr>מדוע כדאי להשתמש בטכניקה זו?</vt:lpstr>
      <vt:lpstr>הרעיון הכללי</vt:lpstr>
      <vt:lpstr>רקע תאוריטי</vt:lpstr>
      <vt:lpstr>אלגוריתם הצפנה</vt:lpstr>
      <vt:lpstr>אלגוריתם פיענוח</vt:lpstr>
      <vt:lpstr>חתימה דיגיטלית (שימוש בהצפנת RSA)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רוני גרשומוב</dc:title>
  <dc:creator>Ronni</dc:creator>
  <cp:lastModifiedBy>ziv ben simon</cp:lastModifiedBy>
  <cp:revision>32</cp:revision>
  <dcterms:created xsi:type="dcterms:W3CDTF">2016-05-03T12:37:47Z</dcterms:created>
  <dcterms:modified xsi:type="dcterms:W3CDTF">2020-04-20T07:51:53Z</dcterms:modified>
</cp:coreProperties>
</file>