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Tahoma-regular.fntdata"/><Relationship Id="rId25" Type="http://schemas.openxmlformats.org/officeDocument/2006/relationships/slide" Target="slides/slide20.xml"/><Relationship Id="rId27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זהו המצב ההתחלתי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לכל כלי יש אות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בהתאם לשחקן זה יהיה אות גדולה או קטנה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אחרי כל תור יודפס הלוח המעודכן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זהו המצב ההתחלתי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לכל כלי יש אות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בהתאם לשחקן זה יהיה אות גדולה או קטנה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אחרי כל תור יודפס הלוח המעודכן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1" algn="r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iw-I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שקופית פתיחה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1017916" y="1045185"/>
            <a:ext cx="70906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4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504056" y="2060850"/>
            <a:ext cx="8172400" cy="1299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6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6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/>
          <p:nvPr>
            <p:ph idx="3" type="pic"/>
          </p:nvPr>
        </p:nvSpPr>
        <p:spPr>
          <a:xfrm>
            <a:off x="3203848" y="5373216"/>
            <a:ext cx="2808312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:\Users\user-pc\Downloads\לוגו מגשימים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8744" y="-295221"/>
            <a:ext cx="3846512" cy="1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idx="4" type="body"/>
          </p:nvPr>
        </p:nvSpPr>
        <p:spPr>
          <a:xfrm>
            <a:off x="467544" y="3501008"/>
            <a:ext cx="81724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8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6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שקופיות תוכן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18421" r="12565" t="54594"/>
          <a:stretch/>
        </p:blipFill>
        <p:spPr>
          <a:xfrm rot="5400000">
            <a:off x="-2643977" y="2663450"/>
            <a:ext cx="6855579" cy="15277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-71258" y="653879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1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60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6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2643387" y="6560277"/>
            <a:ext cx="38571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iw-I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עקרונות מתקדמים בתכנות - שיעור 7: פרויקט שחמט</a:t>
            </a:r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844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:\Users\user-pc\Downloads\לוגו מגשימים.png" id="27" name="Shape 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2142" y="-99392"/>
            <a:ext cx="1502386" cy="62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כותרת נושא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-71258" y="653879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1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65358" y="1196752"/>
            <a:ext cx="705678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60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6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2643385" y="6560277"/>
            <a:ext cx="38571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iw-I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עקרונות מתקדמים בתכנות - שיעור 7: פרויקט שחמט</a:t>
            </a:r>
          </a:p>
        </p:txBody>
      </p:sp>
      <p:pic>
        <p:nvPicPr>
          <p:cNvPr descr="D:\Users\user-pc\Downloads\לוגו מגשימים.png"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142" y="-99392"/>
            <a:ext cx="1502386" cy="62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שקופיות תוכן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0" l="18421" r="12565" t="54594"/>
          <a:stretch/>
        </p:blipFill>
        <p:spPr>
          <a:xfrm rot="5400000">
            <a:off x="-2643977" y="2663450"/>
            <a:ext cx="6855579" cy="152770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-71258" y="653879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1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60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6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/>
        </p:nvSpPr>
        <p:spPr>
          <a:xfrm>
            <a:off x="2643387" y="6560277"/>
            <a:ext cx="38571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iw-I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עקרונות מתקדמים בתכנות - שיעור 7: פרויקט שחמט</a:t>
            </a:r>
          </a:p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844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:\Users\user-pc\Downloads\לוגו מגשימים.png" id="45" name="Shape 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2142" y="-99392"/>
            <a:ext cx="1502386" cy="62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כותרת נושא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-71258" y="6538791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1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65358" y="1196752"/>
            <a:ext cx="705678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60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6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/>
        </p:nvSpPr>
        <p:spPr>
          <a:xfrm>
            <a:off x="2643385" y="6560277"/>
            <a:ext cx="385714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iw-I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עקרונות מתקדמים בתכנות - שיעור 7: פרויקט שחמט</a:t>
            </a:r>
          </a:p>
        </p:txBody>
      </p:sp>
      <p:pic>
        <p:nvPicPr>
          <p:cNvPr descr="D:\Users\user-pc\Downloads\לוגו מגשימים.png"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142" y="-99392"/>
            <a:ext cx="1502386" cy="62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127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oq5gaV4ohn4" TargetMode="External"/><Relationship Id="rId4" Type="http://schemas.openxmlformats.org/officeDocument/2006/relationships/image" Target="../media/image4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he.wikipedia.org/wiki/%D7%A9%D7%97%D7%9E%D7%9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1017916" y="1045185"/>
            <a:ext cx="70906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4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עקרונות מתקדמים בתכנות</a:t>
            </a:r>
          </a:p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580256" y="2060850"/>
            <a:ext cx="817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6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שיעור 7:</a:t>
            </a:r>
          </a:p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7544" y="3501008"/>
            <a:ext cx="8172400" cy="14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8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פרויקט שחמט</a:t>
            </a:r>
          </a:p>
        </p:txBody>
      </p:sp>
      <p:pic>
        <p:nvPicPr>
          <p:cNvPr descr="http://sale.images.woot.com/Sacre_Bleu!skwDetail.png"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25144"/>
            <a:ext cx="3009208" cy="213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1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פרוטוקול אפליקטיבי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3"/>
              <a:buFont typeface="Arial"/>
              <a:buChar char="•"/>
            </a:pPr>
            <a:r>
              <a:rPr b="0" i="0" lang="iw-IL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ל-frontend:</a:t>
            </a:r>
          </a:p>
          <a:p>
            <a:pPr indent="-342900" lvl="1" marL="800100" marR="0" rtl="1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–"/>
            </a:pPr>
            <a:r>
              <a:rPr b="0" i="0" lang="iw-IL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לאחר שבוצע החישוב של התזוזה על פי בקשת ה-frontend, יש להחזיר תשובה. מחרוזת בת 2 תווים. התו הראשון מייצג קוד תשובה והתו השני הוא NULL:</a:t>
            </a:r>
          </a:p>
          <a:p>
            <a:pPr indent="-139700" lvl="2" marL="1143000" marR="0" rtl="1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iw-IL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– מהלך תקין. התבצעה תזוזה. </a:t>
            </a:r>
          </a:p>
          <a:p>
            <a:pPr indent="-139700" lvl="2" marL="1143000" marR="0" rtl="1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iw-IL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מהלך תקין. התבצעה תזוזה והיא גרמה לשח על היריב.</a:t>
            </a:r>
          </a:p>
          <a:p>
            <a:pPr indent="-139700" lvl="2" marL="1143000" marR="0" rtl="1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iw-IL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מהלך לא תקין. במשבצת המקור אין כלי של השחקן הנוכחי</a:t>
            </a:r>
          </a:p>
          <a:p>
            <a:pPr indent="-139700" lvl="2" marL="1143000" marR="0" rtl="1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iw-IL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מהלך לא תקין. במשבצת היעד קיים כלי של השחקן הנוכחי.</a:t>
            </a:r>
          </a:p>
          <a:p>
            <a:pPr indent="-139700" lvl="2" marL="1143000" marR="0" rtl="1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iw-IL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– מהלך לא תקין. בעקבות התזוזה יגרם שח על השחקן הנוכחי</a:t>
            </a:r>
          </a:p>
          <a:p>
            <a:pPr indent="-139700" lvl="2" marL="1143000" marR="0" rtl="1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iw-IL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– מהלך לא תקין. אינדקסים של המשבצות אינם חוקיים. יש</a:t>
            </a:r>
          </a:p>
          <a:p>
            <a:pPr indent="-139700" lvl="2" marL="1143000" marR="0" rtl="1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iw-IL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– מהלך לא תקין. תנועה לא חוקית של הכלי. יש</a:t>
            </a:r>
          </a:p>
          <a:p>
            <a:pPr indent="-139700" lvl="2" marL="1143000" marR="0" rtl="1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iw-IL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– מהלך לא תקין. משבצת המקור ומשבצת היעד זהות יש</a:t>
            </a:r>
          </a:p>
          <a:p>
            <a:pPr indent="-139700" lvl="2" marL="1143000" marR="0" rtl="1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iw-IL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– מהלך תקין. </a:t>
            </a:r>
            <a:r>
              <a:rPr lang="iw-IL" sz="2220"/>
              <a:t>שח-מט. (בונוס)</a:t>
            </a:r>
          </a:p>
          <a:p>
            <a:pPr indent="-139700" lvl="2" marL="1143000" marR="0" rtl="1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33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פרוטוקול אפליקטיבי - דוגמא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1043600" y="1052725"/>
            <a:ext cx="7933500" cy="5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•"/>
            </a:pPr>
            <a:r>
              <a:rPr b="0" i="0" lang="iw-IL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שלח את המחרוזת הבאה: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iw-I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qkrrnnbbPPPPPPPP################################ppppppppQKRRNNBB0</a:t>
            </a:r>
            <a:r>
              <a:rPr b="0" i="0" lang="iw-I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יראה כך: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847" y="2157094"/>
            <a:ext cx="6876300" cy="4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33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פרוטוקול אפליקטיבי - דוגמא</a:t>
            </a: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Fronted שלח את המחרוזת: "e2e4”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חישב ושלח בחזרה את המחרוזת "0"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יראה כך: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636912"/>
            <a:ext cx="7380312" cy="384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קובץ שלד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אתם מקבלים קובץ שלד המכיל את ההתקשרות עם ה-frontend ושיודע לשלוח ולקבל הודעות ממנו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•"/>
            </a:pPr>
            <a:r>
              <a:rPr b="0" i="0" lang="iw-IL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עליכם להשלים את הקוד שלכם</a:t>
            </a:r>
          </a:p>
          <a:p>
            <a:pPr indent="0" lvl="0" mar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1403401" y="147216"/>
            <a:ext cx="679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הפניות מעגליות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Char char="•"/>
            </a:pPr>
            <a:r>
              <a:rPr b="0" i="0" lang="iw-IL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לעיתים יקרה מצב שבו מחלקה X כלשהי משתמשת במחלקה Y ומחלקה Y משתמשת במחלקה X</a:t>
            </a:r>
          </a:p>
          <a:p>
            <a:pPr indent="-342900" lvl="0" marL="342900" marR="0" rtl="1" algn="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Char char="•"/>
            </a:pPr>
            <a:r>
              <a:rPr b="0" i="0" lang="iw-IL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אם נעשה include לכל מחלקה, תיווצר הפניה מעגלית</a:t>
            </a:r>
          </a:p>
          <a:p>
            <a:pPr indent="-342900" lvl="0" marL="342900" marR="0" rtl="1" algn="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Char char="•"/>
            </a:pPr>
            <a:r>
              <a:rPr b="0" i="0" lang="iw-IL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במקרה כזה הפתרון הוא להשתמש ב-include אך גם להוסיף הצהרה ידנית על המחלקה.</a:t>
            </a:r>
          </a:p>
          <a:p>
            <a:pPr indent="-342900" lvl="0" marL="342900" marR="0" rtl="1" algn="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Char char="•"/>
            </a:pPr>
            <a:r>
              <a:rPr b="0" i="0" lang="iw-IL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לדוגמא, זהו הקוד של מחלקה Y:</a:t>
            </a:r>
          </a:p>
          <a:p>
            <a:pPr indent="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iw-IL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“X.h”</a:t>
            </a:r>
          </a:p>
          <a:p>
            <a:pPr indent="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259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class X;</a:t>
            </a:r>
          </a:p>
          <a:p>
            <a:pPr indent="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iw-IL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Y</a:t>
            </a:r>
            <a:br>
              <a:rPr b="0" i="0" lang="iw-IL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iw-IL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iw-IL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</a:p>
          <a:p>
            <a:pPr indent="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iw-IL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X* temp();</a:t>
            </a:r>
            <a:br>
              <a:rPr b="0" i="0" lang="iw-IL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iw-IL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המלצות פיתוח</a:t>
            </a: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בהתחלה לא להסתמך על ה-frontend, אלא לקלוט מהמשתמש (ב-console) את המיקומים.</a:t>
            </a:r>
          </a:p>
          <a:p>
            <a:pPr indent="-342900" lvl="0" marL="342900" marR="0" rtl="1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להדפיס את הלוח ב-console אחרי כל שינוי.</a:t>
            </a:r>
          </a:p>
          <a:p>
            <a:pPr indent="-342900" lvl="0" marL="342900" marR="0" rtl="1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להתחיל לפתח עם מספר כלים מועט </a:t>
            </a:r>
          </a:p>
          <a:p>
            <a:pPr indent="-342900" lvl="1" marL="800100" marR="0" rtl="1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להתחיל רק עם צריחים</a:t>
            </a:r>
          </a:p>
          <a:p>
            <a:pPr indent="-342900" lvl="1" marL="800100" marR="0" rtl="1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לוודא שהם זזים כמו שצריך</a:t>
            </a:r>
          </a:p>
          <a:p>
            <a:pPr indent="-342900" lvl="1" marL="800100" marR="0" rtl="1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לוודא שהם יכולים לאכול כלים של היריב</a:t>
            </a:r>
          </a:p>
          <a:p>
            <a:pPr indent="-342900" lvl="1" marL="800100" marR="0" rtl="1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בקיצור, לוודא שהמשחק עובד כשיש רק צריחים..</a:t>
            </a:r>
          </a:p>
          <a:p>
            <a:pPr indent="-342900" lvl="0" marL="342900" marR="0" rtl="1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לאחר מכן, להוסיף את המלך</a:t>
            </a:r>
          </a:p>
          <a:p>
            <a:pPr indent="-342900" lvl="1" marL="800100" marR="0" rtl="1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לוודא שהמלך זז באופן תקין</a:t>
            </a:r>
          </a:p>
          <a:p>
            <a:pPr indent="-342900" lvl="1" marL="800100" marR="0" rtl="1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לוודא שהמהלך של שח תקין (ושאפשר לצאת ממנו)</a:t>
            </a:r>
          </a:p>
          <a:p>
            <a:pPr indent="-342900" lvl="1" marL="800100" marR="0" rtl="1" algn="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לוודא ששחקן לא יכול לגרום למצב של שח על עצמו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המלצות פיתוח</a:t>
            </a:r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לאחר מכן, להוסיף את שאר הכלים (מלבד החיילים)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לוודא שהם זזים באופן תקין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באופן כללי לוודא שהמשחק אכן עובד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לאחר מכן, להוסיף את החיילים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בהתחלה לעשות שיוכלו לזוז רק קדימה צעד אחד (וגם שיוכלו לאכול רק קדימה)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אח"כ, להוסיף יכולת תזוזה של שני צעדים כשאפשרי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אח"כ, להוסיף יכולת אכילה באלכסון קדמי (ולא בהליכה ישרה קדימה)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המלצות נוספות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זה פרויקט מאתגר, לכן </a:t>
            </a:r>
            <a:r>
              <a:rPr b="1" i="0" lang="iw-I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אל</a:t>
            </a:r>
            <a:r>
              <a:rPr b="1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תדחו את הדברים לרגע האחרון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תתייעצו עם המדריך בכל קושי ושאלה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1" i="0" lang="iw-I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תחשבו ותתכננו</a:t>
            </a:r>
            <a:r>
              <a:rPr b="1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לפני שרצים לכתוב קוד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תשקיעו את המיטב שלכם ונצלו את המיטב מהפרויקט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הגשה</a:t>
            </a:r>
          </a:p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העבודה היא בזוגות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משך הפרויקט - שבועיים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יומיים מקבלת הפרויקט יש להגיש UML מפורט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במידה ויהיו הערות של המדריך על ה-UML יש לתקן תוך יומיים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שיעור הבא – עבודה בכיתה על הפרויקט. 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יום לאחר מכן, הגשת חלק א', הכולל: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קיימים צריחים המסוגלים לנוע באופן תקין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קיים מלך המסוגל לנוע באופן תקין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קיימת התייחסות לשח וטיפול מתאים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בתום השבועיים מיום קבלת הפרויקט יש להגיש אותו במלואו</a:t>
            </a:r>
          </a:p>
          <a:p>
            <a:pPr indent="0" lvl="0" mar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בונוסים</a:t>
            </a: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בדיקה של מט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הצרחה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En-passent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כשכלי מגיע לקצה, להחליף אותו בכלי חזק אחר (יש לשים לב שלא נתמך על ידי ה-frontend)</a:t>
            </a:r>
          </a:p>
          <a:p>
            <a:pPr indent="0" lvl="0" mar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שחמט</a:t>
            </a:r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-772017" y="-443039"/>
            <a:ext cx="7993200" cy="5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b="1" i="0" lang="iw-IL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https://www.youtube.com/watch?v=oq5gaV4ohn4</a:t>
            </a:r>
          </a:p>
          <a:p>
            <a:pPr indent="0" lvl="0" mar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2.bp.blogspot.com/-Tz7kuRBFLgA/VJN-5PWuLdI/AAAAAAAEVEE/BphKDNCcEFg/s1600/Chess_Game%5B1%5D.gif"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51614">
            <a:off x="1904766" y="3070541"/>
            <a:ext cx="4772075" cy="305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765358" y="1196752"/>
            <a:ext cx="7056784" cy="388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96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בהצלחה!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60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שחמט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Char char="•"/>
            </a:pPr>
            <a:r>
              <a:rPr b="0" i="0" lang="iw-IL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בפרויקט זה אנחנו נבנה משחק שחמט לשני שחקנים אנושיים, המשחקים על אותו מחשב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Char char="•"/>
            </a:pPr>
            <a:r>
              <a:rPr b="0" i="0" lang="iw-IL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אתם תממשו את המנוע של המשחק (backend) ב-  ++C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Char char="•"/>
            </a:pPr>
            <a:r>
              <a:rPr b="0" i="0" lang="iw-IL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אנחנו מימשנו את הרכיב הגרפי של המשחק (frontend) ב- #C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Char char="•"/>
            </a:pPr>
            <a:r>
              <a:rPr b="0" i="0" lang="iw-IL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אם אתם לא מכירים את חוקי המשחק, ניתן לקרוא קצת פה: </a:t>
            </a:r>
            <a:r>
              <a:rPr b="0" i="0" lang="iw-IL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http://he.wikipedia.org/wiki/%D7%A9%D7%97%D7%9E%D7%98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Char char="•"/>
            </a:pPr>
            <a:r>
              <a:rPr b="0" i="0" lang="iw-IL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כדי לפשט את העניינים לא נממש במשחק שלנו מהלכים מיוחדים כמו הצרחה או en passent וגם לא מט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Char char="•"/>
            </a:pPr>
            <a:r>
              <a:rPr b="0" i="0" lang="iw-IL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הפרויקט מסכם את מושגי היסוד של תכנות מונחה עצמים שלמדנו- מחלקות, הורשה, פולימורפיזם, הכמסה, חריגות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42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frontendאיך זה נראה - 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36" y="1044352"/>
            <a:ext cx="8604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33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תקשורת Frontend + backend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הרכיב הגרפי (frontend) והמנוע החישובי (backend) מתקשרים ביניהם בעזרת named pipes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לא נרחיב על הנושא, מוזמנים להעמיק ולחקור בעצמכם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על מנת שהרכיבים יתקשרו מוגדר ביניהם פרוטוקול אפליקטיבי (נראה בהמשך)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מהלך התור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עם תחילת פעולת ה-backend  הוא שולח ל-frontend מחרוזת המכילה את לוח המשחק (הסבר מפורט בהמשך)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ה-frontend שולח ל-backend את משבצת המקור ואת משבצת היעד. למשל: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a2a4    (הזז את הכלי שב- a2 ל-a4)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ה-backend מריץ את המהלך ומחזיר ל-frontend תשובה (קוד כלשהו)</a:t>
            </a:r>
          </a:p>
          <a:p>
            <a:pPr indent="0" lvl="0" marL="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backend</a:t>
            </a:r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ה-backend צריך לוודא ש: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משבצת המקור ומשבצת היעד נמצאות בתחום הלוח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במשבצת המקור קיים כלי של השחקן הנוכחי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במשבצת היעד לא קיים כלי של השחקן הנוכחי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w-I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הכלי שבמשבצת המקור יכול לנוע אל משבצת היעד</a:t>
            </a:r>
          </a:p>
          <a:p>
            <a:pPr indent="-139700" lvl="2" marL="1143000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iw-I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חוקיות התנועה של הכלי</a:t>
            </a:r>
          </a:p>
          <a:p>
            <a:pPr indent="-139700" lvl="2" marL="1143000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iw-I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אין כלי שחוסם את הדרך</a:t>
            </a:r>
          </a:p>
          <a:p>
            <a:pPr indent="-139700" lvl="2" marL="1143000" marR="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iw-I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התזוזה לא תגרום לשח על השחקן הנוכחי</a:t>
            </a:r>
          </a:p>
          <a:p>
            <a:pPr indent="-342900" lvl="1" marL="800100" marR="0" rtl="1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iw-IL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האם המהלך של השחקן הנוכחי גרם לשח אצל השחקן היריב</a:t>
            </a:r>
          </a:p>
          <a:p>
            <a:pPr indent="-342900" lvl="0" marL="342900" marR="0" rtl="1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אם ניתן להזיז יש לעשות זאת ולהעביר את התור לשחקן האחר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55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המחלקות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אתם אחראים עליהן</a:t>
            </a:r>
          </a:p>
          <a:p>
            <a:pPr indent="-342900" lvl="0" marL="342900" marR="0" rtl="1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עליכם לתכנן את המחלקות וליצו</a:t>
            </a: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ר תרשים UML</a:t>
            </a:r>
          </a:p>
          <a:p>
            <a:pPr indent="-342900" lvl="0" marL="342900" marR="0" rtl="1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רק לאחר שה-UML יאושר על ידי המדריך ניתן להתחיל לפתח</a:t>
            </a:r>
          </a:p>
          <a:p>
            <a:pPr indent="-342900" lvl="0" marL="342900" marR="0" rtl="1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•"/>
            </a:pPr>
            <a:r>
              <a:rPr b="0" i="0" lang="iw-IL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ישנן לא מעט דרכים לתכנן את המחלקות</a:t>
            </a:r>
          </a:p>
          <a:p>
            <a:pPr indent="-342900" lvl="0" marL="342900" marR="0" rtl="1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</a:pPr>
            <a:r>
              <a:rPr b="0" i="0" lang="iw-IL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חישבו מתי המחלקה היא אבסטרקטית, אילו שדות יש לה, מה רמת הגישה לשדות/פונקציות, פונקציות, פונקציות וירטואליות, פולימורפיזם, בקיצור: כל מה שלמדנו...</a:t>
            </a:r>
          </a:p>
          <a:p>
            <a:pPr indent="-342900" lvl="0" marL="342900" marR="0" rtl="1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Char char="•"/>
            </a:pPr>
            <a:r>
              <a:rPr b="0" i="0" lang="iw-IL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השקיעו ב-UML ובתכנון. זה שלב מאוד חשוב, ואם תעשו אותו טוב, הוא יחסוך לכם המון זמן וכאב ראש בשלב הפיתוח</a:t>
            </a:r>
          </a:p>
          <a:p>
            <a:pPr indent="0" lvl="0" marL="0" marR="0" rtl="1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1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1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iw-IL" sz="5100" u="none" cap="none" strike="noStrike">
                <a:solidFill>
                  <a:srgbClr val="00B0F0"/>
                </a:solidFill>
                <a:latin typeface="Tahoma"/>
                <a:ea typeface="Tahoma"/>
                <a:cs typeface="Tahoma"/>
                <a:sym typeface="Tahoma"/>
              </a:rPr>
              <a:t>פרוטוקול אפליקטיבי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2"/>
              <a:buFont typeface="Arial"/>
              <a:buChar char="•"/>
            </a:pPr>
            <a:r>
              <a:rPr b="0" i="0" lang="iw-IL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ל-backend:</a:t>
            </a:r>
          </a:p>
          <a:p>
            <a:pPr indent="-342900" lvl="1" marL="800100" marR="0" rtl="1" algn="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iw-IL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לאחר שמשתמש בחר משבצת מקור ויעד שולח מחרוזת על פי הדוגמא הבאה:</a:t>
            </a:r>
          </a:p>
          <a:p>
            <a:pPr indent="-139700" lvl="2" marL="1143000" marR="0" rtl="1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iw-IL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e2e4    (תזוזה מ-e2 ל-e4)</a:t>
            </a:r>
          </a:p>
          <a:p>
            <a:pPr indent="-342900" lvl="1" marL="800100" marR="0" rtl="1" algn="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iw-IL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המחרוזת "quit" כאשר המשתמש סגר את ה-frontend</a:t>
            </a:r>
          </a:p>
          <a:p>
            <a:pPr indent="-342900" lvl="0" marL="342900" marR="0" rtl="1" algn="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74"/>
              <a:buFont typeface="Arial"/>
              <a:buChar char="•"/>
            </a:pPr>
            <a:r>
              <a:rPr b="0" i="0" lang="iw-IL" sz="18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ל-frontend:</a:t>
            </a:r>
          </a:p>
          <a:p>
            <a:pPr indent="-342900" lvl="1" marL="800100" marR="0" rtl="1" algn="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iw-IL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בתחילת משחק יש לשלוח מחרוזת בגודל 66 תווים</a:t>
            </a:r>
          </a:p>
          <a:p>
            <a:pPr indent="-342900" lvl="1" marL="800100" marR="0" rtl="1" algn="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iw-IL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תווים ראשונים מייצגים את הכלים בכל משבצת. החל מהפינה השמאלית העליונה ועד הפינה הימנית התחתונה. אות קטנה מייצגת כלי שחור. אות גדולה מייצגת כלי לבן. # מייצגת משבצת ריקה. </a:t>
            </a:r>
          </a:p>
          <a:p>
            <a:pPr indent="-139700" lvl="2" marL="1143000" marR="0" rtl="1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iw-IL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מלך</a:t>
            </a:r>
          </a:p>
          <a:p>
            <a:pPr indent="-139700" lvl="2" marL="1143000" marR="0" rtl="1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iw-IL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– מלכה</a:t>
            </a:r>
          </a:p>
          <a:p>
            <a:pPr indent="-139700" lvl="2" marL="1143000" marR="0" rtl="1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iw-IL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– צריח</a:t>
            </a:r>
          </a:p>
          <a:p>
            <a:pPr indent="-139700" lvl="2" marL="1143000" marR="0" rtl="1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iw-IL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– פרש</a:t>
            </a:r>
          </a:p>
          <a:p>
            <a:pPr indent="-139700" lvl="2" marL="1143000" marR="0" rtl="1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iw-IL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– רץ</a:t>
            </a:r>
          </a:p>
          <a:p>
            <a:pPr indent="-139700" lvl="2" marL="1143000" marR="0" rtl="1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iw-IL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– חייל</a:t>
            </a:r>
          </a:p>
          <a:p>
            <a:pPr indent="-139700" lvl="2" marL="1143000" marR="0" rtl="1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b="0" i="0" lang="iw-IL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- משבצת ריקה</a:t>
            </a:r>
          </a:p>
          <a:p>
            <a:pPr indent="-342900" lvl="1" marL="800100" marR="0" rtl="1" algn="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iw-IL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התו ה-65 מציין איזה שחקן מתחיל. 0 – שחקן לבן, אחר-שחקן שחור.</a:t>
            </a:r>
          </a:p>
          <a:p>
            <a:pPr indent="-342900" lvl="1" marL="800100" marR="0" rtl="1" algn="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–"/>
            </a:pPr>
            <a:r>
              <a:rPr b="0" i="0" lang="iw-IL" sz="167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התו ה-66 הוא NULL</a:t>
            </a:r>
          </a:p>
          <a:p>
            <a:pPr indent="-139700" lvl="2" marL="1143000" marR="0" rtl="1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2" marL="1143000" marR="0" rtl="1" algn="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09 מצגת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9 מצגת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