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02522-BB82-48C6-A74B-DE526D397D48}">
  <a:tblStyle styleId="{30802522-BB82-48C6-A74B-DE526D397D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clear.ml/projects/ce0f0281647142ddbba51d6e14fa900f/experiments/56f8073be8ed4e2ebd13879bbffa4981/output/execution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clear.ml/projects/ce0f0281647142ddbba51d6e14fa900f/experiments/56f8073be8ed4e2ebd13879bbffa4981/output/executio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clear.ml/projects/ce0f0281647142ddbba51d6e14fa900f/experiments/56f8073be8ed4e2ebd13879bbffa4981/output/execution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clear.ml/projects/ce0f0281647142ddbba51d6e14fa900f/experiments/56f8073be8ed4e2ebd13879bbffa4981/output/execution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clear.ml/projects/ce0f0281647142ddbba51d6e14fa900f/experiments/56f8073be8ed4e2ebd13879bbffa4981/output/execu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project title.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Eg. Speeding catcher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group’s title / projects: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2: Instrumentify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3: Vehicle navigation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4: 1v1 Soccer (RL)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5: Sign language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6: Sign language recognition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7: Recommendation Chatbot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Group 8: Pokemon Battle predictor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Group 9: Arrhythmia on ECG Classification using CNN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on one algorithm and then modify it.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5011ba3d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e5011ba3d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details on training of YOLOv5 custom model are on ClearML: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https://app.clear.ml/projects/ce0f0281647142ddbba51d6e14fa900f/experiments/56f8073be8ed4e2ebd13879bbffa4981/output/execution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3366fc2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3366fc2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d71a624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d71a624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9ea5eb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9ea5eb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71a624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d71a624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9ea5eb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79ea5eb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d71a6241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d71a624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9ea5eb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9ea5eb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9ea5eb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9ea5eb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traffic_both_1_output.mp4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467fcdd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467fcdd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traffic_both_1_output.mp4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ae11254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ae11254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e5011ba3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e5011ba3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7e5011b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7e5011b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ae7a02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ae7a02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3366fc2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3366fc2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467fcdd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467fcdd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traffic_departing_2_output.mp4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467fcdd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467fcdd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traffic_departing_2_output.mp4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467fcdd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467fcdd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traffic_oncoming_1_output.mp4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467fcdd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467fcdd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traffic_oncoming_1_output.mp4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f566434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f566434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d71a624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d71a624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de62e0b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de62e0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d71a62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d71a62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Profs said that YOLO performance might be better than Haar cascade.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They want us to compare.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f0d041a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f0d041a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details on training of YOLOv5 custom model are on ClearML: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https://app.clear.ml/projects/ce0f0281647142ddbba51d6e14fa900f/experiments/56f8073be8ed4e2ebd13879bbffa4981/output/execution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e5011ba3d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e5011ba3d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details on training of YOLOv5 custom model are on ClearML: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https://app.clear.ml/projects/ce0f0281647142ddbba51d6e14fa900f/experiments/56f8073be8ed4e2ebd13879bbffa4981/output/execution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e5011ba3d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e5011ba3d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details on training of YOLOv5 custom model are on ClearML: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https://app.clear.ml/projects/ce0f0281647142ddbba51d6e14fa900f/experiments/56f8073be8ed4e2ebd13879bbffa4981/output/execution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e5011ba3d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e5011ba3d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details on training of YOLOv5 custom model are on ClearML: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https://app.clear.ml/projects/ce0f0281647142ddbba51d6e14fa900f/experiments/56f8073be8ed4e2ebd13879bbffa4981/output/execution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dqLoslN1WvGB7SHSPAx6VMOW0bkAO1NO/view" TargetMode="External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blackmagicdesign.com/products/davinciresolve" TargetMode="External"/><Relationship Id="rId11" Type="http://schemas.openxmlformats.org/officeDocument/2006/relationships/hyperlink" Target="https://storage.googleapis.com/openimages/web/visualizer/index.html?type=detection&amp;set=train&amp;c=%2Fm%2F01prls" TargetMode="External"/><Relationship Id="rId10" Type="http://schemas.openxmlformats.org/officeDocument/2006/relationships/hyperlink" Target="https://storage.googleapis.com/openimages/web/index.html" TargetMode="External"/><Relationship Id="rId21" Type="http://schemas.openxmlformats.org/officeDocument/2006/relationships/hyperlink" Target="https://github.com/ZivLow/esp3201-anpr" TargetMode="External"/><Relationship Id="rId13" Type="http://schemas.openxmlformats.org/officeDocument/2006/relationships/hyperlink" Target="https://github.com/EscVM/OIDv4_ToolKit" TargetMode="External"/><Relationship Id="rId12" Type="http://schemas.openxmlformats.org/officeDocument/2006/relationships/hyperlink" Target="https://storage.googleapis.com/openimages/web/visualizer/index.html?type=detection&amp;set=train&amp;c=%2Fm%2F01jfm_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pencv.org/" TargetMode="External"/><Relationship Id="rId4" Type="http://schemas.openxmlformats.org/officeDocument/2006/relationships/hyperlink" Target="http://dlib.net/" TargetMode="External"/><Relationship Id="rId9" Type="http://schemas.openxmlformats.org/officeDocument/2006/relationships/hyperlink" Target="https://github.com/DoubangoTelecom/ultimateALPR-SDK" TargetMode="External"/><Relationship Id="rId15" Type="http://schemas.openxmlformats.org/officeDocument/2006/relationships/hyperlink" Target="https://pandas.pydata.org/" TargetMode="External"/><Relationship Id="rId14" Type="http://schemas.openxmlformats.org/officeDocument/2006/relationships/hyperlink" Target="https://numpy.org/" TargetMode="External"/><Relationship Id="rId17" Type="http://schemas.openxmlformats.org/officeDocument/2006/relationships/hyperlink" Target="https://www.shellscript.sh/" TargetMode="External"/><Relationship Id="rId16" Type="http://schemas.openxmlformats.org/officeDocument/2006/relationships/hyperlink" Target="https://www.json.org/json-en.html" TargetMode="External"/><Relationship Id="rId5" Type="http://schemas.openxmlformats.org/officeDocument/2006/relationships/hyperlink" Target="https://github.com/JaidedAI/EasyOCR" TargetMode="External"/><Relationship Id="rId19" Type="http://schemas.openxmlformats.org/officeDocument/2006/relationships/hyperlink" Target="https://wandb.ai/site" TargetMode="External"/><Relationship Id="rId6" Type="http://schemas.openxmlformats.org/officeDocument/2006/relationships/hyperlink" Target="https://pypi.org/project/pytesseract/" TargetMode="External"/><Relationship Id="rId18" Type="http://schemas.openxmlformats.org/officeDocument/2006/relationships/hyperlink" Target="https://clear.ml/" TargetMode="External"/><Relationship Id="rId7" Type="http://schemas.openxmlformats.org/officeDocument/2006/relationships/hyperlink" Target="https://pytorch.org/" TargetMode="External"/><Relationship Id="rId8" Type="http://schemas.openxmlformats.org/officeDocument/2006/relationships/hyperlink" Target="https://github.com/ultralytics/yolov5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Hnsnz5hZuwhRe5xFSE9qajqMbrCxmZKq/view" TargetMode="External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Ig-eshGLaRAnpRS4J8h-Qy1vmVnmYWXz/view" TargetMode="External"/><Relationship Id="rId4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Identifying Traffic Rule Violations(Speeding)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Ronald Wee (A0206046N)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Ziv Low (A0199634M)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of YOLOv5 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2776805"/>
            <a:ext cx="3650168" cy="236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368" y="1648552"/>
            <a:ext cx="3785270" cy="245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730" y="445025"/>
            <a:ext cx="3785270" cy="24542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50" name="Google Shape;150;p22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51" name="Google Shape;151;p22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52" name="Google Shape;152;p22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detection code breakdown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26650" y="1017725"/>
            <a:ext cx="79899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'haar_cascade'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inference_method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aar_cascade_results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haar_cascade_model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.detectMultiScale3(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opencv_image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scaleFactor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minNeighbors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minSize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outputRejectLevels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'YOLOv5'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inference_method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yolo_inference_results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yolov5_model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opencv_image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'ALPR_SDK'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inference_method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Get the result from ALPR-SDK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alpr_sdk_output_result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ultimateAlprSdk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UltAlprSdkEngine_process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imageType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pil_image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tobytes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type(x) == bytes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stride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9" name="Google Shape;159;p23"/>
          <p:cNvGrpSpPr/>
          <p:nvPr/>
        </p:nvGrpSpPr>
        <p:grpSpPr>
          <a:xfrm>
            <a:off x="2684950" y="1293950"/>
            <a:ext cx="6397100" cy="907525"/>
            <a:chOff x="2693050" y="2596000"/>
            <a:chExt cx="6397100" cy="907525"/>
          </a:xfrm>
        </p:grpSpPr>
        <p:sp>
          <p:nvSpPr>
            <p:cNvPr id="160" name="Google Shape;160;p23"/>
            <p:cNvSpPr/>
            <p:nvPr/>
          </p:nvSpPr>
          <p:spPr>
            <a:xfrm>
              <a:off x="2693050" y="2596000"/>
              <a:ext cx="29277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5814750" y="2918525"/>
              <a:ext cx="3275400" cy="585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(Haar Cascade)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cv2.</a:t>
              </a:r>
              <a:r>
                <a:rPr lang="en-GB" sz="1300"/>
                <a:t>CascadeClassifier.detectMultiScale</a:t>
              </a:r>
              <a:endParaRPr sz="1300"/>
            </a:p>
          </p:txBody>
        </p:sp>
        <p:cxnSp>
          <p:nvCxnSpPr>
            <p:cNvPr id="162" name="Google Shape;162;p23"/>
            <p:cNvCxnSpPr>
              <a:stCxn id="160" idx="3"/>
              <a:endCxn id="161" idx="1"/>
            </p:cNvCxnSpPr>
            <p:nvPr/>
          </p:nvCxnSpPr>
          <p:spPr>
            <a:xfrm>
              <a:off x="5620750" y="2721400"/>
              <a:ext cx="194100" cy="489600"/>
            </a:xfrm>
            <a:prstGeom prst="curvedConnector3">
              <a:avLst>
                <a:gd fmla="val 49974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" name="Google Shape;163;p23"/>
          <p:cNvGrpSpPr/>
          <p:nvPr/>
        </p:nvGrpSpPr>
        <p:grpSpPr>
          <a:xfrm>
            <a:off x="2815650" y="2389300"/>
            <a:ext cx="4561300" cy="761163"/>
            <a:chOff x="3456325" y="2596000"/>
            <a:chExt cx="4561300" cy="761163"/>
          </a:xfrm>
        </p:grpSpPr>
        <p:sp>
          <p:nvSpPr>
            <p:cNvPr id="164" name="Google Shape;164;p23"/>
            <p:cNvSpPr/>
            <p:nvPr/>
          </p:nvSpPr>
          <p:spPr>
            <a:xfrm>
              <a:off x="3456325" y="2596000"/>
              <a:ext cx="21645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6809525" y="2741563"/>
              <a:ext cx="12081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(YOLOv5)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torch.load</a:t>
              </a:r>
              <a:endParaRPr/>
            </a:p>
          </p:txBody>
        </p:sp>
        <p:cxnSp>
          <p:nvCxnSpPr>
            <p:cNvPr id="166" name="Google Shape;166;p23"/>
            <p:cNvCxnSpPr>
              <a:stCxn id="164" idx="3"/>
              <a:endCxn id="165" idx="1"/>
            </p:cNvCxnSpPr>
            <p:nvPr/>
          </p:nvCxnSpPr>
          <p:spPr>
            <a:xfrm>
              <a:off x="5620825" y="2721400"/>
              <a:ext cx="1188600" cy="3279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7" name="Google Shape;167;p23"/>
          <p:cNvGrpSpPr/>
          <p:nvPr/>
        </p:nvGrpSpPr>
        <p:grpSpPr>
          <a:xfrm>
            <a:off x="2815650" y="3453250"/>
            <a:ext cx="5926550" cy="1027500"/>
            <a:chOff x="2693050" y="2596000"/>
            <a:chExt cx="5926550" cy="1027500"/>
          </a:xfrm>
        </p:grpSpPr>
        <p:sp>
          <p:nvSpPr>
            <p:cNvPr id="168" name="Google Shape;168;p23"/>
            <p:cNvSpPr/>
            <p:nvPr/>
          </p:nvSpPr>
          <p:spPr>
            <a:xfrm>
              <a:off x="2693050" y="2596000"/>
              <a:ext cx="33840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6659100" y="3007900"/>
              <a:ext cx="19605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/>
                <a:t>ALPR-SDK)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SDK engine process</a:t>
              </a:r>
              <a:endParaRPr/>
            </a:p>
          </p:txBody>
        </p:sp>
        <p:cxnSp>
          <p:nvCxnSpPr>
            <p:cNvPr id="170" name="Google Shape;170;p23"/>
            <p:cNvCxnSpPr>
              <a:stCxn id="168" idx="3"/>
              <a:endCxn id="169" idx="1"/>
            </p:cNvCxnSpPr>
            <p:nvPr/>
          </p:nvCxnSpPr>
          <p:spPr>
            <a:xfrm>
              <a:off x="6077050" y="2721400"/>
              <a:ext cx="582000" cy="594300"/>
            </a:xfrm>
            <a:prstGeom prst="curvedConnector3">
              <a:avLst>
                <a:gd fmla="val 50004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73" name="Google Shape;173;p23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74" name="Google Shape;174;p23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75" name="Google Shape;175;p23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Detailed description of procedure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2. </a:t>
            </a:r>
            <a:r>
              <a:rPr b="1" lang="en-GB" sz="1100">
                <a:solidFill>
                  <a:schemeClr val="dk1"/>
                </a:solidFill>
              </a:rPr>
              <a:t>Object tracking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Correlation tracking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Perform object detection once (or once every </a:t>
            </a:r>
            <a:r>
              <a:rPr i="1" lang="en-GB" sz="1100">
                <a:solidFill>
                  <a:schemeClr val="dk1"/>
                </a:solidFill>
              </a:rPr>
              <a:t>N</a:t>
            </a:r>
            <a:r>
              <a:rPr lang="en-GB" sz="1100">
                <a:solidFill>
                  <a:schemeClr val="dk1"/>
                </a:solidFill>
              </a:rPr>
              <a:t> frames)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Apply a dedicated tracking algorithm that can keep tracking of the object as it moves in subsequent frames </a:t>
            </a:r>
            <a:r>
              <a:rPr i="1" lang="en-GB" sz="1100">
                <a:solidFill>
                  <a:schemeClr val="dk1"/>
                </a:solidFill>
              </a:rPr>
              <a:t>without</a:t>
            </a:r>
            <a:r>
              <a:rPr lang="en-GB" sz="1100">
                <a:solidFill>
                  <a:schemeClr val="dk1"/>
                </a:solidFill>
              </a:rPr>
              <a:t> having to perform object detection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84" name="Google Shape;184;p24"/>
          <p:cNvSpPr/>
          <p:nvPr/>
        </p:nvSpPr>
        <p:spPr>
          <a:xfrm>
            <a:off x="3153950" y="-95325"/>
            <a:ext cx="1167600" cy="572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85" name="Google Shape;185;p24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86" name="Google Shape;186;p24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tracking code breakdown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27325" y="908650"/>
            <a:ext cx="4741200" cy="4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through currently being tracked objects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_attributes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.keys():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trackerQuality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_attributes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].update(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If poor tracking quality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trackerQuality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threshold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IDtoDelete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Delete those with poor tracking quality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IDtoDelete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_attributes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.pop(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21313" y="3720161"/>
            <a:ext cx="60243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Vehicle position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vehicle_position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'vehicle_tracker'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].get_position()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24924" y="4383295"/>
            <a:ext cx="53904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Plate position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plate_position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plateID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'plate_tracker'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].get_position()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1690225" y="953338"/>
            <a:ext cx="5147075" cy="906825"/>
            <a:chOff x="2693050" y="1939975"/>
            <a:chExt cx="5147075" cy="906825"/>
          </a:xfrm>
        </p:grpSpPr>
        <p:sp>
          <p:nvSpPr>
            <p:cNvPr id="196" name="Google Shape;196;p25"/>
            <p:cNvSpPr/>
            <p:nvPr/>
          </p:nvSpPr>
          <p:spPr>
            <a:xfrm>
              <a:off x="2693050" y="2596000"/>
              <a:ext cx="15204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5586525" y="1939975"/>
              <a:ext cx="22536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dlib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correlation_tracker.update</a:t>
              </a:r>
              <a:endParaRPr/>
            </a:p>
          </p:txBody>
        </p:sp>
        <p:cxnSp>
          <p:nvCxnSpPr>
            <p:cNvPr id="198" name="Google Shape;198;p25"/>
            <p:cNvCxnSpPr>
              <a:stCxn id="196" idx="3"/>
              <a:endCxn id="197" idx="1"/>
            </p:cNvCxnSpPr>
            <p:nvPr/>
          </p:nvCxnSpPr>
          <p:spPr>
            <a:xfrm flipH="1" rot="10800000">
              <a:off x="4213450" y="2247700"/>
              <a:ext cx="1373100" cy="4737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9" name="Google Shape;199;p25"/>
          <p:cNvGrpSpPr/>
          <p:nvPr/>
        </p:nvGrpSpPr>
        <p:grpSpPr>
          <a:xfrm>
            <a:off x="758925" y="2937113"/>
            <a:ext cx="5809200" cy="676725"/>
            <a:chOff x="2693050" y="2170075"/>
            <a:chExt cx="5809200" cy="676725"/>
          </a:xfrm>
        </p:grpSpPr>
        <p:sp>
          <p:nvSpPr>
            <p:cNvPr id="200" name="Google Shape;200;p25"/>
            <p:cNvSpPr/>
            <p:nvPr/>
          </p:nvSpPr>
          <p:spPr>
            <a:xfrm>
              <a:off x="2693050" y="2596000"/>
              <a:ext cx="19179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6506050" y="2170075"/>
              <a:ext cx="19962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pop away bad trackers </a:t>
              </a:r>
              <a:endParaRPr/>
            </a:p>
          </p:txBody>
        </p:sp>
        <p:cxnSp>
          <p:nvCxnSpPr>
            <p:cNvPr id="202" name="Google Shape;202;p25"/>
            <p:cNvCxnSpPr>
              <a:stCxn id="200" idx="3"/>
              <a:endCxn id="201" idx="1"/>
            </p:cNvCxnSpPr>
            <p:nvPr/>
          </p:nvCxnSpPr>
          <p:spPr>
            <a:xfrm flipH="1" rot="10800000">
              <a:off x="4610950" y="2370100"/>
              <a:ext cx="1895100" cy="351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3" name="Google Shape;203;p25"/>
          <p:cNvGrpSpPr/>
          <p:nvPr/>
        </p:nvGrpSpPr>
        <p:grpSpPr>
          <a:xfrm>
            <a:off x="2310400" y="1876350"/>
            <a:ext cx="4269500" cy="627763"/>
            <a:chOff x="2693050" y="2219050"/>
            <a:chExt cx="4269500" cy="627763"/>
          </a:xfrm>
        </p:grpSpPr>
        <p:sp>
          <p:nvSpPr>
            <p:cNvPr id="204" name="Google Shape;204;p25"/>
            <p:cNvSpPr/>
            <p:nvPr/>
          </p:nvSpPr>
          <p:spPr>
            <a:xfrm>
              <a:off x="2693050" y="2596013"/>
              <a:ext cx="7788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4966350" y="2219050"/>
              <a:ext cx="19962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Threshold to consider as bad tracking</a:t>
              </a:r>
              <a:r>
                <a:rPr lang="en-GB"/>
                <a:t> </a:t>
              </a:r>
              <a:endParaRPr/>
            </a:p>
          </p:txBody>
        </p:sp>
        <p:cxnSp>
          <p:nvCxnSpPr>
            <p:cNvPr id="206" name="Google Shape;206;p25"/>
            <p:cNvCxnSpPr>
              <a:stCxn id="204" idx="3"/>
              <a:endCxn id="205" idx="1"/>
            </p:cNvCxnSpPr>
            <p:nvPr/>
          </p:nvCxnSpPr>
          <p:spPr>
            <a:xfrm flipH="1" rot="10800000">
              <a:off x="3471850" y="2526713"/>
              <a:ext cx="1494600" cy="194700"/>
            </a:xfrm>
            <a:prstGeom prst="curvedConnector3">
              <a:avLst>
                <a:gd fmla="val 49997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7" name="Google Shape;207;p25"/>
          <p:cNvGrpSpPr/>
          <p:nvPr/>
        </p:nvGrpSpPr>
        <p:grpSpPr>
          <a:xfrm>
            <a:off x="4674450" y="3989100"/>
            <a:ext cx="4334650" cy="741000"/>
            <a:chOff x="3455813" y="2596000"/>
            <a:chExt cx="4334650" cy="741000"/>
          </a:xfrm>
        </p:grpSpPr>
        <p:sp>
          <p:nvSpPr>
            <p:cNvPr id="208" name="Google Shape;208;p25"/>
            <p:cNvSpPr/>
            <p:nvPr/>
          </p:nvSpPr>
          <p:spPr>
            <a:xfrm>
              <a:off x="3455813" y="2596000"/>
              <a:ext cx="11553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5098864" y="2721400"/>
              <a:ext cx="26916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dlib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correlation_tracker.get_position</a:t>
              </a:r>
              <a:endParaRPr/>
            </a:p>
          </p:txBody>
        </p:sp>
        <p:cxnSp>
          <p:nvCxnSpPr>
            <p:cNvPr id="210" name="Google Shape;210;p25"/>
            <p:cNvCxnSpPr>
              <a:stCxn id="208" idx="3"/>
              <a:endCxn id="209" idx="1"/>
            </p:cNvCxnSpPr>
            <p:nvPr/>
          </p:nvCxnSpPr>
          <p:spPr>
            <a:xfrm>
              <a:off x="4611113" y="2721400"/>
              <a:ext cx="487800" cy="307800"/>
            </a:xfrm>
            <a:prstGeom prst="curvedConnector3">
              <a:avLst>
                <a:gd fmla="val 49995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1" name="Google Shape;211;p25"/>
          <p:cNvSpPr/>
          <p:nvPr/>
        </p:nvSpPr>
        <p:spPr>
          <a:xfrm>
            <a:off x="4100250" y="4635850"/>
            <a:ext cx="1155300" cy="25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5"/>
          <p:cNvCxnSpPr>
            <a:stCxn id="211" idx="3"/>
            <a:endCxn id="209" idx="1"/>
          </p:cNvCxnSpPr>
          <p:nvPr/>
        </p:nvCxnSpPr>
        <p:spPr>
          <a:xfrm flipH="1" rot="10800000">
            <a:off x="5255550" y="4422250"/>
            <a:ext cx="1062000" cy="3390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215" name="Google Shape;215;p25"/>
          <p:cNvSpPr/>
          <p:nvPr/>
        </p:nvSpPr>
        <p:spPr>
          <a:xfrm>
            <a:off x="3153950" y="-95325"/>
            <a:ext cx="1167600" cy="5727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216" name="Google Shape;216;p25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217" name="Google Shape;217;p25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Detailed description of procedure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3. Speed detection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Distance moved are usually calculated in pixels per second, so pixels per meter needs to be calculated too, in order to find speed in meters per second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-If speed exceeds a certain threshold, an image of the car will be captured, and the image will be processed by the car plate recognition model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226" name="Google Shape;226;p26"/>
          <p:cNvSpPr/>
          <p:nvPr/>
        </p:nvSpPr>
        <p:spPr>
          <a:xfrm>
            <a:off x="3153956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227" name="Google Shape;227;p26"/>
          <p:cNvSpPr/>
          <p:nvPr/>
        </p:nvSpPr>
        <p:spPr>
          <a:xfrm>
            <a:off x="4119050" y="-95325"/>
            <a:ext cx="1167300" cy="57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228" name="Google Shape;228;p26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detection code breakdown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Function to estimate speed in km/hr using ppm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estimateSpeed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frame_rate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d_pixels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-GB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-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location1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d_meters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d_pixels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PPM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d_meters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frame_rate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3.6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-GB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TRACKER_FRAME_CHECK_INTERVAL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5490" t="11032"/>
          <a:stretch/>
        </p:blipFill>
        <p:spPr>
          <a:xfrm>
            <a:off x="3710797" y="2240170"/>
            <a:ext cx="3139125" cy="5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7"/>
          <p:cNvGrpSpPr/>
          <p:nvPr/>
        </p:nvGrpSpPr>
        <p:grpSpPr>
          <a:xfrm>
            <a:off x="1504225" y="1625562"/>
            <a:ext cx="7585800" cy="1148363"/>
            <a:chOff x="2693050" y="2604100"/>
            <a:chExt cx="7585800" cy="1148363"/>
          </a:xfrm>
        </p:grpSpPr>
        <p:sp>
          <p:nvSpPr>
            <p:cNvPr id="237" name="Google Shape;237;p27"/>
            <p:cNvSpPr/>
            <p:nvPr/>
          </p:nvSpPr>
          <p:spPr>
            <a:xfrm>
              <a:off x="2693050" y="2604100"/>
              <a:ext cx="75858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 txBox="1"/>
            <p:nvPr/>
          </p:nvSpPr>
          <p:spPr>
            <a:xfrm>
              <a:off x="4940075" y="3136862"/>
              <a:ext cx="32037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7"/>
            <p:cNvCxnSpPr>
              <a:endCxn id="238" idx="1"/>
            </p:cNvCxnSpPr>
            <p:nvPr/>
          </p:nvCxnSpPr>
          <p:spPr>
            <a:xfrm>
              <a:off x="4148675" y="2854862"/>
              <a:ext cx="791400" cy="5898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\frac{d_{pixels}}{PPM} \times (frame \, rate) \times 3.6 \times \frac{1}{(tracker \, frame \, check \, interval)}"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275" y="3972125"/>
            <a:ext cx="7311476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7"/>
          <p:cNvGrpSpPr/>
          <p:nvPr/>
        </p:nvGrpSpPr>
        <p:grpSpPr>
          <a:xfrm>
            <a:off x="1246495" y="3177025"/>
            <a:ext cx="7447221" cy="1367800"/>
            <a:chOff x="2693058" y="2604087"/>
            <a:chExt cx="7447221" cy="1367800"/>
          </a:xfrm>
        </p:grpSpPr>
        <p:sp>
          <p:nvSpPr>
            <p:cNvPr id="242" name="Google Shape;242;p27"/>
            <p:cNvSpPr/>
            <p:nvPr/>
          </p:nvSpPr>
          <p:spPr>
            <a:xfrm>
              <a:off x="2693058" y="2604087"/>
              <a:ext cx="47541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2693079" y="3356287"/>
              <a:ext cx="7447200" cy="615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7"/>
            <p:cNvCxnSpPr>
              <a:stCxn id="242" idx="2"/>
              <a:endCxn id="243" idx="0"/>
            </p:cNvCxnSpPr>
            <p:nvPr/>
          </p:nvCxnSpPr>
          <p:spPr>
            <a:xfrm flipH="1" rot="-5400000">
              <a:off x="5492808" y="2432187"/>
              <a:ext cx="501300" cy="1346700"/>
            </a:xfrm>
            <a:prstGeom prst="curvedConnector3">
              <a:avLst>
                <a:gd fmla="val 5001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5" name="Google Shape;245;p27"/>
          <p:cNvCxnSpPr/>
          <p:nvPr/>
        </p:nvCxnSpPr>
        <p:spPr>
          <a:xfrm>
            <a:off x="4876625" y="4407550"/>
            <a:ext cx="315600" cy="38820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5208200" y="4698700"/>
            <a:ext cx="1310100" cy="415500"/>
          </a:xfrm>
          <a:prstGeom prst="rect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8000"/>
                </a:solidFill>
              </a:rPr>
              <a:t>m/s → km/hr</a:t>
            </a:r>
            <a:endParaRPr sz="1500">
              <a:solidFill>
                <a:srgbClr val="008000"/>
              </a:solidFill>
            </a:endParaRPr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249" name="Google Shape;249;p27"/>
          <p:cNvSpPr/>
          <p:nvPr/>
        </p:nvSpPr>
        <p:spPr>
          <a:xfrm>
            <a:off x="3153956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250" name="Google Shape;250;p27"/>
          <p:cNvSpPr/>
          <p:nvPr/>
        </p:nvSpPr>
        <p:spPr>
          <a:xfrm>
            <a:off x="4119050" y="-95325"/>
            <a:ext cx="1167300" cy="572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251" name="Google Shape;251;p27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Detailed description of procedure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4. Car plate recognition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If vehicle speed is detected to be above speed limit set, take a picture of the car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Compensate for car plate orientation, size, brightness, and contrast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Segment individual characters on the car plate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Optical Character Recognition (OCR) is used to extract the alphanumerics of the license plate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The vehicle plate number and its detected speed shall be logged in a database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260" name="Google Shape;260;p28"/>
          <p:cNvSpPr/>
          <p:nvPr/>
        </p:nvSpPr>
        <p:spPr>
          <a:xfrm>
            <a:off x="3153956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261" name="Google Shape;261;p28"/>
          <p:cNvSpPr/>
          <p:nvPr/>
        </p:nvSpPr>
        <p:spPr>
          <a:xfrm>
            <a:off x="4119050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262" name="Google Shape;262;p28"/>
          <p:cNvSpPr/>
          <p:nvPr/>
        </p:nvSpPr>
        <p:spPr>
          <a:xfrm>
            <a:off x="5084150" y="-95325"/>
            <a:ext cx="1167300" cy="572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plate recognition code breakdown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0" y="934350"/>
            <a:ext cx="9065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Plate region of interest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roi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plate_box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]: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plate_box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plate_box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]: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plate_box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Perform OCR using EasyOCR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ocr_results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easyocrReader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.readtext(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roi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decoder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'greedy'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add_margin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allowlist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'ABCDEFGHIJKLMNOPQRSTUVWXYZ0123456789'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pytesseract_config</a:t>
            </a:r>
            <a:endParaRPr sz="105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pytesseract_config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'--oem 3 --psm 6 -c tessedit_char_whitelist="ABCDEFGHIJKLMNOPQRSTUVWXYZ0123456789"'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Perform OCR using PyTesseract</a:t>
            </a:r>
            <a:endParaRPr sz="105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predicted_result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267F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pytesseract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.image_to_string(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roi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'eng'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pytesseract_config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# Get OCR result from ALPR-SDK</a:t>
            </a:r>
            <a:endParaRPr sz="105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plate_number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05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alpr_output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sz="10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'plates'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GB" sz="1050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].get(</a:t>
            </a:r>
            <a:r>
              <a:rPr lang="en-GB" sz="105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'text'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05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784450" y="934350"/>
            <a:ext cx="7683050" cy="731700"/>
            <a:chOff x="2693050" y="2115088"/>
            <a:chExt cx="7683050" cy="731700"/>
          </a:xfrm>
        </p:grpSpPr>
        <p:sp>
          <p:nvSpPr>
            <p:cNvPr id="270" name="Google Shape;270;p29"/>
            <p:cNvSpPr/>
            <p:nvPr/>
          </p:nvSpPr>
          <p:spPr>
            <a:xfrm>
              <a:off x="2693050" y="2595988"/>
              <a:ext cx="48606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7973400" y="2115088"/>
              <a:ext cx="24027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Get plate’s region of interest</a:t>
              </a:r>
              <a:endParaRPr/>
            </a:p>
          </p:txBody>
        </p:sp>
        <p:cxnSp>
          <p:nvCxnSpPr>
            <p:cNvPr id="272" name="Google Shape;272;p29"/>
            <p:cNvCxnSpPr>
              <a:stCxn id="270" idx="3"/>
              <a:endCxn id="271" idx="1"/>
            </p:cNvCxnSpPr>
            <p:nvPr/>
          </p:nvCxnSpPr>
          <p:spPr>
            <a:xfrm flipH="1" rot="10800000">
              <a:off x="7553650" y="2315188"/>
              <a:ext cx="419700" cy="406200"/>
            </a:xfrm>
            <a:prstGeom prst="curvedConnector3">
              <a:avLst>
                <a:gd fmla="val 50006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" name="Google Shape;273;p29"/>
          <p:cNvGrpSpPr/>
          <p:nvPr/>
        </p:nvGrpSpPr>
        <p:grpSpPr>
          <a:xfrm>
            <a:off x="808662" y="2522950"/>
            <a:ext cx="7917432" cy="525600"/>
            <a:chOff x="2693050" y="2192613"/>
            <a:chExt cx="7917432" cy="525600"/>
          </a:xfrm>
        </p:grpSpPr>
        <p:sp>
          <p:nvSpPr>
            <p:cNvPr id="274" name="Google Shape;274;p29"/>
            <p:cNvSpPr/>
            <p:nvPr/>
          </p:nvSpPr>
          <p:spPr>
            <a:xfrm>
              <a:off x="2693050" y="2192613"/>
              <a:ext cx="28062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9136882" y="2318013"/>
              <a:ext cx="14736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Filter characters</a:t>
              </a:r>
              <a:endParaRPr/>
            </a:p>
          </p:txBody>
        </p:sp>
        <p:cxnSp>
          <p:nvCxnSpPr>
            <p:cNvPr id="276" name="Google Shape;276;p29"/>
            <p:cNvCxnSpPr>
              <a:stCxn id="274" idx="3"/>
              <a:endCxn id="275" idx="1"/>
            </p:cNvCxnSpPr>
            <p:nvPr/>
          </p:nvCxnSpPr>
          <p:spPr>
            <a:xfrm>
              <a:off x="5499250" y="2318013"/>
              <a:ext cx="3637500" cy="200100"/>
            </a:xfrm>
            <a:prstGeom prst="curvedConnector3">
              <a:avLst>
                <a:gd fmla="val 50002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7" name="Google Shape;277;p29"/>
          <p:cNvSpPr/>
          <p:nvPr/>
        </p:nvSpPr>
        <p:spPr>
          <a:xfrm>
            <a:off x="5159675" y="3143650"/>
            <a:ext cx="2806200" cy="25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9"/>
          <p:cNvCxnSpPr>
            <a:stCxn id="277" idx="0"/>
            <a:endCxn id="275" idx="1"/>
          </p:cNvCxnSpPr>
          <p:nvPr/>
        </p:nvCxnSpPr>
        <p:spPr>
          <a:xfrm rot="-5400000">
            <a:off x="6760025" y="2651200"/>
            <a:ext cx="295200" cy="6897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1381642" y="1733000"/>
            <a:ext cx="6867258" cy="764775"/>
            <a:chOff x="2693054" y="2082001"/>
            <a:chExt cx="6867258" cy="764775"/>
          </a:xfrm>
        </p:grpSpPr>
        <p:sp>
          <p:nvSpPr>
            <p:cNvPr id="280" name="Google Shape;280;p29"/>
            <p:cNvSpPr/>
            <p:nvPr/>
          </p:nvSpPr>
          <p:spPr>
            <a:xfrm>
              <a:off x="2693054" y="2595976"/>
              <a:ext cx="16590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7511312" y="2082001"/>
              <a:ext cx="20490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OCR using EasyOCR</a:t>
              </a:r>
              <a:endParaRPr/>
            </a:p>
          </p:txBody>
        </p:sp>
        <p:cxnSp>
          <p:nvCxnSpPr>
            <p:cNvPr id="282" name="Google Shape;282;p29"/>
            <p:cNvCxnSpPr>
              <a:stCxn id="280" idx="3"/>
              <a:endCxn id="281" idx="1"/>
            </p:cNvCxnSpPr>
            <p:nvPr/>
          </p:nvCxnSpPr>
          <p:spPr>
            <a:xfrm flipH="1" rot="10800000">
              <a:off x="4352054" y="2282176"/>
              <a:ext cx="3159300" cy="439200"/>
            </a:xfrm>
            <a:prstGeom prst="curvedConnector3">
              <a:avLst>
                <a:gd fmla="val 49999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29"/>
          <p:cNvGrpSpPr/>
          <p:nvPr/>
        </p:nvGrpSpPr>
        <p:grpSpPr>
          <a:xfrm>
            <a:off x="1744325" y="3798475"/>
            <a:ext cx="6325197" cy="686875"/>
            <a:chOff x="2693062" y="2595976"/>
            <a:chExt cx="6325197" cy="686875"/>
          </a:xfrm>
        </p:grpSpPr>
        <p:sp>
          <p:nvSpPr>
            <p:cNvPr id="284" name="Google Shape;284;p29"/>
            <p:cNvSpPr/>
            <p:nvPr/>
          </p:nvSpPr>
          <p:spPr>
            <a:xfrm>
              <a:off x="2693062" y="2595976"/>
              <a:ext cx="20730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 txBox="1"/>
            <p:nvPr/>
          </p:nvSpPr>
          <p:spPr>
            <a:xfrm>
              <a:off x="6945259" y="2882651"/>
              <a:ext cx="20730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OCR using PyTesseract</a:t>
              </a:r>
              <a:endParaRPr/>
            </a:p>
          </p:txBody>
        </p:sp>
        <p:cxnSp>
          <p:nvCxnSpPr>
            <p:cNvPr id="286" name="Google Shape;286;p29"/>
            <p:cNvCxnSpPr>
              <a:stCxn id="284" idx="3"/>
              <a:endCxn id="285" idx="1"/>
            </p:cNvCxnSpPr>
            <p:nvPr/>
          </p:nvCxnSpPr>
          <p:spPr>
            <a:xfrm>
              <a:off x="4766062" y="2721376"/>
              <a:ext cx="2179200" cy="3615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7" name="Google Shape;287;p29"/>
          <p:cNvGrpSpPr/>
          <p:nvPr/>
        </p:nvGrpSpPr>
        <p:grpSpPr>
          <a:xfrm>
            <a:off x="1443825" y="4456625"/>
            <a:ext cx="6667798" cy="603625"/>
            <a:chOff x="2693062" y="2595976"/>
            <a:chExt cx="6667798" cy="603625"/>
          </a:xfrm>
        </p:grpSpPr>
        <p:sp>
          <p:nvSpPr>
            <p:cNvPr id="288" name="Google Shape;288;p29"/>
            <p:cNvSpPr/>
            <p:nvPr/>
          </p:nvSpPr>
          <p:spPr>
            <a:xfrm>
              <a:off x="2693062" y="2595976"/>
              <a:ext cx="3165900" cy="250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 txBox="1"/>
            <p:nvPr/>
          </p:nvSpPr>
          <p:spPr>
            <a:xfrm>
              <a:off x="6945260" y="2799401"/>
              <a:ext cx="24156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OCR result from ALPR-SDK</a:t>
              </a:r>
              <a:endParaRPr/>
            </a:p>
          </p:txBody>
        </p:sp>
        <p:cxnSp>
          <p:nvCxnSpPr>
            <p:cNvPr id="290" name="Google Shape;290;p29"/>
            <p:cNvCxnSpPr>
              <a:stCxn id="288" idx="3"/>
              <a:endCxn id="289" idx="1"/>
            </p:cNvCxnSpPr>
            <p:nvPr/>
          </p:nvCxnSpPr>
          <p:spPr>
            <a:xfrm>
              <a:off x="5858962" y="2721376"/>
              <a:ext cx="1086300" cy="278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2256343" y="-95325"/>
            <a:ext cx="8976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293" name="Google Shape;293;p29"/>
          <p:cNvSpPr/>
          <p:nvPr/>
        </p:nvSpPr>
        <p:spPr>
          <a:xfrm>
            <a:off x="3153956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294" name="Google Shape;294;p29"/>
          <p:cNvSpPr/>
          <p:nvPr/>
        </p:nvSpPr>
        <p:spPr>
          <a:xfrm>
            <a:off x="4119050" y="-95325"/>
            <a:ext cx="965100" cy="4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295" name="Google Shape;295;p29"/>
          <p:cNvSpPr/>
          <p:nvPr/>
        </p:nvSpPr>
        <p:spPr>
          <a:xfrm>
            <a:off x="5084150" y="-95325"/>
            <a:ext cx="1167300" cy="572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Plate</a:t>
            </a:r>
            <a:r>
              <a:rPr b="1" lang="en-GB" sz="1400">
                <a:solidFill>
                  <a:schemeClr val="dk1"/>
                </a:solidFill>
              </a:rPr>
              <a:t>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EasyOCR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02" name="Google Shape;302;p30" title="traffic_both_1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50" y="622725"/>
            <a:ext cx="7324752" cy="41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Google Shape;308;p31"/>
          <p:cNvGraphicFramePr/>
          <p:nvPr/>
        </p:nvGraphicFramePr>
        <p:xfrm>
          <a:off x="1918525" y="3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{30802522-BB82-48C6-A74B-DE526D397D48}</a:tableStyleId>
              </a:tblPr>
              <a:tblGrid>
                <a:gridCol w="713600"/>
                <a:gridCol w="1367750"/>
                <a:gridCol w="1516425"/>
                <a:gridCol w="1873200"/>
                <a:gridCol w="16650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speed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plate_number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ocr_confidence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vehicle_confidence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plate_confidence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77285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71.7193901538849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27.8428703546524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37.3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5H14636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63.5352611541748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32.7839374542236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5797297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42.2741949558258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29.8604041337967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SNHEOZET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28.2537281513214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25.1484721899033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32.7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162825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54.6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41.5068298578262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31.4131796360016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GBB64B1X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79.8569858074188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50.2701461315155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6818C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89.9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46.9869554042816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63.4440064430237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SLP4178T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70.8324253559113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25.3625452518463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56.4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26.7004936933517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25.9304583072662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SJT9E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27.2349685430527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56.7676842212677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55655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83.9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51.7306447029114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42.1942830085754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Plate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EasyOCR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0" name="Google Shape;3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Problem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Solution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Detailed description of procedure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Code breakdown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Demo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Likely to perform badly in poor visibility conditions (night, 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Algorithm for calculating speed could be improved to increase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Small size of motorcycle license plate make it hard to detect and perform OCR on to get alphanumerics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Even the commercial ALPR-SDK does not seem to be able to correctly obtain the license plate of all the vehicles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frame rate during runtime is quite bad due to the many loops in the ANPR algorithm implemented. The developers of the ALPR-SDK does not recommend to use python for video format inputs because python loops are notoriously slow compared to other languages.</a:t>
            </a:r>
            <a:endParaRPr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 &amp; Softwares</a:t>
            </a:r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1387075" y="1152475"/>
            <a:ext cx="22725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libraries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3"/>
              </a:rPr>
              <a:t>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4"/>
              </a:rPr>
              <a:t>Dlib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5"/>
              </a:rPr>
              <a:t>EasyOCR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6"/>
              </a:rPr>
              <a:t>PyTesseract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7"/>
              </a:rPr>
              <a:t>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8"/>
              </a:rPr>
              <a:t>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9"/>
              </a:rPr>
              <a:t>ALPR-SDK</a:t>
            </a:r>
            <a:endParaRPr/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4572000" y="1152475"/>
            <a:ext cx="33975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Processing data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0"/>
              </a:rPr>
              <a:t>Google Open Images v7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-GB" u="sng">
                <a:solidFill>
                  <a:schemeClr val="hlink"/>
                </a:solidFill>
                <a:hlinkClick r:id="rId11"/>
              </a:rPr>
              <a:t>Land vehicle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-GB" u="sng">
                <a:solidFill>
                  <a:schemeClr val="hlink"/>
                </a:solidFill>
                <a:hlinkClick r:id="rId12"/>
              </a:rPr>
              <a:t>Vehicle registration plate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3"/>
              </a:rPr>
              <a:t>OIDv4 Toolkit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4"/>
              </a:rPr>
              <a:t>Numpy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5"/>
              </a:rPr>
              <a:t>Pandas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6"/>
              </a:rPr>
              <a:t>JSON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7"/>
              </a:rPr>
              <a:t>Shell script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8"/>
              </a:rPr>
              <a:t>ClearML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19"/>
              </a:rPr>
              <a:t>Wandb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20"/>
              </a:rPr>
              <a:t>DaVinci Resolve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253325" y="4539375"/>
            <a:ext cx="4910700" cy="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800"/>
              <a:t>Github repository for this project:  </a:t>
            </a:r>
            <a:r>
              <a:rPr b="1" lang="en-GB" sz="800" u="sng">
                <a:solidFill>
                  <a:schemeClr val="hlink"/>
                </a:solidFill>
                <a:hlinkClick r:id="rId21"/>
              </a:rPr>
              <a:t>https://github.com/ZivLow/esp3201-anpr</a:t>
            </a:r>
            <a:r>
              <a:rPr b="1" lang="en-GB" sz="800"/>
              <a:t> </a:t>
            </a:r>
            <a:endParaRPr sz="800"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253325" y="4776863"/>
            <a:ext cx="4910700" cy="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800"/>
              <a:t>This project has been tested to run on Ubuntu 22.04 LTS.</a:t>
            </a:r>
            <a:r>
              <a:rPr b="1" lang="en-GB" sz="800"/>
              <a:t> </a:t>
            </a:r>
            <a:endParaRPr sz="800"/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idx="1" type="body"/>
          </p:nvPr>
        </p:nvSpPr>
        <p:spPr>
          <a:xfrm>
            <a:off x="1420200" y="21777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1420200" y="21777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Additional Demo Videos</a:t>
            </a:r>
            <a:endParaRPr sz="3000"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Haar Cascade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Plate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EasyOCR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47" name="Google Shape;347;p36" title="traffic_departing_2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100" y="607000"/>
            <a:ext cx="7372901" cy="4147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Haar Cascade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Plate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YOLOv5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EasyOCR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54" name="Google Shape;3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355" name="Google Shape;355;p37"/>
          <p:cNvGraphicFramePr/>
          <p:nvPr/>
        </p:nvGraphicFramePr>
        <p:xfrm>
          <a:off x="1967600" y="8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{30802522-BB82-48C6-A74B-DE526D397D48}</a:tableStyleId>
              </a:tblPr>
              <a:tblGrid>
                <a:gridCol w="710750"/>
                <a:gridCol w="1362300"/>
                <a:gridCol w="1510375"/>
                <a:gridCol w="1865750"/>
                <a:gridCol w="16584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speed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plate_number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ocr_confidence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vehicle_confidence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plate_confidence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SL496H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43.6367630958557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SCDGL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64.5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56.7626714706421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50900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76.8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42.5362288951874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LM9GW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65.0614440441132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SLX794701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27.2757023572922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16.1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ISLE4505R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28.6736279726028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15.3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29080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78.8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30.4684817790985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55.406266450882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ALPR-SDK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Plate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ALPR-SDK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PyTesseract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63" name="Google Shape;363;p38" title="traffic_oncoming_1_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750" y="621150"/>
            <a:ext cx="7405248" cy="4165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370" name="Google Shape;370;p39"/>
          <p:cNvGraphicFramePr/>
          <p:nvPr/>
        </p:nvGraphicFramePr>
        <p:xfrm>
          <a:off x="1990800" y="1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{30802522-BB82-48C6-A74B-DE526D397D48}</a:tableStyleId>
              </a:tblPr>
              <a:tblGrid>
                <a:gridCol w="715300"/>
                <a:gridCol w="1371050"/>
                <a:gridCol w="1520050"/>
                <a:gridCol w="1877725"/>
                <a:gridCol w="1669075"/>
              </a:tblGrid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plate_number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ocr_confidence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vehicle_confidence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plate_confidence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61.7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99.85296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94.35342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59.9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ISUZ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98.67228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99.82504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1FGSBE3947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99.99857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68.59962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56.332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97.55537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55.2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99.8329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42.02955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53.9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35.92524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33.43075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99.42055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97.22839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NSIS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92.75725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91.07891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IGBBESU4X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88.74494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99.99937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68.827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57.04421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47.5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SU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67.90395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99.99997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86.86793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94.51488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45.4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SSSEEOO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82.09047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99.99999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192925" y="1147300"/>
            <a:ext cx="22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Vehicle detector: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ALPR-SDK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Plate detector: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ALPR-SDK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OCR: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PyTesseract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0" y="175275"/>
            <a:ext cx="8586435" cy="4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 txBox="1"/>
          <p:nvPr>
            <p:ph type="title"/>
          </p:nvPr>
        </p:nvSpPr>
        <p:spPr>
          <a:xfrm>
            <a:off x="311700" y="10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379" name="Google Shape;3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-Identifying traffic violations like speeding is a common task that can be automated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-This major task involves 4 subtasks: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Vehicle and car plate detection -&gt; car tracking -&gt; speed detection -&gt; car plate recognition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-A real-time </a:t>
            </a:r>
            <a:r>
              <a:rPr lang="en-GB" sz="1100">
                <a:solidFill>
                  <a:schemeClr val="dk1"/>
                </a:solidFill>
              </a:rPr>
              <a:t>car tracking and speed prediction system, coupled with a license plate recognition technology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Vehicles and car plates can be detected and identified using YOLOv5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-Vehicles can be tracked using correlation tracker from dlib library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-Speed of the vehicles can be calculated using distance moved in a second.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-License plate shall be recognized using EasyOCR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description of procedure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4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1. </a:t>
            </a:r>
            <a:r>
              <a:rPr b="1" lang="en-GB" sz="1100">
                <a:solidFill>
                  <a:schemeClr val="dk1"/>
                </a:solidFill>
              </a:rPr>
              <a:t>Object detection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-Using YOLOv5 to detect cars and car plates in one inference iteration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The YOLO algorithm works by dividing the image into N grids,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each having an equal dimensional region of SxS. Each of these N grids is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responsible for the detection and localization of the object it contains.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YOLO is a much faster algorithm than its counterparts, running at as high as 45 FPS.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100" y="885375"/>
            <a:ext cx="3101101" cy="2785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87" name="Google Shape;87;p17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88" name="Google Shape;88;p17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89" name="Google Shape;89;p17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of YOLOv5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2 classes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1) Land vehicles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25400" lvl="0" marL="0" marR="76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2) Vehicle Registration Plate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4F4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 For each class, 500 images for train set, 200 images for evaluation set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-120 epochs, batch size of 16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- Best mAP_0.5 of 0.51374, best mAP_0.5:0.95 of 0.32928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470" y="1464625"/>
            <a:ext cx="2722175" cy="26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99" name="Google Shape;99;p18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00" name="Google Shape;100;p18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01" name="Google Shape;101;p18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" y="848451"/>
            <a:ext cx="4392325" cy="18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of YOLOv5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625" y="820000"/>
            <a:ext cx="4526378" cy="19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0" y="2758474"/>
            <a:ext cx="4392325" cy="22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350" y="2482800"/>
            <a:ext cx="2833352" cy="265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13" name="Google Shape;113;p19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14" name="Google Shape;114;p19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15" name="Google Shape;115;p19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of YOLOv5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5" y="1174525"/>
            <a:ext cx="6081777" cy="38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000" y="1300475"/>
            <a:ext cx="5735352" cy="358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25" name="Google Shape;125;p20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26" name="Google Shape;126;p20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27" name="Google Shape;127;p20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Results of YOLOv5 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275"/>
            <a:ext cx="5799726" cy="362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425" y="1403337"/>
            <a:ext cx="5574374" cy="34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15900" y="-95325"/>
            <a:ext cx="1140300" cy="64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Detect</a:t>
            </a:r>
            <a:endParaRPr sz="1600"/>
          </a:p>
        </p:txBody>
      </p:sp>
      <p:sp>
        <p:nvSpPr>
          <p:cNvPr id="137" name="Google Shape;137;p21"/>
          <p:cNvSpPr/>
          <p:nvPr/>
        </p:nvSpPr>
        <p:spPr>
          <a:xfrm>
            <a:off x="3356325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Track</a:t>
            </a:r>
            <a:endParaRPr sz="1600"/>
          </a:p>
        </p:txBody>
      </p:sp>
      <p:sp>
        <p:nvSpPr>
          <p:cNvPr id="138" name="Google Shape;138;p21"/>
          <p:cNvSpPr/>
          <p:nvPr/>
        </p:nvSpPr>
        <p:spPr>
          <a:xfrm>
            <a:off x="4321367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Speed</a:t>
            </a:r>
            <a:endParaRPr sz="1600"/>
          </a:p>
        </p:txBody>
      </p:sp>
      <p:sp>
        <p:nvSpPr>
          <p:cNvPr id="139" name="Google Shape;139;p21"/>
          <p:cNvSpPr/>
          <p:nvPr/>
        </p:nvSpPr>
        <p:spPr>
          <a:xfrm>
            <a:off x="5286408" y="-95325"/>
            <a:ext cx="965100" cy="47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OCR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