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62" r:id="rId2"/>
    <p:sldId id="276" r:id="rId3"/>
    <p:sldId id="271" r:id="rId4"/>
    <p:sldId id="277" r:id="rId5"/>
    <p:sldId id="279" r:id="rId6"/>
    <p:sldId id="272" r:id="rId7"/>
    <p:sldId id="280" r:id="rId8"/>
    <p:sldId id="283" r:id="rId9"/>
    <p:sldId id="281" r:id="rId10"/>
    <p:sldId id="282" r:id="rId11"/>
    <p:sldId id="278" r:id="rId12"/>
    <p:sldId id="263" r:id="rId1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DFDF"/>
    <a:srgbClr val="8A2F2E"/>
    <a:srgbClr val="CAE7E8"/>
    <a:srgbClr val="FFB57D"/>
    <a:srgbClr val="FFF6EF"/>
    <a:srgbClr val="FFE8D6"/>
    <a:srgbClr val="DFF1F1"/>
    <a:srgbClr val="000000"/>
    <a:srgbClr val="A2D4D6"/>
    <a:srgbClr val="4EAD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029" autoAdjust="0"/>
    <p:restoredTop sz="94660"/>
  </p:normalViewPr>
  <p:slideViewPr>
    <p:cSldViewPr snapToGrid="0">
      <p:cViewPr>
        <p:scale>
          <a:sx n="50" d="100"/>
          <a:sy n="50" d="100"/>
        </p:scale>
        <p:origin x="212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DD62D3E-318F-445F-8D45-6071C8221CB7}" type="datetimeFigureOut">
              <a:rPr lang="he-IL" smtClean="0"/>
              <a:t>י"א/שבט/תשפ"א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6BA3A34-61CE-4489-9ECC-5C53CAFFE65C}" type="slidenum">
              <a:rPr lang="he-IL" smtClean="0"/>
              <a:t>‹#›</a:t>
            </a:fld>
            <a:endParaRPr lang="he-IL"/>
          </a:p>
        </p:txBody>
      </p:sp>
    </p:spTree>
    <p:extLst>
      <p:ext uri="{BB962C8B-B14F-4D97-AF65-F5344CB8AC3E}">
        <p14:creationId xmlns:p14="http://schemas.microsoft.com/office/powerpoint/2010/main" val="156395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DD62D3E-318F-445F-8D45-6071C8221CB7}" type="datetimeFigureOut">
              <a:rPr lang="he-IL" smtClean="0"/>
              <a:t>י"א/שבט/תשפ"א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6BA3A34-61CE-4489-9ECC-5C53CAFFE65C}" type="slidenum">
              <a:rPr lang="he-IL" smtClean="0"/>
              <a:t>‹#›</a:t>
            </a:fld>
            <a:endParaRPr lang="he-IL"/>
          </a:p>
        </p:txBody>
      </p:sp>
    </p:spTree>
    <p:extLst>
      <p:ext uri="{BB962C8B-B14F-4D97-AF65-F5344CB8AC3E}">
        <p14:creationId xmlns:p14="http://schemas.microsoft.com/office/powerpoint/2010/main" val="2242655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DD62D3E-318F-445F-8D45-6071C8221CB7}" type="datetimeFigureOut">
              <a:rPr lang="he-IL" smtClean="0"/>
              <a:t>י"א/שבט/תשפ"א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6BA3A34-61CE-4489-9ECC-5C53CAFFE65C}" type="slidenum">
              <a:rPr lang="he-IL" smtClean="0"/>
              <a:t>‹#›</a:t>
            </a:fld>
            <a:endParaRPr lang="he-IL"/>
          </a:p>
        </p:txBody>
      </p:sp>
    </p:spTree>
    <p:extLst>
      <p:ext uri="{BB962C8B-B14F-4D97-AF65-F5344CB8AC3E}">
        <p14:creationId xmlns:p14="http://schemas.microsoft.com/office/powerpoint/2010/main" val="1457139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DD62D3E-318F-445F-8D45-6071C8221CB7}" type="datetimeFigureOut">
              <a:rPr lang="he-IL" smtClean="0"/>
              <a:t>י"א/שבט/תשפ"א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6BA3A34-61CE-4489-9ECC-5C53CAFFE65C}" type="slidenum">
              <a:rPr lang="he-IL" smtClean="0"/>
              <a:t>‹#›</a:t>
            </a:fld>
            <a:endParaRPr lang="he-IL"/>
          </a:p>
        </p:txBody>
      </p:sp>
    </p:spTree>
    <p:extLst>
      <p:ext uri="{BB962C8B-B14F-4D97-AF65-F5344CB8AC3E}">
        <p14:creationId xmlns:p14="http://schemas.microsoft.com/office/powerpoint/2010/main" val="3059179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DD62D3E-318F-445F-8D45-6071C8221CB7}" type="datetimeFigureOut">
              <a:rPr lang="he-IL" smtClean="0"/>
              <a:t>י"א/שבט/תשפ"א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6BA3A34-61CE-4489-9ECC-5C53CAFFE65C}" type="slidenum">
              <a:rPr lang="he-IL" smtClean="0"/>
              <a:t>‹#›</a:t>
            </a:fld>
            <a:endParaRPr lang="he-IL"/>
          </a:p>
        </p:txBody>
      </p:sp>
    </p:spTree>
    <p:extLst>
      <p:ext uri="{BB962C8B-B14F-4D97-AF65-F5344CB8AC3E}">
        <p14:creationId xmlns:p14="http://schemas.microsoft.com/office/powerpoint/2010/main" val="3843500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DD62D3E-318F-445F-8D45-6071C8221CB7}" type="datetimeFigureOut">
              <a:rPr lang="he-IL" smtClean="0"/>
              <a:t>י"א/שבט/תשפ"א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6BA3A34-61CE-4489-9ECC-5C53CAFFE65C}" type="slidenum">
              <a:rPr lang="he-IL" smtClean="0"/>
              <a:t>‹#›</a:t>
            </a:fld>
            <a:endParaRPr lang="he-IL"/>
          </a:p>
        </p:txBody>
      </p:sp>
    </p:spTree>
    <p:extLst>
      <p:ext uri="{BB962C8B-B14F-4D97-AF65-F5344CB8AC3E}">
        <p14:creationId xmlns:p14="http://schemas.microsoft.com/office/powerpoint/2010/main" val="3836337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472381" y="3618442"/>
            <a:ext cx="2901255" cy="532218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3471863" y="3618442"/>
            <a:ext cx="2915543" cy="532218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DD62D3E-318F-445F-8D45-6071C8221CB7}" type="datetimeFigureOut">
              <a:rPr lang="he-IL" smtClean="0"/>
              <a:t>י"א/שבט/תשפ"א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6BA3A34-61CE-4489-9ECC-5C53CAFFE65C}" type="slidenum">
              <a:rPr lang="he-IL" smtClean="0"/>
              <a:t>‹#›</a:t>
            </a:fld>
            <a:endParaRPr lang="he-IL"/>
          </a:p>
        </p:txBody>
      </p:sp>
    </p:spTree>
    <p:extLst>
      <p:ext uri="{BB962C8B-B14F-4D97-AF65-F5344CB8AC3E}">
        <p14:creationId xmlns:p14="http://schemas.microsoft.com/office/powerpoint/2010/main" val="3953088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DD62D3E-318F-445F-8D45-6071C8221CB7}" type="datetimeFigureOut">
              <a:rPr lang="he-IL" smtClean="0"/>
              <a:t>י"א/שבט/תשפ"א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36BA3A34-61CE-4489-9ECC-5C53CAFFE65C}" type="slidenum">
              <a:rPr lang="he-IL" smtClean="0"/>
              <a:t>‹#›</a:t>
            </a:fld>
            <a:endParaRPr lang="he-IL"/>
          </a:p>
        </p:txBody>
      </p:sp>
    </p:spTree>
    <p:extLst>
      <p:ext uri="{BB962C8B-B14F-4D97-AF65-F5344CB8AC3E}">
        <p14:creationId xmlns:p14="http://schemas.microsoft.com/office/powerpoint/2010/main" val="3202206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D62D3E-318F-445F-8D45-6071C8221CB7}" type="datetimeFigureOut">
              <a:rPr lang="he-IL" smtClean="0"/>
              <a:t>י"א/שבט/תשפ"א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36BA3A34-61CE-4489-9ECC-5C53CAFFE65C}" type="slidenum">
              <a:rPr lang="he-IL" smtClean="0"/>
              <a:t>‹#›</a:t>
            </a:fld>
            <a:endParaRPr lang="he-IL"/>
          </a:p>
        </p:txBody>
      </p:sp>
    </p:spTree>
    <p:extLst>
      <p:ext uri="{BB962C8B-B14F-4D97-AF65-F5344CB8AC3E}">
        <p14:creationId xmlns:p14="http://schemas.microsoft.com/office/powerpoint/2010/main" val="2490779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DD62D3E-318F-445F-8D45-6071C8221CB7}" type="datetimeFigureOut">
              <a:rPr lang="he-IL" smtClean="0"/>
              <a:t>י"א/שבט/תשפ"א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6BA3A34-61CE-4489-9ECC-5C53CAFFE65C}" type="slidenum">
              <a:rPr lang="he-IL" smtClean="0"/>
              <a:t>‹#›</a:t>
            </a:fld>
            <a:endParaRPr lang="he-IL"/>
          </a:p>
        </p:txBody>
      </p:sp>
    </p:spTree>
    <p:extLst>
      <p:ext uri="{BB962C8B-B14F-4D97-AF65-F5344CB8AC3E}">
        <p14:creationId xmlns:p14="http://schemas.microsoft.com/office/powerpoint/2010/main" val="2398641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DD62D3E-318F-445F-8D45-6071C8221CB7}" type="datetimeFigureOut">
              <a:rPr lang="he-IL" smtClean="0"/>
              <a:t>י"א/שבט/תשפ"א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6BA3A34-61CE-4489-9ECC-5C53CAFFE65C}" type="slidenum">
              <a:rPr lang="he-IL" smtClean="0"/>
              <a:t>‹#›</a:t>
            </a:fld>
            <a:endParaRPr lang="he-IL"/>
          </a:p>
        </p:txBody>
      </p:sp>
    </p:spTree>
    <p:extLst>
      <p:ext uri="{BB962C8B-B14F-4D97-AF65-F5344CB8AC3E}">
        <p14:creationId xmlns:p14="http://schemas.microsoft.com/office/powerpoint/2010/main" val="1081416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4DD62D3E-318F-445F-8D45-6071C8221CB7}" type="datetimeFigureOut">
              <a:rPr lang="he-IL" smtClean="0"/>
              <a:t>י"א/שבט/תשפ"א</a:t>
            </a:fld>
            <a:endParaRPr lang="he-IL"/>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36BA3A34-61CE-4489-9ECC-5C53CAFFE65C}" type="slidenum">
              <a:rPr lang="he-IL" smtClean="0"/>
              <a:t>‹#›</a:t>
            </a:fld>
            <a:endParaRPr lang="he-IL"/>
          </a:p>
        </p:txBody>
      </p:sp>
    </p:spTree>
    <p:extLst>
      <p:ext uri="{BB962C8B-B14F-4D97-AF65-F5344CB8AC3E}">
        <p14:creationId xmlns:p14="http://schemas.microsoft.com/office/powerpoint/2010/main" val="1103854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1"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r" defTabSz="685800" rtl="1"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r" defTabSz="685800" rtl="1"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r" defTabSz="685800" rtl="1"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4.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jpeg"/></Relationships>
</file>

<file path=ppt/slides/_rels/slide1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4.jpeg"/><Relationship Id="rId7"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jpe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jpe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jpe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4.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4.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לבן 4">
            <a:extLst>
              <a:ext uri="{FF2B5EF4-FFF2-40B4-BE49-F238E27FC236}">
                <a16:creationId xmlns:a16="http://schemas.microsoft.com/office/drawing/2014/main" id="{EFA5A76D-EF96-4409-986B-333C38D2BB6B}"/>
              </a:ext>
            </a:extLst>
          </p:cNvPr>
          <p:cNvSpPr/>
          <p:nvPr/>
        </p:nvSpPr>
        <p:spPr>
          <a:xfrm>
            <a:off x="0" y="0"/>
            <a:ext cx="6858000" cy="8782050"/>
          </a:xfrm>
          <a:prstGeom prst="rect">
            <a:avLst/>
          </a:prstGeom>
          <a:solidFill>
            <a:srgbClr val="FEF0F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מלבן 9">
            <a:extLst>
              <a:ext uri="{FF2B5EF4-FFF2-40B4-BE49-F238E27FC236}">
                <a16:creationId xmlns:a16="http://schemas.microsoft.com/office/drawing/2014/main" id="{38C209C3-0932-4A09-B2CC-D69D71F43D7D}"/>
              </a:ext>
            </a:extLst>
          </p:cNvPr>
          <p:cNvSpPr/>
          <p:nvPr/>
        </p:nvSpPr>
        <p:spPr>
          <a:xfrm>
            <a:off x="0" y="368132"/>
            <a:ext cx="6857999" cy="7434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pic>
        <p:nvPicPr>
          <p:cNvPr id="3" name="תמונה 2">
            <a:extLst>
              <a:ext uri="{FF2B5EF4-FFF2-40B4-BE49-F238E27FC236}">
                <a16:creationId xmlns:a16="http://schemas.microsoft.com/office/drawing/2014/main" id="{DCB6673E-83A1-4575-BF70-E98CEED7E4E5}"/>
              </a:ext>
            </a:extLst>
          </p:cNvPr>
          <p:cNvPicPr>
            <a:picLocks noChangeAspect="1"/>
          </p:cNvPicPr>
          <p:nvPr/>
        </p:nvPicPr>
        <p:blipFill rotWithShape="1">
          <a:blip r:embed="rId2"/>
          <a:srcRect b="90494"/>
          <a:stretch/>
        </p:blipFill>
        <p:spPr>
          <a:xfrm>
            <a:off x="0" y="0"/>
            <a:ext cx="6858000" cy="368132"/>
          </a:xfrm>
          <a:prstGeom prst="rect">
            <a:avLst/>
          </a:prstGeom>
        </p:spPr>
      </p:pic>
      <p:sp>
        <p:nvSpPr>
          <p:cNvPr id="26" name="מלבן 25">
            <a:extLst>
              <a:ext uri="{FF2B5EF4-FFF2-40B4-BE49-F238E27FC236}">
                <a16:creationId xmlns:a16="http://schemas.microsoft.com/office/drawing/2014/main" id="{7BBDF5AE-4A6D-4141-A3EB-28295C1E6D6C}"/>
              </a:ext>
            </a:extLst>
          </p:cNvPr>
          <p:cNvSpPr/>
          <p:nvPr/>
        </p:nvSpPr>
        <p:spPr>
          <a:xfrm>
            <a:off x="56880" y="407169"/>
            <a:ext cx="1387169" cy="228924"/>
          </a:xfrm>
          <a:custGeom>
            <a:avLst/>
            <a:gdLst>
              <a:gd name="connsiteX0" fmla="*/ 0 w 1387169"/>
              <a:gd name="connsiteY0" fmla="*/ 0 h 228924"/>
              <a:gd name="connsiteX1" fmla="*/ 476261 w 1387169"/>
              <a:gd name="connsiteY1" fmla="*/ 0 h 228924"/>
              <a:gd name="connsiteX2" fmla="*/ 966394 w 1387169"/>
              <a:gd name="connsiteY2" fmla="*/ 0 h 228924"/>
              <a:gd name="connsiteX3" fmla="*/ 1387169 w 1387169"/>
              <a:gd name="connsiteY3" fmla="*/ 0 h 228924"/>
              <a:gd name="connsiteX4" fmla="*/ 1387169 w 1387169"/>
              <a:gd name="connsiteY4" fmla="*/ 228924 h 228924"/>
              <a:gd name="connsiteX5" fmla="*/ 938651 w 1387169"/>
              <a:gd name="connsiteY5" fmla="*/ 228924 h 228924"/>
              <a:gd name="connsiteX6" fmla="*/ 504005 w 1387169"/>
              <a:gd name="connsiteY6" fmla="*/ 228924 h 228924"/>
              <a:gd name="connsiteX7" fmla="*/ 0 w 1387169"/>
              <a:gd name="connsiteY7" fmla="*/ 228924 h 228924"/>
              <a:gd name="connsiteX8" fmla="*/ 0 w 1387169"/>
              <a:gd name="connsiteY8" fmla="*/ 0 h 228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169" h="228924" fill="none" extrusionOk="0">
                <a:moveTo>
                  <a:pt x="0" y="0"/>
                </a:moveTo>
                <a:cubicBezTo>
                  <a:pt x="222341" y="-22211"/>
                  <a:pt x="249372" y="40298"/>
                  <a:pt x="476261" y="0"/>
                </a:cubicBezTo>
                <a:cubicBezTo>
                  <a:pt x="703150" y="-40298"/>
                  <a:pt x="758578" y="1320"/>
                  <a:pt x="966394" y="0"/>
                </a:cubicBezTo>
                <a:cubicBezTo>
                  <a:pt x="1174210" y="-1320"/>
                  <a:pt x="1294412" y="39946"/>
                  <a:pt x="1387169" y="0"/>
                </a:cubicBezTo>
                <a:cubicBezTo>
                  <a:pt x="1406554" y="83047"/>
                  <a:pt x="1381337" y="114590"/>
                  <a:pt x="1387169" y="228924"/>
                </a:cubicBezTo>
                <a:cubicBezTo>
                  <a:pt x="1259919" y="239029"/>
                  <a:pt x="1158190" y="177244"/>
                  <a:pt x="938651" y="228924"/>
                </a:cubicBezTo>
                <a:cubicBezTo>
                  <a:pt x="719112" y="280604"/>
                  <a:pt x="692422" y="226944"/>
                  <a:pt x="504005" y="228924"/>
                </a:cubicBezTo>
                <a:cubicBezTo>
                  <a:pt x="315588" y="230904"/>
                  <a:pt x="106154" y="173012"/>
                  <a:pt x="0" y="228924"/>
                </a:cubicBezTo>
                <a:cubicBezTo>
                  <a:pt x="-7971" y="130712"/>
                  <a:pt x="24713" y="68998"/>
                  <a:pt x="0" y="0"/>
                </a:cubicBezTo>
                <a:close/>
              </a:path>
              <a:path w="1387169" h="228924" stroke="0" extrusionOk="0">
                <a:moveTo>
                  <a:pt x="0" y="0"/>
                </a:moveTo>
                <a:cubicBezTo>
                  <a:pt x="216022" y="-8378"/>
                  <a:pt x="249786" y="12810"/>
                  <a:pt x="448518" y="0"/>
                </a:cubicBezTo>
                <a:cubicBezTo>
                  <a:pt x="647250" y="-12810"/>
                  <a:pt x="793687" y="38108"/>
                  <a:pt x="938651" y="0"/>
                </a:cubicBezTo>
                <a:cubicBezTo>
                  <a:pt x="1083615" y="-38108"/>
                  <a:pt x="1209328" y="11561"/>
                  <a:pt x="1387169" y="0"/>
                </a:cubicBezTo>
                <a:cubicBezTo>
                  <a:pt x="1396028" y="99493"/>
                  <a:pt x="1373892" y="153715"/>
                  <a:pt x="1387169" y="228924"/>
                </a:cubicBezTo>
                <a:cubicBezTo>
                  <a:pt x="1180322" y="262441"/>
                  <a:pt x="1112274" y="185176"/>
                  <a:pt x="910908" y="228924"/>
                </a:cubicBezTo>
                <a:cubicBezTo>
                  <a:pt x="709542" y="272672"/>
                  <a:pt x="617282" y="213801"/>
                  <a:pt x="476261" y="228924"/>
                </a:cubicBezTo>
                <a:cubicBezTo>
                  <a:pt x="335240" y="244047"/>
                  <a:pt x="139599" y="220032"/>
                  <a:pt x="0" y="228924"/>
                </a:cubicBezTo>
                <a:cubicBezTo>
                  <a:pt x="-2409" y="181975"/>
                  <a:pt x="22593" y="111509"/>
                  <a:pt x="0" y="0"/>
                </a:cubicBezTo>
                <a:close/>
              </a:path>
            </a:pathLst>
          </a:custGeom>
          <a:solidFill>
            <a:srgbClr val="FEF0F6"/>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500" dirty="0">
                <a:solidFill>
                  <a:srgbClr val="B05252"/>
                </a:solidFill>
                <a:latin typeface="Arial Black" panose="020B0A04020102020204" pitchFamily="34" charset="0"/>
                <a:ea typeface="Adobe Heiti Std R" panose="020B0400000000000000" pitchFamily="34" charset="-128"/>
              </a:rPr>
              <a:t>makom.balev.project@gmail.com</a:t>
            </a:r>
          </a:p>
          <a:p>
            <a:r>
              <a:rPr lang="en-US" sz="500" dirty="0">
                <a:solidFill>
                  <a:srgbClr val="B05252"/>
                </a:solidFill>
                <a:latin typeface="Arial Black" panose="020B0A04020102020204" pitchFamily="34" charset="0"/>
                <a:ea typeface="Adobe Heiti Std R" panose="020B0400000000000000" pitchFamily="34" charset="-128"/>
              </a:rPr>
              <a:t>054-5920281</a:t>
            </a:r>
            <a:endParaRPr lang="he-IL" sz="400" dirty="0">
              <a:solidFill>
                <a:srgbClr val="B05252"/>
              </a:solidFill>
              <a:latin typeface="Arial Black" panose="020B0A04020102020204" pitchFamily="34" charset="0"/>
              <a:ea typeface="Adobe Heiti Std R" panose="020B0400000000000000" pitchFamily="34" charset="-128"/>
            </a:endParaRPr>
          </a:p>
        </p:txBody>
      </p:sp>
      <p:pic>
        <p:nvPicPr>
          <p:cNvPr id="9" name="תמונה 8" descr="תמונה שמכילה טקסט, שלט, גרפיקה וקטורית&#10;&#10;התיאור נוצר באופן אוטומטי">
            <a:extLst>
              <a:ext uri="{FF2B5EF4-FFF2-40B4-BE49-F238E27FC236}">
                <a16:creationId xmlns:a16="http://schemas.microsoft.com/office/drawing/2014/main" id="{5B503F38-9100-4335-B4EC-07303EC44F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380" y="407488"/>
            <a:ext cx="658022" cy="645816"/>
          </a:xfrm>
          <a:prstGeom prst="rect">
            <a:avLst/>
          </a:prstGeom>
        </p:spPr>
      </p:pic>
      <p:sp>
        <p:nvSpPr>
          <p:cNvPr id="30" name="מלבן 29">
            <a:extLst>
              <a:ext uri="{FF2B5EF4-FFF2-40B4-BE49-F238E27FC236}">
                <a16:creationId xmlns:a16="http://schemas.microsoft.com/office/drawing/2014/main" id="{5408A7EF-C955-4B8A-8467-2251E2B442A9}"/>
              </a:ext>
            </a:extLst>
          </p:cNvPr>
          <p:cNvSpPr/>
          <p:nvPr/>
        </p:nvSpPr>
        <p:spPr>
          <a:xfrm>
            <a:off x="56880" y="661706"/>
            <a:ext cx="1387169" cy="85778"/>
          </a:xfrm>
          <a:custGeom>
            <a:avLst/>
            <a:gdLst>
              <a:gd name="connsiteX0" fmla="*/ 0 w 1387169"/>
              <a:gd name="connsiteY0" fmla="*/ 0 h 85778"/>
              <a:gd name="connsiteX1" fmla="*/ 476261 w 1387169"/>
              <a:gd name="connsiteY1" fmla="*/ 0 h 85778"/>
              <a:gd name="connsiteX2" fmla="*/ 966394 w 1387169"/>
              <a:gd name="connsiteY2" fmla="*/ 0 h 85778"/>
              <a:gd name="connsiteX3" fmla="*/ 1387169 w 1387169"/>
              <a:gd name="connsiteY3" fmla="*/ 0 h 85778"/>
              <a:gd name="connsiteX4" fmla="*/ 1387169 w 1387169"/>
              <a:gd name="connsiteY4" fmla="*/ 85778 h 85778"/>
              <a:gd name="connsiteX5" fmla="*/ 938651 w 1387169"/>
              <a:gd name="connsiteY5" fmla="*/ 85778 h 85778"/>
              <a:gd name="connsiteX6" fmla="*/ 504005 w 1387169"/>
              <a:gd name="connsiteY6" fmla="*/ 85778 h 85778"/>
              <a:gd name="connsiteX7" fmla="*/ 0 w 1387169"/>
              <a:gd name="connsiteY7" fmla="*/ 85778 h 85778"/>
              <a:gd name="connsiteX8" fmla="*/ 0 w 1387169"/>
              <a:gd name="connsiteY8" fmla="*/ 0 h 85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169" h="85778" fill="none" extrusionOk="0">
                <a:moveTo>
                  <a:pt x="0" y="0"/>
                </a:moveTo>
                <a:cubicBezTo>
                  <a:pt x="222341" y="-22211"/>
                  <a:pt x="249372" y="40298"/>
                  <a:pt x="476261" y="0"/>
                </a:cubicBezTo>
                <a:cubicBezTo>
                  <a:pt x="703150" y="-40298"/>
                  <a:pt x="758578" y="1320"/>
                  <a:pt x="966394" y="0"/>
                </a:cubicBezTo>
                <a:cubicBezTo>
                  <a:pt x="1174210" y="-1320"/>
                  <a:pt x="1294412" y="39946"/>
                  <a:pt x="1387169" y="0"/>
                </a:cubicBezTo>
                <a:cubicBezTo>
                  <a:pt x="1394197" y="18726"/>
                  <a:pt x="1379710" y="63666"/>
                  <a:pt x="1387169" y="85778"/>
                </a:cubicBezTo>
                <a:cubicBezTo>
                  <a:pt x="1259919" y="95883"/>
                  <a:pt x="1158190" y="34098"/>
                  <a:pt x="938651" y="85778"/>
                </a:cubicBezTo>
                <a:cubicBezTo>
                  <a:pt x="719112" y="137458"/>
                  <a:pt x="692422" y="83798"/>
                  <a:pt x="504005" y="85778"/>
                </a:cubicBezTo>
                <a:cubicBezTo>
                  <a:pt x="315588" y="87758"/>
                  <a:pt x="106154" y="29866"/>
                  <a:pt x="0" y="85778"/>
                </a:cubicBezTo>
                <a:cubicBezTo>
                  <a:pt x="-5570" y="59084"/>
                  <a:pt x="137" y="38280"/>
                  <a:pt x="0" y="0"/>
                </a:cubicBezTo>
                <a:close/>
              </a:path>
              <a:path w="1387169" h="85778" stroke="0" extrusionOk="0">
                <a:moveTo>
                  <a:pt x="0" y="0"/>
                </a:moveTo>
                <a:cubicBezTo>
                  <a:pt x="216022" y="-8378"/>
                  <a:pt x="249786" y="12810"/>
                  <a:pt x="448518" y="0"/>
                </a:cubicBezTo>
                <a:cubicBezTo>
                  <a:pt x="647250" y="-12810"/>
                  <a:pt x="793687" y="38108"/>
                  <a:pt x="938651" y="0"/>
                </a:cubicBezTo>
                <a:cubicBezTo>
                  <a:pt x="1083615" y="-38108"/>
                  <a:pt x="1209328" y="11561"/>
                  <a:pt x="1387169" y="0"/>
                </a:cubicBezTo>
                <a:cubicBezTo>
                  <a:pt x="1388533" y="18032"/>
                  <a:pt x="1378282" y="57357"/>
                  <a:pt x="1387169" y="85778"/>
                </a:cubicBezTo>
                <a:cubicBezTo>
                  <a:pt x="1180322" y="119295"/>
                  <a:pt x="1112274" y="42030"/>
                  <a:pt x="910908" y="85778"/>
                </a:cubicBezTo>
                <a:cubicBezTo>
                  <a:pt x="709542" y="129526"/>
                  <a:pt x="617282" y="70655"/>
                  <a:pt x="476261" y="85778"/>
                </a:cubicBezTo>
                <a:cubicBezTo>
                  <a:pt x="335240" y="100901"/>
                  <a:pt x="139599" y="76886"/>
                  <a:pt x="0" y="85778"/>
                </a:cubicBezTo>
                <a:cubicBezTo>
                  <a:pt x="-1411" y="53888"/>
                  <a:pt x="8581" y="41211"/>
                  <a:pt x="0" y="0"/>
                </a:cubicBezTo>
                <a:close/>
              </a:path>
            </a:pathLst>
          </a:custGeom>
          <a:solidFill>
            <a:srgbClr val="FEF0F6"/>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500" dirty="0">
                <a:solidFill>
                  <a:srgbClr val="B05252"/>
                </a:solidFill>
                <a:latin typeface="Arial Black" panose="020B0A04020102020204" pitchFamily="34" charset="0"/>
                <a:ea typeface="Adobe Heiti Std R" panose="020B0400000000000000" pitchFamily="34" charset="-128"/>
              </a:rPr>
              <a:t>Facebook  |  Instagram  |  TikTok</a:t>
            </a:r>
            <a:endParaRPr lang="he-IL" sz="500" dirty="0">
              <a:solidFill>
                <a:srgbClr val="B05252"/>
              </a:solidFill>
              <a:latin typeface="Arial Black" panose="020B0A04020102020204" pitchFamily="34" charset="0"/>
              <a:ea typeface="Adobe Heiti Std R" panose="020B0400000000000000" pitchFamily="34" charset="-128"/>
            </a:endParaRPr>
          </a:p>
        </p:txBody>
      </p:sp>
      <p:sp>
        <p:nvSpPr>
          <p:cNvPr id="31" name="מלבן 30">
            <a:extLst>
              <a:ext uri="{FF2B5EF4-FFF2-40B4-BE49-F238E27FC236}">
                <a16:creationId xmlns:a16="http://schemas.microsoft.com/office/drawing/2014/main" id="{F6E334BD-516A-4179-9169-8419A63D8A9C}"/>
              </a:ext>
            </a:extLst>
          </p:cNvPr>
          <p:cNvSpPr/>
          <p:nvPr/>
        </p:nvSpPr>
        <p:spPr>
          <a:xfrm>
            <a:off x="5269990" y="856900"/>
            <a:ext cx="396981" cy="206836"/>
          </a:xfrm>
          <a:prstGeom prst="rect">
            <a:avLst/>
          </a:prstGeom>
          <a:solidFill>
            <a:srgbClr val="FCC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sp>
        <p:nvSpPr>
          <p:cNvPr id="33" name="מלבן 32">
            <a:extLst>
              <a:ext uri="{FF2B5EF4-FFF2-40B4-BE49-F238E27FC236}">
                <a16:creationId xmlns:a16="http://schemas.microsoft.com/office/drawing/2014/main" id="{8A8BC53E-B589-41FE-A668-2FF78FDC04ED}"/>
              </a:ext>
            </a:extLst>
          </p:cNvPr>
          <p:cNvSpPr/>
          <p:nvPr/>
        </p:nvSpPr>
        <p:spPr>
          <a:xfrm>
            <a:off x="4584738" y="856900"/>
            <a:ext cx="537228" cy="206836"/>
          </a:xfrm>
          <a:prstGeom prst="rect">
            <a:avLst/>
          </a:prstGeom>
          <a:solidFill>
            <a:srgbClr val="FEF0F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sp>
        <p:nvSpPr>
          <p:cNvPr id="13" name="מלבן 12">
            <a:extLst>
              <a:ext uri="{FF2B5EF4-FFF2-40B4-BE49-F238E27FC236}">
                <a16:creationId xmlns:a16="http://schemas.microsoft.com/office/drawing/2014/main" id="{79DF1449-4279-40EE-AF44-429115CD8943}"/>
              </a:ext>
            </a:extLst>
          </p:cNvPr>
          <p:cNvSpPr/>
          <p:nvPr/>
        </p:nvSpPr>
        <p:spPr>
          <a:xfrm>
            <a:off x="573715" y="841667"/>
            <a:ext cx="5294478" cy="244986"/>
          </a:xfrm>
          <a:custGeom>
            <a:avLst/>
            <a:gdLst>
              <a:gd name="connsiteX0" fmla="*/ 0 w 5294478"/>
              <a:gd name="connsiteY0" fmla="*/ 0 h 244986"/>
              <a:gd name="connsiteX1" fmla="*/ 641220 w 5294478"/>
              <a:gd name="connsiteY1" fmla="*/ 0 h 244986"/>
              <a:gd name="connsiteX2" fmla="*/ 1123606 w 5294478"/>
              <a:gd name="connsiteY2" fmla="*/ 0 h 244986"/>
              <a:gd name="connsiteX3" fmla="*/ 1658936 w 5294478"/>
              <a:gd name="connsiteY3" fmla="*/ 0 h 244986"/>
              <a:gd name="connsiteX4" fmla="*/ 2247212 w 5294478"/>
              <a:gd name="connsiteY4" fmla="*/ 0 h 244986"/>
              <a:gd name="connsiteX5" fmla="*/ 2941377 w 5294478"/>
              <a:gd name="connsiteY5" fmla="*/ 0 h 244986"/>
              <a:gd name="connsiteX6" fmla="*/ 3635542 w 5294478"/>
              <a:gd name="connsiteY6" fmla="*/ 0 h 244986"/>
              <a:gd name="connsiteX7" fmla="*/ 4223817 w 5294478"/>
              <a:gd name="connsiteY7" fmla="*/ 0 h 244986"/>
              <a:gd name="connsiteX8" fmla="*/ 4706203 w 5294478"/>
              <a:gd name="connsiteY8" fmla="*/ 0 h 244986"/>
              <a:gd name="connsiteX9" fmla="*/ 5294478 w 5294478"/>
              <a:gd name="connsiteY9" fmla="*/ 0 h 244986"/>
              <a:gd name="connsiteX10" fmla="*/ 5294478 w 5294478"/>
              <a:gd name="connsiteY10" fmla="*/ 244986 h 244986"/>
              <a:gd name="connsiteX11" fmla="*/ 4865037 w 5294478"/>
              <a:gd name="connsiteY11" fmla="*/ 244986 h 244986"/>
              <a:gd name="connsiteX12" fmla="*/ 4329706 w 5294478"/>
              <a:gd name="connsiteY12" fmla="*/ 244986 h 244986"/>
              <a:gd name="connsiteX13" fmla="*/ 3635542 w 5294478"/>
              <a:gd name="connsiteY13" fmla="*/ 244986 h 244986"/>
              <a:gd name="connsiteX14" fmla="*/ 2994321 w 5294478"/>
              <a:gd name="connsiteY14" fmla="*/ 244986 h 244986"/>
              <a:gd name="connsiteX15" fmla="*/ 2300157 w 5294478"/>
              <a:gd name="connsiteY15" fmla="*/ 244986 h 244986"/>
              <a:gd name="connsiteX16" fmla="*/ 1605992 w 5294478"/>
              <a:gd name="connsiteY16" fmla="*/ 244986 h 244986"/>
              <a:gd name="connsiteX17" fmla="*/ 964772 w 5294478"/>
              <a:gd name="connsiteY17" fmla="*/ 244986 h 244986"/>
              <a:gd name="connsiteX18" fmla="*/ 0 w 5294478"/>
              <a:gd name="connsiteY18" fmla="*/ 244986 h 244986"/>
              <a:gd name="connsiteX19" fmla="*/ 0 w 5294478"/>
              <a:gd name="connsiteY19" fmla="*/ 0 h 24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94478" h="244986" extrusionOk="0">
                <a:moveTo>
                  <a:pt x="0" y="0"/>
                </a:moveTo>
                <a:cubicBezTo>
                  <a:pt x="152995" y="-29524"/>
                  <a:pt x="352474" y="29697"/>
                  <a:pt x="641220" y="0"/>
                </a:cubicBezTo>
                <a:cubicBezTo>
                  <a:pt x="929966" y="-29697"/>
                  <a:pt x="1003169" y="3072"/>
                  <a:pt x="1123606" y="0"/>
                </a:cubicBezTo>
                <a:cubicBezTo>
                  <a:pt x="1244043" y="-3072"/>
                  <a:pt x="1431965" y="58435"/>
                  <a:pt x="1658936" y="0"/>
                </a:cubicBezTo>
                <a:cubicBezTo>
                  <a:pt x="1885907" y="-58435"/>
                  <a:pt x="2062572" y="57881"/>
                  <a:pt x="2247212" y="0"/>
                </a:cubicBezTo>
                <a:cubicBezTo>
                  <a:pt x="2431852" y="-57881"/>
                  <a:pt x="2748072" y="11707"/>
                  <a:pt x="2941377" y="0"/>
                </a:cubicBezTo>
                <a:cubicBezTo>
                  <a:pt x="3134683" y="-11707"/>
                  <a:pt x="3437553" y="17419"/>
                  <a:pt x="3635542" y="0"/>
                </a:cubicBezTo>
                <a:cubicBezTo>
                  <a:pt x="3833531" y="-17419"/>
                  <a:pt x="4021895" y="51162"/>
                  <a:pt x="4223817" y="0"/>
                </a:cubicBezTo>
                <a:cubicBezTo>
                  <a:pt x="4425740" y="-51162"/>
                  <a:pt x="4534482" y="17076"/>
                  <a:pt x="4706203" y="0"/>
                </a:cubicBezTo>
                <a:cubicBezTo>
                  <a:pt x="4877924" y="-17076"/>
                  <a:pt x="5013213" y="32276"/>
                  <a:pt x="5294478" y="0"/>
                </a:cubicBezTo>
                <a:cubicBezTo>
                  <a:pt x="5309140" y="100437"/>
                  <a:pt x="5271961" y="129252"/>
                  <a:pt x="5294478" y="244986"/>
                </a:cubicBezTo>
                <a:cubicBezTo>
                  <a:pt x="5148665" y="275905"/>
                  <a:pt x="4961558" y="209440"/>
                  <a:pt x="4865037" y="244986"/>
                </a:cubicBezTo>
                <a:cubicBezTo>
                  <a:pt x="4768516" y="280532"/>
                  <a:pt x="4525729" y="225895"/>
                  <a:pt x="4329706" y="244986"/>
                </a:cubicBezTo>
                <a:cubicBezTo>
                  <a:pt x="4133683" y="264077"/>
                  <a:pt x="3826072" y="213300"/>
                  <a:pt x="3635542" y="244986"/>
                </a:cubicBezTo>
                <a:cubicBezTo>
                  <a:pt x="3445012" y="276672"/>
                  <a:pt x="3267410" y="209403"/>
                  <a:pt x="2994321" y="244986"/>
                </a:cubicBezTo>
                <a:cubicBezTo>
                  <a:pt x="2721232" y="280569"/>
                  <a:pt x="2561638" y="174106"/>
                  <a:pt x="2300157" y="244986"/>
                </a:cubicBezTo>
                <a:cubicBezTo>
                  <a:pt x="2038676" y="315866"/>
                  <a:pt x="1825519" y="181080"/>
                  <a:pt x="1605992" y="244986"/>
                </a:cubicBezTo>
                <a:cubicBezTo>
                  <a:pt x="1386465" y="308892"/>
                  <a:pt x="1177478" y="205714"/>
                  <a:pt x="964772" y="244986"/>
                </a:cubicBezTo>
                <a:cubicBezTo>
                  <a:pt x="752066" y="284258"/>
                  <a:pt x="443973" y="148172"/>
                  <a:pt x="0" y="244986"/>
                </a:cubicBezTo>
                <a:cubicBezTo>
                  <a:pt x="-28518" y="186301"/>
                  <a:pt x="6572" y="89681"/>
                  <a:pt x="0" y="0"/>
                </a:cubicBezTo>
                <a:close/>
              </a:path>
            </a:pathLst>
          </a:custGeom>
          <a:noFill/>
          <a:ln>
            <a:noFill/>
            <a:extLst>
              <a:ext uri="{C807C97D-BFC1-408E-A445-0C87EB9F89A2}">
                <ask:lineSketchStyleProps xmlns:ask="http://schemas.microsoft.com/office/drawing/2018/sketchyshapes" sd="582065366">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he-IL" sz="1400" dirty="0">
                <a:solidFill>
                  <a:srgbClr val="B05252"/>
                </a:solidFill>
                <a:latin typeface="Makom Balev Hebrew" panose="02000503000000000000" pitchFamily="2" charset="-79"/>
                <a:cs typeface="Makom Balev Hebrew" panose="02000503000000000000" pitchFamily="2" charset="-79"/>
              </a:rPr>
              <a:t>בית   </a:t>
            </a:r>
            <a:r>
              <a:rPr lang="he-IL" sz="2000" dirty="0">
                <a:solidFill>
                  <a:srgbClr val="B05252"/>
                </a:solidFill>
                <a:latin typeface="Makom Balev Hebrew" panose="02000503000000000000" pitchFamily="2" charset="-79"/>
                <a:cs typeface="Makom Balev Hebrew" panose="02000503000000000000" pitchFamily="2" charset="-79"/>
              </a:rPr>
              <a:t>ו</a:t>
            </a:r>
            <a:r>
              <a:rPr lang="he-IL" sz="1400" dirty="0">
                <a:solidFill>
                  <a:srgbClr val="B05252"/>
                </a:solidFill>
                <a:latin typeface="Makom Balev Hebrew" panose="02000503000000000000" pitchFamily="2" charset="-79"/>
                <a:cs typeface="Makom Balev Hebrew" panose="02000503000000000000" pitchFamily="2" charset="-79"/>
              </a:rPr>
              <a:t>   אודות   </a:t>
            </a:r>
            <a:r>
              <a:rPr lang="he-IL" sz="2000" dirty="0">
                <a:solidFill>
                  <a:srgbClr val="B05252"/>
                </a:solidFill>
                <a:latin typeface="Makom Balev Hebrew" panose="02000503000000000000" pitchFamily="2" charset="-79"/>
                <a:cs typeface="Makom Balev Hebrew" panose="02000503000000000000" pitchFamily="2" charset="-79"/>
              </a:rPr>
              <a:t>ו</a:t>
            </a:r>
            <a:r>
              <a:rPr lang="he-IL" sz="1400" dirty="0">
                <a:solidFill>
                  <a:srgbClr val="B05252"/>
                </a:solidFill>
                <a:latin typeface="Makom Balev Hebrew" panose="02000503000000000000" pitchFamily="2" charset="-79"/>
                <a:cs typeface="Makom Balev Hebrew" panose="02000503000000000000" pitchFamily="2" charset="-79"/>
              </a:rPr>
              <a:t>   בלוג   </a:t>
            </a:r>
            <a:r>
              <a:rPr lang="he-IL" sz="2000" dirty="0">
                <a:solidFill>
                  <a:srgbClr val="B05252"/>
                </a:solidFill>
                <a:latin typeface="Makom Balev Hebrew" panose="02000503000000000000" pitchFamily="2" charset="-79"/>
                <a:cs typeface="Makom Balev Hebrew" panose="02000503000000000000" pitchFamily="2" charset="-79"/>
              </a:rPr>
              <a:t>ו</a:t>
            </a:r>
            <a:r>
              <a:rPr lang="he-IL" sz="1400" dirty="0">
                <a:solidFill>
                  <a:srgbClr val="B05252"/>
                </a:solidFill>
                <a:latin typeface="Makom Balev Hebrew" panose="02000503000000000000" pitchFamily="2" charset="-79"/>
                <a:cs typeface="Makom Balev Hebrew" panose="02000503000000000000" pitchFamily="2" charset="-79"/>
              </a:rPr>
              <a:t>   גלריה   </a:t>
            </a:r>
            <a:r>
              <a:rPr lang="he-IL" sz="2000" dirty="0">
                <a:solidFill>
                  <a:srgbClr val="B05252"/>
                </a:solidFill>
                <a:latin typeface="Makom Balev Hebrew" panose="02000503000000000000" pitchFamily="2" charset="-79"/>
                <a:cs typeface="Makom Balev Hebrew" panose="02000503000000000000" pitchFamily="2" charset="-79"/>
              </a:rPr>
              <a:t>ו</a:t>
            </a:r>
            <a:r>
              <a:rPr lang="he-IL" sz="1400" dirty="0">
                <a:solidFill>
                  <a:srgbClr val="B05252"/>
                </a:solidFill>
                <a:latin typeface="Makom Balev Hebrew" panose="02000503000000000000" pitchFamily="2" charset="-79"/>
                <a:cs typeface="Makom Balev Hebrew" panose="02000503000000000000" pitchFamily="2" charset="-79"/>
              </a:rPr>
              <a:t>   הצטרפות   </a:t>
            </a:r>
            <a:r>
              <a:rPr lang="he-IL" sz="2000" dirty="0">
                <a:solidFill>
                  <a:srgbClr val="B05252"/>
                </a:solidFill>
                <a:latin typeface="Makom Balev Hebrew" panose="02000503000000000000" pitchFamily="2" charset="-79"/>
                <a:cs typeface="Makom Balev Hebrew" panose="02000503000000000000" pitchFamily="2" charset="-79"/>
              </a:rPr>
              <a:t>ו</a:t>
            </a:r>
            <a:r>
              <a:rPr lang="he-IL" sz="1400" dirty="0">
                <a:solidFill>
                  <a:srgbClr val="B05252"/>
                </a:solidFill>
                <a:latin typeface="Makom Balev Hebrew" panose="02000503000000000000" pitchFamily="2" charset="-79"/>
                <a:cs typeface="Makom Balev Hebrew" panose="02000503000000000000" pitchFamily="2" charset="-79"/>
              </a:rPr>
              <a:t>   יצירת קשר   </a:t>
            </a:r>
            <a:r>
              <a:rPr lang="he-IL" sz="2000" dirty="0">
                <a:solidFill>
                  <a:srgbClr val="B05252"/>
                </a:solidFill>
                <a:latin typeface="Makom Balev Hebrew" panose="02000503000000000000" pitchFamily="2" charset="-79"/>
                <a:cs typeface="Makom Balev Hebrew" panose="02000503000000000000" pitchFamily="2" charset="-79"/>
              </a:rPr>
              <a:t>ו</a:t>
            </a:r>
            <a:r>
              <a:rPr lang="he-IL" sz="1400" dirty="0">
                <a:solidFill>
                  <a:srgbClr val="B05252"/>
                </a:solidFill>
                <a:latin typeface="Makom Balev Hebrew" panose="02000503000000000000" pitchFamily="2" charset="-79"/>
                <a:cs typeface="Makom Balev Hebrew" panose="02000503000000000000" pitchFamily="2" charset="-79"/>
              </a:rPr>
              <a:t>   תרומה</a:t>
            </a:r>
          </a:p>
        </p:txBody>
      </p:sp>
      <p:pic>
        <p:nvPicPr>
          <p:cNvPr id="34" name="תמונה 33" descr="תמונה שמכילה טקסט, שלט, גרפיקה וקטורית&#10;&#10;התיאור נוצר באופן אוטומטי">
            <a:extLst>
              <a:ext uri="{FF2B5EF4-FFF2-40B4-BE49-F238E27FC236}">
                <a16:creationId xmlns:a16="http://schemas.microsoft.com/office/drawing/2014/main" id="{BF2E873E-7176-4AB4-94BE-06386CCBF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6358" y="13047"/>
            <a:ext cx="146683" cy="143962"/>
          </a:xfrm>
          <a:prstGeom prst="rect">
            <a:avLst/>
          </a:prstGeom>
          <a:solidFill>
            <a:srgbClr val="FFFFFF"/>
          </a:solidFill>
        </p:spPr>
      </p:pic>
      <p:sp>
        <p:nvSpPr>
          <p:cNvPr id="8" name="מלבן 7">
            <a:extLst>
              <a:ext uri="{FF2B5EF4-FFF2-40B4-BE49-F238E27FC236}">
                <a16:creationId xmlns:a16="http://schemas.microsoft.com/office/drawing/2014/main" id="{2AA00327-369B-4874-A77C-4AA218078C72}"/>
              </a:ext>
            </a:extLst>
          </p:cNvPr>
          <p:cNvSpPr/>
          <p:nvPr/>
        </p:nvSpPr>
        <p:spPr>
          <a:xfrm>
            <a:off x="1243484" y="40193"/>
            <a:ext cx="45719" cy="9851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sp>
        <p:nvSpPr>
          <p:cNvPr id="36" name="מלבן 35">
            <a:extLst>
              <a:ext uri="{FF2B5EF4-FFF2-40B4-BE49-F238E27FC236}">
                <a16:creationId xmlns:a16="http://schemas.microsoft.com/office/drawing/2014/main" id="{ACA095DB-B6AA-4011-9EE7-B97E1B1EAA4B}"/>
              </a:ext>
            </a:extLst>
          </p:cNvPr>
          <p:cNvSpPr/>
          <p:nvPr/>
        </p:nvSpPr>
        <p:spPr>
          <a:xfrm>
            <a:off x="0" y="7767783"/>
            <a:ext cx="6858000" cy="7434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sp>
        <p:nvSpPr>
          <p:cNvPr id="38" name="מלבן 37">
            <a:extLst>
              <a:ext uri="{FF2B5EF4-FFF2-40B4-BE49-F238E27FC236}">
                <a16:creationId xmlns:a16="http://schemas.microsoft.com/office/drawing/2014/main" id="{ECC31E42-920C-43CA-B4D8-9F0841837930}"/>
              </a:ext>
            </a:extLst>
          </p:cNvPr>
          <p:cNvSpPr/>
          <p:nvPr/>
        </p:nvSpPr>
        <p:spPr>
          <a:xfrm>
            <a:off x="57196" y="7815465"/>
            <a:ext cx="2061602" cy="398494"/>
          </a:xfrm>
          <a:custGeom>
            <a:avLst/>
            <a:gdLst>
              <a:gd name="connsiteX0" fmla="*/ 0 w 2061602"/>
              <a:gd name="connsiteY0" fmla="*/ 0 h 398494"/>
              <a:gd name="connsiteX1" fmla="*/ 536017 w 2061602"/>
              <a:gd name="connsiteY1" fmla="*/ 0 h 398494"/>
              <a:gd name="connsiteX2" fmla="*/ 989569 w 2061602"/>
              <a:gd name="connsiteY2" fmla="*/ 0 h 398494"/>
              <a:gd name="connsiteX3" fmla="*/ 1525585 w 2061602"/>
              <a:gd name="connsiteY3" fmla="*/ 0 h 398494"/>
              <a:gd name="connsiteX4" fmla="*/ 2061602 w 2061602"/>
              <a:gd name="connsiteY4" fmla="*/ 0 h 398494"/>
              <a:gd name="connsiteX5" fmla="*/ 2061602 w 2061602"/>
              <a:gd name="connsiteY5" fmla="*/ 398494 h 398494"/>
              <a:gd name="connsiteX6" fmla="*/ 1525585 w 2061602"/>
              <a:gd name="connsiteY6" fmla="*/ 398494 h 398494"/>
              <a:gd name="connsiteX7" fmla="*/ 968953 w 2061602"/>
              <a:gd name="connsiteY7" fmla="*/ 398494 h 398494"/>
              <a:gd name="connsiteX8" fmla="*/ 0 w 2061602"/>
              <a:gd name="connsiteY8" fmla="*/ 398494 h 398494"/>
              <a:gd name="connsiteX9" fmla="*/ 0 w 2061602"/>
              <a:gd name="connsiteY9" fmla="*/ 0 h 39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1602" h="398494" fill="none" extrusionOk="0">
                <a:moveTo>
                  <a:pt x="0" y="0"/>
                </a:moveTo>
                <a:cubicBezTo>
                  <a:pt x="157216" y="-51065"/>
                  <a:pt x="323417" y="27595"/>
                  <a:pt x="536017" y="0"/>
                </a:cubicBezTo>
                <a:cubicBezTo>
                  <a:pt x="748617" y="-27595"/>
                  <a:pt x="763055" y="52950"/>
                  <a:pt x="989569" y="0"/>
                </a:cubicBezTo>
                <a:cubicBezTo>
                  <a:pt x="1216083" y="-52950"/>
                  <a:pt x="1277307" y="46147"/>
                  <a:pt x="1525585" y="0"/>
                </a:cubicBezTo>
                <a:cubicBezTo>
                  <a:pt x="1773863" y="-46147"/>
                  <a:pt x="1886162" y="180"/>
                  <a:pt x="2061602" y="0"/>
                </a:cubicBezTo>
                <a:cubicBezTo>
                  <a:pt x="2070329" y="196684"/>
                  <a:pt x="2035518" y="275862"/>
                  <a:pt x="2061602" y="398494"/>
                </a:cubicBezTo>
                <a:cubicBezTo>
                  <a:pt x="1933355" y="407646"/>
                  <a:pt x="1733548" y="383651"/>
                  <a:pt x="1525585" y="398494"/>
                </a:cubicBezTo>
                <a:cubicBezTo>
                  <a:pt x="1317622" y="413337"/>
                  <a:pt x="1129290" y="332443"/>
                  <a:pt x="968953" y="398494"/>
                </a:cubicBezTo>
                <a:cubicBezTo>
                  <a:pt x="808616" y="464545"/>
                  <a:pt x="340702" y="325248"/>
                  <a:pt x="0" y="398494"/>
                </a:cubicBezTo>
                <a:cubicBezTo>
                  <a:pt x="-18347" y="310100"/>
                  <a:pt x="47768" y="173634"/>
                  <a:pt x="0" y="0"/>
                </a:cubicBezTo>
                <a:close/>
              </a:path>
              <a:path w="2061602" h="398494" stroke="0" extrusionOk="0">
                <a:moveTo>
                  <a:pt x="0" y="0"/>
                </a:moveTo>
                <a:cubicBezTo>
                  <a:pt x="189831" y="-47483"/>
                  <a:pt x="355608" y="57059"/>
                  <a:pt x="494784" y="0"/>
                </a:cubicBezTo>
                <a:cubicBezTo>
                  <a:pt x="633960" y="-57059"/>
                  <a:pt x="892074" y="676"/>
                  <a:pt x="1051417" y="0"/>
                </a:cubicBezTo>
                <a:cubicBezTo>
                  <a:pt x="1210760" y="-676"/>
                  <a:pt x="1358246" y="36305"/>
                  <a:pt x="1566818" y="0"/>
                </a:cubicBezTo>
                <a:cubicBezTo>
                  <a:pt x="1775390" y="-36305"/>
                  <a:pt x="1828878" y="29917"/>
                  <a:pt x="2061602" y="0"/>
                </a:cubicBezTo>
                <a:cubicBezTo>
                  <a:pt x="2102632" y="85854"/>
                  <a:pt x="2060661" y="247478"/>
                  <a:pt x="2061602" y="398494"/>
                </a:cubicBezTo>
                <a:cubicBezTo>
                  <a:pt x="1867201" y="436304"/>
                  <a:pt x="1633576" y="336370"/>
                  <a:pt x="1525585" y="398494"/>
                </a:cubicBezTo>
                <a:cubicBezTo>
                  <a:pt x="1417594" y="460618"/>
                  <a:pt x="1241959" y="398125"/>
                  <a:pt x="1051417" y="398494"/>
                </a:cubicBezTo>
                <a:cubicBezTo>
                  <a:pt x="860875" y="398863"/>
                  <a:pt x="824563" y="395116"/>
                  <a:pt x="597865" y="398494"/>
                </a:cubicBezTo>
                <a:cubicBezTo>
                  <a:pt x="371167" y="401872"/>
                  <a:pt x="243184" y="374121"/>
                  <a:pt x="0" y="398494"/>
                </a:cubicBezTo>
                <a:cubicBezTo>
                  <a:pt x="-41880" y="244019"/>
                  <a:pt x="35050" y="182017"/>
                  <a:pt x="0" y="0"/>
                </a:cubicBezTo>
                <a:close/>
              </a:path>
            </a:pathLst>
          </a:custGeom>
          <a:solidFill>
            <a:srgbClr val="FEF0F6"/>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800" dirty="0">
                <a:solidFill>
                  <a:srgbClr val="B05252"/>
                </a:solidFill>
                <a:latin typeface="Arial Black" panose="020B0A04020102020204" pitchFamily="34" charset="0"/>
                <a:ea typeface="Adobe Heiti Std R" panose="020B0400000000000000" pitchFamily="34" charset="-128"/>
              </a:rPr>
              <a:t>makom.balev.project@gmail.com</a:t>
            </a:r>
          </a:p>
          <a:p>
            <a:r>
              <a:rPr lang="en-US" sz="800" dirty="0">
                <a:solidFill>
                  <a:srgbClr val="B05252"/>
                </a:solidFill>
                <a:latin typeface="Arial Black" panose="020B0A04020102020204" pitchFamily="34" charset="0"/>
                <a:ea typeface="Adobe Heiti Std R" panose="020B0400000000000000" pitchFamily="34" charset="-128"/>
              </a:rPr>
              <a:t>054-5920281</a:t>
            </a:r>
            <a:endParaRPr lang="he-IL" sz="700" dirty="0">
              <a:solidFill>
                <a:srgbClr val="B05252"/>
              </a:solidFill>
              <a:latin typeface="Arial Black" panose="020B0A04020102020204" pitchFamily="34" charset="0"/>
              <a:ea typeface="Adobe Heiti Std R" panose="020B0400000000000000" pitchFamily="34" charset="-128"/>
            </a:endParaRPr>
          </a:p>
        </p:txBody>
      </p:sp>
      <p:sp>
        <p:nvSpPr>
          <p:cNvPr id="40" name="מלבן 39">
            <a:extLst>
              <a:ext uri="{FF2B5EF4-FFF2-40B4-BE49-F238E27FC236}">
                <a16:creationId xmlns:a16="http://schemas.microsoft.com/office/drawing/2014/main" id="{92C7AE68-591F-4FEF-A8CE-16356AEDF685}"/>
              </a:ext>
            </a:extLst>
          </p:cNvPr>
          <p:cNvSpPr/>
          <p:nvPr/>
        </p:nvSpPr>
        <p:spPr>
          <a:xfrm>
            <a:off x="57197" y="8260933"/>
            <a:ext cx="2061601" cy="190921"/>
          </a:xfrm>
          <a:custGeom>
            <a:avLst/>
            <a:gdLst>
              <a:gd name="connsiteX0" fmla="*/ 0 w 2061601"/>
              <a:gd name="connsiteY0" fmla="*/ 0 h 190921"/>
              <a:gd name="connsiteX1" fmla="*/ 536016 w 2061601"/>
              <a:gd name="connsiteY1" fmla="*/ 0 h 190921"/>
              <a:gd name="connsiteX2" fmla="*/ 989568 w 2061601"/>
              <a:gd name="connsiteY2" fmla="*/ 0 h 190921"/>
              <a:gd name="connsiteX3" fmla="*/ 1525585 w 2061601"/>
              <a:gd name="connsiteY3" fmla="*/ 0 h 190921"/>
              <a:gd name="connsiteX4" fmla="*/ 2061601 w 2061601"/>
              <a:gd name="connsiteY4" fmla="*/ 0 h 190921"/>
              <a:gd name="connsiteX5" fmla="*/ 2061601 w 2061601"/>
              <a:gd name="connsiteY5" fmla="*/ 190921 h 190921"/>
              <a:gd name="connsiteX6" fmla="*/ 1525585 w 2061601"/>
              <a:gd name="connsiteY6" fmla="*/ 190921 h 190921"/>
              <a:gd name="connsiteX7" fmla="*/ 968952 w 2061601"/>
              <a:gd name="connsiteY7" fmla="*/ 190921 h 190921"/>
              <a:gd name="connsiteX8" fmla="*/ 0 w 2061601"/>
              <a:gd name="connsiteY8" fmla="*/ 190921 h 190921"/>
              <a:gd name="connsiteX9" fmla="*/ 0 w 2061601"/>
              <a:gd name="connsiteY9" fmla="*/ 0 h 19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1601" h="190921" fill="none" extrusionOk="0">
                <a:moveTo>
                  <a:pt x="0" y="0"/>
                </a:moveTo>
                <a:cubicBezTo>
                  <a:pt x="159475" y="-50386"/>
                  <a:pt x="326507" y="31499"/>
                  <a:pt x="536016" y="0"/>
                </a:cubicBezTo>
                <a:cubicBezTo>
                  <a:pt x="745525" y="-31499"/>
                  <a:pt x="763054" y="52950"/>
                  <a:pt x="989568" y="0"/>
                </a:cubicBezTo>
                <a:cubicBezTo>
                  <a:pt x="1216082" y="-52950"/>
                  <a:pt x="1275987" y="44378"/>
                  <a:pt x="1525585" y="0"/>
                </a:cubicBezTo>
                <a:cubicBezTo>
                  <a:pt x="1775183" y="-44378"/>
                  <a:pt x="1893299" y="5798"/>
                  <a:pt x="2061601" y="0"/>
                </a:cubicBezTo>
                <a:cubicBezTo>
                  <a:pt x="2068221" y="42660"/>
                  <a:pt x="2047612" y="98997"/>
                  <a:pt x="2061601" y="190921"/>
                </a:cubicBezTo>
                <a:cubicBezTo>
                  <a:pt x="1928123" y="197747"/>
                  <a:pt x="1729742" y="171957"/>
                  <a:pt x="1525585" y="190921"/>
                </a:cubicBezTo>
                <a:cubicBezTo>
                  <a:pt x="1321428" y="209885"/>
                  <a:pt x="1129543" y="125039"/>
                  <a:pt x="968952" y="190921"/>
                </a:cubicBezTo>
                <a:cubicBezTo>
                  <a:pt x="808361" y="256803"/>
                  <a:pt x="336951" y="114926"/>
                  <a:pt x="0" y="190921"/>
                </a:cubicBezTo>
                <a:cubicBezTo>
                  <a:pt x="-18343" y="96468"/>
                  <a:pt x="8299" y="54539"/>
                  <a:pt x="0" y="0"/>
                </a:cubicBezTo>
                <a:close/>
              </a:path>
              <a:path w="2061601" h="190921" stroke="0" extrusionOk="0">
                <a:moveTo>
                  <a:pt x="0" y="0"/>
                </a:moveTo>
                <a:cubicBezTo>
                  <a:pt x="189831" y="-47483"/>
                  <a:pt x="355608" y="57059"/>
                  <a:pt x="494784" y="0"/>
                </a:cubicBezTo>
                <a:cubicBezTo>
                  <a:pt x="633960" y="-57059"/>
                  <a:pt x="892074" y="676"/>
                  <a:pt x="1051417" y="0"/>
                </a:cubicBezTo>
                <a:cubicBezTo>
                  <a:pt x="1210760" y="-676"/>
                  <a:pt x="1363138" y="39074"/>
                  <a:pt x="1566817" y="0"/>
                </a:cubicBezTo>
                <a:cubicBezTo>
                  <a:pt x="1770496" y="-39074"/>
                  <a:pt x="1828877" y="29917"/>
                  <a:pt x="2061601" y="0"/>
                </a:cubicBezTo>
                <a:cubicBezTo>
                  <a:pt x="2072320" y="88076"/>
                  <a:pt x="2046624" y="128205"/>
                  <a:pt x="2061601" y="190921"/>
                </a:cubicBezTo>
                <a:cubicBezTo>
                  <a:pt x="1859687" y="225158"/>
                  <a:pt x="1633193" y="185307"/>
                  <a:pt x="1525585" y="190921"/>
                </a:cubicBezTo>
                <a:cubicBezTo>
                  <a:pt x="1417977" y="196535"/>
                  <a:pt x="1241959" y="190552"/>
                  <a:pt x="1051417" y="190921"/>
                </a:cubicBezTo>
                <a:cubicBezTo>
                  <a:pt x="860875" y="191290"/>
                  <a:pt x="689389" y="136513"/>
                  <a:pt x="597864" y="190921"/>
                </a:cubicBezTo>
                <a:cubicBezTo>
                  <a:pt x="506339" y="245329"/>
                  <a:pt x="240192" y="164271"/>
                  <a:pt x="0" y="190921"/>
                </a:cubicBezTo>
                <a:cubicBezTo>
                  <a:pt x="-20401" y="97750"/>
                  <a:pt x="1773" y="82218"/>
                  <a:pt x="0" y="0"/>
                </a:cubicBezTo>
                <a:close/>
              </a:path>
            </a:pathLst>
          </a:custGeom>
          <a:solidFill>
            <a:srgbClr val="FEF0F6"/>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800" dirty="0">
                <a:solidFill>
                  <a:srgbClr val="B05252"/>
                </a:solidFill>
                <a:latin typeface="Arial Black" panose="020B0A04020102020204" pitchFamily="34" charset="0"/>
                <a:ea typeface="Adobe Heiti Std R" panose="020B0400000000000000" pitchFamily="34" charset="-128"/>
              </a:rPr>
              <a:t>Facebook  |  Instagram  |  TikTok</a:t>
            </a:r>
            <a:endParaRPr lang="he-IL" sz="800" dirty="0">
              <a:solidFill>
                <a:srgbClr val="B05252"/>
              </a:solidFill>
              <a:latin typeface="Arial Black" panose="020B0A04020102020204" pitchFamily="34" charset="0"/>
              <a:ea typeface="Adobe Heiti Std R" panose="020B0400000000000000" pitchFamily="34" charset="-128"/>
            </a:endParaRPr>
          </a:p>
        </p:txBody>
      </p:sp>
      <p:sp>
        <p:nvSpPr>
          <p:cNvPr id="28" name="תיבת טקסט 27">
            <a:extLst>
              <a:ext uri="{FF2B5EF4-FFF2-40B4-BE49-F238E27FC236}">
                <a16:creationId xmlns:a16="http://schemas.microsoft.com/office/drawing/2014/main" id="{417AFE24-DACF-480C-B562-BFBE35DEFDE7}"/>
              </a:ext>
            </a:extLst>
          </p:cNvPr>
          <p:cNvSpPr txBox="1"/>
          <p:nvPr/>
        </p:nvSpPr>
        <p:spPr>
          <a:xfrm>
            <a:off x="5844531" y="7767783"/>
            <a:ext cx="1013469" cy="723275"/>
          </a:xfrm>
          <a:prstGeom prst="rect">
            <a:avLst/>
          </a:prstGeom>
          <a:noFill/>
        </p:spPr>
        <p:txBody>
          <a:bodyPr wrap="square" rtlCol="1">
            <a:spAutoFit/>
          </a:bodyPr>
          <a:lstStyle/>
          <a:p>
            <a:pPr algn="r"/>
            <a:r>
              <a:rPr lang="he-IL" sz="1100" dirty="0">
                <a:solidFill>
                  <a:srgbClr val="B05252"/>
                </a:solidFill>
                <a:latin typeface="Makombalevhebrew" panose="02000503000000000000" pitchFamily="2" charset="-79"/>
                <a:cs typeface="Makombalevhebrew" panose="02000503000000000000" pitchFamily="2" charset="-79"/>
              </a:rPr>
              <a:t>תודה רבה ל:</a:t>
            </a:r>
            <a:br>
              <a:rPr lang="en-US" sz="1100" dirty="0">
                <a:solidFill>
                  <a:srgbClr val="B05252"/>
                </a:solidFill>
                <a:latin typeface="Makombalevhebrew" panose="02000503000000000000" pitchFamily="2" charset="-79"/>
                <a:cs typeface="Makombalevhebrew" panose="02000503000000000000" pitchFamily="2" charset="-79"/>
              </a:rPr>
            </a:br>
            <a:r>
              <a:rPr lang="he-IL" sz="1000" dirty="0">
                <a:solidFill>
                  <a:srgbClr val="B05252"/>
                </a:solidFill>
                <a:latin typeface="Makombalevhebrew" panose="02000503000000000000" pitchFamily="2" charset="-79"/>
                <a:cs typeface="Makombalevhebrew" panose="02000503000000000000" pitchFamily="2" charset="-79"/>
              </a:rPr>
              <a:t>#</a:t>
            </a:r>
            <a:br>
              <a:rPr lang="en-US" sz="1000" dirty="0">
                <a:solidFill>
                  <a:srgbClr val="B05252"/>
                </a:solidFill>
                <a:latin typeface="Makombalevhebrew" panose="02000503000000000000" pitchFamily="2" charset="-79"/>
                <a:cs typeface="Makombalevhebrew" panose="02000503000000000000" pitchFamily="2" charset="-79"/>
              </a:rPr>
            </a:br>
            <a:r>
              <a:rPr lang="he-IL" sz="1000" dirty="0">
                <a:solidFill>
                  <a:srgbClr val="B05252"/>
                </a:solidFill>
                <a:latin typeface="Makombalevhebrew" panose="02000503000000000000" pitchFamily="2" charset="-79"/>
                <a:cs typeface="Makombalevhebrew" panose="02000503000000000000" pitchFamily="2" charset="-79"/>
              </a:rPr>
              <a:t>#</a:t>
            </a:r>
          </a:p>
          <a:p>
            <a:pPr algn="r"/>
            <a:r>
              <a:rPr lang="he-IL" sz="1000" dirty="0">
                <a:solidFill>
                  <a:srgbClr val="B05252"/>
                </a:solidFill>
                <a:latin typeface="Makombalevhebrew" panose="02000503000000000000" pitchFamily="2" charset="-79"/>
                <a:cs typeface="Makombalevhebrew" panose="02000503000000000000" pitchFamily="2" charset="-79"/>
              </a:rPr>
              <a:t>#</a:t>
            </a:r>
          </a:p>
        </p:txBody>
      </p:sp>
      <p:grpSp>
        <p:nvGrpSpPr>
          <p:cNvPr id="37" name="קבוצה 36">
            <a:extLst>
              <a:ext uri="{FF2B5EF4-FFF2-40B4-BE49-F238E27FC236}">
                <a16:creationId xmlns:a16="http://schemas.microsoft.com/office/drawing/2014/main" id="{B76928AE-44F0-493B-9707-5115BF761C0E}"/>
              </a:ext>
            </a:extLst>
          </p:cNvPr>
          <p:cNvGrpSpPr/>
          <p:nvPr/>
        </p:nvGrpSpPr>
        <p:grpSpPr>
          <a:xfrm>
            <a:off x="476794" y="1447460"/>
            <a:ext cx="5904412" cy="2306084"/>
            <a:chOff x="476794" y="3569336"/>
            <a:chExt cx="5904412" cy="2306084"/>
          </a:xfrm>
        </p:grpSpPr>
        <p:sp>
          <p:nvSpPr>
            <p:cNvPr id="39" name="מלבן 38">
              <a:extLst>
                <a:ext uri="{FF2B5EF4-FFF2-40B4-BE49-F238E27FC236}">
                  <a16:creationId xmlns:a16="http://schemas.microsoft.com/office/drawing/2014/main" id="{B50B47F7-B2B3-48EA-8754-D37C4A75C32B}"/>
                </a:ext>
              </a:extLst>
            </p:cNvPr>
            <p:cNvSpPr/>
            <p:nvPr/>
          </p:nvSpPr>
          <p:spPr>
            <a:xfrm>
              <a:off x="476794" y="3569336"/>
              <a:ext cx="5904412" cy="2306084"/>
            </a:xfrm>
            <a:prstGeom prst="rect">
              <a:avLst/>
            </a:prstGeom>
            <a:solidFill>
              <a:schemeClr val="bg1"/>
            </a:solidFill>
            <a:ln w="28575">
              <a:solidFill>
                <a:srgbClr val="FCCCE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42" name="מלבן 41">
              <a:extLst>
                <a:ext uri="{FF2B5EF4-FFF2-40B4-BE49-F238E27FC236}">
                  <a16:creationId xmlns:a16="http://schemas.microsoft.com/office/drawing/2014/main" id="{3B337754-6F3C-4A08-9480-3311E522F5D2}"/>
                </a:ext>
              </a:extLst>
            </p:cNvPr>
            <p:cNvSpPr/>
            <p:nvPr/>
          </p:nvSpPr>
          <p:spPr>
            <a:xfrm>
              <a:off x="584113" y="3675327"/>
              <a:ext cx="2094102" cy="2094102"/>
            </a:xfrm>
            <a:prstGeom prst="rect">
              <a:avLst/>
            </a:prstGeom>
            <a:solidFill>
              <a:srgbClr val="FCC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תמונה</a:t>
              </a:r>
            </a:p>
          </p:txBody>
        </p:sp>
        <p:sp>
          <p:nvSpPr>
            <p:cNvPr id="43" name="מלבן 42">
              <a:extLst>
                <a:ext uri="{FF2B5EF4-FFF2-40B4-BE49-F238E27FC236}">
                  <a16:creationId xmlns:a16="http://schemas.microsoft.com/office/drawing/2014/main" id="{9A8215C6-0592-4D27-9381-7820D2768238}"/>
                </a:ext>
              </a:extLst>
            </p:cNvPr>
            <p:cNvSpPr/>
            <p:nvPr/>
          </p:nvSpPr>
          <p:spPr>
            <a:xfrm>
              <a:off x="4503563" y="3681177"/>
              <a:ext cx="1755522" cy="216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a:r>
                <a:rPr lang="he-IL" dirty="0">
                  <a:solidFill>
                    <a:srgbClr val="B05252"/>
                  </a:solidFill>
                  <a:latin typeface="Makom Balev Hebrew" panose="02000503000000000000" pitchFamily="2" charset="-79"/>
                  <a:cs typeface="Makom Balev Hebrew" panose="02000503000000000000" pitchFamily="2" charset="-79"/>
                </a:rPr>
                <a:t>שושי למען האחר</a:t>
              </a:r>
            </a:p>
          </p:txBody>
        </p:sp>
        <p:sp>
          <p:nvSpPr>
            <p:cNvPr id="45" name="מלבן 44">
              <a:extLst>
                <a:ext uri="{FF2B5EF4-FFF2-40B4-BE49-F238E27FC236}">
                  <a16:creationId xmlns:a16="http://schemas.microsoft.com/office/drawing/2014/main" id="{CC6B5DF9-4EBF-4845-82C3-BE3738BD1C24}"/>
                </a:ext>
              </a:extLst>
            </p:cNvPr>
            <p:cNvSpPr/>
            <p:nvPr/>
          </p:nvSpPr>
          <p:spPr>
            <a:xfrm>
              <a:off x="2801983" y="4009586"/>
              <a:ext cx="3457101" cy="1759843"/>
            </a:xfrm>
            <a:prstGeom prst="rect">
              <a:avLst/>
            </a:prstGeom>
            <a:solidFill>
              <a:srgbClr val="FCC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r>
                <a:rPr lang="he-IL" sz="1050" dirty="0">
                  <a:solidFill>
                    <a:srgbClr val="B05252"/>
                  </a:solidFill>
                  <a:latin typeface="+mj-lt"/>
                </a:rPr>
                <a:t>שושי, בת 67 מרמת גן מסתובבת בימים אלו ברחובות תל אביב ומחלקת מזון לנזקקים. "כבר מעל לשנה שאני חסרת עבודה" אומרת שושי" העזרה לאחר ממלאת אותי גאווה ושמחה" לאחרונה שושי פועלת רבות לרווחת דירי הרחוב ואף הקימה מתחם לינה ובית תמחוי בשלושה ערים שונות. שושי שמחה שניתנה לה היכולת לסייע לאחרים. ששושי נשאלת למה היא לא מפסיקה או נחה היא טוענת "שאין סיבה ואין ממה לנוח"</a:t>
              </a:r>
            </a:p>
            <a:p>
              <a:pPr algn="r"/>
              <a:r>
                <a:rPr lang="he-IL" sz="1050" u="sng" dirty="0">
                  <a:solidFill>
                    <a:srgbClr val="B05252"/>
                  </a:solidFill>
                </a:rPr>
                <a:t>להמשך קריאה</a:t>
              </a:r>
            </a:p>
          </p:txBody>
        </p:sp>
        <p:sp>
          <p:nvSpPr>
            <p:cNvPr id="46" name="מלבן 45">
              <a:extLst>
                <a:ext uri="{FF2B5EF4-FFF2-40B4-BE49-F238E27FC236}">
                  <a16:creationId xmlns:a16="http://schemas.microsoft.com/office/drawing/2014/main" id="{1E58590C-0B18-40ED-9984-B99018800BFC}"/>
                </a:ext>
              </a:extLst>
            </p:cNvPr>
            <p:cNvSpPr/>
            <p:nvPr/>
          </p:nvSpPr>
          <p:spPr>
            <a:xfrm>
              <a:off x="4005226" y="3757642"/>
              <a:ext cx="702743" cy="1401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r>
                <a:rPr lang="he-IL" sz="1000" dirty="0">
                  <a:solidFill>
                    <a:srgbClr val="B05252"/>
                  </a:solidFill>
                  <a:latin typeface="Makom Balev Hebrew" panose="02000503000000000000" pitchFamily="2" charset="-79"/>
                  <a:cs typeface="Makom Balev Hebrew" panose="02000503000000000000" pitchFamily="2" charset="-79"/>
                </a:rPr>
                <a:t>12/4/21</a:t>
              </a:r>
            </a:p>
          </p:txBody>
        </p:sp>
        <p:pic>
          <p:nvPicPr>
            <p:cNvPr id="48" name="תמונה 47">
              <a:extLst>
                <a:ext uri="{FF2B5EF4-FFF2-40B4-BE49-F238E27FC236}">
                  <a16:creationId xmlns:a16="http://schemas.microsoft.com/office/drawing/2014/main" id="{522D90DE-7227-44A9-B74D-F1F6F234CD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509" y="3827693"/>
              <a:ext cx="1763309" cy="1763309"/>
            </a:xfrm>
            <a:prstGeom prst="rect">
              <a:avLst/>
            </a:prstGeom>
          </p:spPr>
        </p:pic>
        <p:pic>
          <p:nvPicPr>
            <p:cNvPr id="49" name="Picture 2" descr="חורף של דרי הרחוב: &quot;קר, אבל מרגיש כמו גיהנום&quot;">
              <a:extLst>
                <a:ext uri="{FF2B5EF4-FFF2-40B4-BE49-F238E27FC236}">
                  <a16:creationId xmlns:a16="http://schemas.microsoft.com/office/drawing/2014/main" id="{E364EA86-B59D-405D-B453-CD24F4E09D8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95" r="38847"/>
            <a:stretch/>
          </p:blipFill>
          <p:spPr bwMode="auto">
            <a:xfrm>
              <a:off x="749509" y="3827693"/>
              <a:ext cx="1763309" cy="1759843"/>
            </a:xfrm>
            <a:prstGeom prst="rect">
              <a:avLst/>
            </a:prstGeom>
            <a:noFill/>
            <a:extLst>
              <a:ext uri="{909E8E84-426E-40DD-AFC4-6F175D3DCCD1}">
                <a14:hiddenFill xmlns:a14="http://schemas.microsoft.com/office/drawing/2010/main">
                  <a:solidFill>
                    <a:srgbClr val="FFFFFF"/>
                  </a:solidFill>
                </a14:hiddenFill>
              </a:ext>
            </a:extLst>
          </p:spPr>
        </p:pic>
      </p:grpSp>
      <p:sp>
        <p:nvSpPr>
          <p:cNvPr id="50" name="מלבן 49">
            <a:extLst>
              <a:ext uri="{FF2B5EF4-FFF2-40B4-BE49-F238E27FC236}">
                <a16:creationId xmlns:a16="http://schemas.microsoft.com/office/drawing/2014/main" id="{265C4198-255F-4E6B-BA2A-85F1598F55A2}"/>
              </a:ext>
            </a:extLst>
          </p:cNvPr>
          <p:cNvSpPr/>
          <p:nvPr/>
        </p:nvSpPr>
        <p:spPr>
          <a:xfrm>
            <a:off x="-3976" y="4078375"/>
            <a:ext cx="6861976" cy="743464"/>
          </a:xfrm>
          <a:prstGeom prst="rect">
            <a:avLst/>
          </a:prstGeom>
          <a:solidFill>
            <a:srgbClr val="FCC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sz="1600" dirty="0">
              <a:solidFill>
                <a:srgbClr val="B05252"/>
              </a:solidFill>
              <a:latin typeface="Makom Balev Hebrew" panose="02000503000000000000" pitchFamily="2" charset="-79"/>
              <a:cs typeface="Makom Balev Hebrew" panose="02000503000000000000" pitchFamily="2" charset="-79"/>
            </a:endParaRPr>
          </a:p>
          <a:p>
            <a:pPr algn="ctr" rtl="1"/>
            <a:r>
              <a:rPr lang="he-IL" sz="1600" dirty="0">
                <a:solidFill>
                  <a:srgbClr val="B05252"/>
                </a:solidFill>
                <a:latin typeface="Makom Balev Hebrew" panose="02000503000000000000" pitchFamily="2" charset="-79"/>
                <a:cs typeface="Makom Balev Hebrew" panose="02000503000000000000" pitchFamily="2" charset="-79"/>
              </a:rPr>
              <a:t>"טוב לתת כשנשאלים, אך טוב יותר לתת מבלי להישאל - לתת מתוך הבנה." </a:t>
            </a:r>
            <a:endParaRPr lang="en-US" sz="1600" dirty="0">
              <a:solidFill>
                <a:srgbClr val="B05252"/>
              </a:solidFill>
              <a:latin typeface="Makom Balev Hebrew" panose="02000503000000000000" pitchFamily="2" charset="-79"/>
              <a:cs typeface="Makom Balev Hebrew" panose="02000503000000000000" pitchFamily="2" charset="-79"/>
            </a:endParaRPr>
          </a:p>
          <a:p>
            <a:pPr algn="ctr" rtl="1"/>
            <a:r>
              <a:rPr lang="he-IL" sz="1400" dirty="0">
                <a:solidFill>
                  <a:srgbClr val="B05252"/>
                </a:solidFill>
                <a:latin typeface="Makom Balev Hebrew" panose="02000503000000000000" pitchFamily="2" charset="-79"/>
                <a:cs typeface="Makom Balev Hebrew" panose="02000503000000000000" pitchFamily="2" charset="-79"/>
              </a:rPr>
              <a:t>ג'ובראן חליל ג'ובראן</a:t>
            </a:r>
            <a:endParaRPr lang="en-US" sz="1400" dirty="0">
              <a:solidFill>
                <a:srgbClr val="B05252"/>
              </a:solidFill>
              <a:latin typeface="Makom Balev Hebrew" panose="02000503000000000000" pitchFamily="2" charset="-79"/>
              <a:cs typeface="Makom Balev Hebrew" panose="02000503000000000000" pitchFamily="2" charset="-79"/>
            </a:endParaRPr>
          </a:p>
          <a:p>
            <a:pPr algn="ctr"/>
            <a:endParaRPr lang="he-IL" sz="1600" dirty="0">
              <a:solidFill>
                <a:srgbClr val="B05252"/>
              </a:solidFill>
              <a:latin typeface="Makom Balev Hebrew" panose="02000503000000000000" pitchFamily="2" charset="-79"/>
              <a:cs typeface="Makom Balev Hebrew" panose="02000503000000000000" pitchFamily="2" charset="-79"/>
            </a:endParaRPr>
          </a:p>
        </p:txBody>
      </p:sp>
      <p:grpSp>
        <p:nvGrpSpPr>
          <p:cNvPr id="51" name="קבוצה 50">
            <a:extLst>
              <a:ext uri="{FF2B5EF4-FFF2-40B4-BE49-F238E27FC236}">
                <a16:creationId xmlns:a16="http://schemas.microsoft.com/office/drawing/2014/main" id="{F5ACF1C6-E391-4D3C-B512-40EA337C4852}"/>
              </a:ext>
            </a:extLst>
          </p:cNvPr>
          <p:cNvGrpSpPr/>
          <p:nvPr/>
        </p:nvGrpSpPr>
        <p:grpSpPr>
          <a:xfrm>
            <a:off x="476793" y="5121807"/>
            <a:ext cx="5904413" cy="2306084"/>
            <a:chOff x="476794" y="3713542"/>
            <a:chExt cx="5904413" cy="2306084"/>
          </a:xfrm>
        </p:grpSpPr>
        <p:sp>
          <p:nvSpPr>
            <p:cNvPr id="52" name="מלבן 51">
              <a:extLst>
                <a:ext uri="{FF2B5EF4-FFF2-40B4-BE49-F238E27FC236}">
                  <a16:creationId xmlns:a16="http://schemas.microsoft.com/office/drawing/2014/main" id="{EE812C27-6058-4BF1-9133-452A22A7D580}"/>
                </a:ext>
              </a:extLst>
            </p:cNvPr>
            <p:cNvSpPr/>
            <p:nvPr/>
          </p:nvSpPr>
          <p:spPr>
            <a:xfrm>
              <a:off x="476794" y="3713542"/>
              <a:ext cx="5904412" cy="2306084"/>
            </a:xfrm>
            <a:prstGeom prst="rect">
              <a:avLst/>
            </a:prstGeom>
            <a:solidFill>
              <a:schemeClr val="bg1"/>
            </a:solidFill>
            <a:ln w="28575">
              <a:solidFill>
                <a:srgbClr val="FCCCE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53" name="מלבן 52">
              <a:extLst>
                <a:ext uri="{FF2B5EF4-FFF2-40B4-BE49-F238E27FC236}">
                  <a16:creationId xmlns:a16="http://schemas.microsoft.com/office/drawing/2014/main" id="{57B3149A-F09F-4DA1-B462-CAED8F1A4F24}"/>
                </a:ext>
              </a:extLst>
            </p:cNvPr>
            <p:cNvSpPr/>
            <p:nvPr/>
          </p:nvSpPr>
          <p:spPr>
            <a:xfrm>
              <a:off x="476795" y="3834063"/>
              <a:ext cx="5904412" cy="2116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rgbClr val="B05252"/>
                  </a:solidFill>
                  <a:latin typeface="Makom Balev Hebrew" panose="02000503000000000000" pitchFamily="2" charset="-79"/>
                  <a:cs typeface="Makom Balev Hebrew" panose="02000503000000000000" pitchFamily="2" charset="-79"/>
                </a:rPr>
                <a:t>יום התנדבות בשילוב עריית אשדוד</a:t>
              </a:r>
            </a:p>
          </p:txBody>
        </p:sp>
        <p:pic>
          <p:nvPicPr>
            <p:cNvPr id="54" name="תמונה 53">
              <a:extLst>
                <a:ext uri="{FF2B5EF4-FFF2-40B4-BE49-F238E27FC236}">
                  <a16:creationId xmlns:a16="http://schemas.microsoft.com/office/drawing/2014/main" id="{AA45F814-3B80-416D-9F84-C694E5676F51}"/>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034630" y="4342956"/>
              <a:ext cx="1399986" cy="1399986"/>
            </a:xfrm>
            <a:prstGeom prst="rect">
              <a:avLst/>
            </a:prstGeom>
          </p:spPr>
        </p:pic>
        <p:sp>
          <p:nvSpPr>
            <p:cNvPr id="55" name="מלבן 54">
              <a:extLst>
                <a:ext uri="{FF2B5EF4-FFF2-40B4-BE49-F238E27FC236}">
                  <a16:creationId xmlns:a16="http://schemas.microsoft.com/office/drawing/2014/main" id="{53956CBC-90B0-46C3-9F55-C778715BAA88}"/>
                </a:ext>
              </a:extLst>
            </p:cNvPr>
            <p:cNvSpPr/>
            <p:nvPr/>
          </p:nvSpPr>
          <p:spPr>
            <a:xfrm>
              <a:off x="2549813" y="4139897"/>
              <a:ext cx="1758645" cy="1777303"/>
            </a:xfrm>
            <a:prstGeom prst="rect">
              <a:avLst/>
            </a:prstGeom>
            <a:solidFill>
              <a:srgbClr val="FDE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he-IL" sz="1050" dirty="0">
                  <a:solidFill>
                    <a:srgbClr val="8A2F2E"/>
                  </a:solidFill>
                  <a:latin typeface="Makom Balev Hebrew" panose="02000503000000000000" pitchFamily="2" charset="-79"/>
                  <a:cs typeface="Makom Balev Hebrew" panose="02000503000000000000" pitchFamily="2" charset="-79"/>
                </a:rPr>
                <a:t>תלמידי י"ב היקרים שלנו, ביום ראשון, 24/1 תיבחנו בבחינת בגרות באנגלית בע"פ. בהתאם להנחיות משרד החינוך פרסמנו לכל אחד את שעת הבחינה בטבלאות המצורפות, בחדרי המחשבים. עליכם למלא הצהרת בריאות טרם הגיעכם</a:t>
              </a:r>
            </a:p>
          </p:txBody>
        </p:sp>
        <p:pic>
          <p:nvPicPr>
            <p:cNvPr id="56" name="תמונה 55">
              <a:extLst>
                <a:ext uri="{FF2B5EF4-FFF2-40B4-BE49-F238E27FC236}">
                  <a16:creationId xmlns:a16="http://schemas.microsoft.com/office/drawing/2014/main" id="{7B31F9CC-9020-466E-9EE5-53C1FDE57152}"/>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4423383" y="4320558"/>
              <a:ext cx="1399986" cy="1399986"/>
            </a:xfrm>
            <a:prstGeom prst="rect">
              <a:avLst/>
            </a:prstGeom>
          </p:spPr>
        </p:pic>
        <p:sp>
          <p:nvSpPr>
            <p:cNvPr id="57" name="משולש שווה-שוקיים 56">
              <a:extLst>
                <a:ext uri="{FF2B5EF4-FFF2-40B4-BE49-F238E27FC236}">
                  <a16:creationId xmlns:a16="http://schemas.microsoft.com/office/drawing/2014/main" id="{9068E21D-03F8-4946-96DE-89EF1598B43F}"/>
                </a:ext>
              </a:extLst>
            </p:cNvPr>
            <p:cNvSpPr/>
            <p:nvPr/>
          </p:nvSpPr>
          <p:spPr>
            <a:xfrm rot="5400000">
              <a:off x="5505278" y="4960957"/>
              <a:ext cx="887168" cy="143378"/>
            </a:xfrm>
            <a:prstGeom prst="triangle">
              <a:avLst/>
            </a:prstGeom>
            <a:solidFill>
              <a:srgbClr val="FCC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B05252"/>
                </a:solidFill>
              </a:endParaRPr>
            </a:p>
          </p:txBody>
        </p:sp>
        <p:sp>
          <p:nvSpPr>
            <p:cNvPr id="58" name="משולש שווה-שוקיים 57">
              <a:extLst>
                <a:ext uri="{FF2B5EF4-FFF2-40B4-BE49-F238E27FC236}">
                  <a16:creationId xmlns:a16="http://schemas.microsoft.com/office/drawing/2014/main" id="{E6D2A46B-C492-47F3-BB10-94D1CB9263E1}"/>
                </a:ext>
              </a:extLst>
            </p:cNvPr>
            <p:cNvSpPr/>
            <p:nvPr/>
          </p:nvSpPr>
          <p:spPr>
            <a:xfrm rot="16200000" flipH="1">
              <a:off x="465554" y="4992292"/>
              <a:ext cx="887168" cy="143378"/>
            </a:xfrm>
            <a:prstGeom prst="triangle">
              <a:avLst/>
            </a:prstGeom>
            <a:solidFill>
              <a:srgbClr val="FCC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pic>
          <p:nvPicPr>
            <p:cNvPr id="59" name="תמונה 58">
              <a:extLst>
                <a:ext uri="{FF2B5EF4-FFF2-40B4-BE49-F238E27FC236}">
                  <a16:creationId xmlns:a16="http://schemas.microsoft.com/office/drawing/2014/main" id="{05744863-C50B-42AF-91BD-323FC6DD606E}"/>
                </a:ext>
              </a:extLst>
            </p:cNvPr>
            <p:cNvPicPr>
              <a:picLocks noChangeAspect="1"/>
            </p:cNvPicPr>
            <p:nvPr/>
          </p:nvPicPr>
          <p:blipFill rotWithShape="1">
            <a:blip r:embed="rId8"/>
            <a:srcRect l="14003" t="3410" r="18105"/>
            <a:stretch/>
          </p:blipFill>
          <p:spPr>
            <a:xfrm>
              <a:off x="2549812" y="4139896"/>
              <a:ext cx="1758646" cy="1777303"/>
            </a:xfrm>
            <a:prstGeom prst="rect">
              <a:avLst/>
            </a:prstGeom>
          </p:spPr>
        </p:pic>
        <p:pic>
          <p:nvPicPr>
            <p:cNvPr id="60" name="Picture 4" descr="המטרה: הצלת חיים, האמצעי: פסטיבל בסוודר">
              <a:extLst>
                <a:ext uri="{FF2B5EF4-FFF2-40B4-BE49-F238E27FC236}">
                  <a16:creationId xmlns:a16="http://schemas.microsoft.com/office/drawing/2014/main" id="{E28D3B3E-F59C-4B35-8790-D93E0FC3BFCF}"/>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0541" t="1884" r="6931" b="4866"/>
            <a:stretch/>
          </p:blipFill>
          <p:spPr bwMode="auto">
            <a:xfrm>
              <a:off x="4423382" y="4320558"/>
              <a:ext cx="1399988" cy="139998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descr="המטרה: הצלת חיים, האמצעי: פסטיבל בסוודר">
              <a:extLst>
                <a:ext uri="{FF2B5EF4-FFF2-40B4-BE49-F238E27FC236}">
                  <a16:creationId xmlns:a16="http://schemas.microsoft.com/office/drawing/2014/main" id="{DA76D5DE-6FFA-4C32-B3FE-691BE7AD19B7}"/>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6622" t="5595" r="9982" b="2659"/>
            <a:stretch/>
          </p:blipFill>
          <p:spPr bwMode="auto">
            <a:xfrm>
              <a:off x="1034630" y="4342956"/>
              <a:ext cx="1399986" cy="139998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9999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מלבן 9">
            <a:extLst>
              <a:ext uri="{FF2B5EF4-FFF2-40B4-BE49-F238E27FC236}">
                <a16:creationId xmlns:a16="http://schemas.microsoft.com/office/drawing/2014/main" id="{38C209C3-0932-4A09-B2CC-D69D71F43D7D}"/>
              </a:ext>
            </a:extLst>
          </p:cNvPr>
          <p:cNvSpPr/>
          <p:nvPr/>
        </p:nvSpPr>
        <p:spPr>
          <a:xfrm>
            <a:off x="0" y="368132"/>
            <a:ext cx="6857999" cy="7434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pic>
        <p:nvPicPr>
          <p:cNvPr id="3" name="תמונה 2">
            <a:extLst>
              <a:ext uri="{FF2B5EF4-FFF2-40B4-BE49-F238E27FC236}">
                <a16:creationId xmlns:a16="http://schemas.microsoft.com/office/drawing/2014/main" id="{DCB6673E-83A1-4575-BF70-E98CEED7E4E5}"/>
              </a:ext>
            </a:extLst>
          </p:cNvPr>
          <p:cNvPicPr>
            <a:picLocks noChangeAspect="1"/>
          </p:cNvPicPr>
          <p:nvPr/>
        </p:nvPicPr>
        <p:blipFill rotWithShape="1">
          <a:blip r:embed="rId2"/>
          <a:srcRect b="90494"/>
          <a:stretch/>
        </p:blipFill>
        <p:spPr>
          <a:xfrm>
            <a:off x="0" y="0"/>
            <a:ext cx="6858000" cy="368132"/>
          </a:xfrm>
          <a:prstGeom prst="rect">
            <a:avLst/>
          </a:prstGeom>
        </p:spPr>
      </p:pic>
      <p:sp>
        <p:nvSpPr>
          <p:cNvPr id="26" name="מלבן 25">
            <a:extLst>
              <a:ext uri="{FF2B5EF4-FFF2-40B4-BE49-F238E27FC236}">
                <a16:creationId xmlns:a16="http://schemas.microsoft.com/office/drawing/2014/main" id="{7BBDF5AE-4A6D-4141-A3EB-28295C1E6D6C}"/>
              </a:ext>
            </a:extLst>
          </p:cNvPr>
          <p:cNvSpPr/>
          <p:nvPr/>
        </p:nvSpPr>
        <p:spPr>
          <a:xfrm>
            <a:off x="56880" y="407169"/>
            <a:ext cx="1387169" cy="228924"/>
          </a:xfrm>
          <a:custGeom>
            <a:avLst/>
            <a:gdLst>
              <a:gd name="connsiteX0" fmla="*/ 0 w 1387169"/>
              <a:gd name="connsiteY0" fmla="*/ 0 h 228924"/>
              <a:gd name="connsiteX1" fmla="*/ 476261 w 1387169"/>
              <a:gd name="connsiteY1" fmla="*/ 0 h 228924"/>
              <a:gd name="connsiteX2" fmla="*/ 966394 w 1387169"/>
              <a:gd name="connsiteY2" fmla="*/ 0 h 228924"/>
              <a:gd name="connsiteX3" fmla="*/ 1387169 w 1387169"/>
              <a:gd name="connsiteY3" fmla="*/ 0 h 228924"/>
              <a:gd name="connsiteX4" fmla="*/ 1387169 w 1387169"/>
              <a:gd name="connsiteY4" fmla="*/ 228924 h 228924"/>
              <a:gd name="connsiteX5" fmla="*/ 938651 w 1387169"/>
              <a:gd name="connsiteY5" fmla="*/ 228924 h 228924"/>
              <a:gd name="connsiteX6" fmla="*/ 504005 w 1387169"/>
              <a:gd name="connsiteY6" fmla="*/ 228924 h 228924"/>
              <a:gd name="connsiteX7" fmla="*/ 0 w 1387169"/>
              <a:gd name="connsiteY7" fmla="*/ 228924 h 228924"/>
              <a:gd name="connsiteX8" fmla="*/ 0 w 1387169"/>
              <a:gd name="connsiteY8" fmla="*/ 0 h 228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169" h="228924" fill="none" extrusionOk="0">
                <a:moveTo>
                  <a:pt x="0" y="0"/>
                </a:moveTo>
                <a:cubicBezTo>
                  <a:pt x="222341" y="-22211"/>
                  <a:pt x="249372" y="40298"/>
                  <a:pt x="476261" y="0"/>
                </a:cubicBezTo>
                <a:cubicBezTo>
                  <a:pt x="703150" y="-40298"/>
                  <a:pt x="758578" y="1320"/>
                  <a:pt x="966394" y="0"/>
                </a:cubicBezTo>
                <a:cubicBezTo>
                  <a:pt x="1174210" y="-1320"/>
                  <a:pt x="1294412" y="39946"/>
                  <a:pt x="1387169" y="0"/>
                </a:cubicBezTo>
                <a:cubicBezTo>
                  <a:pt x="1406554" y="83047"/>
                  <a:pt x="1381337" y="114590"/>
                  <a:pt x="1387169" y="228924"/>
                </a:cubicBezTo>
                <a:cubicBezTo>
                  <a:pt x="1259919" y="239029"/>
                  <a:pt x="1158190" y="177244"/>
                  <a:pt x="938651" y="228924"/>
                </a:cubicBezTo>
                <a:cubicBezTo>
                  <a:pt x="719112" y="280604"/>
                  <a:pt x="692422" y="226944"/>
                  <a:pt x="504005" y="228924"/>
                </a:cubicBezTo>
                <a:cubicBezTo>
                  <a:pt x="315588" y="230904"/>
                  <a:pt x="106154" y="173012"/>
                  <a:pt x="0" y="228924"/>
                </a:cubicBezTo>
                <a:cubicBezTo>
                  <a:pt x="-7971" y="130712"/>
                  <a:pt x="24713" y="68998"/>
                  <a:pt x="0" y="0"/>
                </a:cubicBezTo>
                <a:close/>
              </a:path>
              <a:path w="1387169" h="228924" stroke="0" extrusionOk="0">
                <a:moveTo>
                  <a:pt x="0" y="0"/>
                </a:moveTo>
                <a:cubicBezTo>
                  <a:pt x="216022" y="-8378"/>
                  <a:pt x="249786" y="12810"/>
                  <a:pt x="448518" y="0"/>
                </a:cubicBezTo>
                <a:cubicBezTo>
                  <a:pt x="647250" y="-12810"/>
                  <a:pt x="793687" y="38108"/>
                  <a:pt x="938651" y="0"/>
                </a:cubicBezTo>
                <a:cubicBezTo>
                  <a:pt x="1083615" y="-38108"/>
                  <a:pt x="1209328" y="11561"/>
                  <a:pt x="1387169" y="0"/>
                </a:cubicBezTo>
                <a:cubicBezTo>
                  <a:pt x="1396028" y="99493"/>
                  <a:pt x="1373892" y="153715"/>
                  <a:pt x="1387169" y="228924"/>
                </a:cubicBezTo>
                <a:cubicBezTo>
                  <a:pt x="1180322" y="262441"/>
                  <a:pt x="1112274" y="185176"/>
                  <a:pt x="910908" y="228924"/>
                </a:cubicBezTo>
                <a:cubicBezTo>
                  <a:pt x="709542" y="272672"/>
                  <a:pt x="617282" y="213801"/>
                  <a:pt x="476261" y="228924"/>
                </a:cubicBezTo>
                <a:cubicBezTo>
                  <a:pt x="335240" y="244047"/>
                  <a:pt x="139599" y="220032"/>
                  <a:pt x="0" y="228924"/>
                </a:cubicBezTo>
                <a:cubicBezTo>
                  <a:pt x="-2409" y="181975"/>
                  <a:pt x="22593" y="111509"/>
                  <a:pt x="0" y="0"/>
                </a:cubicBezTo>
                <a:close/>
              </a:path>
            </a:pathLst>
          </a:custGeom>
          <a:solidFill>
            <a:srgbClr val="FFF6EF"/>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500" dirty="0">
                <a:solidFill>
                  <a:schemeClr val="bg2">
                    <a:lumMod val="25000"/>
                  </a:schemeClr>
                </a:solidFill>
                <a:latin typeface="Arial Black" panose="020B0A04020102020204" pitchFamily="34" charset="0"/>
                <a:ea typeface="Adobe Heiti Std R" panose="020B0400000000000000" pitchFamily="34" charset="-128"/>
              </a:rPr>
              <a:t>makom.balev.project@gmail.com</a:t>
            </a:r>
          </a:p>
          <a:p>
            <a:r>
              <a:rPr lang="en-US" sz="500" dirty="0">
                <a:solidFill>
                  <a:schemeClr val="bg2">
                    <a:lumMod val="25000"/>
                  </a:schemeClr>
                </a:solidFill>
                <a:latin typeface="Arial Black" panose="020B0A04020102020204" pitchFamily="34" charset="0"/>
                <a:ea typeface="Adobe Heiti Std R" panose="020B0400000000000000" pitchFamily="34" charset="-128"/>
              </a:rPr>
              <a:t>054-5920281</a:t>
            </a:r>
            <a:endParaRPr lang="he-IL" sz="400" dirty="0">
              <a:solidFill>
                <a:schemeClr val="bg2">
                  <a:lumMod val="25000"/>
                </a:schemeClr>
              </a:solidFill>
              <a:latin typeface="Arial Black" panose="020B0A04020102020204" pitchFamily="34" charset="0"/>
              <a:ea typeface="Adobe Heiti Std R" panose="020B0400000000000000" pitchFamily="34" charset="-128"/>
            </a:endParaRPr>
          </a:p>
        </p:txBody>
      </p:sp>
      <p:pic>
        <p:nvPicPr>
          <p:cNvPr id="9" name="תמונה 8" descr="תמונה שמכילה טקסט, שלט, גרפיקה וקטורית&#10;&#10;התיאור נוצר באופן אוטומטי">
            <a:extLst>
              <a:ext uri="{FF2B5EF4-FFF2-40B4-BE49-F238E27FC236}">
                <a16:creationId xmlns:a16="http://schemas.microsoft.com/office/drawing/2014/main" id="{5B503F38-9100-4335-B4EC-07303EC44F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380" y="407488"/>
            <a:ext cx="658022" cy="645816"/>
          </a:xfrm>
          <a:prstGeom prst="rect">
            <a:avLst/>
          </a:prstGeom>
        </p:spPr>
      </p:pic>
      <p:sp>
        <p:nvSpPr>
          <p:cNvPr id="30" name="מלבן 29">
            <a:extLst>
              <a:ext uri="{FF2B5EF4-FFF2-40B4-BE49-F238E27FC236}">
                <a16:creationId xmlns:a16="http://schemas.microsoft.com/office/drawing/2014/main" id="{5408A7EF-C955-4B8A-8467-2251E2B442A9}"/>
              </a:ext>
            </a:extLst>
          </p:cNvPr>
          <p:cNvSpPr/>
          <p:nvPr/>
        </p:nvSpPr>
        <p:spPr>
          <a:xfrm>
            <a:off x="56880" y="661706"/>
            <a:ext cx="1387169" cy="85778"/>
          </a:xfrm>
          <a:custGeom>
            <a:avLst/>
            <a:gdLst>
              <a:gd name="connsiteX0" fmla="*/ 0 w 1387169"/>
              <a:gd name="connsiteY0" fmla="*/ 0 h 85778"/>
              <a:gd name="connsiteX1" fmla="*/ 476261 w 1387169"/>
              <a:gd name="connsiteY1" fmla="*/ 0 h 85778"/>
              <a:gd name="connsiteX2" fmla="*/ 966394 w 1387169"/>
              <a:gd name="connsiteY2" fmla="*/ 0 h 85778"/>
              <a:gd name="connsiteX3" fmla="*/ 1387169 w 1387169"/>
              <a:gd name="connsiteY3" fmla="*/ 0 h 85778"/>
              <a:gd name="connsiteX4" fmla="*/ 1387169 w 1387169"/>
              <a:gd name="connsiteY4" fmla="*/ 85778 h 85778"/>
              <a:gd name="connsiteX5" fmla="*/ 938651 w 1387169"/>
              <a:gd name="connsiteY5" fmla="*/ 85778 h 85778"/>
              <a:gd name="connsiteX6" fmla="*/ 504005 w 1387169"/>
              <a:gd name="connsiteY6" fmla="*/ 85778 h 85778"/>
              <a:gd name="connsiteX7" fmla="*/ 0 w 1387169"/>
              <a:gd name="connsiteY7" fmla="*/ 85778 h 85778"/>
              <a:gd name="connsiteX8" fmla="*/ 0 w 1387169"/>
              <a:gd name="connsiteY8" fmla="*/ 0 h 85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169" h="85778" fill="none" extrusionOk="0">
                <a:moveTo>
                  <a:pt x="0" y="0"/>
                </a:moveTo>
                <a:cubicBezTo>
                  <a:pt x="222341" y="-22211"/>
                  <a:pt x="249372" y="40298"/>
                  <a:pt x="476261" y="0"/>
                </a:cubicBezTo>
                <a:cubicBezTo>
                  <a:pt x="703150" y="-40298"/>
                  <a:pt x="758578" y="1320"/>
                  <a:pt x="966394" y="0"/>
                </a:cubicBezTo>
                <a:cubicBezTo>
                  <a:pt x="1174210" y="-1320"/>
                  <a:pt x="1294412" y="39946"/>
                  <a:pt x="1387169" y="0"/>
                </a:cubicBezTo>
                <a:cubicBezTo>
                  <a:pt x="1394197" y="18726"/>
                  <a:pt x="1379710" y="63666"/>
                  <a:pt x="1387169" y="85778"/>
                </a:cubicBezTo>
                <a:cubicBezTo>
                  <a:pt x="1259919" y="95883"/>
                  <a:pt x="1158190" y="34098"/>
                  <a:pt x="938651" y="85778"/>
                </a:cubicBezTo>
                <a:cubicBezTo>
                  <a:pt x="719112" y="137458"/>
                  <a:pt x="692422" y="83798"/>
                  <a:pt x="504005" y="85778"/>
                </a:cubicBezTo>
                <a:cubicBezTo>
                  <a:pt x="315588" y="87758"/>
                  <a:pt x="106154" y="29866"/>
                  <a:pt x="0" y="85778"/>
                </a:cubicBezTo>
                <a:cubicBezTo>
                  <a:pt x="-5570" y="59084"/>
                  <a:pt x="137" y="38280"/>
                  <a:pt x="0" y="0"/>
                </a:cubicBezTo>
                <a:close/>
              </a:path>
              <a:path w="1387169" h="85778" stroke="0" extrusionOk="0">
                <a:moveTo>
                  <a:pt x="0" y="0"/>
                </a:moveTo>
                <a:cubicBezTo>
                  <a:pt x="216022" y="-8378"/>
                  <a:pt x="249786" y="12810"/>
                  <a:pt x="448518" y="0"/>
                </a:cubicBezTo>
                <a:cubicBezTo>
                  <a:pt x="647250" y="-12810"/>
                  <a:pt x="793687" y="38108"/>
                  <a:pt x="938651" y="0"/>
                </a:cubicBezTo>
                <a:cubicBezTo>
                  <a:pt x="1083615" y="-38108"/>
                  <a:pt x="1209328" y="11561"/>
                  <a:pt x="1387169" y="0"/>
                </a:cubicBezTo>
                <a:cubicBezTo>
                  <a:pt x="1388533" y="18032"/>
                  <a:pt x="1378282" y="57357"/>
                  <a:pt x="1387169" y="85778"/>
                </a:cubicBezTo>
                <a:cubicBezTo>
                  <a:pt x="1180322" y="119295"/>
                  <a:pt x="1112274" y="42030"/>
                  <a:pt x="910908" y="85778"/>
                </a:cubicBezTo>
                <a:cubicBezTo>
                  <a:pt x="709542" y="129526"/>
                  <a:pt x="617282" y="70655"/>
                  <a:pt x="476261" y="85778"/>
                </a:cubicBezTo>
                <a:cubicBezTo>
                  <a:pt x="335240" y="100901"/>
                  <a:pt x="139599" y="76886"/>
                  <a:pt x="0" y="85778"/>
                </a:cubicBezTo>
                <a:cubicBezTo>
                  <a:pt x="-1411" y="53888"/>
                  <a:pt x="8581" y="41211"/>
                  <a:pt x="0" y="0"/>
                </a:cubicBezTo>
                <a:close/>
              </a:path>
            </a:pathLst>
          </a:custGeom>
          <a:solidFill>
            <a:srgbClr val="FFF6EF"/>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500" dirty="0">
                <a:solidFill>
                  <a:schemeClr val="bg2">
                    <a:lumMod val="25000"/>
                  </a:schemeClr>
                </a:solidFill>
                <a:latin typeface="Arial Black" panose="020B0A04020102020204" pitchFamily="34" charset="0"/>
                <a:ea typeface="Adobe Heiti Std R" panose="020B0400000000000000" pitchFamily="34" charset="-128"/>
              </a:rPr>
              <a:t>Facebook  |  Instagram  |  TikTok</a:t>
            </a:r>
            <a:endParaRPr lang="he-IL" sz="500" dirty="0">
              <a:solidFill>
                <a:schemeClr val="bg2">
                  <a:lumMod val="25000"/>
                </a:schemeClr>
              </a:solidFill>
              <a:latin typeface="Arial Black" panose="020B0A04020102020204" pitchFamily="34" charset="0"/>
              <a:ea typeface="Adobe Heiti Std R" panose="020B0400000000000000" pitchFamily="34" charset="-128"/>
            </a:endParaRPr>
          </a:p>
        </p:txBody>
      </p:sp>
      <p:sp>
        <p:nvSpPr>
          <p:cNvPr id="13" name="מלבן 12">
            <a:extLst>
              <a:ext uri="{FF2B5EF4-FFF2-40B4-BE49-F238E27FC236}">
                <a16:creationId xmlns:a16="http://schemas.microsoft.com/office/drawing/2014/main" id="{79DF1449-4279-40EE-AF44-429115CD8943}"/>
              </a:ext>
            </a:extLst>
          </p:cNvPr>
          <p:cNvSpPr/>
          <p:nvPr/>
        </p:nvSpPr>
        <p:spPr>
          <a:xfrm>
            <a:off x="582694" y="841883"/>
            <a:ext cx="5294478" cy="244986"/>
          </a:xfrm>
          <a:custGeom>
            <a:avLst/>
            <a:gdLst>
              <a:gd name="connsiteX0" fmla="*/ 0 w 5294478"/>
              <a:gd name="connsiteY0" fmla="*/ 0 h 244986"/>
              <a:gd name="connsiteX1" fmla="*/ 641220 w 5294478"/>
              <a:gd name="connsiteY1" fmla="*/ 0 h 244986"/>
              <a:gd name="connsiteX2" fmla="*/ 1123606 w 5294478"/>
              <a:gd name="connsiteY2" fmla="*/ 0 h 244986"/>
              <a:gd name="connsiteX3" fmla="*/ 1658936 w 5294478"/>
              <a:gd name="connsiteY3" fmla="*/ 0 h 244986"/>
              <a:gd name="connsiteX4" fmla="*/ 2247212 w 5294478"/>
              <a:gd name="connsiteY4" fmla="*/ 0 h 244986"/>
              <a:gd name="connsiteX5" fmla="*/ 2941377 w 5294478"/>
              <a:gd name="connsiteY5" fmla="*/ 0 h 244986"/>
              <a:gd name="connsiteX6" fmla="*/ 3635542 w 5294478"/>
              <a:gd name="connsiteY6" fmla="*/ 0 h 244986"/>
              <a:gd name="connsiteX7" fmla="*/ 4223817 w 5294478"/>
              <a:gd name="connsiteY7" fmla="*/ 0 h 244986"/>
              <a:gd name="connsiteX8" fmla="*/ 4706203 w 5294478"/>
              <a:gd name="connsiteY8" fmla="*/ 0 h 244986"/>
              <a:gd name="connsiteX9" fmla="*/ 5294478 w 5294478"/>
              <a:gd name="connsiteY9" fmla="*/ 0 h 244986"/>
              <a:gd name="connsiteX10" fmla="*/ 5294478 w 5294478"/>
              <a:gd name="connsiteY10" fmla="*/ 244986 h 244986"/>
              <a:gd name="connsiteX11" fmla="*/ 4865037 w 5294478"/>
              <a:gd name="connsiteY11" fmla="*/ 244986 h 244986"/>
              <a:gd name="connsiteX12" fmla="*/ 4329706 w 5294478"/>
              <a:gd name="connsiteY12" fmla="*/ 244986 h 244986"/>
              <a:gd name="connsiteX13" fmla="*/ 3635542 w 5294478"/>
              <a:gd name="connsiteY13" fmla="*/ 244986 h 244986"/>
              <a:gd name="connsiteX14" fmla="*/ 2994321 w 5294478"/>
              <a:gd name="connsiteY14" fmla="*/ 244986 h 244986"/>
              <a:gd name="connsiteX15" fmla="*/ 2300157 w 5294478"/>
              <a:gd name="connsiteY15" fmla="*/ 244986 h 244986"/>
              <a:gd name="connsiteX16" fmla="*/ 1605992 w 5294478"/>
              <a:gd name="connsiteY16" fmla="*/ 244986 h 244986"/>
              <a:gd name="connsiteX17" fmla="*/ 964772 w 5294478"/>
              <a:gd name="connsiteY17" fmla="*/ 244986 h 244986"/>
              <a:gd name="connsiteX18" fmla="*/ 0 w 5294478"/>
              <a:gd name="connsiteY18" fmla="*/ 244986 h 244986"/>
              <a:gd name="connsiteX19" fmla="*/ 0 w 5294478"/>
              <a:gd name="connsiteY19" fmla="*/ 0 h 24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94478" h="244986" extrusionOk="0">
                <a:moveTo>
                  <a:pt x="0" y="0"/>
                </a:moveTo>
                <a:cubicBezTo>
                  <a:pt x="152995" y="-29524"/>
                  <a:pt x="352474" y="29697"/>
                  <a:pt x="641220" y="0"/>
                </a:cubicBezTo>
                <a:cubicBezTo>
                  <a:pt x="929966" y="-29697"/>
                  <a:pt x="1003169" y="3072"/>
                  <a:pt x="1123606" y="0"/>
                </a:cubicBezTo>
                <a:cubicBezTo>
                  <a:pt x="1244043" y="-3072"/>
                  <a:pt x="1431965" y="58435"/>
                  <a:pt x="1658936" y="0"/>
                </a:cubicBezTo>
                <a:cubicBezTo>
                  <a:pt x="1885907" y="-58435"/>
                  <a:pt x="2062572" y="57881"/>
                  <a:pt x="2247212" y="0"/>
                </a:cubicBezTo>
                <a:cubicBezTo>
                  <a:pt x="2431852" y="-57881"/>
                  <a:pt x="2748072" y="11707"/>
                  <a:pt x="2941377" y="0"/>
                </a:cubicBezTo>
                <a:cubicBezTo>
                  <a:pt x="3134683" y="-11707"/>
                  <a:pt x="3437553" y="17419"/>
                  <a:pt x="3635542" y="0"/>
                </a:cubicBezTo>
                <a:cubicBezTo>
                  <a:pt x="3833531" y="-17419"/>
                  <a:pt x="4021895" y="51162"/>
                  <a:pt x="4223817" y="0"/>
                </a:cubicBezTo>
                <a:cubicBezTo>
                  <a:pt x="4425740" y="-51162"/>
                  <a:pt x="4534482" y="17076"/>
                  <a:pt x="4706203" y="0"/>
                </a:cubicBezTo>
                <a:cubicBezTo>
                  <a:pt x="4877924" y="-17076"/>
                  <a:pt x="5013213" y="32276"/>
                  <a:pt x="5294478" y="0"/>
                </a:cubicBezTo>
                <a:cubicBezTo>
                  <a:pt x="5309140" y="100437"/>
                  <a:pt x="5271961" y="129252"/>
                  <a:pt x="5294478" y="244986"/>
                </a:cubicBezTo>
                <a:cubicBezTo>
                  <a:pt x="5148665" y="275905"/>
                  <a:pt x="4961558" y="209440"/>
                  <a:pt x="4865037" y="244986"/>
                </a:cubicBezTo>
                <a:cubicBezTo>
                  <a:pt x="4768516" y="280532"/>
                  <a:pt x="4525729" y="225895"/>
                  <a:pt x="4329706" y="244986"/>
                </a:cubicBezTo>
                <a:cubicBezTo>
                  <a:pt x="4133683" y="264077"/>
                  <a:pt x="3826072" y="213300"/>
                  <a:pt x="3635542" y="244986"/>
                </a:cubicBezTo>
                <a:cubicBezTo>
                  <a:pt x="3445012" y="276672"/>
                  <a:pt x="3267410" y="209403"/>
                  <a:pt x="2994321" y="244986"/>
                </a:cubicBezTo>
                <a:cubicBezTo>
                  <a:pt x="2721232" y="280569"/>
                  <a:pt x="2561638" y="174106"/>
                  <a:pt x="2300157" y="244986"/>
                </a:cubicBezTo>
                <a:cubicBezTo>
                  <a:pt x="2038676" y="315866"/>
                  <a:pt x="1825519" y="181080"/>
                  <a:pt x="1605992" y="244986"/>
                </a:cubicBezTo>
                <a:cubicBezTo>
                  <a:pt x="1386465" y="308892"/>
                  <a:pt x="1177478" y="205714"/>
                  <a:pt x="964772" y="244986"/>
                </a:cubicBezTo>
                <a:cubicBezTo>
                  <a:pt x="752066" y="284258"/>
                  <a:pt x="443973" y="148172"/>
                  <a:pt x="0" y="244986"/>
                </a:cubicBezTo>
                <a:cubicBezTo>
                  <a:pt x="-28518" y="186301"/>
                  <a:pt x="6572" y="89681"/>
                  <a:pt x="0" y="0"/>
                </a:cubicBezTo>
                <a:close/>
              </a:path>
            </a:pathLst>
          </a:custGeom>
          <a:noFill/>
          <a:ln>
            <a:noFill/>
            <a:extLst>
              <a:ext uri="{C807C97D-BFC1-408E-A445-0C87EB9F89A2}">
                <ask:lineSketchStyleProps xmlns:ask="http://schemas.microsoft.com/office/drawing/2018/sketchyshapes" sd="582065366">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1"/>
            <a:r>
              <a:rPr lang="he-IL" sz="1400" b="1" dirty="0">
                <a:solidFill>
                  <a:schemeClr val="tx1"/>
                </a:solidFill>
                <a:latin typeface="Makom Balev Hebrew" panose="02000503000000000000" pitchFamily="2" charset="-79"/>
                <a:cs typeface="Makom Balev Hebrew" panose="02000503000000000000" pitchFamily="2" charset="-79"/>
              </a:rPr>
              <a:t>בית</a:t>
            </a:r>
            <a:r>
              <a:rPr lang="he-IL" sz="1400" b="1" dirty="0">
                <a:solidFill>
                  <a:srgbClr val="8A2F2E"/>
                </a:solidFill>
                <a:latin typeface="Makom Balev Hebrew" panose="02000503000000000000" pitchFamily="2" charset="-79"/>
                <a:cs typeface="Makom Balev Hebrew" panose="02000503000000000000" pitchFamily="2" charset="-79"/>
              </a:rPr>
              <a:t>      אודות      בלוג      גלריה      הצטרפות      יצירת קשר      תרומה</a:t>
            </a:r>
          </a:p>
        </p:txBody>
      </p:sp>
      <p:pic>
        <p:nvPicPr>
          <p:cNvPr id="34" name="תמונה 33" descr="תמונה שמכילה טקסט, שלט, גרפיקה וקטורית&#10;&#10;התיאור נוצר באופן אוטומטי">
            <a:extLst>
              <a:ext uri="{FF2B5EF4-FFF2-40B4-BE49-F238E27FC236}">
                <a16:creationId xmlns:a16="http://schemas.microsoft.com/office/drawing/2014/main" id="{BF2E873E-7176-4AB4-94BE-06386CCBF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6358" y="13047"/>
            <a:ext cx="146683" cy="143962"/>
          </a:xfrm>
          <a:prstGeom prst="rect">
            <a:avLst/>
          </a:prstGeom>
          <a:solidFill>
            <a:srgbClr val="FCD0D0"/>
          </a:solidFill>
        </p:spPr>
      </p:pic>
      <p:sp>
        <p:nvSpPr>
          <p:cNvPr id="8" name="מלבן 7">
            <a:extLst>
              <a:ext uri="{FF2B5EF4-FFF2-40B4-BE49-F238E27FC236}">
                <a16:creationId xmlns:a16="http://schemas.microsoft.com/office/drawing/2014/main" id="{2AA00327-369B-4874-A77C-4AA218078C72}"/>
              </a:ext>
            </a:extLst>
          </p:cNvPr>
          <p:cNvSpPr/>
          <p:nvPr/>
        </p:nvSpPr>
        <p:spPr>
          <a:xfrm>
            <a:off x="1243484" y="40193"/>
            <a:ext cx="45719" cy="98514"/>
          </a:xfrm>
          <a:prstGeom prst="rect">
            <a:avLst/>
          </a:prstGeom>
          <a:solidFill>
            <a:srgbClr val="DF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sp>
        <p:nvSpPr>
          <p:cNvPr id="35" name="מלבן 34">
            <a:extLst>
              <a:ext uri="{FF2B5EF4-FFF2-40B4-BE49-F238E27FC236}">
                <a16:creationId xmlns:a16="http://schemas.microsoft.com/office/drawing/2014/main" id="{600AA004-3E90-41F9-A84D-DEE657AB97FF}"/>
              </a:ext>
            </a:extLst>
          </p:cNvPr>
          <p:cNvSpPr/>
          <p:nvPr/>
        </p:nvSpPr>
        <p:spPr>
          <a:xfrm>
            <a:off x="0" y="1109628"/>
            <a:ext cx="6858000" cy="7672422"/>
          </a:xfrm>
          <a:prstGeom prst="rect">
            <a:avLst/>
          </a:prstGeom>
          <a:solidFill>
            <a:srgbClr val="FFB57D"/>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B05252"/>
              </a:solidFill>
            </a:endParaRPr>
          </a:p>
        </p:txBody>
      </p:sp>
      <p:sp>
        <p:nvSpPr>
          <p:cNvPr id="37" name="מלבן 36">
            <a:extLst>
              <a:ext uri="{FF2B5EF4-FFF2-40B4-BE49-F238E27FC236}">
                <a16:creationId xmlns:a16="http://schemas.microsoft.com/office/drawing/2014/main" id="{5B9D6C3A-E339-4C15-8C3E-757750A11504}"/>
              </a:ext>
            </a:extLst>
          </p:cNvPr>
          <p:cNvSpPr/>
          <p:nvPr/>
        </p:nvSpPr>
        <p:spPr>
          <a:xfrm>
            <a:off x="0" y="7767783"/>
            <a:ext cx="6858000" cy="7434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sp>
        <p:nvSpPr>
          <p:cNvPr id="39" name="מלבן 38">
            <a:extLst>
              <a:ext uri="{FF2B5EF4-FFF2-40B4-BE49-F238E27FC236}">
                <a16:creationId xmlns:a16="http://schemas.microsoft.com/office/drawing/2014/main" id="{ACD11089-6A3E-4314-91C5-3256C9F2A320}"/>
              </a:ext>
            </a:extLst>
          </p:cNvPr>
          <p:cNvSpPr/>
          <p:nvPr/>
        </p:nvSpPr>
        <p:spPr>
          <a:xfrm>
            <a:off x="57196" y="7815465"/>
            <a:ext cx="2061602" cy="398494"/>
          </a:xfrm>
          <a:custGeom>
            <a:avLst/>
            <a:gdLst>
              <a:gd name="connsiteX0" fmla="*/ 0 w 2061602"/>
              <a:gd name="connsiteY0" fmla="*/ 0 h 398494"/>
              <a:gd name="connsiteX1" fmla="*/ 536017 w 2061602"/>
              <a:gd name="connsiteY1" fmla="*/ 0 h 398494"/>
              <a:gd name="connsiteX2" fmla="*/ 989569 w 2061602"/>
              <a:gd name="connsiteY2" fmla="*/ 0 h 398494"/>
              <a:gd name="connsiteX3" fmla="*/ 1525585 w 2061602"/>
              <a:gd name="connsiteY3" fmla="*/ 0 h 398494"/>
              <a:gd name="connsiteX4" fmla="*/ 2061602 w 2061602"/>
              <a:gd name="connsiteY4" fmla="*/ 0 h 398494"/>
              <a:gd name="connsiteX5" fmla="*/ 2061602 w 2061602"/>
              <a:gd name="connsiteY5" fmla="*/ 398494 h 398494"/>
              <a:gd name="connsiteX6" fmla="*/ 1525585 w 2061602"/>
              <a:gd name="connsiteY6" fmla="*/ 398494 h 398494"/>
              <a:gd name="connsiteX7" fmla="*/ 968953 w 2061602"/>
              <a:gd name="connsiteY7" fmla="*/ 398494 h 398494"/>
              <a:gd name="connsiteX8" fmla="*/ 0 w 2061602"/>
              <a:gd name="connsiteY8" fmla="*/ 398494 h 398494"/>
              <a:gd name="connsiteX9" fmla="*/ 0 w 2061602"/>
              <a:gd name="connsiteY9" fmla="*/ 0 h 39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1602" h="398494" fill="none" extrusionOk="0">
                <a:moveTo>
                  <a:pt x="0" y="0"/>
                </a:moveTo>
                <a:cubicBezTo>
                  <a:pt x="157216" y="-51065"/>
                  <a:pt x="323417" y="27595"/>
                  <a:pt x="536017" y="0"/>
                </a:cubicBezTo>
                <a:cubicBezTo>
                  <a:pt x="748617" y="-27595"/>
                  <a:pt x="763055" y="52950"/>
                  <a:pt x="989569" y="0"/>
                </a:cubicBezTo>
                <a:cubicBezTo>
                  <a:pt x="1216083" y="-52950"/>
                  <a:pt x="1277307" y="46147"/>
                  <a:pt x="1525585" y="0"/>
                </a:cubicBezTo>
                <a:cubicBezTo>
                  <a:pt x="1773863" y="-46147"/>
                  <a:pt x="1886162" y="180"/>
                  <a:pt x="2061602" y="0"/>
                </a:cubicBezTo>
                <a:cubicBezTo>
                  <a:pt x="2070329" y="196684"/>
                  <a:pt x="2035518" y="275862"/>
                  <a:pt x="2061602" y="398494"/>
                </a:cubicBezTo>
                <a:cubicBezTo>
                  <a:pt x="1933355" y="407646"/>
                  <a:pt x="1733548" y="383651"/>
                  <a:pt x="1525585" y="398494"/>
                </a:cubicBezTo>
                <a:cubicBezTo>
                  <a:pt x="1317622" y="413337"/>
                  <a:pt x="1129290" y="332443"/>
                  <a:pt x="968953" y="398494"/>
                </a:cubicBezTo>
                <a:cubicBezTo>
                  <a:pt x="808616" y="464545"/>
                  <a:pt x="340702" y="325248"/>
                  <a:pt x="0" y="398494"/>
                </a:cubicBezTo>
                <a:cubicBezTo>
                  <a:pt x="-18347" y="310100"/>
                  <a:pt x="47768" y="173634"/>
                  <a:pt x="0" y="0"/>
                </a:cubicBezTo>
                <a:close/>
              </a:path>
              <a:path w="2061602" h="398494" stroke="0" extrusionOk="0">
                <a:moveTo>
                  <a:pt x="0" y="0"/>
                </a:moveTo>
                <a:cubicBezTo>
                  <a:pt x="189831" y="-47483"/>
                  <a:pt x="355608" y="57059"/>
                  <a:pt x="494784" y="0"/>
                </a:cubicBezTo>
                <a:cubicBezTo>
                  <a:pt x="633960" y="-57059"/>
                  <a:pt x="892074" y="676"/>
                  <a:pt x="1051417" y="0"/>
                </a:cubicBezTo>
                <a:cubicBezTo>
                  <a:pt x="1210760" y="-676"/>
                  <a:pt x="1358246" y="36305"/>
                  <a:pt x="1566818" y="0"/>
                </a:cubicBezTo>
                <a:cubicBezTo>
                  <a:pt x="1775390" y="-36305"/>
                  <a:pt x="1828878" y="29917"/>
                  <a:pt x="2061602" y="0"/>
                </a:cubicBezTo>
                <a:cubicBezTo>
                  <a:pt x="2102632" y="85854"/>
                  <a:pt x="2060661" y="247478"/>
                  <a:pt x="2061602" y="398494"/>
                </a:cubicBezTo>
                <a:cubicBezTo>
                  <a:pt x="1867201" y="436304"/>
                  <a:pt x="1633576" y="336370"/>
                  <a:pt x="1525585" y="398494"/>
                </a:cubicBezTo>
                <a:cubicBezTo>
                  <a:pt x="1417594" y="460618"/>
                  <a:pt x="1241959" y="398125"/>
                  <a:pt x="1051417" y="398494"/>
                </a:cubicBezTo>
                <a:cubicBezTo>
                  <a:pt x="860875" y="398863"/>
                  <a:pt x="824563" y="395116"/>
                  <a:pt x="597865" y="398494"/>
                </a:cubicBezTo>
                <a:cubicBezTo>
                  <a:pt x="371167" y="401872"/>
                  <a:pt x="243184" y="374121"/>
                  <a:pt x="0" y="398494"/>
                </a:cubicBezTo>
                <a:cubicBezTo>
                  <a:pt x="-41880" y="244019"/>
                  <a:pt x="35050" y="182017"/>
                  <a:pt x="0" y="0"/>
                </a:cubicBezTo>
                <a:close/>
              </a:path>
            </a:pathLst>
          </a:custGeom>
          <a:solidFill>
            <a:srgbClr val="FFF6EF"/>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800" dirty="0">
                <a:solidFill>
                  <a:schemeClr val="bg2">
                    <a:lumMod val="25000"/>
                  </a:schemeClr>
                </a:solidFill>
                <a:latin typeface="Arial Black" panose="020B0A04020102020204" pitchFamily="34" charset="0"/>
                <a:ea typeface="Adobe Heiti Std R" panose="020B0400000000000000" pitchFamily="34" charset="-128"/>
              </a:rPr>
              <a:t>makom.balev.project@gmail.com</a:t>
            </a:r>
          </a:p>
          <a:p>
            <a:r>
              <a:rPr lang="en-US" sz="800" dirty="0">
                <a:solidFill>
                  <a:schemeClr val="bg2">
                    <a:lumMod val="25000"/>
                  </a:schemeClr>
                </a:solidFill>
                <a:latin typeface="Arial Black" panose="020B0A04020102020204" pitchFamily="34" charset="0"/>
                <a:ea typeface="Adobe Heiti Std R" panose="020B0400000000000000" pitchFamily="34" charset="-128"/>
              </a:rPr>
              <a:t>054-5920281</a:t>
            </a:r>
            <a:endParaRPr lang="he-IL" sz="700" dirty="0">
              <a:solidFill>
                <a:schemeClr val="bg2">
                  <a:lumMod val="25000"/>
                </a:schemeClr>
              </a:solidFill>
              <a:latin typeface="Arial Black" panose="020B0A04020102020204" pitchFamily="34" charset="0"/>
              <a:ea typeface="Adobe Heiti Std R" panose="020B0400000000000000" pitchFamily="34" charset="-128"/>
            </a:endParaRPr>
          </a:p>
        </p:txBody>
      </p:sp>
      <p:sp>
        <p:nvSpPr>
          <p:cNvPr id="42" name="מלבן 41">
            <a:extLst>
              <a:ext uri="{FF2B5EF4-FFF2-40B4-BE49-F238E27FC236}">
                <a16:creationId xmlns:a16="http://schemas.microsoft.com/office/drawing/2014/main" id="{2DE1641D-86BB-428C-AE0B-5501D294AF56}"/>
              </a:ext>
            </a:extLst>
          </p:cNvPr>
          <p:cNvSpPr/>
          <p:nvPr/>
        </p:nvSpPr>
        <p:spPr>
          <a:xfrm>
            <a:off x="57197" y="8260933"/>
            <a:ext cx="2061601" cy="190921"/>
          </a:xfrm>
          <a:custGeom>
            <a:avLst/>
            <a:gdLst>
              <a:gd name="connsiteX0" fmla="*/ 0 w 2061601"/>
              <a:gd name="connsiteY0" fmla="*/ 0 h 190921"/>
              <a:gd name="connsiteX1" fmla="*/ 536016 w 2061601"/>
              <a:gd name="connsiteY1" fmla="*/ 0 h 190921"/>
              <a:gd name="connsiteX2" fmla="*/ 989568 w 2061601"/>
              <a:gd name="connsiteY2" fmla="*/ 0 h 190921"/>
              <a:gd name="connsiteX3" fmla="*/ 1525585 w 2061601"/>
              <a:gd name="connsiteY3" fmla="*/ 0 h 190921"/>
              <a:gd name="connsiteX4" fmla="*/ 2061601 w 2061601"/>
              <a:gd name="connsiteY4" fmla="*/ 0 h 190921"/>
              <a:gd name="connsiteX5" fmla="*/ 2061601 w 2061601"/>
              <a:gd name="connsiteY5" fmla="*/ 190921 h 190921"/>
              <a:gd name="connsiteX6" fmla="*/ 1525585 w 2061601"/>
              <a:gd name="connsiteY6" fmla="*/ 190921 h 190921"/>
              <a:gd name="connsiteX7" fmla="*/ 968952 w 2061601"/>
              <a:gd name="connsiteY7" fmla="*/ 190921 h 190921"/>
              <a:gd name="connsiteX8" fmla="*/ 0 w 2061601"/>
              <a:gd name="connsiteY8" fmla="*/ 190921 h 190921"/>
              <a:gd name="connsiteX9" fmla="*/ 0 w 2061601"/>
              <a:gd name="connsiteY9" fmla="*/ 0 h 19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1601" h="190921" fill="none" extrusionOk="0">
                <a:moveTo>
                  <a:pt x="0" y="0"/>
                </a:moveTo>
                <a:cubicBezTo>
                  <a:pt x="159475" y="-50386"/>
                  <a:pt x="326507" y="31499"/>
                  <a:pt x="536016" y="0"/>
                </a:cubicBezTo>
                <a:cubicBezTo>
                  <a:pt x="745525" y="-31499"/>
                  <a:pt x="763054" y="52950"/>
                  <a:pt x="989568" y="0"/>
                </a:cubicBezTo>
                <a:cubicBezTo>
                  <a:pt x="1216082" y="-52950"/>
                  <a:pt x="1275987" y="44378"/>
                  <a:pt x="1525585" y="0"/>
                </a:cubicBezTo>
                <a:cubicBezTo>
                  <a:pt x="1775183" y="-44378"/>
                  <a:pt x="1893299" y="5798"/>
                  <a:pt x="2061601" y="0"/>
                </a:cubicBezTo>
                <a:cubicBezTo>
                  <a:pt x="2068221" y="42660"/>
                  <a:pt x="2047612" y="98997"/>
                  <a:pt x="2061601" y="190921"/>
                </a:cubicBezTo>
                <a:cubicBezTo>
                  <a:pt x="1928123" y="197747"/>
                  <a:pt x="1729742" y="171957"/>
                  <a:pt x="1525585" y="190921"/>
                </a:cubicBezTo>
                <a:cubicBezTo>
                  <a:pt x="1321428" y="209885"/>
                  <a:pt x="1129543" y="125039"/>
                  <a:pt x="968952" y="190921"/>
                </a:cubicBezTo>
                <a:cubicBezTo>
                  <a:pt x="808361" y="256803"/>
                  <a:pt x="336951" y="114926"/>
                  <a:pt x="0" y="190921"/>
                </a:cubicBezTo>
                <a:cubicBezTo>
                  <a:pt x="-18343" y="96468"/>
                  <a:pt x="8299" y="54539"/>
                  <a:pt x="0" y="0"/>
                </a:cubicBezTo>
                <a:close/>
              </a:path>
              <a:path w="2061601" h="190921" stroke="0" extrusionOk="0">
                <a:moveTo>
                  <a:pt x="0" y="0"/>
                </a:moveTo>
                <a:cubicBezTo>
                  <a:pt x="189831" y="-47483"/>
                  <a:pt x="355608" y="57059"/>
                  <a:pt x="494784" y="0"/>
                </a:cubicBezTo>
                <a:cubicBezTo>
                  <a:pt x="633960" y="-57059"/>
                  <a:pt x="892074" y="676"/>
                  <a:pt x="1051417" y="0"/>
                </a:cubicBezTo>
                <a:cubicBezTo>
                  <a:pt x="1210760" y="-676"/>
                  <a:pt x="1363138" y="39074"/>
                  <a:pt x="1566817" y="0"/>
                </a:cubicBezTo>
                <a:cubicBezTo>
                  <a:pt x="1770496" y="-39074"/>
                  <a:pt x="1828877" y="29917"/>
                  <a:pt x="2061601" y="0"/>
                </a:cubicBezTo>
                <a:cubicBezTo>
                  <a:pt x="2072320" y="88076"/>
                  <a:pt x="2046624" y="128205"/>
                  <a:pt x="2061601" y="190921"/>
                </a:cubicBezTo>
                <a:cubicBezTo>
                  <a:pt x="1859687" y="225158"/>
                  <a:pt x="1633193" y="185307"/>
                  <a:pt x="1525585" y="190921"/>
                </a:cubicBezTo>
                <a:cubicBezTo>
                  <a:pt x="1417977" y="196535"/>
                  <a:pt x="1241959" y="190552"/>
                  <a:pt x="1051417" y="190921"/>
                </a:cubicBezTo>
                <a:cubicBezTo>
                  <a:pt x="860875" y="191290"/>
                  <a:pt x="689389" y="136513"/>
                  <a:pt x="597864" y="190921"/>
                </a:cubicBezTo>
                <a:cubicBezTo>
                  <a:pt x="506339" y="245329"/>
                  <a:pt x="240192" y="164271"/>
                  <a:pt x="0" y="190921"/>
                </a:cubicBezTo>
                <a:cubicBezTo>
                  <a:pt x="-20401" y="97750"/>
                  <a:pt x="1773" y="82218"/>
                  <a:pt x="0" y="0"/>
                </a:cubicBezTo>
                <a:close/>
              </a:path>
            </a:pathLst>
          </a:custGeom>
          <a:solidFill>
            <a:srgbClr val="FFF6EF"/>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800" dirty="0">
                <a:solidFill>
                  <a:schemeClr val="bg2">
                    <a:lumMod val="25000"/>
                  </a:schemeClr>
                </a:solidFill>
                <a:latin typeface="Arial Black" panose="020B0A04020102020204" pitchFamily="34" charset="0"/>
                <a:ea typeface="Adobe Heiti Std R" panose="020B0400000000000000" pitchFamily="34" charset="-128"/>
              </a:rPr>
              <a:t>Facebook  |  Instagram  |  TikTok</a:t>
            </a:r>
            <a:endParaRPr lang="he-IL" sz="800" dirty="0">
              <a:solidFill>
                <a:schemeClr val="bg2">
                  <a:lumMod val="25000"/>
                </a:schemeClr>
              </a:solidFill>
              <a:latin typeface="Arial Black" panose="020B0A04020102020204" pitchFamily="34" charset="0"/>
              <a:ea typeface="Adobe Heiti Std R" panose="020B0400000000000000" pitchFamily="34" charset="-128"/>
            </a:endParaRPr>
          </a:p>
        </p:txBody>
      </p:sp>
      <p:sp>
        <p:nvSpPr>
          <p:cNvPr id="43" name="תיבת טקסט 42">
            <a:extLst>
              <a:ext uri="{FF2B5EF4-FFF2-40B4-BE49-F238E27FC236}">
                <a16:creationId xmlns:a16="http://schemas.microsoft.com/office/drawing/2014/main" id="{5F83FBF1-2A8C-40B0-BD18-D8AB81AB83ED}"/>
              </a:ext>
            </a:extLst>
          </p:cNvPr>
          <p:cNvSpPr txBox="1"/>
          <p:nvPr/>
        </p:nvSpPr>
        <p:spPr>
          <a:xfrm>
            <a:off x="5844531" y="7767783"/>
            <a:ext cx="1013469" cy="761747"/>
          </a:xfrm>
          <a:prstGeom prst="rect">
            <a:avLst/>
          </a:prstGeom>
          <a:noFill/>
        </p:spPr>
        <p:txBody>
          <a:bodyPr wrap="square" rtlCol="1">
            <a:spAutoFit/>
          </a:bodyPr>
          <a:lstStyle/>
          <a:p>
            <a:pPr algn="r"/>
            <a:r>
              <a:rPr lang="he-IL" sz="1200" dirty="0">
                <a:solidFill>
                  <a:srgbClr val="B05252"/>
                </a:solidFill>
                <a:latin typeface="Makombalevhebrew" panose="02000503000000000000" pitchFamily="2" charset="-79"/>
                <a:cs typeface="Makombalevhebrew" panose="02000503000000000000" pitchFamily="2" charset="-79"/>
              </a:rPr>
              <a:t>תודה רבה ל:</a:t>
            </a:r>
            <a:br>
              <a:rPr lang="en-US" sz="1200" dirty="0">
                <a:solidFill>
                  <a:srgbClr val="B05252"/>
                </a:solidFill>
                <a:latin typeface="Makombalevhebrew" panose="02000503000000000000" pitchFamily="2" charset="-79"/>
                <a:cs typeface="Makombalevhebrew" panose="02000503000000000000" pitchFamily="2" charset="-79"/>
              </a:rPr>
            </a:br>
            <a:r>
              <a:rPr lang="he-IL" sz="1050" dirty="0">
                <a:solidFill>
                  <a:srgbClr val="B05252"/>
                </a:solidFill>
                <a:latin typeface="Makombalevhebrew" panose="02000503000000000000" pitchFamily="2" charset="-79"/>
                <a:cs typeface="Makombalevhebrew" panose="02000503000000000000" pitchFamily="2" charset="-79"/>
              </a:rPr>
              <a:t>#</a:t>
            </a:r>
            <a:br>
              <a:rPr lang="en-US" sz="1050" dirty="0">
                <a:solidFill>
                  <a:srgbClr val="B05252"/>
                </a:solidFill>
                <a:latin typeface="Makombalevhebrew" panose="02000503000000000000" pitchFamily="2" charset="-79"/>
                <a:cs typeface="Makombalevhebrew" panose="02000503000000000000" pitchFamily="2" charset="-79"/>
              </a:rPr>
            </a:br>
            <a:r>
              <a:rPr lang="he-IL" sz="1050" dirty="0">
                <a:solidFill>
                  <a:srgbClr val="B05252"/>
                </a:solidFill>
                <a:latin typeface="Makombalevhebrew" panose="02000503000000000000" pitchFamily="2" charset="-79"/>
                <a:cs typeface="Makombalevhebrew" panose="02000503000000000000" pitchFamily="2" charset="-79"/>
              </a:rPr>
              <a:t>#</a:t>
            </a:r>
          </a:p>
          <a:p>
            <a:pPr algn="r"/>
            <a:r>
              <a:rPr lang="he-IL" sz="1050" dirty="0">
                <a:solidFill>
                  <a:srgbClr val="B05252"/>
                </a:solidFill>
                <a:latin typeface="Makombalevhebrew" panose="02000503000000000000" pitchFamily="2" charset="-79"/>
                <a:cs typeface="Makombalevhebrew" panose="02000503000000000000" pitchFamily="2" charset="-79"/>
              </a:rPr>
              <a:t>#</a:t>
            </a:r>
          </a:p>
        </p:txBody>
      </p:sp>
      <p:grpSp>
        <p:nvGrpSpPr>
          <p:cNvPr id="45" name="קבוצה 44">
            <a:extLst>
              <a:ext uri="{FF2B5EF4-FFF2-40B4-BE49-F238E27FC236}">
                <a16:creationId xmlns:a16="http://schemas.microsoft.com/office/drawing/2014/main" id="{4FC01C50-88D9-44A2-8D9D-FF26C8DE0C52}"/>
              </a:ext>
            </a:extLst>
          </p:cNvPr>
          <p:cNvGrpSpPr/>
          <p:nvPr/>
        </p:nvGrpSpPr>
        <p:grpSpPr>
          <a:xfrm>
            <a:off x="476794" y="1447460"/>
            <a:ext cx="5904412" cy="2306084"/>
            <a:chOff x="476794" y="3569336"/>
            <a:chExt cx="5904412" cy="2306084"/>
          </a:xfrm>
        </p:grpSpPr>
        <p:sp>
          <p:nvSpPr>
            <p:cNvPr id="46" name="מלבן 45">
              <a:extLst>
                <a:ext uri="{FF2B5EF4-FFF2-40B4-BE49-F238E27FC236}">
                  <a16:creationId xmlns:a16="http://schemas.microsoft.com/office/drawing/2014/main" id="{F0B08A6F-D839-476B-94BE-558A709A8913}"/>
                </a:ext>
              </a:extLst>
            </p:cNvPr>
            <p:cNvSpPr/>
            <p:nvPr/>
          </p:nvSpPr>
          <p:spPr>
            <a:xfrm>
              <a:off x="476794" y="3569336"/>
              <a:ext cx="5904412" cy="2306084"/>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B05252"/>
                </a:solidFill>
              </a:endParaRPr>
            </a:p>
          </p:txBody>
        </p:sp>
        <p:sp>
          <p:nvSpPr>
            <p:cNvPr id="48" name="מלבן 47">
              <a:extLst>
                <a:ext uri="{FF2B5EF4-FFF2-40B4-BE49-F238E27FC236}">
                  <a16:creationId xmlns:a16="http://schemas.microsoft.com/office/drawing/2014/main" id="{77C1459B-6E39-4710-AB20-5A723AA5A657}"/>
                </a:ext>
              </a:extLst>
            </p:cNvPr>
            <p:cNvSpPr/>
            <p:nvPr/>
          </p:nvSpPr>
          <p:spPr>
            <a:xfrm>
              <a:off x="4503563" y="3681177"/>
              <a:ext cx="1755522" cy="216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a:r>
                <a:rPr lang="he-IL" dirty="0">
                  <a:solidFill>
                    <a:schemeClr val="tx1"/>
                  </a:solidFill>
                  <a:latin typeface="Makom Balev Hebrew" panose="02000503000000000000" pitchFamily="2" charset="-79"/>
                  <a:cs typeface="Makom Balev Hebrew" panose="02000503000000000000" pitchFamily="2" charset="-79"/>
                </a:rPr>
                <a:t>שושי למען האחר</a:t>
              </a:r>
            </a:p>
          </p:txBody>
        </p:sp>
        <p:sp>
          <p:nvSpPr>
            <p:cNvPr id="49" name="מלבן 48">
              <a:extLst>
                <a:ext uri="{FF2B5EF4-FFF2-40B4-BE49-F238E27FC236}">
                  <a16:creationId xmlns:a16="http://schemas.microsoft.com/office/drawing/2014/main" id="{BB323E97-D96B-4097-B317-0020899344F2}"/>
                </a:ext>
              </a:extLst>
            </p:cNvPr>
            <p:cNvSpPr/>
            <p:nvPr/>
          </p:nvSpPr>
          <p:spPr>
            <a:xfrm>
              <a:off x="2801983" y="4009587"/>
              <a:ext cx="3457101" cy="126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r>
                <a:rPr lang="he-IL" sz="1050" dirty="0">
                  <a:solidFill>
                    <a:schemeClr val="tx1"/>
                  </a:solidFill>
                  <a:latin typeface="+mj-lt"/>
                </a:rPr>
                <a:t>שושי, בת 67 מרמת גן מסתובבת בימים אלו ברחובות תל אביב ומחלקת מזון לנזקקים. "כבר מעל לשנה שאני חסרת עבודה" אומרת שושי" העזרה לאחר ממלאת אותי גאווה ושמחה" לאחרונה שושי פועלת רבות לרווחת דירי הרחוב ואף הקימה מתחם לינה ובית תמחוי בשלושה ערים שונות. שושי שמחה שניתנה לה היכולת לסייע לאחרים. ששושי נשאלת למה היא לא מפסיקה או נחה היא טוענת "שאין סיבה ואין ממה לנוח"</a:t>
              </a:r>
            </a:p>
            <a:p>
              <a:pPr algn="r"/>
              <a:r>
                <a:rPr lang="he-IL" sz="1050" u="sng" dirty="0">
                  <a:solidFill>
                    <a:schemeClr val="tx1"/>
                  </a:solidFill>
                </a:rPr>
                <a:t>להמשך קריאה</a:t>
              </a:r>
            </a:p>
          </p:txBody>
        </p:sp>
        <p:sp>
          <p:nvSpPr>
            <p:cNvPr id="50" name="מלבן 49">
              <a:extLst>
                <a:ext uri="{FF2B5EF4-FFF2-40B4-BE49-F238E27FC236}">
                  <a16:creationId xmlns:a16="http://schemas.microsoft.com/office/drawing/2014/main" id="{3566296A-09B0-4A8F-BBC4-9C6AA43D5032}"/>
                </a:ext>
              </a:extLst>
            </p:cNvPr>
            <p:cNvSpPr/>
            <p:nvPr/>
          </p:nvSpPr>
          <p:spPr>
            <a:xfrm>
              <a:off x="4005226" y="3757642"/>
              <a:ext cx="702743" cy="1401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r>
                <a:rPr lang="he-IL" sz="1000" dirty="0">
                  <a:solidFill>
                    <a:schemeClr val="tx1"/>
                  </a:solidFill>
                  <a:latin typeface="Makom Balev Hebrew" panose="02000503000000000000" pitchFamily="2" charset="-79"/>
                  <a:cs typeface="Makom Balev Hebrew" panose="02000503000000000000" pitchFamily="2" charset="-79"/>
                </a:rPr>
                <a:t>12/4/21</a:t>
              </a:r>
            </a:p>
          </p:txBody>
        </p:sp>
        <p:pic>
          <p:nvPicPr>
            <p:cNvPr id="51" name="תמונה 50">
              <a:extLst>
                <a:ext uri="{FF2B5EF4-FFF2-40B4-BE49-F238E27FC236}">
                  <a16:creationId xmlns:a16="http://schemas.microsoft.com/office/drawing/2014/main" id="{C89EFDA5-5463-4DAF-A9DD-F3DB5509B8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509" y="3827693"/>
              <a:ext cx="1763309" cy="1763309"/>
            </a:xfrm>
            <a:prstGeom prst="rect">
              <a:avLst/>
            </a:prstGeom>
          </p:spPr>
        </p:pic>
        <p:pic>
          <p:nvPicPr>
            <p:cNvPr id="52" name="Picture 2" descr="חורף של דרי הרחוב: &quot;קר, אבל מרגיש כמו גיהנום&quot;">
              <a:extLst>
                <a:ext uri="{FF2B5EF4-FFF2-40B4-BE49-F238E27FC236}">
                  <a16:creationId xmlns:a16="http://schemas.microsoft.com/office/drawing/2014/main" id="{32C38B52-4AE6-4F6F-9CDB-79459EF0913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95" r="38847"/>
            <a:stretch/>
          </p:blipFill>
          <p:spPr bwMode="auto">
            <a:xfrm>
              <a:off x="749509" y="3827693"/>
              <a:ext cx="1763309" cy="1759843"/>
            </a:xfrm>
            <a:prstGeom prst="rect">
              <a:avLst/>
            </a:prstGeom>
            <a:noFill/>
            <a:ln w="28575">
              <a:solidFill>
                <a:srgbClr val="8A2F2E"/>
              </a:solidFill>
            </a:ln>
            <a:extLst>
              <a:ext uri="{909E8E84-426E-40DD-AFC4-6F175D3DCCD1}">
                <a14:hiddenFill xmlns:a14="http://schemas.microsoft.com/office/drawing/2010/main">
                  <a:solidFill>
                    <a:srgbClr val="FFFFFF"/>
                  </a:solidFill>
                </a14:hiddenFill>
              </a:ext>
            </a:extLst>
          </p:spPr>
        </p:pic>
      </p:grpSp>
      <p:sp>
        <p:nvSpPr>
          <p:cNvPr id="53" name="מלבן 52">
            <a:extLst>
              <a:ext uri="{FF2B5EF4-FFF2-40B4-BE49-F238E27FC236}">
                <a16:creationId xmlns:a16="http://schemas.microsoft.com/office/drawing/2014/main" id="{D23B8F9A-0B63-45A4-8905-00CBFC905BF6}"/>
              </a:ext>
            </a:extLst>
          </p:cNvPr>
          <p:cNvSpPr/>
          <p:nvPr/>
        </p:nvSpPr>
        <p:spPr>
          <a:xfrm>
            <a:off x="-3976" y="3987943"/>
            <a:ext cx="6861976" cy="7434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sz="1600" dirty="0">
              <a:solidFill>
                <a:srgbClr val="8A2F2E"/>
              </a:solidFill>
              <a:latin typeface="Makom Balev Hebrew" panose="02000503000000000000" pitchFamily="2" charset="-79"/>
              <a:cs typeface="Makom Balev Hebrew" panose="02000503000000000000" pitchFamily="2" charset="-79"/>
            </a:endParaRPr>
          </a:p>
          <a:p>
            <a:pPr algn="ctr" rtl="1"/>
            <a:r>
              <a:rPr lang="he-IL" sz="1600" dirty="0">
                <a:solidFill>
                  <a:srgbClr val="8A2F2E"/>
                </a:solidFill>
                <a:latin typeface="Makom Balev Hebrew" panose="02000503000000000000" pitchFamily="2" charset="-79"/>
                <a:cs typeface="Makom Balev Hebrew" panose="02000503000000000000" pitchFamily="2" charset="-79"/>
              </a:rPr>
              <a:t>"טוב לתת כשנשאלים, אך טוב יותר לתת מבלי להישאל - לתת מתוך הבנה." </a:t>
            </a:r>
            <a:endParaRPr lang="en-US" sz="1600" dirty="0">
              <a:solidFill>
                <a:srgbClr val="8A2F2E"/>
              </a:solidFill>
              <a:latin typeface="Makom Balev Hebrew" panose="02000503000000000000" pitchFamily="2" charset="-79"/>
              <a:cs typeface="Makom Balev Hebrew" panose="02000503000000000000" pitchFamily="2" charset="-79"/>
            </a:endParaRPr>
          </a:p>
          <a:p>
            <a:pPr algn="ctr" rtl="1"/>
            <a:r>
              <a:rPr lang="he-IL" sz="1400" dirty="0">
                <a:solidFill>
                  <a:srgbClr val="8A2F2E"/>
                </a:solidFill>
                <a:latin typeface="Makom Balev Hebrew" panose="02000503000000000000" pitchFamily="2" charset="-79"/>
                <a:cs typeface="Makom Balev Hebrew" panose="02000503000000000000" pitchFamily="2" charset="-79"/>
              </a:rPr>
              <a:t>ג'ובראן חליל ג'ובראן</a:t>
            </a:r>
            <a:endParaRPr lang="en-US" sz="1400" dirty="0">
              <a:solidFill>
                <a:srgbClr val="8A2F2E"/>
              </a:solidFill>
              <a:latin typeface="Makom Balev Hebrew" panose="02000503000000000000" pitchFamily="2" charset="-79"/>
              <a:cs typeface="Makom Balev Hebrew" panose="02000503000000000000" pitchFamily="2" charset="-79"/>
            </a:endParaRPr>
          </a:p>
          <a:p>
            <a:pPr algn="ctr"/>
            <a:endParaRPr lang="he-IL" sz="1600" dirty="0">
              <a:solidFill>
                <a:srgbClr val="8A2F2E"/>
              </a:solidFill>
              <a:latin typeface="Makom Balev Hebrew" panose="02000503000000000000" pitchFamily="2" charset="-79"/>
              <a:cs typeface="Makom Balev Hebrew" panose="02000503000000000000" pitchFamily="2" charset="-79"/>
            </a:endParaRPr>
          </a:p>
        </p:txBody>
      </p:sp>
      <p:pic>
        <p:nvPicPr>
          <p:cNvPr id="2" name="תמונה 1">
            <a:extLst>
              <a:ext uri="{FF2B5EF4-FFF2-40B4-BE49-F238E27FC236}">
                <a16:creationId xmlns:a16="http://schemas.microsoft.com/office/drawing/2014/main" id="{6C60192A-2666-4638-ACE8-F944374504B7}"/>
              </a:ext>
            </a:extLst>
          </p:cNvPr>
          <p:cNvPicPr>
            <a:picLocks noChangeAspect="1"/>
          </p:cNvPicPr>
          <p:nvPr/>
        </p:nvPicPr>
        <p:blipFill>
          <a:blip r:embed="rId6"/>
          <a:stretch>
            <a:fillRect/>
          </a:stretch>
        </p:blipFill>
        <p:spPr>
          <a:xfrm>
            <a:off x="186540" y="1288909"/>
            <a:ext cx="6480944" cy="2534858"/>
          </a:xfrm>
          <a:prstGeom prst="rect">
            <a:avLst/>
          </a:prstGeom>
        </p:spPr>
      </p:pic>
      <p:pic>
        <p:nvPicPr>
          <p:cNvPr id="4" name="תמונה 3">
            <a:extLst>
              <a:ext uri="{FF2B5EF4-FFF2-40B4-BE49-F238E27FC236}">
                <a16:creationId xmlns:a16="http://schemas.microsoft.com/office/drawing/2014/main" id="{EC53C741-CDDB-4920-A391-73C6EDE5B978}"/>
              </a:ext>
            </a:extLst>
          </p:cNvPr>
          <p:cNvPicPr>
            <a:picLocks noChangeAspect="1"/>
          </p:cNvPicPr>
          <p:nvPr/>
        </p:nvPicPr>
        <p:blipFill>
          <a:blip r:embed="rId7"/>
          <a:stretch>
            <a:fillRect/>
          </a:stretch>
        </p:blipFill>
        <p:spPr>
          <a:xfrm>
            <a:off x="186540" y="4890962"/>
            <a:ext cx="6480943" cy="2534857"/>
          </a:xfrm>
          <a:prstGeom prst="rect">
            <a:avLst/>
          </a:prstGeom>
        </p:spPr>
      </p:pic>
    </p:spTree>
    <p:extLst>
      <p:ext uri="{BB962C8B-B14F-4D97-AF65-F5344CB8AC3E}">
        <p14:creationId xmlns:p14="http://schemas.microsoft.com/office/powerpoint/2010/main" val="344516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מלבן 9">
            <a:extLst>
              <a:ext uri="{FF2B5EF4-FFF2-40B4-BE49-F238E27FC236}">
                <a16:creationId xmlns:a16="http://schemas.microsoft.com/office/drawing/2014/main" id="{38C209C3-0932-4A09-B2CC-D69D71F43D7D}"/>
              </a:ext>
            </a:extLst>
          </p:cNvPr>
          <p:cNvSpPr/>
          <p:nvPr/>
        </p:nvSpPr>
        <p:spPr>
          <a:xfrm>
            <a:off x="0" y="368132"/>
            <a:ext cx="6857999" cy="7434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262626"/>
              </a:solidFill>
            </a:endParaRPr>
          </a:p>
        </p:txBody>
      </p:sp>
      <p:pic>
        <p:nvPicPr>
          <p:cNvPr id="3" name="תמונה 2">
            <a:extLst>
              <a:ext uri="{FF2B5EF4-FFF2-40B4-BE49-F238E27FC236}">
                <a16:creationId xmlns:a16="http://schemas.microsoft.com/office/drawing/2014/main" id="{DCB6673E-83A1-4575-BF70-E98CEED7E4E5}"/>
              </a:ext>
            </a:extLst>
          </p:cNvPr>
          <p:cNvPicPr>
            <a:picLocks noChangeAspect="1"/>
          </p:cNvPicPr>
          <p:nvPr/>
        </p:nvPicPr>
        <p:blipFill rotWithShape="1">
          <a:blip r:embed="rId2"/>
          <a:srcRect b="90494"/>
          <a:stretch/>
        </p:blipFill>
        <p:spPr>
          <a:xfrm>
            <a:off x="0" y="0"/>
            <a:ext cx="6858000" cy="368132"/>
          </a:xfrm>
          <a:prstGeom prst="rect">
            <a:avLst/>
          </a:prstGeom>
        </p:spPr>
      </p:pic>
      <p:sp>
        <p:nvSpPr>
          <p:cNvPr id="26" name="מלבן 25">
            <a:extLst>
              <a:ext uri="{FF2B5EF4-FFF2-40B4-BE49-F238E27FC236}">
                <a16:creationId xmlns:a16="http://schemas.microsoft.com/office/drawing/2014/main" id="{7BBDF5AE-4A6D-4141-A3EB-28295C1E6D6C}"/>
              </a:ext>
            </a:extLst>
          </p:cNvPr>
          <p:cNvSpPr/>
          <p:nvPr/>
        </p:nvSpPr>
        <p:spPr>
          <a:xfrm>
            <a:off x="56880" y="407169"/>
            <a:ext cx="1387169" cy="228924"/>
          </a:xfrm>
          <a:custGeom>
            <a:avLst/>
            <a:gdLst>
              <a:gd name="connsiteX0" fmla="*/ 0 w 1387169"/>
              <a:gd name="connsiteY0" fmla="*/ 0 h 228924"/>
              <a:gd name="connsiteX1" fmla="*/ 476261 w 1387169"/>
              <a:gd name="connsiteY1" fmla="*/ 0 h 228924"/>
              <a:gd name="connsiteX2" fmla="*/ 966394 w 1387169"/>
              <a:gd name="connsiteY2" fmla="*/ 0 h 228924"/>
              <a:gd name="connsiteX3" fmla="*/ 1387169 w 1387169"/>
              <a:gd name="connsiteY3" fmla="*/ 0 h 228924"/>
              <a:gd name="connsiteX4" fmla="*/ 1387169 w 1387169"/>
              <a:gd name="connsiteY4" fmla="*/ 228924 h 228924"/>
              <a:gd name="connsiteX5" fmla="*/ 938651 w 1387169"/>
              <a:gd name="connsiteY5" fmla="*/ 228924 h 228924"/>
              <a:gd name="connsiteX6" fmla="*/ 504005 w 1387169"/>
              <a:gd name="connsiteY6" fmla="*/ 228924 h 228924"/>
              <a:gd name="connsiteX7" fmla="*/ 0 w 1387169"/>
              <a:gd name="connsiteY7" fmla="*/ 228924 h 228924"/>
              <a:gd name="connsiteX8" fmla="*/ 0 w 1387169"/>
              <a:gd name="connsiteY8" fmla="*/ 0 h 228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169" h="228924" fill="none" extrusionOk="0">
                <a:moveTo>
                  <a:pt x="0" y="0"/>
                </a:moveTo>
                <a:cubicBezTo>
                  <a:pt x="222341" y="-22211"/>
                  <a:pt x="249372" y="40298"/>
                  <a:pt x="476261" y="0"/>
                </a:cubicBezTo>
                <a:cubicBezTo>
                  <a:pt x="703150" y="-40298"/>
                  <a:pt x="758578" y="1320"/>
                  <a:pt x="966394" y="0"/>
                </a:cubicBezTo>
                <a:cubicBezTo>
                  <a:pt x="1174210" y="-1320"/>
                  <a:pt x="1294412" y="39946"/>
                  <a:pt x="1387169" y="0"/>
                </a:cubicBezTo>
                <a:cubicBezTo>
                  <a:pt x="1406554" y="83047"/>
                  <a:pt x="1381337" y="114590"/>
                  <a:pt x="1387169" y="228924"/>
                </a:cubicBezTo>
                <a:cubicBezTo>
                  <a:pt x="1259919" y="239029"/>
                  <a:pt x="1158190" y="177244"/>
                  <a:pt x="938651" y="228924"/>
                </a:cubicBezTo>
                <a:cubicBezTo>
                  <a:pt x="719112" y="280604"/>
                  <a:pt x="692422" y="226944"/>
                  <a:pt x="504005" y="228924"/>
                </a:cubicBezTo>
                <a:cubicBezTo>
                  <a:pt x="315588" y="230904"/>
                  <a:pt x="106154" y="173012"/>
                  <a:pt x="0" y="228924"/>
                </a:cubicBezTo>
                <a:cubicBezTo>
                  <a:pt x="-7971" y="130712"/>
                  <a:pt x="24713" y="68998"/>
                  <a:pt x="0" y="0"/>
                </a:cubicBezTo>
                <a:close/>
              </a:path>
              <a:path w="1387169" h="228924" stroke="0" extrusionOk="0">
                <a:moveTo>
                  <a:pt x="0" y="0"/>
                </a:moveTo>
                <a:cubicBezTo>
                  <a:pt x="216022" y="-8378"/>
                  <a:pt x="249786" y="12810"/>
                  <a:pt x="448518" y="0"/>
                </a:cubicBezTo>
                <a:cubicBezTo>
                  <a:pt x="647250" y="-12810"/>
                  <a:pt x="793687" y="38108"/>
                  <a:pt x="938651" y="0"/>
                </a:cubicBezTo>
                <a:cubicBezTo>
                  <a:pt x="1083615" y="-38108"/>
                  <a:pt x="1209328" y="11561"/>
                  <a:pt x="1387169" y="0"/>
                </a:cubicBezTo>
                <a:cubicBezTo>
                  <a:pt x="1396028" y="99493"/>
                  <a:pt x="1373892" y="153715"/>
                  <a:pt x="1387169" y="228924"/>
                </a:cubicBezTo>
                <a:cubicBezTo>
                  <a:pt x="1180322" y="262441"/>
                  <a:pt x="1112274" y="185176"/>
                  <a:pt x="910908" y="228924"/>
                </a:cubicBezTo>
                <a:cubicBezTo>
                  <a:pt x="709542" y="272672"/>
                  <a:pt x="617282" y="213801"/>
                  <a:pt x="476261" y="228924"/>
                </a:cubicBezTo>
                <a:cubicBezTo>
                  <a:pt x="335240" y="244047"/>
                  <a:pt x="139599" y="220032"/>
                  <a:pt x="0" y="228924"/>
                </a:cubicBezTo>
                <a:cubicBezTo>
                  <a:pt x="-2409" y="181975"/>
                  <a:pt x="22593" y="111509"/>
                  <a:pt x="0" y="0"/>
                </a:cubicBezTo>
                <a:close/>
              </a:path>
            </a:pathLst>
          </a:custGeom>
          <a:solidFill>
            <a:srgbClr val="FCD0D0"/>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500" dirty="0">
                <a:solidFill>
                  <a:srgbClr val="262626"/>
                </a:solidFill>
                <a:latin typeface="Arial Black" panose="020B0A04020102020204" pitchFamily="34" charset="0"/>
                <a:ea typeface="Adobe Heiti Std R" panose="020B0400000000000000" pitchFamily="34" charset="-128"/>
              </a:rPr>
              <a:t>makom.balev.project@gmail.com</a:t>
            </a:r>
          </a:p>
          <a:p>
            <a:r>
              <a:rPr lang="en-US" sz="500" dirty="0">
                <a:solidFill>
                  <a:srgbClr val="262626"/>
                </a:solidFill>
                <a:latin typeface="Arial Black" panose="020B0A04020102020204" pitchFamily="34" charset="0"/>
                <a:ea typeface="Adobe Heiti Std R" panose="020B0400000000000000" pitchFamily="34" charset="-128"/>
              </a:rPr>
              <a:t>054-5920281</a:t>
            </a:r>
            <a:endParaRPr lang="he-IL" sz="400" dirty="0">
              <a:solidFill>
                <a:srgbClr val="262626"/>
              </a:solidFill>
              <a:latin typeface="Arial Black" panose="020B0A04020102020204" pitchFamily="34" charset="0"/>
              <a:ea typeface="Adobe Heiti Std R" panose="020B0400000000000000" pitchFamily="34" charset="-128"/>
            </a:endParaRPr>
          </a:p>
        </p:txBody>
      </p:sp>
      <p:pic>
        <p:nvPicPr>
          <p:cNvPr id="9" name="תמונה 8" descr="תמונה שמכילה טקסט, שלט, גרפיקה וקטורית&#10;&#10;התיאור נוצר באופן אוטומטי">
            <a:extLst>
              <a:ext uri="{FF2B5EF4-FFF2-40B4-BE49-F238E27FC236}">
                <a16:creationId xmlns:a16="http://schemas.microsoft.com/office/drawing/2014/main" id="{5B503F38-9100-4335-B4EC-07303EC44F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380" y="407488"/>
            <a:ext cx="658022" cy="645816"/>
          </a:xfrm>
          <a:prstGeom prst="rect">
            <a:avLst/>
          </a:prstGeom>
        </p:spPr>
      </p:pic>
      <p:sp>
        <p:nvSpPr>
          <p:cNvPr id="30" name="מלבן 29">
            <a:extLst>
              <a:ext uri="{FF2B5EF4-FFF2-40B4-BE49-F238E27FC236}">
                <a16:creationId xmlns:a16="http://schemas.microsoft.com/office/drawing/2014/main" id="{5408A7EF-C955-4B8A-8467-2251E2B442A9}"/>
              </a:ext>
            </a:extLst>
          </p:cNvPr>
          <p:cNvSpPr/>
          <p:nvPr/>
        </p:nvSpPr>
        <p:spPr>
          <a:xfrm>
            <a:off x="56880" y="661706"/>
            <a:ext cx="1387169" cy="85778"/>
          </a:xfrm>
          <a:custGeom>
            <a:avLst/>
            <a:gdLst>
              <a:gd name="connsiteX0" fmla="*/ 0 w 1387169"/>
              <a:gd name="connsiteY0" fmla="*/ 0 h 85778"/>
              <a:gd name="connsiteX1" fmla="*/ 476261 w 1387169"/>
              <a:gd name="connsiteY1" fmla="*/ 0 h 85778"/>
              <a:gd name="connsiteX2" fmla="*/ 966394 w 1387169"/>
              <a:gd name="connsiteY2" fmla="*/ 0 h 85778"/>
              <a:gd name="connsiteX3" fmla="*/ 1387169 w 1387169"/>
              <a:gd name="connsiteY3" fmla="*/ 0 h 85778"/>
              <a:gd name="connsiteX4" fmla="*/ 1387169 w 1387169"/>
              <a:gd name="connsiteY4" fmla="*/ 85778 h 85778"/>
              <a:gd name="connsiteX5" fmla="*/ 938651 w 1387169"/>
              <a:gd name="connsiteY5" fmla="*/ 85778 h 85778"/>
              <a:gd name="connsiteX6" fmla="*/ 504005 w 1387169"/>
              <a:gd name="connsiteY6" fmla="*/ 85778 h 85778"/>
              <a:gd name="connsiteX7" fmla="*/ 0 w 1387169"/>
              <a:gd name="connsiteY7" fmla="*/ 85778 h 85778"/>
              <a:gd name="connsiteX8" fmla="*/ 0 w 1387169"/>
              <a:gd name="connsiteY8" fmla="*/ 0 h 85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169" h="85778" fill="none" extrusionOk="0">
                <a:moveTo>
                  <a:pt x="0" y="0"/>
                </a:moveTo>
                <a:cubicBezTo>
                  <a:pt x="222341" y="-22211"/>
                  <a:pt x="249372" y="40298"/>
                  <a:pt x="476261" y="0"/>
                </a:cubicBezTo>
                <a:cubicBezTo>
                  <a:pt x="703150" y="-40298"/>
                  <a:pt x="758578" y="1320"/>
                  <a:pt x="966394" y="0"/>
                </a:cubicBezTo>
                <a:cubicBezTo>
                  <a:pt x="1174210" y="-1320"/>
                  <a:pt x="1294412" y="39946"/>
                  <a:pt x="1387169" y="0"/>
                </a:cubicBezTo>
                <a:cubicBezTo>
                  <a:pt x="1394197" y="18726"/>
                  <a:pt x="1379710" y="63666"/>
                  <a:pt x="1387169" y="85778"/>
                </a:cubicBezTo>
                <a:cubicBezTo>
                  <a:pt x="1259919" y="95883"/>
                  <a:pt x="1158190" y="34098"/>
                  <a:pt x="938651" y="85778"/>
                </a:cubicBezTo>
                <a:cubicBezTo>
                  <a:pt x="719112" y="137458"/>
                  <a:pt x="692422" y="83798"/>
                  <a:pt x="504005" y="85778"/>
                </a:cubicBezTo>
                <a:cubicBezTo>
                  <a:pt x="315588" y="87758"/>
                  <a:pt x="106154" y="29866"/>
                  <a:pt x="0" y="85778"/>
                </a:cubicBezTo>
                <a:cubicBezTo>
                  <a:pt x="-5570" y="59084"/>
                  <a:pt x="137" y="38280"/>
                  <a:pt x="0" y="0"/>
                </a:cubicBezTo>
                <a:close/>
              </a:path>
              <a:path w="1387169" h="85778" stroke="0" extrusionOk="0">
                <a:moveTo>
                  <a:pt x="0" y="0"/>
                </a:moveTo>
                <a:cubicBezTo>
                  <a:pt x="216022" y="-8378"/>
                  <a:pt x="249786" y="12810"/>
                  <a:pt x="448518" y="0"/>
                </a:cubicBezTo>
                <a:cubicBezTo>
                  <a:pt x="647250" y="-12810"/>
                  <a:pt x="793687" y="38108"/>
                  <a:pt x="938651" y="0"/>
                </a:cubicBezTo>
                <a:cubicBezTo>
                  <a:pt x="1083615" y="-38108"/>
                  <a:pt x="1209328" y="11561"/>
                  <a:pt x="1387169" y="0"/>
                </a:cubicBezTo>
                <a:cubicBezTo>
                  <a:pt x="1388533" y="18032"/>
                  <a:pt x="1378282" y="57357"/>
                  <a:pt x="1387169" y="85778"/>
                </a:cubicBezTo>
                <a:cubicBezTo>
                  <a:pt x="1180322" y="119295"/>
                  <a:pt x="1112274" y="42030"/>
                  <a:pt x="910908" y="85778"/>
                </a:cubicBezTo>
                <a:cubicBezTo>
                  <a:pt x="709542" y="129526"/>
                  <a:pt x="617282" y="70655"/>
                  <a:pt x="476261" y="85778"/>
                </a:cubicBezTo>
                <a:cubicBezTo>
                  <a:pt x="335240" y="100901"/>
                  <a:pt x="139599" y="76886"/>
                  <a:pt x="0" y="85778"/>
                </a:cubicBezTo>
                <a:cubicBezTo>
                  <a:pt x="-1411" y="53888"/>
                  <a:pt x="8581" y="41211"/>
                  <a:pt x="0" y="0"/>
                </a:cubicBezTo>
                <a:close/>
              </a:path>
            </a:pathLst>
          </a:custGeom>
          <a:solidFill>
            <a:srgbClr val="FCD0D0"/>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500" dirty="0">
                <a:solidFill>
                  <a:srgbClr val="262626"/>
                </a:solidFill>
                <a:latin typeface="Arial Black" panose="020B0A04020102020204" pitchFamily="34" charset="0"/>
                <a:ea typeface="Adobe Heiti Std R" panose="020B0400000000000000" pitchFamily="34" charset="-128"/>
              </a:rPr>
              <a:t>Facebook  |  Instagram  |  TikTok</a:t>
            </a:r>
            <a:endParaRPr lang="he-IL" sz="500" dirty="0">
              <a:solidFill>
                <a:srgbClr val="262626"/>
              </a:solidFill>
              <a:latin typeface="Arial Black" panose="020B0A04020102020204" pitchFamily="34" charset="0"/>
              <a:ea typeface="Adobe Heiti Std R" panose="020B0400000000000000" pitchFamily="34" charset="-128"/>
            </a:endParaRPr>
          </a:p>
        </p:txBody>
      </p:sp>
      <p:sp>
        <p:nvSpPr>
          <p:cNvPr id="31" name="מלבן 30">
            <a:extLst>
              <a:ext uri="{FF2B5EF4-FFF2-40B4-BE49-F238E27FC236}">
                <a16:creationId xmlns:a16="http://schemas.microsoft.com/office/drawing/2014/main" id="{F6E334BD-516A-4179-9169-8419A63D8A9C}"/>
              </a:ext>
            </a:extLst>
          </p:cNvPr>
          <p:cNvSpPr/>
          <p:nvPr/>
        </p:nvSpPr>
        <p:spPr>
          <a:xfrm>
            <a:off x="5269990" y="856900"/>
            <a:ext cx="396981" cy="206836"/>
          </a:xfrm>
          <a:prstGeom prst="rect">
            <a:avLst/>
          </a:prstGeom>
          <a:solidFill>
            <a:srgbClr val="FC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262626"/>
              </a:solidFill>
            </a:endParaRPr>
          </a:p>
        </p:txBody>
      </p:sp>
      <p:sp>
        <p:nvSpPr>
          <p:cNvPr id="33" name="מלבן 32">
            <a:extLst>
              <a:ext uri="{FF2B5EF4-FFF2-40B4-BE49-F238E27FC236}">
                <a16:creationId xmlns:a16="http://schemas.microsoft.com/office/drawing/2014/main" id="{8A8BC53E-B589-41FE-A668-2FF78FDC04ED}"/>
              </a:ext>
            </a:extLst>
          </p:cNvPr>
          <p:cNvSpPr/>
          <p:nvPr/>
        </p:nvSpPr>
        <p:spPr>
          <a:xfrm>
            <a:off x="4584738" y="856900"/>
            <a:ext cx="537228" cy="206836"/>
          </a:xfrm>
          <a:prstGeom prst="rect">
            <a:avLst/>
          </a:prstGeom>
          <a:solidFill>
            <a:srgbClr val="F8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262626"/>
              </a:solidFill>
            </a:endParaRPr>
          </a:p>
        </p:txBody>
      </p:sp>
      <p:sp>
        <p:nvSpPr>
          <p:cNvPr id="13" name="מלבן 12">
            <a:extLst>
              <a:ext uri="{FF2B5EF4-FFF2-40B4-BE49-F238E27FC236}">
                <a16:creationId xmlns:a16="http://schemas.microsoft.com/office/drawing/2014/main" id="{79DF1449-4279-40EE-AF44-429115CD8943}"/>
              </a:ext>
            </a:extLst>
          </p:cNvPr>
          <p:cNvSpPr/>
          <p:nvPr/>
        </p:nvSpPr>
        <p:spPr>
          <a:xfrm>
            <a:off x="569936" y="843281"/>
            <a:ext cx="5294478" cy="244986"/>
          </a:xfrm>
          <a:custGeom>
            <a:avLst/>
            <a:gdLst>
              <a:gd name="connsiteX0" fmla="*/ 0 w 5294478"/>
              <a:gd name="connsiteY0" fmla="*/ 0 h 244986"/>
              <a:gd name="connsiteX1" fmla="*/ 641220 w 5294478"/>
              <a:gd name="connsiteY1" fmla="*/ 0 h 244986"/>
              <a:gd name="connsiteX2" fmla="*/ 1123606 w 5294478"/>
              <a:gd name="connsiteY2" fmla="*/ 0 h 244986"/>
              <a:gd name="connsiteX3" fmla="*/ 1658936 w 5294478"/>
              <a:gd name="connsiteY3" fmla="*/ 0 h 244986"/>
              <a:gd name="connsiteX4" fmla="*/ 2247212 w 5294478"/>
              <a:gd name="connsiteY4" fmla="*/ 0 h 244986"/>
              <a:gd name="connsiteX5" fmla="*/ 2941377 w 5294478"/>
              <a:gd name="connsiteY5" fmla="*/ 0 h 244986"/>
              <a:gd name="connsiteX6" fmla="*/ 3635542 w 5294478"/>
              <a:gd name="connsiteY6" fmla="*/ 0 h 244986"/>
              <a:gd name="connsiteX7" fmla="*/ 4223817 w 5294478"/>
              <a:gd name="connsiteY7" fmla="*/ 0 h 244986"/>
              <a:gd name="connsiteX8" fmla="*/ 4706203 w 5294478"/>
              <a:gd name="connsiteY8" fmla="*/ 0 h 244986"/>
              <a:gd name="connsiteX9" fmla="*/ 5294478 w 5294478"/>
              <a:gd name="connsiteY9" fmla="*/ 0 h 244986"/>
              <a:gd name="connsiteX10" fmla="*/ 5294478 w 5294478"/>
              <a:gd name="connsiteY10" fmla="*/ 244986 h 244986"/>
              <a:gd name="connsiteX11" fmla="*/ 4865037 w 5294478"/>
              <a:gd name="connsiteY11" fmla="*/ 244986 h 244986"/>
              <a:gd name="connsiteX12" fmla="*/ 4329706 w 5294478"/>
              <a:gd name="connsiteY12" fmla="*/ 244986 h 244986"/>
              <a:gd name="connsiteX13" fmla="*/ 3635542 w 5294478"/>
              <a:gd name="connsiteY13" fmla="*/ 244986 h 244986"/>
              <a:gd name="connsiteX14" fmla="*/ 2994321 w 5294478"/>
              <a:gd name="connsiteY14" fmla="*/ 244986 h 244986"/>
              <a:gd name="connsiteX15" fmla="*/ 2300157 w 5294478"/>
              <a:gd name="connsiteY15" fmla="*/ 244986 h 244986"/>
              <a:gd name="connsiteX16" fmla="*/ 1605992 w 5294478"/>
              <a:gd name="connsiteY16" fmla="*/ 244986 h 244986"/>
              <a:gd name="connsiteX17" fmla="*/ 964772 w 5294478"/>
              <a:gd name="connsiteY17" fmla="*/ 244986 h 244986"/>
              <a:gd name="connsiteX18" fmla="*/ 0 w 5294478"/>
              <a:gd name="connsiteY18" fmla="*/ 244986 h 244986"/>
              <a:gd name="connsiteX19" fmla="*/ 0 w 5294478"/>
              <a:gd name="connsiteY19" fmla="*/ 0 h 24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94478" h="244986" extrusionOk="0">
                <a:moveTo>
                  <a:pt x="0" y="0"/>
                </a:moveTo>
                <a:cubicBezTo>
                  <a:pt x="152995" y="-29524"/>
                  <a:pt x="352474" y="29697"/>
                  <a:pt x="641220" y="0"/>
                </a:cubicBezTo>
                <a:cubicBezTo>
                  <a:pt x="929966" y="-29697"/>
                  <a:pt x="1003169" y="3072"/>
                  <a:pt x="1123606" y="0"/>
                </a:cubicBezTo>
                <a:cubicBezTo>
                  <a:pt x="1244043" y="-3072"/>
                  <a:pt x="1431965" y="58435"/>
                  <a:pt x="1658936" y="0"/>
                </a:cubicBezTo>
                <a:cubicBezTo>
                  <a:pt x="1885907" y="-58435"/>
                  <a:pt x="2062572" y="57881"/>
                  <a:pt x="2247212" y="0"/>
                </a:cubicBezTo>
                <a:cubicBezTo>
                  <a:pt x="2431852" y="-57881"/>
                  <a:pt x="2748072" y="11707"/>
                  <a:pt x="2941377" y="0"/>
                </a:cubicBezTo>
                <a:cubicBezTo>
                  <a:pt x="3134683" y="-11707"/>
                  <a:pt x="3437553" y="17419"/>
                  <a:pt x="3635542" y="0"/>
                </a:cubicBezTo>
                <a:cubicBezTo>
                  <a:pt x="3833531" y="-17419"/>
                  <a:pt x="4021895" y="51162"/>
                  <a:pt x="4223817" y="0"/>
                </a:cubicBezTo>
                <a:cubicBezTo>
                  <a:pt x="4425740" y="-51162"/>
                  <a:pt x="4534482" y="17076"/>
                  <a:pt x="4706203" y="0"/>
                </a:cubicBezTo>
                <a:cubicBezTo>
                  <a:pt x="4877924" y="-17076"/>
                  <a:pt x="5013213" y="32276"/>
                  <a:pt x="5294478" y="0"/>
                </a:cubicBezTo>
                <a:cubicBezTo>
                  <a:pt x="5309140" y="100437"/>
                  <a:pt x="5271961" y="129252"/>
                  <a:pt x="5294478" y="244986"/>
                </a:cubicBezTo>
                <a:cubicBezTo>
                  <a:pt x="5148665" y="275905"/>
                  <a:pt x="4961558" y="209440"/>
                  <a:pt x="4865037" y="244986"/>
                </a:cubicBezTo>
                <a:cubicBezTo>
                  <a:pt x="4768516" y="280532"/>
                  <a:pt x="4525729" y="225895"/>
                  <a:pt x="4329706" y="244986"/>
                </a:cubicBezTo>
                <a:cubicBezTo>
                  <a:pt x="4133683" y="264077"/>
                  <a:pt x="3826072" y="213300"/>
                  <a:pt x="3635542" y="244986"/>
                </a:cubicBezTo>
                <a:cubicBezTo>
                  <a:pt x="3445012" y="276672"/>
                  <a:pt x="3267410" y="209403"/>
                  <a:pt x="2994321" y="244986"/>
                </a:cubicBezTo>
                <a:cubicBezTo>
                  <a:pt x="2721232" y="280569"/>
                  <a:pt x="2561638" y="174106"/>
                  <a:pt x="2300157" y="244986"/>
                </a:cubicBezTo>
                <a:cubicBezTo>
                  <a:pt x="2038676" y="315866"/>
                  <a:pt x="1825519" y="181080"/>
                  <a:pt x="1605992" y="244986"/>
                </a:cubicBezTo>
                <a:cubicBezTo>
                  <a:pt x="1386465" y="308892"/>
                  <a:pt x="1177478" y="205714"/>
                  <a:pt x="964772" y="244986"/>
                </a:cubicBezTo>
                <a:cubicBezTo>
                  <a:pt x="752066" y="284258"/>
                  <a:pt x="443973" y="148172"/>
                  <a:pt x="0" y="244986"/>
                </a:cubicBezTo>
                <a:cubicBezTo>
                  <a:pt x="-28518" y="186301"/>
                  <a:pt x="6572" y="89681"/>
                  <a:pt x="0" y="0"/>
                </a:cubicBezTo>
                <a:close/>
              </a:path>
            </a:pathLst>
          </a:custGeom>
          <a:noFill/>
          <a:ln>
            <a:noFill/>
            <a:extLst>
              <a:ext uri="{C807C97D-BFC1-408E-A445-0C87EB9F89A2}">
                <ask:lineSketchStyleProps xmlns:ask="http://schemas.microsoft.com/office/drawing/2018/sketchyshapes" sd="582065366">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he-IL" sz="1400" dirty="0">
                <a:solidFill>
                  <a:srgbClr val="262626"/>
                </a:solidFill>
                <a:latin typeface="Makom Balev Hebrew" panose="02000503000000000000" pitchFamily="2" charset="-79"/>
                <a:cs typeface="Makom Balev Hebrew" panose="02000503000000000000" pitchFamily="2" charset="-79"/>
              </a:rPr>
              <a:t>בית   </a:t>
            </a:r>
            <a:r>
              <a:rPr lang="he-IL" sz="2000" dirty="0">
                <a:solidFill>
                  <a:srgbClr val="262626"/>
                </a:solidFill>
                <a:latin typeface="Makom Balev Hebrew" panose="02000503000000000000" pitchFamily="2" charset="-79"/>
                <a:cs typeface="Makom Balev Hebrew" panose="02000503000000000000" pitchFamily="2" charset="-79"/>
              </a:rPr>
              <a:t>ו</a:t>
            </a:r>
            <a:r>
              <a:rPr lang="he-IL" sz="1400" dirty="0">
                <a:solidFill>
                  <a:srgbClr val="262626"/>
                </a:solidFill>
                <a:latin typeface="Makom Balev Hebrew" panose="02000503000000000000" pitchFamily="2" charset="-79"/>
                <a:cs typeface="Makom Balev Hebrew" panose="02000503000000000000" pitchFamily="2" charset="-79"/>
              </a:rPr>
              <a:t>   אודות   </a:t>
            </a:r>
            <a:r>
              <a:rPr lang="he-IL" sz="2000" dirty="0">
                <a:solidFill>
                  <a:srgbClr val="262626"/>
                </a:solidFill>
                <a:latin typeface="Makom Balev Hebrew" panose="02000503000000000000" pitchFamily="2" charset="-79"/>
                <a:cs typeface="Makom Balev Hebrew" panose="02000503000000000000" pitchFamily="2" charset="-79"/>
              </a:rPr>
              <a:t>ו</a:t>
            </a:r>
            <a:r>
              <a:rPr lang="he-IL" sz="1400" dirty="0">
                <a:solidFill>
                  <a:srgbClr val="262626"/>
                </a:solidFill>
                <a:latin typeface="Makom Balev Hebrew" panose="02000503000000000000" pitchFamily="2" charset="-79"/>
                <a:cs typeface="Makom Balev Hebrew" panose="02000503000000000000" pitchFamily="2" charset="-79"/>
              </a:rPr>
              <a:t>   בלוג   </a:t>
            </a:r>
            <a:r>
              <a:rPr lang="he-IL" sz="2000" dirty="0">
                <a:solidFill>
                  <a:srgbClr val="262626"/>
                </a:solidFill>
                <a:latin typeface="Makom Balev Hebrew" panose="02000503000000000000" pitchFamily="2" charset="-79"/>
                <a:cs typeface="Makom Balev Hebrew" panose="02000503000000000000" pitchFamily="2" charset="-79"/>
              </a:rPr>
              <a:t>ו</a:t>
            </a:r>
            <a:r>
              <a:rPr lang="he-IL" sz="1400" dirty="0">
                <a:solidFill>
                  <a:srgbClr val="262626"/>
                </a:solidFill>
                <a:latin typeface="Makom Balev Hebrew" panose="02000503000000000000" pitchFamily="2" charset="-79"/>
                <a:cs typeface="Makom Balev Hebrew" panose="02000503000000000000" pitchFamily="2" charset="-79"/>
              </a:rPr>
              <a:t>   גלריה   </a:t>
            </a:r>
            <a:r>
              <a:rPr lang="he-IL" sz="2000" dirty="0">
                <a:solidFill>
                  <a:srgbClr val="262626"/>
                </a:solidFill>
                <a:latin typeface="Makom Balev Hebrew" panose="02000503000000000000" pitchFamily="2" charset="-79"/>
                <a:cs typeface="Makom Balev Hebrew" panose="02000503000000000000" pitchFamily="2" charset="-79"/>
              </a:rPr>
              <a:t>ו</a:t>
            </a:r>
            <a:r>
              <a:rPr lang="he-IL" sz="1400" dirty="0">
                <a:solidFill>
                  <a:srgbClr val="262626"/>
                </a:solidFill>
                <a:latin typeface="Makom Balev Hebrew" panose="02000503000000000000" pitchFamily="2" charset="-79"/>
                <a:cs typeface="Makom Balev Hebrew" panose="02000503000000000000" pitchFamily="2" charset="-79"/>
              </a:rPr>
              <a:t>   הצטרפות   </a:t>
            </a:r>
            <a:r>
              <a:rPr lang="he-IL" sz="2000" dirty="0">
                <a:solidFill>
                  <a:srgbClr val="262626"/>
                </a:solidFill>
                <a:latin typeface="Makom Balev Hebrew" panose="02000503000000000000" pitchFamily="2" charset="-79"/>
                <a:cs typeface="Makom Balev Hebrew" panose="02000503000000000000" pitchFamily="2" charset="-79"/>
              </a:rPr>
              <a:t>ו</a:t>
            </a:r>
            <a:r>
              <a:rPr lang="he-IL" sz="1400" dirty="0">
                <a:solidFill>
                  <a:srgbClr val="262626"/>
                </a:solidFill>
                <a:latin typeface="Makom Balev Hebrew" panose="02000503000000000000" pitchFamily="2" charset="-79"/>
                <a:cs typeface="Makom Balev Hebrew" panose="02000503000000000000" pitchFamily="2" charset="-79"/>
              </a:rPr>
              <a:t>   יצירת קשר   </a:t>
            </a:r>
            <a:r>
              <a:rPr lang="he-IL" sz="2000" dirty="0">
                <a:solidFill>
                  <a:srgbClr val="262626"/>
                </a:solidFill>
                <a:latin typeface="Makom Balev Hebrew" panose="02000503000000000000" pitchFamily="2" charset="-79"/>
                <a:cs typeface="Makom Balev Hebrew" panose="02000503000000000000" pitchFamily="2" charset="-79"/>
              </a:rPr>
              <a:t>ו</a:t>
            </a:r>
            <a:r>
              <a:rPr lang="he-IL" sz="1400" dirty="0">
                <a:solidFill>
                  <a:srgbClr val="262626"/>
                </a:solidFill>
                <a:latin typeface="Makom Balev Hebrew" panose="02000503000000000000" pitchFamily="2" charset="-79"/>
                <a:cs typeface="Makom Balev Hebrew" panose="02000503000000000000" pitchFamily="2" charset="-79"/>
              </a:rPr>
              <a:t>   תרומה</a:t>
            </a:r>
          </a:p>
        </p:txBody>
      </p:sp>
      <p:pic>
        <p:nvPicPr>
          <p:cNvPr id="34" name="תמונה 33" descr="תמונה שמכילה טקסט, שלט, גרפיקה וקטורית&#10;&#10;התיאור נוצר באופן אוטומטי">
            <a:extLst>
              <a:ext uri="{FF2B5EF4-FFF2-40B4-BE49-F238E27FC236}">
                <a16:creationId xmlns:a16="http://schemas.microsoft.com/office/drawing/2014/main" id="{BF2E873E-7176-4AB4-94BE-06386CCBF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6358" y="13047"/>
            <a:ext cx="146683" cy="143962"/>
          </a:xfrm>
          <a:prstGeom prst="rect">
            <a:avLst/>
          </a:prstGeom>
          <a:solidFill>
            <a:srgbClr val="FCD0D0"/>
          </a:solidFill>
        </p:spPr>
      </p:pic>
      <p:sp>
        <p:nvSpPr>
          <p:cNvPr id="8" name="מלבן 7">
            <a:extLst>
              <a:ext uri="{FF2B5EF4-FFF2-40B4-BE49-F238E27FC236}">
                <a16:creationId xmlns:a16="http://schemas.microsoft.com/office/drawing/2014/main" id="{2AA00327-369B-4874-A77C-4AA218078C72}"/>
              </a:ext>
            </a:extLst>
          </p:cNvPr>
          <p:cNvSpPr/>
          <p:nvPr/>
        </p:nvSpPr>
        <p:spPr>
          <a:xfrm>
            <a:off x="1243484" y="40193"/>
            <a:ext cx="45719" cy="98514"/>
          </a:xfrm>
          <a:prstGeom prst="rect">
            <a:avLst/>
          </a:prstGeom>
          <a:solidFill>
            <a:srgbClr val="FC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262626"/>
              </a:solidFill>
            </a:endParaRPr>
          </a:p>
        </p:txBody>
      </p:sp>
      <p:sp>
        <p:nvSpPr>
          <p:cNvPr id="35" name="מלבן 34">
            <a:extLst>
              <a:ext uri="{FF2B5EF4-FFF2-40B4-BE49-F238E27FC236}">
                <a16:creationId xmlns:a16="http://schemas.microsoft.com/office/drawing/2014/main" id="{600AA004-3E90-41F9-A84D-DEE657AB97FF}"/>
              </a:ext>
            </a:extLst>
          </p:cNvPr>
          <p:cNvSpPr/>
          <p:nvPr/>
        </p:nvSpPr>
        <p:spPr>
          <a:xfrm>
            <a:off x="0" y="1109628"/>
            <a:ext cx="6858000" cy="7672422"/>
          </a:xfrm>
          <a:prstGeom prst="rect">
            <a:avLst/>
          </a:prstGeom>
          <a:solidFill>
            <a:srgbClr val="F5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262626"/>
              </a:solidFill>
            </a:endParaRPr>
          </a:p>
        </p:txBody>
      </p:sp>
      <p:sp>
        <p:nvSpPr>
          <p:cNvPr id="37" name="מלבן 36">
            <a:extLst>
              <a:ext uri="{FF2B5EF4-FFF2-40B4-BE49-F238E27FC236}">
                <a16:creationId xmlns:a16="http://schemas.microsoft.com/office/drawing/2014/main" id="{5B9D6C3A-E339-4C15-8C3E-757750A11504}"/>
              </a:ext>
            </a:extLst>
          </p:cNvPr>
          <p:cNvSpPr/>
          <p:nvPr/>
        </p:nvSpPr>
        <p:spPr>
          <a:xfrm>
            <a:off x="0" y="7767783"/>
            <a:ext cx="6858000" cy="7434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262626"/>
              </a:solidFill>
            </a:endParaRPr>
          </a:p>
        </p:txBody>
      </p:sp>
      <p:sp>
        <p:nvSpPr>
          <p:cNvPr id="39" name="מלבן 38">
            <a:extLst>
              <a:ext uri="{FF2B5EF4-FFF2-40B4-BE49-F238E27FC236}">
                <a16:creationId xmlns:a16="http://schemas.microsoft.com/office/drawing/2014/main" id="{ACD11089-6A3E-4314-91C5-3256C9F2A320}"/>
              </a:ext>
            </a:extLst>
          </p:cNvPr>
          <p:cNvSpPr/>
          <p:nvPr/>
        </p:nvSpPr>
        <p:spPr>
          <a:xfrm>
            <a:off x="57196" y="7815465"/>
            <a:ext cx="2061602" cy="398494"/>
          </a:xfrm>
          <a:custGeom>
            <a:avLst/>
            <a:gdLst>
              <a:gd name="connsiteX0" fmla="*/ 0 w 2061602"/>
              <a:gd name="connsiteY0" fmla="*/ 0 h 398494"/>
              <a:gd name="connsiteX1" fmla="*/ 536017 w 2061602"/>
              <a:gd name="connsiteY1" fmla="*/ 0 h 398494"/>
              <a:gd name="connsiteX2" fmla="*/ 989569 w 2061602"/>
              <a:gd name="connsiteY2" fmla="*/ 0 h 398494"/>
              <a:gd name="connsiteX3" fmla="*/ 1525585 w 2061602"/>
              <a:gd name="connsiteY3" fmla="*/ 0 h 398494"/>
              <a:gd name="connsiteX4" fmla="*/ 2061602 w 2061602"/>
              <a:gd name="connsiteY4" fmla="*/ 0 h 398494"/>
              <a:gd name="connsiteX5" fmla="*/ 2061602 w 2061602"/>
              <a:gd name="connsiteY5" fmla="*/ 398494 h 398494"/>
              <a:gd name="connsiteX6" fmla="*/ 1525585 w 2061602"/>
              <a:gd name="connsiteY6" fmla="*/ 398494 h 398494"/>
              <a:gd name="connsiteX7" fmla="*/ 968953 w 2061602"/>
              <a:gd name="connsiteY7" fmla="*/ 398494 h 398494"/>
              <a:gd name="connsiteX8" fmla="*/ 0 w 2061602"/>
              <a:gd name="connsiteY8" fmla="*/ 398494 h 398494"/>
              <a:gd name="connsiteX9" fmla="*/ 0 w 2061602"/>
              <a:gd name="connsiteY9" fmla="*/ 0 h 39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1602" h="398494" fill="none" extrusionOk="0">
                <a:moveTo>
                  <a:pt x="0" y="0"/>
                </a:moveTo>
                <a:cubicBezTo>
                  <a:pt x="157216" y="-51065"/>
                  <a:pt x="323417" y="27595"/>
                  <a:pt x="536017" y="0"/>
                </a:cubicBezTo>
                <a:cubicBezTo>
                  <a:pt x="748617" y="-27595"/>
                  <a:pt x="763055" y="52950"/>
                  <a:pt x="989569" y="0"/>
                </a:cubicBezTo>
                <a:cubicBezTo>
                  <a:pt x="1216083" y="-52950"/>
                  <a:pt x="1277307" y="46147"/>
                  <a:pt x="1525585" y="0"/>
                </a:cubicBezTo>
                <a:cubicBezTo>
                  <a:pt x="1773863" y="-46147"/>
                  <a:pt x="1886162" y="180"/>
                  <a:pt x="2061602" y="0"/>
                </a:cubicBezTo>
                <a:cubicBezTo>
                  <a:pt x="2070329" y="196684"/>
                  <a:pt x="2035518" y="275862"/>
                  <a:pt x="2061602" y="398494"/>
                </a:cubicBezTo>
                <a:cubicBezTo>
                  <a:pt x="1933355" y="407646"/>
                  <a:pt x="1733548" y="383651"/>
                  <a:pt x="1525585" y="398494"/>
                </a:cubicBezTo>
                <a:cubicBezTo>
                  <a:pt x="1317622" y="413337"/>
                  <a:pt x="1129290" y="332443"/>
                  <a:pt x="968953" y="398494"/>
                </a:cubicBezTo>
                <a:cubicBezTo>
                  <a:pt x="808616" y="464545"/>
                  <a:pt x="340702" y="325248"/>
                  <a:pt x="0" y="398494"/>
                </a:cubicBezTo>
                <a:cubicBezTo>
                  <a:pt x="-18347" y="310100"/>
                  <a:pt x="47768" y="173634"/>
                  <a:pt x="0" y="0"/>
                </a:cubicBezTo>
                <a:close/>
              </a:path>
              <a:path w="2061602" h="398494" stroke="0" extrusionOk="0">
                <a:moveTo>
                  <a:pt x="0" y="0"/>
                </a:moveTo>
                <a:cubicBezTo>
                  <a:pt x="189831" y="-47483"/>
                  <a:pt x="355608" y="57059"/>
                  <a:pt x="494784" y="0"/>
                </a:cubicBezTo>
                <a:cubicBezTo>
                  <a:pt x="633960" y="-57059"/>
                  <a:pt x="892074" y="676"/>
                  <a:pt x="1051417" y="0"/>
                </a:cubicBezTo>
                <a:cubicBezTo>
                  <a:pt x="1210760" y="-676"/>
                  <a:pt x="1358246" y="36305"/>
                  <a:pt x="1566818" y="0"/>
                </a:cubicBezTo>
                <a:cubicBezTo>
                  <a:pt x="1775390" y="-36305"/>
                  <a:pt x="1828878" y="29917"/>
                  <a:pt x="2061602" y="0"/>
                </a:cubicBezTo>
                <a:cubicBezTo>
                  <a:pt x="2102632" y="85854"/>
                  <a:pt x="2060661" y="247478"/>
                  <a:pt x="2061602" y="398494"/>
                </a:cubicBezTo>
                <a:cubicBezTo>
                  <a:pt x="1867201" y="436304"/>
                  <a:pt x="1633576" y="336370"/>
                  <a:pt x="1525585" y="398494"/>
                </a:cubicBezTo>
                <a:cubicBezTo>
                  <a:pt x="1417594" y="460618"/>
                  <a:pt x="1241959" y="398125"/>
                  <a:pt x="1051417" y="398494"/>
                </a:cubicBezTo>
                <a:cubicBezTo>
                  <a:pt x="860875" y="398863"/>
                  <a:pt x="824563" y="395116"/>
                  <a:pt x="597865" y="398494"/>
                </a:cubicBezTo>
                <a:cubicBezTo>
                  <a:pt x="371167" y="401872"/>
                  <a:pt x="243184" y="374121"/>
                  <a:pt x="0" y="398494"/>
                </a:cubicBezTo>
                <a:cubicBezTo>
                  <a:pt x="-41880" y="244019"/>
                  <a:pt x="35050" y="182017"/>
                  <a:pt x="0" y="0"/>
                </a:cubicBezTo>
                <a:close/>
              </a:path>
            </a:pathLst>
          </a:custGeom>
          <a:solidFill>
            <a:srgbClr val="FCD0D0"/>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800" dirty="0">
                <a:solidFill>
                  <a:srgbClr val="262626"/>
                </a:solidFill>
                <a:latin typeface="Arial Black" panose="020B0A04020102020204" pitchFamily="34" charset="0"/>
                <a:ea typeface="Adobe Heiti Std R" panose="020B0400000000000000" pitchFamily="34" charset="-128"/>
              </a:rPr>
              <a:t>makom.balev.project@gmail.com</a:t>
            </a:r>
          </a:p>
          <a:p>
            <a:r>
              <a:rPr lang="en-US" sz="800" dirty="0">
                <a:solidFill>
                  <a:srgbClr val="262626"/>
                </a:solidFill>
                <a:latin typeface="Arial Black" panose="020B0A04020102020204" pitchFamily="34" charset="0"/>
                <a:ea typeface="Adobe Heiti Std R" panose="020B0400000000000000" pitchFamily="34" charset="-128"/>
              </a:rPr>
              <a:t>054-5920281</a:t>
            </a:r>
            <a:endParaRPr lang="he-IL" sz="700" dirty="0">
              <a:solidFill>
                <a:srgbClr val="262626"/>
              </a:solidFill>
              <a:latin typeface="Arial Black" panose="020B0A04020102020204" pitchFamily="34" charset="0"/>
              <a:ea typeface="Adobe Heiti Std R" panose="020B0400000000000000" pitchFamily="34" charset="-128"/>
            </a:endParaRPr>
          </a:p>
        </p:txBody>
      </p:sp>
      <p:sp>
        <p:nvSpPr>
          <p:cNvPr id="42" name="מלבן 41">
            <a:extLst>
              <a:ext uri="{FF2B5EF4-FFF2-40B4-BE49-F238E27FC236}">
                <a16:creationId xmlns:a16="http://schemas.microsoft.com/office/drawing/2014/main" id="{2DE1641D-86BB-428C-AE0B-5501D294AF56}"/>
              </a:ext>
            </a:extLst>
          </p:cNvPr>
          <p:cNvSpPr/>
          <p:nvPr/>
        </p:nvSpPr>
        <p:spPr>
          <a:xfrm>
            <a:off x="57197" y="8260933"/>
            <a:ext cx="2061601" cy="190921"/>
          </a:xfrm>
          <a:custGeom>
            <a:avLst/>
            <a:gdLst>
              <a:gd name="connsiteX0" fmla="*/ 0 w 2061601"/>
              <a:gd name="connsiteY0" fmla="*/ 0 h 190921"/>
              <a:gd name="connsiteX1" fmla="*/ 536016 w 2061601"/>
              <a:gd name="connsiteY1" fmla="*/ 0 h 190921"/>
              <a:gd name="connsiteX2" fmla="*/ 989568 w 2061601"/>
              <a:gd name="connsiteY2" fmla="*/ 0 h 190921"/>
              <a:gd name="connsiteX3" fmla="*/ 1525585 w 2061601"/>
              <a:gd name="connsiteY3" fmla="*/ 0 h 190921"/>
              <a:gd name="connsiteX4" fmla="*/ 2061601 w 2061601"/>
              <a:gd name="connsiteY4" fmla="*/ 0 h 190921"/>
              <a:gd name="connsiteX5" fmla="*/ 2061601 w 2061601"/>
              <a:gd name="connsiteY5" fmla="*/ 190921 h 190921"/>
              <a:gd name="connsiteX6" fmla="*/ 1525585 w 2061601"/>
              <a:gd name="connsiteY6" fmla="*/ 190921 h 190921"/>
              <a:gd name="connsiteX7" fmla="*/ 968952 w 2061601"/>
              <a:gd name="connsiteY7" fmla="*/ 190921 h 190921"/>
              <a:gd name="connsiteX8" fmla="*/ 0 w 2061601"/>
              <a:gd name="connsiteY8" fmla="*/ 190921 h 190921"/>
              <a:gd name="connsiteX9" fmla="*/ 0 w 2061601"/>
              <a:gd name="connsiteY9" fmla="*/ 0 h 19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1601" h="190921" fill="none" extrusionOk="0">
                <a:moveTo>
                  <a:pt x="0" y="0"/>
                </a:moveTo>
                <a:cubicBezTo>
                  <a:pt x="159475" y="-50386"/>
                  <a:pt x="326507" y="31499"/>
                  <a:pt x="536016" y="0"/>
                </a:cubicBezTo>
                <a:cubicBezTo>
                  <a:pt x="745525" y="-31499"/>
                  <a:pt x="763054" y="52950"/>
                  <a:pt x="989568" y="0"/>
                </a:cubicBezTo>
                <a:cubicBezTo>
                  <a:pt x="1216082" y="-52950"/>
                  <a:pt x="1275987" y="44378"/>
                  <a:pt x="1525585" y="0"/>
                </a:cubicBezTo>
                <a:cubicBezTo>
                  <a:pt x="1775183" y="-44378"/>
                  <a:pt x="1893299" y="5798"/>
                  <a:pt x="2061601" y="0"/>
                </a:cubicBezTo>
                <a:cubicBezTo>
                  <a:pt x="2068221" y="42660"/>
                  <a:pt x="2047612" y="98997"/>
                  <a:pt x="2061601" y="190921"/>
                </a:cubicBezTo>
                <a:cubicBezTo>
                  <a:pt x="1928123" y="197747"/>
                  <a:pt x="1729742" y="171957"/>
                  <a:pt x="1525585" y="190921"/>
                </a:cubicBezTo>
                <a:cubicBezTo>
                  <a:pt x="1321428" y="209885"/>
                  <a:pt x="1129543" y="125039"/>
                  <a:pt x="968952" y="190921"/>
                </a:cubicBezTo>
                <a:cubicBezTo>
                  <a:pt x="808361" y="256803"/>
                  <a:pt x="336951" y="114926"/>
                  <a:pt x="0" y="190921"/>
                </a:cubicBezTo>
                <a:cubicBezTo>
                  <a:pt x="-18343" y="96468"/>
                  <a:pt x="8299" y="54539"/>
                  <a:pt x="0" y="0"/>
                </a:cubicBezTo>
                <a:close/>
              </a:path>
              <a:path w="2061601" h="190921" stroke="0" extrusionOk="0">
                <a:moveTo>
                  <a:pt x="0" y="0"/>
                </a:moveTo>
                <a:cubicBezTo>
                  <a:pt x="189831" y="-47483"/>
                  <a:pt x="355608" y="57059"/>
                  <a:pt x="494784" y="0"/>
                </a:cubicBezTo>
                <a:cubicBezTo>
                  <a:pt x="633960" y="-57059"/>
                  <a:pt x="892074" y="676"/>
                  <a:pt x="1051417" y="0"/>
                </a:cubicBezTo>
                <a:cubicBezTo>
                  <a:pt x="1210760" y="-676"/>
                  <a:pt x="1363138" y="39074"/>
                  <a:pt x="1566817" y="0"/>
                </a:cubicBezTo>
                <a:cubicBezTo>
                  <a:pt x="1770496" y="-39074"/>
                  <a:pt x="1828877" y="29917"/>
                  <a:pt x="2061601" y="0"/>
                </a:cubicBezTo>
                <a:cubicBezTo>
                  <a:pt x="2072320" y="88076"/>
                  <a:pt x="2046624" y="128205"/>
                  <a:pt x="2061601" y="190921"/>
                </a:cubicBezTo>
                <a:cubicBezTo>
                  <a:pt x="1859687" y="225158"/>
                  <a:pt x="1633193" y="185307"/>
                  <a:pt x="1525585" y="190921"/>
                </a:cubicBezTo>
                <a:cubicBezTo>
                  <a:pt x="1417977" y="196535"/>
                  <a:pt x="1241959" y="190552"/>
                  <a:pt x="1051417" y="190921"/>
                </a:cubicBezTo>
                <a:cubicBezTo>
                  <a:pt x="860875" y="191290"/>
                  <a:pt x="689389" y="136513"/>
                  <a:pt x="597864" y="190921"/>
                </a:cubicBezTo>
                <a:cubicBezTo>
                  <a:pt x="506339" y="245329"/>
                  <a:pt x="240192" y="164271"/>
                  <a:pt x="0" y="190921"/>
                </a:cubicBezTo>
                <a:cubicBezTo>
                  <a:pt x="-20401" y="97750"/>
                  <a:pt x="1773" y="82218"/>
                  <a:pt x="0" y="0"/>
                </a:cubicBezTo>
                <a:close/>
              </a:path>
            </a:pathLst>
          </a:custGeom>
          <a:solidFill>
            <a:srgbClr val="FCD0D0"/>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800" dirty="0">
                <a:solidFill>
                  <a:srgbClr val="262626"/>
                </a:solidFill>
                <a:latin typeface="Arial Black" panose="020B0A04020102020204" pitchFamily="34" charset="0"/>
                <a:ea typeface="Adobe Heiti Std R" panose="020B0400000000000000" pitchFamily="34" charset="-128"/>
              </a:rPr>
              <a:t>Facebook  |  Instagram  |  TikTok</a:t>
            </a:r>
            <a:endParaRPr lang="he-IL" sz="800" dirty="0">
              <a:solidFill>
                <a:srgbClr val="262626"/>
              </a:solidFill>
              <a:latin typeface="Arial Black" panose="020B0A04020102020204" pitchFamily="34" charset="0"/>
              <a:ea typeface="Adobe Heiti Std R" panose="020B0400000000000000" pitchFamily="34" charset="-128"/>
            </a:endParaRPr>
          </a:p>
        </p:txBody>
      </p:sp>
      <p:sp>
        <p:nvSpPr>
          <p:cNvPr id="43" name="תיבת טקסט 42">
            <a:extLst>
              <a:ext uri="{FF2B5EF4-FFF2-40B4-BE49-F238E27FC236}">
                <a16:creationId xmlns:a16="http://schemas.microsoft.com/office/drawing/2014/main" id="{5F83FBF1-2A8C-40B0-BD18-D8AB81AB83ED}"/>
              </a:ext>
            </a:extLst>
          </p:cNvPr>
          <p:cNvSpPr txBox="1"/>
          <p:nvPr/>
        </p:nvSpPr>
        <p:spPr>
          <a:xfrm>
            <a:off x="5844531" y="7767783"/>
            <a:ext cx="1013469" cy="723275"/>
          </a:xfrm>
          <a:prstGeom prst="rect">
            <a:avLst/>
          </a:prstGeom>
          <a:noFill/>
        </p:spPr>
        <p:txBody>
          <a:bodyPr wrap="square" rtlCol="1">
            <a:spAutoFit/>
          </a:bodyPr>
          <a:lstStyle/>
          <a:p>
            <a:pPr algn="r"/>
            <a:r>
              <a:rPr lang="he-IL" sz="1100" dirty="0">
                <a:solidFill>
                  <a:srgbClr val="262626"/>
                </a:solidFill>
                <a:latin typeface="Makombalevhebrew" panose="02000503000000000000" pitchFamily="2" charset="-79"/>
                <a:cs typeface="Makombalevhebrew" panose="02000503000000000000" pitchFamily="2" charset="-79"/>
              </a:rPr>
              <a:t>תודה רבה ל:</a:t>
            </a:r>
            <a:br>
              <a:rPr lang="en-US" sz="1100" dirty="0">
                <a:solidFill>
                  <a:srgbClr val="262626"/>
                </a:solidFill>
                <a:latin typeface="Makombalevhebrew" panose="02000503000000000000" pitchFamily="2" charset="-79"/>
                <a:cs typeface="Makombalevhebrew" panose="02000503000000000000" pitchFamily="2" charset="-79"/>
              </a:rPr>
            </a:br>
            <a:r>
              <a:rPr lang="he-IL" sz="1000" dirty="0">
                <a:solidFill>
                  <a:srgbClr val="262626"/>
                </a:solidFill>
                <a:latin typeface="Makombalevhebrew" panose="02000503000000000000" pitchFamily="2" charset="-79"/>
                <a:cs typeface="Makombalevhebrew" panose="02000503000000000000" pitchFamily="2" charset="-79"/>
              </a:rPr>
              <a:t>#</a:t>
            </a:r>
            <a:br>
              <a:rPr lang="en-US" sz="1000" dirty="0">
                <a:solidFill>
                  <a:srgbClr val="262626"/>
                </a:solidFill>
                <a:latin typeface="Makombalevhebrew" panose="02000503000000000000" pitchFamily="2" charset="-79"/>
                <a:cs typeface="Makombalevhebrew" panose="02000503000000000000" pitchFamily="2" charset="-79"/>
              </a:rPr>
            </a:br>
            <a:r>
              <a:rPr lang="he-IL" sz="1000" dirty="0">
                <a:solidFill>
                  <a:srgbClr val="262626"/>
                </a:solidFill>
                <a:latin typeface="Makombalevhebrew" panose="02000503000000000000" pitchFamily="2" charset="-79"/>
                <a:cs typeface="Makombalevhebrew" panose="02000503000000000000" pitchFamily="2" charset="-79"/>
              </a:rPr>
              <a:t>#</a:t>
            </a:r>
          </a:p>
          <a:p>
            <a:pPr algn="r"/>
            <a:r>
              <a:rPr lang="he-IL" sz="1000" dirty="0">
                <a:solidFill>
                  <a:srgbClr val="262626"/>
                </a:solidFill>
                <a:latin typeface="Makombalevhebrew" panose="02000503000000000000" pitchFamily="2" charset="-79"/>
                <a:cs typeface="Makombalevhebrew" panose="02000503000000000000" pitchFamily="2" charset="-79"/>
              </a:rPr>
              <a:t>#</a:t>
            </a:r>
          </a:p>
        </p:txBody>
      </p:sp>
      <p:grpSp>
        <p:nvGrpSpPr>
          <p:cNvPr id="45" name="קבוצה 44">
            <a:extLst>
              <a:ext uri="{FF2B5EF4-FFF2-40B4-BE49-F238E27FC236}">
                <a16:creationId xmlns:a16="http://schemas.microsoft.com/office/drawing/2014/main" id="{4FC01C50-88D9-44A2-8D9D-FF26C8DE0C52}"/>
              </a:ext>
            </a:extLst>
          </p:cNvPr>
          <p:cNvGrpSpPr/>
          <p:nvPr/>
        </p:nvGrpSpPr>
        <p:grpSpPr>
          <a:xfrm>
            <a:off x="476794" y="1447460"/>
            <a:ext cx="5904412" cy="2306084"/>
            <a:chOff x="476794" y="3569336"/>
            <a:chExt cx="5904412" cy="2306084"/>
          </a:xfrm>
        </p:grpSpPr>
        <p:sp>
          <p:nvSpPr>
            <p:cNvPr id="46" name="מלבן 45">
              <a:extLst>
                <a:ext uri="{FF2B5EF4-FFF2-40B4-BE49-F238E27FC236}">
                  <a16:creationId xmlns:a16="http://schemas.microsoft.com/office/drawing/2014/main" id="{F0B08A6F-D839-476B-94BE-558A709A8913}"/>
                </a:ext>
              </a:extLst>
            </p:cNvPr>
            <p:cNvSpPr/>
            <p:nvPr/>
          </p:nvSpPr>
          <p:spPr>
            <a:xfrm>
              <a:off x="476794" y="3569336"/>
              <a:ext cx="5904412" cy="2306084"/>
            </a:xfrm>
            <a:prstGeom prst="rect">
              <a:avLst/>
            </a:prstGeom>
            <a:solidFill>
              <a:schemeClr val="bg1"/>
            </a:solidFill>
            <a:ln w="28575">
              <a:solidFill>
                <a:srgbClr val="FCD0D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262626"/>
                </a:solidFill>
              </a:endParaRPr>
            </a:p>
          </p:txBody>
        </p:sp>
        <p:sp>
          <p:nvSpPr>
            <p:cNvPr id="47" name="מלבן 46">
              <a:extLst>
                <a:ext uri="{FF2B5EF4-FFF2-40B4-BE49-F238E27FC236}">
                  <a16:creationId xmlns:a16="http://schemas.microsoft.com/office/drawing/2014/main" id="{FDB1492D-4D48-4C61-9481-C822FBF4C58D}"/>
                </a:ext>
              </a:extLst>
            </p:cNvPr>
            <p:cNvSpPr/>
            <p:nvPr/>
          </p:nvSpPr>
          <p:spPr>
            <a:xfrm>
              <a:off x="584113" y="3675327"/>
              <a:ext cx="2094102" cy="2094102"/>
            </a:xfrm>
            <a:prstGeom prst="rect">
              <a:avLst/>
            </a:prstGeom>
            <a:solidFill>
              <a:srgbClr val="FC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rgbClr val="262626"/>
                  </a:solidFill>
                </a:rPr>
                <a:t>תמונה</a:t>
              </a:r>
            </a:p>
          </p:txBody>
        </p:sp>
        <p:sp>
          <p:nvSpPr>
            <p:cNvPr id="48" name="מלבן 47">
              <a:extLst>
                <a:ext uri="{FF2B5EF4-FFF2-40B4-BE49-F238E27FC236}">
                  <a16:creationId xmlns:a16="http://schemas.microsoft.com/office/drawing/2014/main" id="{77C1459B-6E39-4710-AB20-5A723AA5A657}"/>
                </a:ext>
              </a:extLst>
            </p:cNvPr>
            <p:cNvSpPr/>
            <p:nvPr/>
          </p:nvSpPr>
          <p:spPr>
            <a:xfrm>
              <a:off x="4503563" y="3681177"/>
              <a:ext cx="1755522" cy="216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a:r>
                <a:rPr lang="he-IL" dirty="0">
                  <a:solidFill>
                    <a:srgbClr val="262626"/>
                  </a:solidFill>
                  <a:latin typeface="Makom Balev Hebrew" panose="02000503000000000000" pitchFamily="2" charset="-79"/>
                  <a:cs typeface="Makom Balev Hebrew" panose="02000503000000000000" pitchFamily="2" charset="-79"/>
                </a:rPr>
                <a:t>שושי למען האחר</a:t>
              </a:r>
            </a:p>
          </p:txBody>
        </p:sp>
        <p:sp>
          <p:nvSpPr>
            <p:cNvPr id="49" name="מלבן 48">
              <a:extLst>
                <a:ext uri="{FF2B5EF4-FFF2-40B4-BE49-F238E27FC236}">
                  <a16:creationId xmlns:a16="http://schemas.microsoft.com/office/drawing/2014/main" id="{BB323E97-D96B-4097-B317-0020899344F2}"/>
                </a:ext>
              </a:extLst>
            </p:cNvPr>
            <p:cNvSpPr/>
            <p:nvPr/>
          </p:nvSpPr>
          <p:spPr>
            <a:xfrm>
              <a:off x="2801983" y="4009586"/>
              <a:ext cx="3457101" cy="1759843"/>
            </a:xfrm>
            <a:prstGeom prst="rect">
              <a:avLst/>
            </a:prstGeom>
            <a:solidFill>
              <a:srgbClr val="FC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r>
                <a:rPr lang="he-IL" sz="1050" dirty="0">
                  <a:solidFill>
                    <a:srgbClr val="262626"/>
                  </a:solidFill>
                  <a:latin typeface="+mj-lt"/>
                </a:rPr>
                <a:t>שושי, בת 67 מרמת גן מסתובבת בימים אלו ברחובות תל אביב ומחלקת מזון לנזקקים. "כבר מעל לשנה שאני חסרת עבודה" אומרת שושי" העזרה לאחר ממלאת אותי גאווה ושמחה" לאחרונה שושי פועלת רבות לרווחת דירי הרחוב ואף הקימה מתחם לינה ובית תמחוי בשלושה ערים שונות. שושי שמחה שניתנה לה היכולת לסייע לאחרים. ששושי נשאלת למה היא לא מפסיקה או נחה היא טוענת "שאין סיבה ואין ממה לנוח"</a:t>
              </a:r>
            </a:p>
            <a:p>
              <a:pPr algn="r"/>
              <a:r>
                <a:rPr lang="he-IL" sz="1050" u="sng" dirty="0">
                  <a:solidFill>
                    <a:srgbClr val="262626"/>
                  </a:solidFill>
                </a:rPr>
                <a:t>להמשך קריאה</a:t>
              </a:r>
            </a:p>
          </p:txBody>
        </p:sp>
        <p:sp>
          <p:nvSpPr>
            <p:cNvPr id="50" name="מלבן 49">
              <a:extLst>
                <a:ext uri="{FF2B5EF4-FFF2-40B4-BE49-F238E27FC236}">
                  <a16:creationId xmlns:a16="http://schemas.microsoft.com/office/drawing/2014/main" id="{3566296A-09B0-4A8F-BBC4-9C6AA43D5032}"/>
                </a:ext>
              </a:extLst>
            </p:cNvPr>
            <p:cNvSpPr/>
            <p:nvPr/>
          </p:nvSpPr>
          <p:spPr>
            <a:xfrm>
              <a:off x="4005226" y="3757642"/>
              <a:ext cx="702743" cy="1401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r>
                <a:rPr lang="he-IL" sz="1000" dirty="0">
                  <a:solidFill>
                    <a:srgbClr val="262626"/>
                  </a:solidFill>
                  <a:latin typeface="Makom Balev Hebrew" panose="02000503000000000000" pitchFamily="2" charset="-79"/>
                  <a:cs typeface="Makom Balev Hebrew" panose="02000503000000000000" pitchFamily="2" charset="-79"/>
                </a:rPr>
                <a:t>12/4/21</a:t>
              </a:r>
            </a:p>
          </p:txBody>
        </p:sp>
        <p:pic>
          <p:nvPicPr>
            <p:cNvPr id="51" name="תמונה 50">
              <a:extLst>
                <a:ext uri="{FF2B5EF4-FFF2-40B4-BE49-F238E27FC236}">
                  <a16:creationId xmlns:a16="http://schemas.microsoft.com/office/drawing/2014/main" id="{C89EFDA5-5463-4DAF-A9DD-F3DB5509B8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509" y="3827693"/>
              <a:ext cx="1763309" cy="1763309"/>
            </a:xfrm>
            <a:prstGeom prst="rect">
              <a:avLst/>
            </a:prstGeom>
          </p:spPr>
        </p:pic>
        <p:pic>
          <p:nvPicPr>
            <p:cNvPr id="52" name="Picture 2" descr="חורף של דרי הרחוב: &quot;קר, אבל מרגיש כמו גיהנום&quot;">
              <a:extLst>
                <a:ext uri="{FF2B5EF4-FFF2-40B4-BE49-F238E27FC236}">
                  <a16:creationId xmlns:a16="http://schemas.microsoft.com/office/drawing/2014/main" id="{32C38B52-4AE6-4F6F-9CDB-79459EF0913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95" r="38847"/>
            <a:stretch/>
          </p:blipFill>
          <p:spPr bwMode="auto">
            <a:xfrm>
              <a:off x="749509" y="3827693"/>
              <a:ext cx="1763309" cy="1759843"/>
            </a:xfrm>
            <a:prstGeom prst="rect">
              <a:avLst/>
            </a:prstGeom>
            <a:noFill/>
            <a:extLst>
              <a:ext uri="{909E8E84-426E-40DD-AFC4-6F175D3DCCD1}">
                <a14:hiddenFill xmlns:a14="http://schemas.microsoft.com/office/drawing/2010/main">
                  <a:solidFill>
                    <a:srgbClr val="FFFFFF"/>
                  </a:solidFill>
                </a14:hiddenFill>
              </a:ext>
            </a:extLst>
          </p:spPr>
        </p:pic>
      </p:grpSp>
      <p:sp>
        <p:nvSpPr>
          <p:cNvPr id="53" name="מלבן 52">
            <a:extLst>
              <a:ext uri="{FF2B5EF4-FFF2-40B4-BE49-F238E27FC236}">
                <a16:creationId xmlns:a16="http://schemas.microsoft.com/office/drawing/2014/main" id="{D23B8F9A-0B63-45A4-8905-00CBFC905BF6}"/>
              </a:ext>
            </a:extLst>
          </p:cNvPr>
          <p:cNvSpPr/>
          <p:nvPr/>
        </p:nvSpPr>
        <p:spPr>
          <a:xfrm>
            <a:off x="-3976" y="4078375"/>
            <a:ext cx="6858000" cy="743464"/>
          </a:xfrm>
          <a:prstGeom prst="rect">
            <a:avLst/>
          </a:prstGeom>
          <a:solidFill>
            <a:srgbClr val="FC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sz="1600" dirty="0">
              <a:solidFill>
                <a:srgbClr val="262626"/>
              </a:solidFill>
              <a:latin typeface="Makom Balev Hebrew" panose="02000503000000000000" pitchFamily="2" charset="-79"/>
              <a:cs typeface="Makom Balev Hebrew" panose="02000503000000000000" pitchFamily="2" charset="-79"/>
            </a:endParaRPr>
          </a:p>
          <a:p>
            <a:pPr algn="ctr" rtl="1"/>
            <a:r>
              <a:rPr lang="he-IL" sz="1600" dirty="0">
                <a:solidFill>
                  <a:srgbClr val="262626"/>
                </a:solidFill>
                <a:latin typeface="Makom Balev Hebrew" panose="02000503000000000000" pitchFamily="2" charset="-79"/>
                <a:cs typeface="Makom Balev Hebrew" panose="02000503000000000000" pitchFamily="2" charset="-79"/>
              </a:rPr>
              <a:t>"טוב לתת כשנשאלים, אך טוב יותר לתת מבלי להישאל - לתת מתוך הבנה." </a:t>
            </a:r>
            <a:endParaRPr lang="en-US" sz="1600" dirty="0">
              <a:solidFill>
                <a:srgbClr val="262626"/>
              </a:solidFill>
              <a:latin typeface="Makom Balev Hebrew" panose="02000503000000000000" pitchFamily="2" charset="-79"/>
              <a:cs typeface="Makom Balev Hebrew" panose="02000503000000000000" pitchFamily="2" charset="-79"/>
            </a:endParaRPr>
          </a:p>
          <a:p>
            <a:pPr algn="ctr" rtl="1"/>
            <a:r>
              <a:rPr lang="he-IL" sz="1400" dirty="0">
                <a:solidFill>
                  <a:srgbClr val="262626"/>
                </a:solidFill>
                <a:latin typeface="Makom Balev Hebrew" panose="02000503000000000000" pitchFamily="2" charset="-79"/>
                <a:cs typeface="Makom Balev Hebrew" panose="02000503000000000000" pitchFamily="2" charset="-79"/>
              </a:rPr>
              <a:t>ג'ובראן חליל ג'ובראן</a:t>
            </a:r>
            <a:endParaRPr lang="en-US" sz="1400" dirty="0">
              <a:solidFill>
                <a:srgbClr val="262626"/>
              </a:solidFill>
              <a:latin typeface="Makom Balev Hebrew" panose="02000503000000000000" pitchFamily="2" charset="-79"/>
              <a:cs typeface="Makom Balev Hebrew" panose="02000503000000000000" pitchFamily="2" charset="-79"/>
            </a:endParaRPr>
          </a:p>
          <a:p>
            <a:pPr algn="ctr"/>
            <a:endParaRPr lang="he-IL" sz="1600" dirty="0">
              <a:solidFill>
                <a:srgbClr val="262626"/>
              </a:solidFill>
              <a:latin typeface="Makom Balev Hebrew" panose="02000503000000000000" pitchFamily="2" charset="-79"/>
              <a:cs typeface="Makom Balev Hebrew" panose="02000503000000000000" pitchFamily="2" charset="-79"/>
            </a:endParaRPr>
          </a:p>
        </p:txBody>
      </p:sp>
      <p:grpSp>
        <p:nvGrpSpPr>
          <p:cNvPr id="54" name="קבוצה 53">
            <a:extLst>
              <a:ext uri="{FF2B5EF4-FFF2-40B4-BE49-F238E27FC236}">
                <a16:creationId xmlns:a16="http://schemas.microsoft.com/office/drawing/2014/main" id="{3A399334-5C23-4C73-8CD2-4675BA0942DB}"/>
              </a:ext>
            </a:extLst>
          </p:cNvPr>
          <p:cNvGrpSpPr/>
          <p:nvPr/>
        </p:nvGrpSpPr>
        <p:grpSpPr>
          <a:xfrm>
            <a:off x="476793" y="5121807"/>
            <a:ext cx="5904413" cy="2306084"/>
            <a:chOff x="476794" y="3713542"/>
            <a:chExt cx="5904413" cy="2306084"/>
          </a:xfrm>
        </p:grpSpPr>
        <p:sp>
          <p:nvSpPr>
            <p:cNvPr id="55" name="מלבן 54">
              <a:extLst>
                <a:ext uri="{FF2B5EF4-FFF2-40B4-BE49-F238E27FC236}">
                  <a16:creationId xmlns:a16="http://schemas.microsoft.com/office/drawing/2014/main" id="{913AB5B9-0B52-4EC6-9FCD-7D7EE9929591}"/>
                </a:ext>
              </a:extLst>
            </p:cNvPr>
            <p:cNvSpPr/>
            <p:nvPr/>
          </p:nvSpPr>
          <p:spPr>
            <a:xfrm>
              <a:off x="476794" y="3713542"/>
              <a:ext cx="5904412" cy="2306084"/>
            </a:xfrm>
            <a:prstGeom prst="rect">
              <a:avLst/>
            </a:prstGeom>
            <a:solidFill>
              <a:schemeClr val="bg1"/>
            </a:solidFill>
            <a:ln w="28575">
              <a:solidFill>
                <a:srgbClr val="FCD0D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262626"/>
                </a:solidFill>
              </a:endParaRPr>
            </a:p>
          </p:txBody>
        </p:sp>
        <p:sp>
          <p:nvSpPr>
            <p:cNvPr id="56" name="מלבן 55">
              <a:extLst>
                <a:ext uri="{FF2B5EF4-FFF2-40B4-BE49-F238E27FC236}">
                  <a16:creationId xmlns:a16="http://schemas.microsoft.com/office/drawing/2014/main" id="{287BFA2B-78C1-4795-85A2-2F85378E380A}"/>
                </a:ext>
              </a:extLst>
            </p:cNvPr>
            <p:cNvSpPr/>
            <p:nvPr/>
          </p:nvSpPr>
          <p:spPr>
            <a:xfrm>
              <a:off x="476795" y="3834063"/>
              <a:ext cx="5904412" cy="2116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rgbClr val="262626"/>
                  </a:solidFill>
                  <a:latin typeface="Makom Balev Hebrew" panose="02000503000000000000" pitchFamily="2" charset="-79"/>
                  <a:cs typeface="Makom Balev Hebrew" panose="02000503000000000000" pitchFamily="2" charset="-79"/>
                </a:rPr>
                <a:t>יום התנדבות בשילוב עריית אשדוד</a:t>
              </a:r>
            </a:p>
          </p:txBody>
        </p:sp>
        <p:pic>
          <p:nvPicPr>
            <p:cNvPr id="57" name="תמונה 56">
              <a:extLst>
                <a:ext uri="{FF2B5EF4-FFF2-40B4-BE49-F238E27FC236}">
                  <a16:creationId xmlns:a16="http://schemas.microsoft.com/office/drawing/2014/main" id="{E41D1808-9E35-4E03-AABF-C99C6D9EB4BE}"/>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034630" y="4342956"/>
              <a:ext cx="1399986" cy="1399986"/>
            </a:xfrm>
            <a:prstGeom prst="rect">
              <a:avLst/>
            </a:prstGeom>
          </p:spPr>
        </p:pic>
        <p:sp>
          <p:nvSpPr>
            <p:cNvPr id="58" name="מלבן 57">
              <a:extLst>
                <a:ext uri="{FF2B5EF4-FFF2-40B4-BE49-F238E27FC236}">
                  <a16:creationId xmlns:a16="http://schemas.microsoft.com/office/drawing/2014/main" id="{CF83348C-86A3-4E55-9D96-FFA11801C919}"/>
                </a:ext>
              </a:extLst>
            </p:cNvPr>
            <p:cNvSpPr/>
            <p:nvPr/>
          </p:nvSpPr>
          <p:spPr>
            <a:xfrm>
              <a:off x="2549813" y="4139897"/>
              <a:ext cx="1758645" cy="1777303"/>
            </a:xfrm>
            <a:prstGeom prst="rect">
              <a:avLst/>
            </a:prstGeom>
            <a:solidFill>
              <a:srgbClr val="FDE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he-IL" sz="1050" dirty="0">
                  <a:solidFill>
                    <a:srgbClr val="262626"/>
                  </a:solidFill>
                  <a:latin typeface="Makom Balev Hebrew" panose="02000503000000000000" pitchFamily="2" charset="-79"/>
                  <a:cs typeface="Makom Balev Hebrew" panose="02000503000000000000" pitchFamily="2" charset="-79"/>
                </a:rPr>
                <a:t>תלמידי י"ב היקרים שלנו, ביום ראשון, 24/1 תיבחנו בבחינת בגרות באנגלית בע"פ. בהתאם להנחיות משרד החינוך פרסמנו לכל אחד את שעת הבחינה בטבלאות המצורפות, בחדרי המחשבים. עליכם למלא הצהרת בריאות טרם הגיעכם</a:t>
              </a:r>
            </a:p>
          </p:txBody>
        </p:sp>
        <p:pic>
          <p:nvPicPr>
            <p:cNvPr id="59" name="תמונה 58">
              <a:extLst>
                <a:ext uri="{FF2B5EF4-FFF2-40B4-BE49-F238E27FC236}">
                  <a16:creationId xmlns:a16="http://schemas.microsoft.com/office/drawing/2014/main" id="{7F9BBD0F-AE9E-47F6-A3C8-8611037304F8}"/>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4423383" y="4320558"/>
              <a:ext cx="1399986" cy="1399986"/>
            </a:xfrm>
            <a:prstGeom prst="rect">
              <a:avLst/>
            </a:prstGeom>
          </p:spPr>
        </p:pic>
        <p:sp>
          <p:nvSpPr>
            <p:cNvPr id="60" name="משולש שווה-שוקיים 59">
              <a:extLst>
                <a:ext uri="{FF2B5EF4-FFF2-40B4-BE49-F238E27FC236}">
                  <a16:creationId xmlns:a16="http://schemas.microsoft.com/office/drawing/2014/main" id="{1518E91E-DAC9-465B-B5DD-7C0026CFA41A}"/>
                </a:ext>
              </a:extLst>
            </p:cNvPr>
            <p:cNvSpPr/>
            <p:nvPr/>
          </p:nvSpPr>
          <p:spPr>
            <a:xfrm rot="5400000">
              <a:off x="5505278" y="4960957"/>
              <a:ext cx="887168" cy="143378"/>
            </a:xfrm>
            <a:prstGeom prst="triangle">
              <a:avLst/>
            </a:prstGeom>
            <a:solidFill>
              <a:srgbClr val="FC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262626"/>
                </a:solidFill>
              </a:endParaRPr>
            </a:p>
          </p:txBody>
        </p:sp>
        <p:sp>
          <p:nvSpPr>
            <p:cNvPr id="61" name="משולש שווה-שוקיים 60">
              <a:extLst>
                <a:ext uri="{FF2B5EF4-FFF2-40B4-BE49-F238E27FC236}">
                  <a16:creationId xmlns:a16="http://schemas.microsoft.com/office/drawing/2014/main" id="{7EC9E892-7C6C-4A06-8D0A-917871170115}"/>
                </a:ext>
              </a:extLst>
            </p:cNvPr>
            <p:cNvSpPr/>
            <p:nvPr/>
          </p:nvSpPr>
          <p:spPr>
            <a:xfrm rot="16200000" flipH="1">
              <a:off x="465554" y="4992292"/>
              <a:ext cx="887168" cy="143378"/>
            </a:xfrm>
            <a:prstGeom prst="triangle">
              <a:avLst/>
            </a:prstGeom>
            <a:solidFill>
              <a:srgbClr val="FC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262626"/>
                </a:solidFill>
              </a:endParaRPr>
            </a:p>
          </p:txBody>
        </p:sp>
        <p:pic>
          <p:nvPicPr>
            <p:cNvPr id="62" name="תמונה 61">
              <a:extLst>
                <a:ext uri="{FF2B5EF4-FFF2-40B4-BE49-F238E27FC236}">
                  <a16:creationId xmlns:a16="http://schemas.microsoft.com/office/drawing/2014/main" id="{570C4F00-37C3-42C7-ABF1-429BA970511B}"/>
                </a:ext>
              </a:extLst>
            </p:cNvPr>
            <p:cNvPicPr>
              <a:picLocks noChangeAspect="1"/>
            </p:cNvPicPr>
            <p:nvPr/>
          </p:nvPicPr>
          <p:blipFill rotWithShape="1">
            <a:blip r:embed="rId8"/>
            <a:srcRect l="14003" t="3410" r="18105"/>
            <a:stretch/>
          </p:blipFill>
          <p:spPr>
            <a:xfrm>
              <a:off x="2549812" y="4139896"/>
              <a:ext cx="1758646" cy="1777303"/>
            </a:xfrm>
            <a:prstGeom prst="rect">
              <a:avLst/>
            </a:prstGeom>
          </p:spPr>
        </p:pic>
        <p:pic>
          <p:nvPicPr>
            <p:cNvPr id="63" name="Picture 4" descr="המטרה: הצלת חיים, האמצעי: פסטיבל בסוודר">
              <a:extLst>
                <a:ext uri="{FF2B5EF4-FFF2-40B4-BE49-F238E27FC236}">
                  <a16:creationId xmlns:a16="http://schemas.microsoft.com/office/drawing/2014/main" id="{DA9850F7-01CB-4399-B363-0A83AB5AFBF4}"/>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0541" t="1884" r="6931" b="4866"/>
            <a:stretch/>
          </p:blipFill>
          <p:spPr bwMode="auto">
            <a:xfrm>
              <a:off x="4423382" y="4320558"/>
              <a:ext cx="1399988" cy="139998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 descr="המטרה: הצלת חיים, האמצעי: פסטיבל בסוודר">
              <a:extLst>
                <a:ext uri="{FF2B5EF4-FFF2-40B4-BE49-F238E27FC236}">
                  <a16:creationId xmlns:a16="http://schemas.microsoft.com/office/drawing/2014/main" id="{15A2544E-5AE9-4167-BFA6-95D84F3046F1}"/>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6622" t="5595" r="9982" b="2659"/>
            <a:stretch/>
          </p:blipFill>
          <p:spPr bwMode="auto">
            <a:xfrm>
              <a:off x="1034630" y="4342956"/>
              <a:ext cx="1399986" cy="139998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02626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a:extLst>
              <a:ext uri="{FF2B5EF4-FFF2-40B4-BE49-F238E27FC236}">
                <a16:creationId xmlns:a16="http://schemas.microsoft.com/office/drawing/2014/main" id="{A40A6224-1E14-4FE8-AD20-366E76B3E43F}"/>
              </a:ext>
            </a:extLst>
          </p:cNvPr>
          <p:cNvGrpSpPr/>
          <p:nvPr/>
        </p:nvGrpSpPr>
        <p:grpSpPr>
          <a:xfrm>
            <a:off x="476793" y="612728"/>
            <a:ext cx="5904412" cy="2306084"/>
            <a:chOff x="476794" y="3569336"/>
            <a:chExt cx="5904412" cy="2306084"/>
          </a:xfrm>
        </p:grpSpPr>
        <p:sp>
          <p:nvSpPr>
            <p:cNvPr id="4" name="מלבן 3">
              <a:extLst>
                <a:ext uri="{FF2B5EF4-FFF2-40B4-BE49-F238E27FC236}">
                  <a16:creationId xmlns:a16="http://schemas.microsoft.com/office/drawing/2014/main" id="{6E976994-10AE-42C3-9F4F-073E8CFE1625}"/>
                </a:ext>
              </a:extLst>
            </p:cNvPr>
            <p:cNvSpPr/>
            <p:nvPr/>
          </p:nvSpPr>
          <p:spPr>
            <a:xfrm>
              <a:off x="476794" y="3569336"/>
              <a:ext cx="5904412" cy="2306084"/>
            </a:xfrm>
            <a:prstGeom prst="rect">
              <a:avLst/>
            </a:prstGeom>
            <a:solidFill>
              <a:srgbClr val="FFE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מלבן 4">
              <a:extLst>
                <a:ext uri="{FF2B5EF4-FFF2-40B4-BE49-F238E27FC236}">
                  <a16:creationId xmlns:a16="http://schemas.microsoft.com/office/drawing/2014/main" id="{451F41A1-A6D9-4FF8-AFF3-A13BAEECCC5F}"/>
                </a:ext>
              </a:extLst>
            </p:cNvPr>
            <p:cNvSpPr/>
            <p:nvPr/>
          </p:nvSpPr>
          <p:spPr>
            <a:xfrm>
              <a:off x="584113" y="3675327"/>
              <a:ext cx="2094102" cy="2094102"/>
            </a:xfrm>
            <a:prstGeom prst="rect">
              <a:avLst/>
            </a:prstGeom>
            <a:solidFill>
              <a:srgbClr val="B25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תמונה</a:t>
              </a:r>
            </a:p>
          </p:txBody>
        </p:sp>
        <p:sp>
          <p:nvSpPr>
            <p:cNvPr id="6" name="מלבן 5">
              <a:extLst>
                <a:ext uri="{FF2B5EF4-FFF2-40B4-BE49-F238E27FC236}">
                  <a16:creationId xmlns:a16="http://schemas.microsoft.com/office/drawing/2014/main" id="{B309C9F8-A830-455D-9119-F1F2A9AADE82}"/>
                </a:ext>
              </a:extLst>
            </p:cNvPr>
            <p:cNvSpPr/>
            <p:nvPr/>
          </p:nvSpPr>
          <p:spPr>
            <a:xfrm>
              <a:off x="4503563" y="3681177"/>
              <a:ext cx="1755522" cy="216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a:r>
                <a:rPr lang="he-IL" b="1" u="sng" dirty="0">
                  <a:solidFill>
                    <a:srgbClr val="8A2F2E"/>
                  </a:solidFill>
                  <a:latin typeface="Makom Balev Hebrew" panose="02000503000000000000" pitchFamily="2" charset="-79"/>
                  <a:cs typeface="Makom Balev Hebrew" panose="02000503000000000000" pitchFamily="2" charset="-79"/>
                </a:rPr>
                <a:t>שושי למען האחר</a:t>
              </a:r>
            </a:p>
          </p:txBody>
        </p:sp>
        <p:sp>
          <p:nvSpPr>
            <p:cNvPr id="7" name="מלבן 6">
              <a:extLst>
                <a:ext uri="{FF2B5EF4-FFF2-40B4-BE49-F238E27FC236}">
                  <a16:creationId xmlns:a16="http://schemas.microsoft.com/office/drawing/2014/main" id="{F2E22B7F-FE14-437C-AF4A-68D9FAC0E382}"/>
                </a:ext>
              </a:extLst>
            </p:cNvPr>
            <p:cNvSpPr/>
            <p:nvPr/>
          </p:nvSpPr>
          <p:spPr>
            <a:xfrm>
              <a:off x="2801983" y="4009586"/>
              <a:ext cx="3457101" cy="1759843"/>
            </a:xfrm>
            <a:prstGeom prst="rect">
              <a:avLst/>
            </a:prstGeom>
            <a:solidFill>
              <a:srgbClr val="FFF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r>
                <a:rPr lang="he-IL" sz="1050" dirty="0">
                  <a:solidFill>
                    <a:srgbClr val="8A2F2E"/>
                  </a:solidFill>
                  <a:latin typeface="+mj-lt"/>
                </a:rPr>
                <a:t>שושי, בת 67 מרמת גן מסתובבת בימים אלו ברחובות תל אביב ומחלקת מזון לנזקקים. "כבר מעל לשנה שאני חסרת עבודה" אומרת שושי" העזרה לאחר ממלאת אותי גאווה ושמחה" לאחרונה שושי פועלת רבות לרווחת דירי הרחוב ואף הקימה מתחם לינה ובית תמחוי בשלושה ערים שונות. שושי שמחה שניתנה לה היכולת לסייע לאחרים. ששושי נשאלת למה היא לא מפסיקה או נחה היא טוענת "שאין סיבה ואין ממה לנוח"</a:t>
              </a:r>
            </a:p>
            <a:p>
              <a:pPr algn="r"/>
              <a:r>
                <a:rPr lang="he-IL" sz="1050" u="sng" dirty="0">
                  <a:solidFill>
                    <a:srgbClr val="8A2F2E"/>
                  </a:solidFill>
                </a:rPr>
                <a:t>להמשך קריאה</a:t>
              </a:r>
            </a:p>
          </p:txBody>
        </p:sp>
        <p:sp>
          <p:nvSpPr>
            <p:cNvPr id="8" name="מלבן 7">
              <a:extLst>
                <a:ext uri="{FF2B5EF4-FFF2-40B4-BE49-F238E27FC236}">
                  <a16:creationId xmlns:a16="http://schemas.microsoft.com/office/drawing/2014/main" id="{6BE14173-0E18-4A43-85D9-E1C4A8B78D30}"/>
                </a:ext>
              </a:extLst>
            </p:cNvPr>
            <p:cNvSpPr/>
            <p:nvPr/>
          </p:nvSpPr>
          <p:spPr>
            <a:xfrm>
              <a:off x="4005226" y="3757642"/>
              <a:ext cx="702743" cy="1401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r>
                <a:rPr lang="he-IL" sz="1000" dirty="0">
                  <a:solidFill>
                    <a:srgbClr val="8A2F2E"/>
                  </a:solidFill>
                  <a:latin typeface="Makom Balev Hebrew" panose="02000503000000000000" pitchFamily="2" charset="-79"/>
                  <a:cs typeface="Makom Balev Hebrew" panose="02000503000000000000" pitchFamily="2" charset="-79"/>
                </a:rPr>
                <a:t>12/4/21</a:t>
              </a:r>
            </a:p>
          </p:txBody>
        </p:sp>
        <p:sp>
          <p:nvSpPr>
            <p:cNvPr id="15" name="מלבן 14">
              <a:extLst>
                <a:ext uri="{FF2B5EF4-FFF2-40B4-BE49-F238E27FC236}">
                  <a16:creationId xmlns:a16="http://schemas.microsoft.com/office/drawing/2014/main" id="{F60DBE08-1C0B-4F5D-A01A-0310FA518933}"/>
                </a:ext>
              </a:extLst>
            </p:cNvPr>
            <p:cNvSpPr/>
            <p:nvPr/>
          </p:nvSpPr>
          <p:spPr>
            <a:xfrm>
              <a:off x="660639" y="3751853"/>
              <a:ext cx="1941050" cy="1941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rgbClr val="FF0000"/>
                  </a:solidFill>
                </a:rPr>
                <a:t>תמונה</a:t>
              </a:r>
            </a:p>
          </p:txBody>
        </p:sp>
        <p:pic>
          <p:nvPicPr>
            <p:cNvPr id="17" name="תמונה 16">
              <a:extLst>
                <a:ext uri="{FF2B5EF4-FFF2-40B4-BE49-F238E27FC236}">
                  <a16:creationId xmlns:a16="http://schemas.microsoft.com/office/drawing/2014/main" id="{9466A0ED-E4D2-4694-A463-7DB23C765C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509" y="3827693"/>
              <a:ext cx="1763309" cy="1763309"/>
            </a:xfrm>
            <a:prstGeom prst="rect">
              <a:avLst/>
            </a:prstGeom>
          </p:spPr>
        </p:pic>
        <p:pic>
          <p:nvPicPr>
            <p:cNvPr id="16" name="Picture 2" descr="חורף של דרי הרחוב: &quot;קר, אבל מרגיש כמו גיהנום&quot;">
              <a:extLst>
                <a:ext uri="{FF2B5EF4-FFF2-40B4-BE49-F238E27FC236}">
                  <a16:creationId xmlns:a16="http://schemas.microsoft.com/office/drawing/2014/main" id="{DD248F65-76EB-4165-8944-D781D533E3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95" r="38847"/>
            <a:stretch/>
          </p:blipFill>
          <p:spPr bwMode="auto">
            <a:xfrm>
              <a:off x="749509" y="3827693"/>
              <a:ext cx="1763309" cy="17598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קבוצה 17">
            <a:extLst>
              <a:ext uri="{FF2B5EF4-FFF2-40B4-BE49-F238E27FC236}">
                <a16:creationId xmlns:a16="http://schemas.microsoft.com/office/drawing/2014/main" id="{D278C906-E19C-41E3-9FA5-49EE14EF63B9}"/>
              </a:ext>
            </a:extLst>
          </p:cNvPr>
          <p:cNvGrpSpPr/>
          <p:nvPr/>
        </p:nvGrpSpPr>
        <p:grpSpPr>
          <a:xfrm>
            <a:off x="476793" y="3713542"/>
            <a:ext cx="5904413" cy="2306084"/>
            <a:chOff x="476794" y="3713542"/>
            <a:chExt cx="5904413" cy="2306084"/>
          </a:xfrm>
        </p:grpSpPr>
        <p:sp>
          <p:nvSpPr>
            <p:cNvPr id="19" name="מלבן 18">
              <a:extLst>
                <a:ext uri="{FF2B5EF4-FFF2-40B4-BE49-F238E27FC236}">
                  <a16:creationId xmlns:a16="http://schemas.microsoft.com/office/drawing/2014/main" id="{5691ADE1-611F-42B8-B6B3-901AB1EC3A1B}"/>
                </a:ext>
              </a:extLst>
            </p:cNvPr>
            <p:cNvSpPr/>
            <p:nvPr/>
          </p:nvSpPr>
          <p:spPr>
            <a:xfrm>
              <a:off x="476794" y="3713542"/>
              <a:ext cx="5904412" cy="2306084"/>
            </a:xfrm>
            <a:prstGeom prst="rect">
              <a:avLst/>
            </a:prstGeom>
            <a:solidFill>
              <a:srgbClr val="FFE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מלבן 19">
              <a:extLst>
                <a:ext uri="{FF2B5EF4-FFF2-40B4-BE49-F238E27FC236}">
                  <a16:creationId xmlns:a16="http://schemas.microsoft.com/office/drawing/2014/main" id="{D8D6CBBD-E71C-4489-9429-C55BDD49C66B}"/>
                </a:ext>
              </a:extLst>
            </p:cNvPr>
            <p:cNvSpPr/>
            <p:nvPr/>
          </p:nvSpPr>
          <p:spPr>
            <a:xfrm>
              <a:off x="476795" y="3834063"/>
              <a:ext cx="5904412" cy="2116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u="sng" dirty="0">
                  <a:solidFill>
                    <a:srgbClr val="8A2F2E"/>
                  </a:solidFill>
                  <a:latin typeface="Makom Balev Hebrew" panose="02000503000000000000" pitchFamily="2" charset="-79"/>
                  <a:cs typeface="Makom Balev Hebrew" panose="02000503000000000000" pitchFamily="2" charset="-79"/>
                </a:rPr>
                <a:t>יום התנדבות בשילוב עריית אשדוד</a:t>
              </a:r>
            </a:p>
          </p:txBody>
        </p:sp>
        <p:pic>
          <p:nvPicPr>
            <p:cNvPr id="21" name="תמונה 20">
              <a:extLst>
                <a:ext uri="{FF2B5EF4-FFF2-40B4-BE49-F238E27FC236}">
                  <a16:creationId xmlns:a16="http://schemas.microsoft.com/office/drawing/2014/main" id="{0FD750E1-73FD-4B51-A781-B38138CE85AC}"/>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034630" y="4342956"/>
              <a:ext cx="1399986" cy="1399986"/>
            </a:xfrm>
            <a:prstGeom prst="rect">
              <a:avLst/>
            </a:prstGeom>
          </p:spPr>
        </p:pic>
        <p:sp>
          <p:nvSpPr>
            <p:cNvPr id="22" name="מלבן 21">
              <a:extLst>
                <a:ext uri="{FF2B5EF4-FFF2-40B4-BE49-F238E27FC236}">
                  <a16:creationId xmlns:a16="http://schemas.microsoft.com/office/drawing/2014/main" id="{1508612D-3E73-4049-B70E-48E6C033241A}"/>
                </a:ext>
              </a:extLst>
            </p:cNvPr>
            <p:cNvSpPr/>
            <p:nvPr/>
          </p:nvSpPr>
          <p:spPr>
            <a:xfrm>
              <a:off x="2549813" y="4139897"/>
              <a:ext cx="1758645" cy="1777303"/>
            </a:xfrm>
            <a:prstGeom prst="rect">
              <a:avLst/>
            </a:prstGeom>
            <a:solidFill>
              <a:srgbClr val="FDE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he-IL" sz="1050" dirty="0">
                  <a:solidFill>
                    <a:srgbClr val="8A2F2E"/>
                  </a:solidFill>
                  <a:latin typeface="Makom Balev Hebrew" panose="02000503000000000000" pitchFamily="2" charset="-79"/>
                  <a:cs typeface="Makom Balev Hebrew" panose="02000503000000000000" pitchFamily="2" charset="-79"/>
                </a:rPr>
                <a:t>תלמידי י"ב היקרים שלנו, ביום ראשון, 24/1 תיבחנו בבחינת בגרות באנגלית בע"פ. בהתאם להנחיות משרד החינוך פרסמנו לכל אחד את שעת הבחינה בטבלאות המצורפות, בחדרי המחשבים. עליכם למלא הצהרת בריאות טרם הגיעכם</a:t>
              </a:r>
            </a:p>
          </p:txBody>
        </p:sp>
        <p:pic>
          <p:nvPicPr>
            <p:cNvPr id="23" name="תמונה 22">
              <a:extLst>
                <a:ext uri="{FF2B5EF4-FFF2-40B4-BE49-F238E27FC236}">
                  <a16:creationId xmlns:a16="http://schemas.microsoft.com/office/drawing/2014/main" id="{857741B7-E83D-4B6B-9C5A-04207D831D3C}"/>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4423383" y="4320558"/>
              <a:ext cx="1399986" cy="1399986"/>
            </a:xfrm>
            <a:prstGeom prst="rect">
              <a:avLst/>
            </a:prstGeom>
          </p:spPr>
        </p:pic>
        <p:sp>
          <p:nvSpPr>
            <p:cNvPr id="24" name="משולש שווה-שוקיים 23">
              <a:extLst>
                <a:ext uri="{FF2B5EF4-FFF2-40B4-BE49-F238E27FC236}">
                  <a16:creationId xmlns:a16="http://schemas.microsoft.com/office/drawing/2014/main" id="{771AB4EC-AAED-4F75-A4BF-D0639548410C}"/>
                </a:ext>
              </a:extLst>
            </p:cNvPr>
            <p:cNvSpPr/>
            <p:nvPr/>
          </p:nvSpPr>
          <p:spPr>
            <a:xfrm rot="5400000">
              <a:off x="5505278" y="4960957"/>
              <a:ext cx="887168" cy="143378"/>
            </a:xfrm>
            <a:prstGeom prst="triangle">
              <a:avLst/>
            </a:prstGeom>
            <a:solidFill>
              <a:srgbClr val="8A2F2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5" name="משולש שווה-שוקיים 24">
              <a:extLst>
                <a:ext uri="{FF2B5EF4-FFF2-40B4-BE49-F238E27FC236}">
                  <a16:creationId xmlns:a16="http://schemas.microsoft.com/office/drawing/2014/main" id="{FE3BA153-5B44-4DA0-9147-B6538F8A0E90}"/>
                </a:ext>
              </a:extLst>
            </p:cNvPr>
            <p:cNvSpPr/>
            <p:nvPr/>
          </p:nvSpPr>
          <p:spPr>
            <a:xfrm rot="16200000" flipH="1">
              <a:off x="465554" y="4992292"/>
              <a:ext cx="887168" cy="143378"/>
            </a:xfrm>
            <a:prstGeom prst="triangle">
              <a:avLst/>
            </a:prstGeom>
            <a:solidFill>
              <a:srgbClr val="8A2F2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26" name="תמונה 25">
              <a:extLst>
                <a:ext uri="{FF2B5EF4-FFF2-40B4-BE49-F238E27FC236}">
                  <a16:creationId xmlns:a16="http://schemas.microsoft.com/office/drawing/2014/main" id="{1B14952A-5E60-43AE-BC9A-DA422DA8AC58}"/>
                </a:ext>
              </a:extLst>
            </p:cNvPr>
            <p:cNvPicPr>
              <a:picLocks noChangeAspect="1"/>
            </p:cNvPicPr>
            <p:nvPr/>
          </p:nvPicPr>
          <p:blipFill rotWithShape="1">
            <a:blip r:embed="rId6"/>
            <a:srcRect l="14003" t="3410" r="18105"/>
            <a:stretch/>
          </p:blipFill>
          <p:spPr>
            <a:xfrm>
              <a:off x="2549812" y="4139896"/>
              <a:ext cx="1758646" cy="1777303"/>
            </a:xfrm>
            <a:prstGeom prst="rect">
              <a:avLst/>
            </a:prstGeom>
          </p:spPr>
        </p:pic>
        <p:pic>
          <p:nvPicPr>
            <p:cNvPr id="27" name="Picture 4" descr="המטרה: הצלת חיים, האמצעי: פסטיבל בסוודר">
              <a:extLst>
                <a:ext uri="{FF2B5EF4-FFF2-40B4-BE49-F238E27FC236}">
                  <a16:creationId xmlns:a16="http://schemas.microsoft.com/office/drawing/2014/main" id="{8B107116-8357-433E-B7C8-29EDB2724F8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0541" t="1884" r="6931" b="4866"/>
            <a:stretch/>
          </p:blipFill>
          <p:spPr bwMode="auto">
            <a:xfrm>
              <a:off x="4423382" y="4320558"/>
              <a:ext cx="1399988" cy="13999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המטרה: הצלת חיים, האמצעי: פסטיבל בסוודר">
              <a:extLst>
                <a:ext uri="{FF2B5EF4-FFF2-40B4-BE49-F238E27FC236}">
                  <a16:creationId xmlns:a16="http://schemas.microsoft.com/office/drawing/2014/main" id="{9E173C2F-C776-41E6-877A-1C954934EBB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6622" t="5595" r="9982" b="2659"/>
            <a:stretch/>
          </p:blipFill>
          <p:spPr bwMode="auto">
            <a:xfrm>
              <a:off x="1034630" y="4342956"/>
              <a:ext cx="1399986" cy="1399986"/>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מלבן 28">
            <a:extLst>
              <a:ext uri="{FF2B5EF4-FFF2-40B4-BE49-F238E27FC236}">
                <a16:creationId xmlns:a16="http://schemas.microsoft.com/office/drawing/2014/main" id="{4B5BDC84-1554-4CF7-B288-2FDDBE8BE9E5}"/>
              </a:ext>
            </a:extLst>
          </p:cNvPr>
          <p:cNvSpPr/>
          <p:nvPr/>
        </p:nvSpPr>
        <p:spPr>
          <a:xfrm>
            <a:off x="0" y="6814356"/>
            <a:ext cx="6858000" cy="743464"/>
          </a:xfrm>
          <a:prstGeom prst="rect">
            <a:avLst/>
          </a:prstGeom>
          <a:solidFill>
            <a:srgbClr val="B25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sz="1600" dirty="0">
              <a:latin typeface="Makom Balev Hebrew" panose="02000503000000000000" pitchFamily="2" charset="-79"/>
              <a:cs typeface="Makom Balev Hebrew" panose="02000503000000000000" pitchFamily="2" charset="-79"/>
            </a:endParaRPr>
          </a:p>
          <a:p>
            <a:pPr algn="ctr" rtl="1"/>
            <a:r>
              <a:rPr lang="he-IL" sz="1600" dirty="0">
                <a:latin typeface="Makom Balev Hebrew" panose="02000503000000000000" pitchFamily="2" charset="-79"/>
                <a:cs typeface="Makom Balev Hebrew" panose="02000503000000000000" pitchFamily="2" charset="-79"/>
              </a:rPr>
              <a:t>"טוב לתת כשנשאלים, אך טוב יותר לתת מבלי להישאל - לתת מתוך הבנה." </a:t>
            </a:r>
            <a:endParaRPr lang="en-US" sz="1600" dirty="0">
              <a:latin typeface="Makom Balev Hebrew" panose="02000503000000000000" pitchFamily="2" charset="-79"/>
              <a:cs typeface="Makom Balev Hebrew" panose="02000503000000000000" pitchFamily="2" charset="-79"/>
            </a:endParaRPr>
          </a:p>
          <a:p>
            <a:pPr algn="ctr" rtl="1"/>
            <a:r>
              <a:rPr lang="he-IL" sz="1400" dirty="0">
                <a:latin typeface="Makom Balev Hebrew" panose="02000503000000000000" pitchFamily="2" charset="-79"/>
                <a:cs typeface="Makom Balev Hebrew" panose="02000503000000000000" pitchFamily="2" charset="-79"/>
              </a:rPr>
              <a:t>ג'ובראן חליל ג'ובראן</a:t>
            </a:r>
            <a:endParaRPr lang="en-US" sz="1400" dirty="0">
              <a:latin typeface="Makom Balev Hebrew" panose="02000503000000000000" pitchFamily="2" charset="-79"/>
              <a:cs typeface="Makom Balev Hebrew" panose="02000503000000000000" pitchFamily="2" charset="-79"/>
            </a:endParaRPr>
          </a:p>
          <a:p>
            <a:pPr algn="ctr"/>
            <a:endParaRPr lang="he-IL" sz="1600" dirty="0">
              <a:latin typeface="Makom Balev Hebrew" panose="02000503000000000000" pitchFamily="2" charset="-79"/>
              <a:cs typeface="Makom Balev Hebrew" panose="02000503000000000000" pitchFamily="2" charset="-79"/>
            </a:endParaRPr>
          </a:p>
        </p:txBody>
      </p:sp>
    </p:spTree>
    <p:extLst>
      <p:ext uri="{BB962C8B-B14F-4D97-AF65-F5344CB8AC3E}">
        <p14:creationId xmlns:p14="http://schemas.microsoft.com/office/powerpoint/2010/main" val="3728747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לבן 4">
            <a:extLst>
              <a:ext uri="{FF2B5EF4-FFF2-40B4-BE49-F238E27FC236}">
                <a16:creationId xmlns:a16="http://schemas.microsoft.com/office/drawing/2014/main" id="{EFA5A76D-EF96-4409-986B-333C38D2BB6B}"/>
              </a:ext>
            </a:extLst>
          </p:cNvPr>
          <p:cNvSpPr/>
          <p:nvPr/>
        </p:nvSpPr>
        <p:spPr>
          <a:xfrm>
            <a:off x="0" y="1109628"/>
            <a:ext cx="6858000" cy="7672422"/>
          </a:xfrm>
          <a:prstGeom prst="rect">
            <a:avLst/>
          </a:prstGeom>
          <a:solidFill>
            <a:srgbClr val="FEF0F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מלבן 9">
            <a:extLst>
              <a:ext uri="{FF2B5EF4-FFF2-40B4-BE49-F238E27FC236}">
                <a16:creationId xmlns:a16="http://schemas.microsoft.com/office/drawing/2014/main" id="{38C209C3-0932-4A09-B2CC-D69D71F43D7D}"/>
              </a:ext>
            </a:extLst>
          </p:cNvPr>
          <p:cNvSpPr/>
          <p:nvPr/>
        </p:nvSpPr>
        <p:spPr>
          <a:xfrm>
            <a:off x="0" y="368132"/>
            <a:ext cx="6857999" cy="7434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262626"/>
              </a:solidFill>
            </a:endParaRPr>
          </a:p>
        </p:txBody>
      </p:sp>
      <p:pic>
        <p:nvPicPr>
          <p:cNvPr id="3" name="תמונה 2">
            <a:extLst>
              <a:ext uri="{FF2B5EF4-FFF2-40B4-BE49-F238E27FC236}">
                <a16:creationId xmlns:a16="http://schemas.microsoft.com/office/drawing/2014/main" id="{DCB6673E-83A1-4575-BF70-E98CEED7E4E5}"/>
              </a:ext>
            </a:extLst>
          </p:cNvPr>
          <p:cNvPicPr>
            <a:picLocks noChangeAspect="1"/>
          </p:cNvPicPr>
          <p:nvPr/>
        </p:nvPicPr>
        <p:blipFill rotWithShape="1">
          <a:blip r:embed="rId2"/>
          <a:srcRect b="90494"/>
          <a:stretch/>
        </p:blipFill>
        <p:spPr>
          <a:xfrm>
            <a:off x="0" y="0"/>
            <a:ext cx="6858000" cy="368132"/>
          </a:xfrm>
          <a:prstGeom prst="rect">
            <a:avLst/>
          </a:prstGeom>
        </p:spPr>
      </p:pic>
      <p:sp>
        <p:nvSpPr>
          <p:cNvPr id="26" name="מלבן 25">
            <a:extLst>
              <a:ext uri="{FF2B5EF4-FFF2-40B4-BE49-F238E27FC236}">
                <a16:creationId xmlns:a16="http://schemas.microsoft.com/office/drawing/2014/main" id="{7BBDF5AE-4A6D-4141-A3EB-28295C1E6D6C}"/>
              </a:ext>
            </a:extLst>
          </p:cNvPr>
          <p:cNvSpPr/>
          <p:nvPr/>
        </p:nvSpPr>
        <p:spPr>
          <a:xfrm>
            <a:off x="56880" y="407169"/>
            <a:ext cx="1387169" cy="228924"/>
          </a:xfrm>
          <a:custGeom>
            <a:avLst/>
            <a:gdLst>
              <a:gd name="connsiteX0" fmla="*/ 0 w 1387169"/>
              <a:gd name="connsiteY0" fmla="*/ 0 h 228924"/>
              <a:gd name="connsiteX1" fmla="*/ 476261 w 1387169"/>
              <a:gd name="connsiteY1" fmla="*/ 0 h 228924"/>
              <a:gd name="connsiteX2" fmla="*/ 966394 w 1387169"/>
              <a:gd name="connsiteY2" fmla="*/ 0 h 228924"/>
              <a:gd name="connsiteX3" fmla="*/ 1387169 w 1387169"/>
              <a:gd name="connsiteY3" fmla="*/ 0 h 228924"/>
              <a:gd name="connsiteX4" fmla="*/ 1387169 w 1387169"/>
              <a:gd name="connsiteY4" fmla="*/ 228924 h 228924"/>
              <a:gd name="connsiteX5" fmla="*/ 938651 w 1387169"/>
              <a:gd name="connsiteY5" fmla="*/ 228924 h 228924"/>
              <a:gd name="connsiteX6" fmla="*/ 504005 w 1387169"/>
              <a:gd name="connsiteY6" fmla="*/ 228924 h 228924"/>
              <a:gd name="connsiteX7" fmla="*/ 0 w 1387169"/>
              <a:gd name="connsiteY7" fmla="*/ 228924 h 228924"/>
              <a:gd name="connsiteX8" fmla="*/ 0 w 1387169"/>
              <a:gd name="connsiteY8" fmla="*/ 0 h 228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169" h="228924" fill="none" extrusionOk="0">
                <a:moveTo>
                  <a:pt x="0" y="0"/>
                </a:moveTo>
                <a:cubicBezTo>
                  <a:pt x="222341" y="-22211"/>
                  <a:pt x="249372" y="40298"/>
                  <a:pt x="476261" y="0"/>
                </a:cubicBezTo>
                <a:cubicBezTo>
                  <a:pt x="703150" y="-40298"/>
                  <a:pt x="758578" y="1320"/>
                  <a:pt x="966394" y="0"/>
                </a:cubicBezTo>
                <a:cubicBezTo>
                  <a:pt x="1174210" y="-1320"/>
                  <a:pt x="1294412" y="39946"/>
                  <a:pt x="1387169" y="0"/>
                </a:cubicBezTo>
                <a:cubicBezTo>
                  <a:pt x="1406554" y="83047"/>
                  <a:pt x="1381337" y="114590"/>
                  <a:pt x="1387169" y="228924"/>
                </a:cubicBezTo>
                <a:cubicBezTo>
                  <a:pt x="1259919" y="239029"/>
                  <a:pt x="1158190" y="177244"/>
                  <a:pt x="938651" y="228924"/>
                </a:cubicBezTo>
                <a:cubicBezTo>
                  <a:pt x="719112" y="280604"/>
                  <a:pt x="692422" y="226944"/>
                  <a:pt x="504005" y="228924"/>
                </a:cubicBezTo>
                <a:cubicBezTo>
                  <a:pt x="315588" y="230904"/>
                  <a:pt x="106154" y="173012"/>
                  <a:pt x="0" y="228924"/>
                </a:cubicBezTo>
                <a:cubicBezTo>
                  <a:pt x="-7971" y="130712"/>
                  <a:pt x="24713" y="68998"/>
                  <a:pt x="0" y="0"/>
                </a:cubicBezTo>
                <a:close/>
              </a:path>
              <a:path w="1387169" h="228924" stroke="0" extrusionOk="0">
                <a:moveTo>
                  <a:pt x="0" y="0"/>
                </a:moveTo>
                <a:cubicBezTo>
                  <a:pt x="216022" y="-8378"/>
                  <a:pt x="249786" y="12810"/>
                  <a:pt x="448518" y="0"/>
                </a:cubicBezTo>
                <a:cubicBezTo>
                  <a:pt x="647250" y="-12810"/>
                  <a:pt x="793687" y="38108"/>
                  <a:pt x="938651" y="0"/>
                </a:cubicBezTo>
                <a:cubicBezTo>
                  <a:pt x="1083615" y="-38108"/>
                  <a:pt x="1209328" y="11561"/>
                  <a:pt x="1387169" y="0"/>
                </a:cubicBezTo>
                <a:cubicBezTo>
                  <a:pt x="1396028" y="99493"/>
                  <a:pt x="1373892" y="153715"/>
                  <a:pt x="1387169" y="228924"/>
                </a:cubicBezTo>
                <a:cubicBezTo>
                  <a:pt x="1180322" y="262441"/>
                  <a:pt x="1112274" y="185176"/>
                  <a:pt x="910908" y="228924"/>
                </a:cubicBezTo>
                <a:cubicBezTo>
                  <a:pt x="709542" y="272672"/>
                  <a:pt x="617282" y="213801"/>
                  <a:pt x="476261" y="228924"/>
                </a:cubicBezTo>
                <a:cubicBezTo>
                  <a:pt x="335240" y="244047"/>
                  <a:pt x="139599" y="220032"/>
                  <a:pt x="0" y="228924"/>
                </a:cubicBezTo>
                <a:cubicBezTo>
                  <a:pt x="-2409" y="181975"/>
                  <a:pt x="22593" y="111509"/>
                  <a:pt x="0" y="0"/>
                </a:cubicBezTo>
                <a:close/>
              </a:path>
            </a:pathLst>
          </a:custGeom>
          <a:solidFill>
            <a:srgbClr val="FEF0F6"/>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500" dirty="0">
                <a:solidFill>
                  <a:srgbClr val="262626"/>
                </a:solidFill>
                <a:latin typeface="Arial Black" panose="020B0A04020102020204" pitchFamily="34" charset="0"/>
                <a:ea typeface="Adobe Heiti Std R" panose="020B0400000000000000" pitchFamily="34" charset="-128"/>
              </a:rPr>
              <a:t>makom.balev.project@gmail.com</a:t>
            </a:r>
          </a:p>
          <a:p>
            <a:r>
              <a:rPr lang="en-US" sz="500" dirty="0">
                <a:solidFill>
                  <a:srgbClr val="262626"/>
                </a:solidFill>
                <a:latin typeface="Arial Black" panose="020B0A04020102020204" pitchFamily="34" charset="0"/>
                <a:ea typeface="Adobe Heiti Std R" panose="020B0400000000000000" pitchFamily="34" charset="-128"/>
              </a:rPr>
              <a:t>054-5920281</a:t>
            </a:r>
            <a:endParaRPr lang="he-IL" sz="400" dirty="0">
              <a:solidFill>
                <a:srgbClr val="262626"/>
              </a:solidFill>
              <a:latin typeface="Arial Black" panose="020B0A04020102020204" pitchFamily="34" charset="0"/>
              <a:ea typeface="Adobe Heiti Std R" panose="020B0400000000000000" pitchFamily="34" charset="-128"/>
            </a:endParaRPr>
          </a:p>
        </p:txBody>
      </p:sp>
      <p:pic>
        <p:nvPicPr>
          <p:cNvPr id="9" name="תמונה 8" descr="תמונה שמכילה טקסט, שלט, גרפיקה וקטורית&#10;&#10;התיאור נוצר באופן אוטומטי">
            <a:extLst>
              <a:ext uri="{FF2B5EF4-FFF2-40B4-BE49-F238E27FC236}">
                <a16:creationId xmlns:a16="http://schemas.microsoft.com/office/drawing/2014/main" id="{5B503F38-9100-4335-B4EC-07303EC44F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380" y="407488"/>
            <a:ext cx="658022" cy="645816"/>
          </a:xfrm>
          <a:prstGeom prst="rect">
            <a:avLst/>
          </a:prstGeom>
        </p:spPr>
      </p:pic>
      <p:sp>
        <p:nvSpPr>
          <p:cNvPr id="30" name="מלבן 29">
            <a:extLst>
              <a:ext uri="{FF2B5EF4-FFF2-40B4-BE49-F238E27FC236}">
                <a16:creationId xmlns:a16="http://schemas.microsoft.com/office/drawing/2014/main" id="{5408A7EF-C955-4B8A-8467-2251E2B442A9}"/>
              </a:ext>
            </a:extLst>
          </p:cNvPr>
          <p:cNvSpPr/>
          <p:nvPr/>
        </p:nvSpPr>
        <p:spPr>
          <a:xfrm>
            <a:off x="56880" y="661706"/>
            <a:ext cx="1387169" cy="85778"/>
          </a:xfrm>
          <a:custGeom>
            <a:avLst/>
            <a:gdLst>
              <a:gd name="connsiteX0" fmla="*/ 0 w 1387169"/>
              <a:gd name="connsiteY0" fmla="*/ 0 h 85778"/>
              <a:gd name="connsiteX1" fmla="*/ 476261 w 1387169"/>
              <a:gd name="connsiteY1" fmla="*/ 0 h 85778"/>
              <a:gd name="connsiteX2" fmla="*/ 966394 w 1387169"/>
              <a:gd name="connsiteY2" fmla="*/ 0 h 85778"/>
              <a:gd name="connsiteX3" fmla="*/ 1387169 w 1387169"/>
              <a:gd name="connsiteY3" fmla="*/ 0 h 85778"/>
              <a:gd name="connsiteX4" fmla="*/ 1387169 w 1387169"/>
              <a:gd name="connsiteY4" fmla="*/ 85778 h 85778"/>
              <a:gd name="connsiteX5" fmla="*/ 938651 w 1387169"/>
              <a:gd name="connsiteY5" fmla="*/ 85778 h 85778"/>
              <a:gd name="connsiteX6" fmla="*/ 504005 w 1387169"/>
              <a:gd name="connsiteY6" fmla="*/ 85778 h 85778"/>
              <a:gd name="connsiteX7" fmla="*/ 0 w 1387169"/>
              <a:gd name="connsiteY7" fmla="*/ 85778 h 85778"/>
              <a:gd name="connsiteX8" fmla="*/ 0 w 1387169"/>
              <a:gd name="connsiteY8" fmla="*/ 0 h 85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169" h="85778" fill="none" extrusionOk="0">
                <a:moveTo>
                  <a:pt x="0" y="0"/>
                </a:moveTo>
                <a:cubicBezTo>
                  <a:pt x="222341" y="-22211"/>
                  <a:pt x="249372" y="40298"/>
                  <a:pt x="476261" y="0"/>
                </a:cubicBezTo>
                <a:cubicBezTo>
                  <a:pt x="703150" y="-40298"/>
                  <a:pt x="758578" y="1320"/>
                  <a:pt x="966394" y="0"/>
                </a:cubicBezTo>
                <a:cubicBezTo>
                  <a:pt x="1174210" y="-1320"/>
                  <a:pt x="1294412" y="39946"/>
                  <a:pt x="1387169" y="0"/>
                </a:cubicBezTo>
                <a:cubicBezTo>
                  <a:pt x="1394197" y="18726"/>
                  <a:pt x="1379710" y="63666"/>
                  <a:pt x="1387169" y="85778"/>
                </a:cubicBezTo>
                <a:cubicBezTo>
                  <a:pt x="1259919" y="95883"/>
                  <a:pt x="1158190" y="34098"/>
                  <a:pt x="938651" y="85778"/>
                </a:cubicBezTo>
                <a:cubicBezTo>
                  <a:pt x="719112" y="137458"/>
                  <a:pt x="692422" y="83798"/>
                  <a:pt x="504005" y="85778"/>
                </a:cubicBezTo>
                <a:cubicBezTo>
                  <a:pt x="315588" y="87758"/>
                  <a:pt x="106154" y="29866"/>
                  <a:pt x="0" y="85778"/>
                </a:cubicBezTo>
                <a:cubicBezTo>
                  <a:pt x="-5570" y="59084"/>
                  <a:pt x="137" y="38280"/>
                  <a:pt x="0" y="0"/>
                </a:cubicBezTo>
                <a:close/>
              </a:path>
              <a:path w="1387169" h="85778" stroke="0" extrusionOk="0">
                <a:moveTo>
                  <a:pt x="0" y="0"/>
                </a:moveTo>
                <a:cubicBezTo>
                  <a:pt x="216022" y="-8378"/>
                  <a:pt x="249786" y="12810"/>
                  <a:pt x="448518" y="0"/>
                </a:cubicBezTo>
                <a:cubicBezTo>
                  <a:pt x="647250" y="-12810"/>
                  <a:pt x="793687" y="38108"/>
                  <a:pt x="938651" y="0"/>
                </a:cubicBezTo>
                <a:cubicBezTo>
                  <a:pt x="1083615" y="-38108"/>
                  <a:pt x="1209328" y="11561"/>
                  <a:pt x="1387169" y="0"/>
                </a:cubicBezTo>
                <a:cubicBezTo>
                  <a:pt x="1388533" y="18032"/>
                  <a:pt x="1378282" y="57357"/>
                  <a:pt x="1387169" y="85778"/>
                </a:cubicBezTo>
                <a:cubicBezTo>
                  <a:pt x="1180322" y="119295"/>
                  <a:pt x="1112274" y="42030"/>
                  <a:pt x="910908" y="85778"/>
                </a:cubicBezTo>
                <a:cubicBezTo>
                  <a:pt x="709542" y="129526"/>
                  <a:pt x="617282" y="70655"/>
                  <a:pt x="476261" y="85778"/>
                </a:cubicBezTo>
                <a:cubicBezTo>
                  <a:pt x="335240" y="100901"/>
                  <a:pt x="139599" y="76886"/>
                  <a:pt x="0" y="85778"/>
                </a:cubicBezTo>
                <a:cubicBezTo>
                  <a:pt x="-1411" y="53888"/>
                  <a:pt x="8581" y="41211"/>
                  <a:pt x="0" y="0"/>
                </a:cubicBezTo>
                <a:close/>
              </a:path>
            </a:pathLst>
          </a:custGeom>
          <a:solidFill>
            <a:srgbClr val="FEF0F6"/>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500" dirty="0">
                <a:solidFill>
                  <a:srgbClr val="262626"/>
                </a:solidFill>
                <a:latin typeface="Arial Black" panose="020B0A04020102020204" pitchFamily="34" charset="0"/>
                <a:ea typeface="Adobe Heiti Std R" panose="020B0400000000000000" pitchFamily="34" charset="-128"/>
              </a:rPr>
              <a:t>Facebook  |  Instagram  |  TikTok</a:t>
            </a:r>
            <a:endParaRPr lang="he-IL" sz="500" dirty="0">
              <a:solidFill>
                <a:srgbClr val="262626"/>
              </a:solidFill>
              <a:latin typeface="Arial Black" panose="020B0A04020102020204" pitchFamily="34" charset="0"/>
              <a:ea typeface="Adobe Heiti Std R" panose="020B0400000000000000" pitchFamily="34" charset="-128"/>
            </a:endParaRPr>
          </a:p>
        </p:txBody>
      </p:sp>
      <p:sp>
        <p:nvSpPr>
          <p:cNvPr id="31" name="מלבן 30">
            <a:extLst>
              <a:ext uri="{FF2B5EF4-FFF2-40B4-BE49-F238E27FC236}">
                <a16:creationId xmlns:a16="http://schemas.microsoft.com/office/drawing/2014/main" id="{F6E334BD-516A-4179-9169-8419A63D8A9C}"/>
              </a:ext>
            </a:extLst>
          </p:cNvPr>
          <p:cNvSpPr/>
          <p:nvPr/>
        </p:nvSpPr>
        <p:spPr>
          <a:xfrm>
            <a:off x="5269990" y="856900"/>
            <a:ext cx="396981" cy="206836"/>
          </a:xfrm>
          <a:prstGeom prst="rect">
            <a:avLst/>
          </a:prstGeom>
          <a:solidFill>
            <a:srgbClr val="FCC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262626"/>
              </a:solidFill>
            </a:endParaRPr>
          </a:p>
        </p:txBody>
      </p:sp>
      <p:sp>
        <p:nvSpPr>
          <p:cNvPr id="33" name="מלבן 32">
            <a:extLst>
              <a:ext uri="{FF2B5EF4-FFF2-40B4-BE49-F238E27FC236}">
                <a16:creationId xmlns:a16="http://schemas.microsoft.com/office/drawing/2014/main" id="{8A8BC53E-B589-41FE-A668-2FF78FDC04ED}"/>
              </a:ext>
            </a:extLst>
          </p:cNvPr>
          <p:cNvSpPr/>
          <p:nvPr/>
        </p:nvSpPr>
        <p:spPr>
          <a:xfrm>
            <a:off x="4584738" y="856900"/>
            <a:ext cx="537228" cy="206836"/>
          </a:xfrm>
          <a:prstGeom prst="rect">
            <a:avLst/>
          </a:prstGeom>
          <a:solidFill>
            <a:srgbClr val="FEF0F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262626"/>
              </a:solidFill>
            </a:endParaRPr>
          </a:p>
        </p:txBody>
      </p:sp>
      <p:sp>
        <p:nvSpPr>
          <p:cNvPr id="13" name="מלבן 12">
            <a:extLst>
              <a:ext uri="{FF2B5EF4-FFF2-40B4-BE49-F238E27FC236}">
                <a16:creationId xmlns:a16="http://schemas.microsoft.com/office/drawing/2014/main" id="{79DF1449-4279-40EE-AF44-429115CD8943}"/>
              </a:ext>
            </a:extLst>
          </p:cNvPr>
          <p:cNvSpPr/>
          <p:nvPr/>
        </p:nvSpPr>
        <p:spPr>
          <a:xfrm>
            <a:off x="573715" y="841667"/>
            <a:ext cx="5294478" cy="244986"/>
          </a:xfrm>
          <a:custGeom>
            <a:avLst/>
            <a:gdLst>
              <a:gd name="connsiteX0" fmla="*/ 0 w 5294478"/>
              <a:gd name="connsiteY0" fmla="*/ 0 h 244986"/>
              <a:gd name="connsiteX1" fmla="*/ 641220 w 5294478"/>
              <a:gd name="connsiteY1" fmla="*/ 0 h 244986"/>
              <a:gd name="connsiteX2" fmla="*/ 1123606 w 5294478"/>
              <a:gd name="connsiteY2" fmla="*/ 0 h 244986"/>
              <a:gd name="connsiteX3" fmla="*/ 1658936 w 5294478"/>
              <a:gd name="connsiteY3" fmla="*/ 0 h 244986"/>
              <a:gd name="connsiteX4" fmla="*/ 2247212 w 5294478"/>
              <a:gd name="connsiteY4" fmla="*/ 0 h 244986"/>
              <a:gd name="connsiteX5" fmla="*/ 2941377 w 5294478"/>
              <a:gd name="connsiteY5" fmla="*/ 0 h 244986"/>
              <a:gd name="connsiteX6" fmla="*/ 3635542 w 5294478"/>
              <a:gd name="connsiteY6" fmla="*/ 0 h 244986"/>
              <a:gd name="connsiteX7" fmla="*/ 4223817 w 5294478"/>
              <a:gd name="connsiteY7" fmla="*/ 0 h 244986"/>
              <a:gd name="connsiteX8" fmla="*/ 4706203 w 5294478"/>
              <a:gd name="connsiteY8" fmla="*/ 0 h 244986"/>
              <a:gd name="connsiteX9" fmla="*/ 5294478 w 5294478"/>
              <a:gd name="connsiteY9" fmla="*/ 0 h 244986"/>
              <a:gd name="connsiteX10" fmla="*/ 5294478 w 5294478"/>
              <a:gd name="connsiteY10" fmla="*/ 244986 h 244986"/>
              <a:gd name="connsiteX11" fmla="*/ 4865037 w 5294478"/>
              <a:gd name="connsiteY11" fmla="*/ 244986 h 244986"/>
              <a:gd name="connsiteX12" fmla="*/ 4329706 w 5294478"/>
              <a:gd name="connsiteY12" fmla="*/ 244986 h 244986"/>
              <a:gd name="connsiteX13" fmla="*/ 3635542 w 5294478"/>
              <a:gd name="connsiteY13" fmla="*/ 244986 h 244986"/>
              <a:gd name="connsiteX14" fmla="*/ 2994321 w 5294478"/>
              <a:gd name="connsiteY14" fmla="*/ 244986 h 244986"/>
              <a:gd name="connsiteX15" fmla="*/ 2300157 w 5294478"/>
              <a:gd name="connsiteY15" fmla="*/ 244986 h 244986"/>
              <a:gd name="connsiteX16" fmla="*/ 1605992 w 5294478"/>
              <a:gd name="connsiteY16" fmla="*/ 244986 h 244986"/>
              <a:gd name="connsiteX17" fmla="*/ 964772 w 5294478"/>
              <a:gd name="connsiteY17" fmla="*/ 244986 h 244986"/>
              <a:gd name="connsiteX18" fmla="*/ 0 w 5294478"/>
              <a:gd name="connsiteY18" fmla="*/ 244986 h 244986"/>
              <a:gd name="connsiteX19" fmla="*/ 0 w 5294478"/>
              <a:gd name="connsiteY19" fmla="*/ 0 h 24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94478" h="244986" extrusionOk="0">
                <a:moveTo>
                  <a:pt x="0" y="0"/>
                </a:moveTo>
                <a:cubicBezTo>
                  <a:pt x="152995" y="-29524"/>
                  <a:pt x="352474" y="29697"/>
                  <a:pt x="641220" y="0"/>
                </a:cubicBezTo>
                <a:cubicBezTo>
                  <a:pt x="929966" y="-29697"/>
                  <a:pt x="1003169" y="3072"/>
                  <a:pt x="1123606" y="0"/>
                </a:cubicBezTo>
                <a:cubicBezTo>
                  <a:pt x="1244043" y="-3072"/>
                  <a:pt x="1431965" y="58435"/>
                  <a:pt x="1658936" y="0"/>
                </a:cubicBezTo>
                <a:cubicBezTo>
                  <a:pt x="1885907" y="-58435"/>
                  <a:pt x="2062572" y="57881"/>
                  <a:pt x="2247212" y="0"/>
                </a:cubicBezTo>
                <a:cubicBezTo>
                  <a:pt x="2431852" y="-57881"/>
                  <a:pt x="2748072" y="11707"/>
                  <a:pt x="2941377" y="0"/>
                </a:cubicBezTo>
                <a:cubicBezTo>
                  <a:pt x="3134683" y="-11707"/>
                  <a:pt x="3437553" y="17419"/>
                  <a:pt x="3635542" y="0"/>
                </a:cubicBezTo>
                <a:cubicBezTo>
                  <a:pt x="3833531" y="-17419"/>
                  <a:pt x="4021895" y="51162"/>
                  <a:pt x="4223817" y="0"/>
                </a:cubicBezTo>
                <a:cubicBezTo>
                  <a:pt x="4425740" y="-51162"/>
                  <a:pt x="4534482" y="17076"/>
                  <a:pt x="4706203" y="0"/>
                </a:cubicBezTo>
                <a:cubicBezTo>
                  <a:pt x="4877924" y="-17076"/>
                  <a:pt x="5013213" y="32276"/>
                  <a:pt x="5294478" y="0"/>
                </a:cubicBezTo>
                <a:cubicBezTo>
                  <a:pt x="5309140" y="100437"/>
                  <a:pt x="5271961" y="129252"/>
                  <a:pt x="5294478" y="244986"/>
                </a:cubicBezTo>
                <a:cubicBezTo>
                  <a:pt x="5148665" y="275905"/>
                  <a:pt x="4961558" y="209440"/>
                  <a:pt x="4865037" y="244986"/>
                </a:cubicBezTo>
                <a:cubicBezTo>
                  <a:pt x="4768516" y="280532"/>
                  <a:pt x="4525729" y="225895"/>
                  <a:pt x="4329706" y="244986"/>
                </a:cubicBezTo>
                <a:cubicBezTo>
                  <a:pt x="4133683" y="264077"/>
                  <a:pt x="3826072" y="213300"/>
                  <a:pt x="3635542" y="244986"/>
                </a:cubicBezTo>
                <a:cubicBezTo>
                  <a:pt x="3445012" y="276672"/>
                  <a:pt x="3267410" y="209403"/>
                  <a:pt x="2994321" y="244986"/>
                </a:cubicBezTo>
                <a:cubicBezTo>
                  <a:pt x="2721232" y="280569"/>
                  <a:pt x="2561638" y="174106"/>
                  <a:pt x="2300157" y="244986"/>
                </a:cubicBezTo>
                <a:cubicBezTo>
                  <a:pt x="2038676" y="315866"/>
                  <a:pt x="1825519" y="181080"/>
                  <a:pt x="1605992" y="244986"/>
                </a:cubicBezTo>
                <a:cubicBezTo>
                  <a:pt x="1386465" y="308892"/>
                  <a:pt x="1177478" y="205714"/>
                  <a:pt x="964772" y="244986"/>
                </a:cubicBezTo>
                <a:cubicBezTo>
                  <a:pt x="752066" y="284258"/>
                  <a:pt x="443973" y="148172"/>
                  <a:pt x="0" y="244986"/>
                </a:cubicBezTo>
                <a:cubicBezTo>
                  <a:pt x="-28518" y="186301"/>
                  <a:pt x="6572" y="89681"/>
                  <a:pt x="0" y="0"/>
                </a:cubicBezTo>
                <a:close/>
              </a:path>
            </a:pathLst>
          </a:custGeom>
          <a:noFill/>
          <a:ln>
            <a:noFill/>
            <a:extLst>
              <a:ext uri="{C807C97D-BFC1-408E-A445-0C87EB9F89A2}">
                <ask:lineSketchStyleProps xmlns:ask="http://schemas.microsoft.com/office/drawing/2018/sketchyshapes" sd="582065366">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he-IL" sz="1400" dirty="0">
                <a:solidFill>
                  <a:srgbClr val="262626"/>
                </a:solidFill>
                <a:latin typeface="Makom Balev Hebrew" panose="02000503000000000000" pitchFamily="2" charset="-79"/>
                <a:cs typeface="Makom Balev Hebrew" panose="02000503000000000000" pitchFamily="2" charset="-79"/>
              </a:rPr>
              <a:t>בית   </a:t>
            </a:r>
            <a:r>
              <a:rPr lang="he-IL" sz="2000" dirty="0">
                <a:solidFill>
                  <a:srgbClr val="262626"/>
                </a:solidFill>
                <a:latin typeface="Makom Balev Hebrew" panose="02000503000000000000" pitchFamily="2" charset="-79"/>
                <a:cs typeface="Makom Balev Hebrew" panose="02000503000000000000" pitchFamily="2" charset="-79"/>
              </a:rPr>
              <a:t>ו</a:t>
            </a:r>
            <a:r>
              <a:rPr lang="he-IL" sz="1400" dirty="0">
                <a:solidFill>
                  <a:srgbClr val="262626"/>
                </a:solidFill>
                <a:latin typeface="Makom Balev Hebrew" panose="02000503000000000000" pitchFamily="2" charset="-79"/>
                <a:cs typeface="Makom Balev Hebrew" panose="02000503000000000000" pitchFamily="2" charset="-79"/>
              </a:rPr>
              <a:t>   אודות   </a:t>
            </a:r>
            <a:r>
              <a:rPr lang="he-IL" sz="2000" dirty="0">
                <a:solidFill>
                  <a:srgbClr val="262626"/>
                </a:solidFill>
                <a:latin typeface="Makom Balev Hebrew" panose="02000503000000000000" pitchFamily="2" charset="-79"/>
                <a:cs typeface="Makom Balev Hebrew" panose="02000503000000000000" pitchFamily="2" charset="-79"/>
              </a:rPr>
              <a:t>ו</a:t>
            </a:r>
            <a:r>
              <a:rPr lang="he-IL" sz="1400" dirty="0">
                <a:solidFill>
                  <a:srgbClr val="262626"/>
                </a:solidFill>
                <a:latin typeface="Makom Balev Hebrew" panose="02000503000000000000" pitchFamily="2" charset="-79"/>
                <a:cs typeface="Makom Balev Hebrew" panose="02000503000000000000" pitchFamily="2" charset="-79"/>
              </a:rPr>
              <a:t>   בלוג   </a:t>
            </a:r>
            <a:r>
              <a:rPr lang="he-IL" sz="2000" dirty="0">
                <a:solidFill>
                  <a:srgbClr val="262626"/>
                </a:solidFill>
                <a:latin typeface="Makom Balev Hebrew" panose="02000503000000000000" pitchFamily="2" charset="-79"/>
                <a:cs typeface="Makom Balev Hebrew" panose="02000503000000000000" pitchFamily="2" charset="-79"/>
              </a:rPr>
              <a:t>ו</a:t>
            </a:r>
            <a:r>
              <a:rPr lang="he-IL" sz="1400" dirty="0">
                <a:solidFill>
                  <a:srgbClr val="262626"/>
                </a:solidFill>
                <a:latin typeface="Makom Balev Hebrew" panose="02000503000000000000" pitchFamily="2" charset="-79"/>
                <a:cs typeface="Makom Balev Hebrew" panose="02000503000000000000" pitchFamily="2" charset="-79"/>
              </a:rPr>
              <a:t>   גלריה   </a:t>
            </a:r>
            <a:r>
              <a:rPr lang="he-IL" sz="2000" dirty="0">
                <a:solidFill>
                  <a:srgbClr val="262626"/>
                </a:solidFill>
                <a:latin typeface="Makom Balev Hebrew" panose="02000503000000000000" pitchFamily="2" charset="-79"/>
                <a:cs typeface="Makom Balev Hebrew" panose="02000503000000000000" pitchFamily="2" charset="-79"/>
              </a:rPr>
              <a:t>ו</a:t>
            </a:r>
            <a:r>
              <a:rPr lang="he-IL" sz="1400" dirty="0">
                <a:solidFill>
                  <a:srgbClr val="262626"/>
                </a:solidFill>
                <a:latin typeface="Makom Balev Hebrew" panose="02000503000000000000" pitchFamily="2" charset="-79"/>
                <a:cs typeface="Makom Balev Hebrew" panose="02000503000000000000" pitchFamily="2" charset="-79"/>
              </a:rPr>
              <a:t>   הצטרפות   </a:t>
            </a:r>
            <a:r>
              <a:rPr lang="he-IL" sz="2000" dirty="0">
                <a:solidFill>
                  <a:srgbClr val="262626"/>
                </a:solidFill>
                <a:latin typeface="Makom Balev Hebrew" panose="02000503000000000000" pitchFamily="2" charset="-79"/>
                <a:cs typeface="Makom Balev Hebrew" panose="02000503000000000000" pitchFamily="2" charset="-79"/>
              </a:rPr>
              <a:t>ו</a:t>
            </a:r>
            <a:r>
              <a:rPr lang="he-IL" sz="1400" dirty="0">
                <a:solidFill>
                  <a:srgbClr val="262626"/>
                </a:solidFill>
                <a:latin typeface="Makom Balev Hebrew" panose="02000503000000000000" pitchFamily="2" charset="-79"/>
                <a:cs typeface="Makom Balev Hebrew" panose="02000503000000000000" pitchFamily="2" charset="-79"/>
              </a:rPr>
              <a:t>   יצירת קשר   </a:t>
            </a:r>
            <a:r>
              <a:rPr lang="he-IL" sz="2000" dirty="0">
                <a:solidFill>
                  <a:srgbClr val="262626"/>
                </a:solidFill>
                <a:latin typeface="Makom Balev Hebrew" panose="02000503000000000000" pitchFamily="2" charset="-79"/>
                <a:cs typeface="Makom Balev Hebrew" panose="02000503000000000000" pitchFamily="2" charset="-79"/>
              </a:rPr>
              <a:t>ו</a:t>
            </a:r>
            <a:r>
              <a:rPr lang="he-IL" sz="1400" dirty="0">
                <a:solidFill>
                  <a:srgbClr val="262626"/>
                </a:solidFill>
                <a:latin typeface="Makom Balev Hebrew" panose="02000503000000000000" pitchFamily="2" charset="-79"/>
                <a:cs typeface="Makom Balev Hebrew" panose="02000503000000000000" pitchFamily="2" charset="-79"/>
              </a:rPr>
              <a:t>   תרומה</a:t>
            </a:r>
          </a:p>
        </p:txBody>
      </p:sp>
      <p:pic>
        <p:nvPicPr>
          <p:cNvPr id="34" name="תמונה 33" descr="תמונה שמכילה טקסט, שלט, גרפיקה וקטורית&#10;&#10;התיאור נוצר באופן אוטומטי">
            <a:extLst>
              <a:ext uri="{FF2B5EF4-FFF2-40B4-BE49-F238E27FC236}">
                <a16:creationId xmlns:a16="http://schemas.microsoft.com/office/drawing/2014/main" id="{BF2E873E-7176-4AB4-94BE-06386CCBF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6358" y="13047"/>
            <a:ext cx="146683" cy="143962"/>
          </a:xfrm>
          <a:prstGeom prst="rect">
            <a:avLst/>
          </a:prstGeom>
          <a:solidFill>
            <a:srgbClr val="FFFFFF"/>
          </a:solidFill>
        </p:spPr>
      </p:pic>
      <p:sp>
        <p:nvSpPr>
          <p:cNvPr id="8" name="מלבן 7">
            <a:extLst>
              <a:ext uri="{FF2B5EF4-FFF2-40B4-BE49-F238E27FC236}">
                <a16:creationId xmlns:a16="http://schemas.microsoft.com/office/drawing/2014/main" id="{2AA00327-369B-4874-A77C-4AA218078C72}"/>
              </a:ext>
            </a:extLst>
          </p:cNvPr>
          <p:cNvSpPr/>
          <p:nvPr/>
        </p:nvSpPr>
        <p:spPr>
          <a:xfrm>
            <a:off x="1243484" y="40193"/>
            <a:ext cx="45719" cy="9851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sp>
        <p:nvSpPr>
          <p:cNvPr id="36" name="מלבן 35">
            <a:extLst>
              <a:ext uri="{FF2B5EF4-FFF2-40B4-BE49-F238E27FC236}">
                <a16:creationId xmlns:a16="http://schemas.microsoft.com/office/drawing/2014/main" id="{ACA095DB-B6AA-4011-9EE7-B97E1B1EAA4B}"/>
              </a:ext>
            </a:extLst>
          </p:cNvPr>
          <p:cNvSpPr/>
          <p:nvPr/>
        </p:nvSpPr>
        <p:spPr>
          <a:xfrm>
            <a:off x="0" y="7767783"/>
            <a:ext cx="6858000" cy="7434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262626"/>
              </a:solidFill>
            </a:endParaRPr>
          </a:p>
        </p:txBody>
      </p:sp>
      <p:sp>
        <p:nvSpPr>
          <p:cNvPr id="38" name="מלבן 37">
            <a:extLst>
              <a:ext uri="{FF2B5EF4-FFF2-40B4-BE49-F238E27FC236}">
                <a16:creationId xmlns:a16="http://schemas.microsoft.com/office/drawing/2014/main" id="{ECC31E42-920C-43CA-B4D8-9F0841837930}"/>
              </a:ext>
            </a:extLst>
          </p:cNvPr>
          <p:cNvSpPr/>
          <p:nvPr/>
        </p:nvSpPr>
        <p:spPr>
          <a:xfrm>
            <a:off x="57196" y="7815465"/>
            <a:ext cx="2061602" cy="398494"/>
          </a:xfrm>
          <a:custGeom>
            <a:avLst/>
            <a:gdLst>
              <a:gd name="connsiteX0" fmla="*/ 0 w 2061602"/>
              <a:gd name="connsiteY0" fmla="*/ 0 h 398494"/>
              <a:gd name="connsiteX1" fmla="*/ 536017 w 2061602"/>
              <a:gd name="connsiteY1" fmla="*/ 0 h 398494"/>
              <a:gd name="connsiteX2" fmla="*/ 989569 w 2061602"/>
              <a:gd name="connsiteY2" fmla="*/ 0 h 398494"/>
              <a:gd name="connsiteX3" fmla="*/ 1525585 w 2061602"/>
              <a:gd name="connsiteY3" fmla="*/ 0 h 398494"/>
              <a:gd name="connsiteX4" fmla="*/ 2061602 w 2061602"/>
              <a:gd name="connsiteY4" fmla="*/ 0 h 398494"/>
              <a:gd name="connsiteX5" fmla="*/ 2061602 w 2061602"/>
              <a:gd name="connsiteY5" fmla="*/ 398494 h 398494"/>
              <a:gd name="connsiteX6" fmla="*/ 1525585 w 2061602"/>
              <a:gd name="connsiteY6" fmla="*/ 398494 h 398494"/>
              <a:gd name="connsiteX7" fmla="*/ 968953 w 2061602"/>
              <a:gd name="connsiteY7" fmla="*/ 398494 h 398494"/>
              <a:gd name="connsiteX8" fmla="*/ 0 w 2061602"/>
              <a:gd name="connsiteY8" fmla="*/ 398494 h 398494"/>
              <a:gd name="connsiteX9" fmla="*/ 0 w 2061602"/>
              <a:gd name="connsiteY9" fmla="*/ 0 h 39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1602" h="398494" fill="none" extrusionOk="0">
                <a:moveTo>
                  <a:pt x="0" y="0"/>
                </a:moveTo>
                <a:cubicBezTo>
                  <a:pt x="157216" y="-51065"/>
                  <a:pt x="323417" y="27595"/>
                  <a:pt x="536017" y="0"/>
                </a:cubicBezTo>
                <a:cubicBezTo>
                  <a:pt x="748617" y="-27595"/>
                  <a:pt x="763055" y="52950"/>
                  <a:pt x="989569" y="0"/>
                </a:cubicBezTo>
                <a:cubicBezTo>
                  <a:pt x="1216083" y="-52950"/>
                  <a:pt x="1277307" y="46147"/>
                  <a:pt x="1525585" y="0"/>
                </a:cubicBezTo>
                <a:cubicBezTo>
                  <a:pt x="1773863" y="-46147"/>
                  <a:pt x="1886162" y="180"/>
                  <a:pt x="2061602" y="0"/>
                </a:cubicBezTo>
                <a:cubicBezTo>
                  <a:pt x="2070329" y="196684"/>
                  <a:pt x="2035518" y="275862"/>
                  <a:pt x="2061602" y="398494"/>
                </a:cubicBezTo>
                <a:cubicBezTo>
                  <a:pt x="1933355" y="407646"/>
                  <a:pt x="1733548" y="383651"/>
                  <a:pt x="1525585" y="398494"/>
                </a:cubicBezTo>
                <a:cubicBezTo>
                  <a:pt x="1317622" y="413337"/>
                  <a:pt x="1129290" y="332443"/>
                  <a:pt x="968953" y="398494"/>
                </a:cubicBezTo>
                <a:cubicBezTo>
                  <a:pt x="808616" y="464545"/>
                  <a:pt x="340702" y="325248"/>
                  <a:pt x="0" y="398494"/>
                </a:cubicBezTo>
                <a:cubicBezTo>
                  <a:pt x="-18347" y="310100"/>
                  <a:pt x="47768" y="173634"/>
                  <a:pt x="0" y="0"/>
                </a:cubicBezTo>
                <a:close/>
              </a:path>
              <a:path w="2061602" h="398494" stroke="0" extrusionOk="0">
                <a:moveTo>
                  <a:pt x="0" y="0"/>
                </a:moveTo>
                <a:cubicBezTo>
                  <a:pt x="189831" y="-47483"/>
                  <a:pt x="355608" y="57059"/>
                  <a:pt x="494784" y="0"/>
                </a:cubicBezTo>
                <a:cubicBezTo>
                  <a:pt x="633960" y="-57059"/>
                  <a:pt x="892074" y="676"/>
                  <a:pt x="1051417" y="0"/>
                </a:cubicBezTo>
                <a:cubicBezTo>
                  <a:pt x="1210760" y="-676"/>
                  <a:pt x="1358246" y="36305"/>
                  <a:pt x="1566818" y="0"/>
                </a:cubicBezTo>
                <a:cubicBezTo>
                  <a:pt x="1775390" y="-36305"/>
                  <a:pt x="1828878" y="29917"/>
                  <a:pt x="2061602" y="0"/>
                </a:cubicBezTo>
                <a:cubicBezTo>
                  <a:pt x="2102632" y="85854"/>
                  <a:pt x="2060661" y="247478"/>
                  <a:pt x="2061602" y="398494"/>
                </a:cubicBezTo>
                <a:cubicBezTo>
                  <a:pt x="1867201" y="436304"/>
                  <a:pt x="1633576" y="336370"/>
                  <a:pt x="1525585" y="398494"/>
                </a:cubicBezTo>
                <a:cubicBezTo>
                  <a:pt x="1417594" y="460618"/>
                  <a:pt x="1241959" y="398125"/>
                  <a:pt x="1051417" y="398494"/>
                </a:cubicBezTo>
                <a:cubicBezTo>
                  <a:pt x="860875" y="398863"/>
                  <a:pt x="824563" y="395116"/>
                  <a:pt x="597865" y="398494"/>
                </a:cubicBezTo>
                <a:cubicBezTo>
                  <a:pt x="371167" y="401872"/>
                  <a:pt x="243184" y="374121"/>
                  <a:pt x="0" y="398494"/>
                </a:cubicBezTo>
                <a:cubicBezTo>
                  <a:pt x="-41880" y="244019"/>
                  <a:pt x="35050" y="182017"/>
                  <a:pt x="0" y="0"/>
                </a:cubicBezTo>
                <a:close/>
              </a:path>
            </a:pathLst>
          </a:custGeom>
          <a:solidFill>
            <a:srgbClr val="FEF0F6"/>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800" dirty="0">
                <a:solidFill>
                  <a:srgbClr val="262626"/>
                </a:solidFill>
                <a:latin typeface="Arial Black" panose="020B0A04020102020204" pitchFamily="34" charset="0"/>
                <a:ea typeface="Adobe Heiti Std R" panose="020B0400000000000000" pitchFamily="34" charset="-128"/>
              </a:rPr>
              <a:t>makom.balev.project@gmail.com</a:t>
            </a:r>
          </a:p>
          <a:p>
            <a:r>
              <a:rPr lang="en-US" sz="800" dirty="0">
                <a:solidFill>
                  <a:srgbClr val="262626"/>
                </a:solidFill>
                <a:latin typeface="Arial Black" panose="020B0A04020102020204" pitchFamily="34" charset="0"/>
                <a:ea typeface="Adobe Heiti Std R" panose="020B0400000000000000" pitchFamily="34" charset="-128"/>
              </a:rPr>
              <a:t>054-5920281</a:t>
            </a:r>
            <a:endParaRPr lang="he-IL" sz="700" dirty="0">
              <a:solidFill>
                <a:srgbClr val="262626"/>
              </a:solidFill>
              <a:latin typeface="Arial Black" panose="020B0A04020102020204" pitchFamily="34" charset="0"/>
              <a:ea typeface="Adobe Heiti Std R" panose="020B0400000000000000" pitchFamily="34" charset="-128"/>
            </a:endParaRPr>
          </a:p>
        </p:txBody>
      </p:sp>
      <p:sp>
        <p:nvSpPr>
          <p:cNvPr id="40" name="מלבן 39">
            <a:extLst>
              <a:ext uri="{FF2B5EF4-FFF2-40B4-BE49-F238E27FC236}">
                <a16:creationId xmlns:a16="http://schemas.microsoft.com/office/drawing/2014/main" id="{92C7AE68-591F-4FEF-A8CE-16356AEDF685}"/>
              </a:ext>
            </a:extLst>
          </p:cNvPr>
          <p:cNvSpPr/>
          <p:nvPr/>
        </p:nvSpPr>
        <p:spPr>
          <a:xfrm>
            <a:off x="57197" y="8260933"/>
            <a:ext cx="2061601" cy="190921"/>
          </a:xfrm>
          <a:custGeom>
            <a:avLst/>
            <a:gdLst>
              <a:gd name="connsiteX0" fmla="*/ 0 w 2061601"/>
              <a:gd name="connsiteY0" fmla="*/ 0 h 190921"/>
              <a:gd name="connsiteX1" fmla="*/ 536016 w 2061601"/>
              <a:gd name="connsiteY1" fmla="*/ 0 h 190921"/>
              <a:gd name="connsiteX2" fmla="*/ 989568 w 2061601"/>
              <a:gd name="connsiteY2" fmla="*/ 0 h 190921"/>
              <a:gd name="connsiteX3" fmla="*/ 1525585 w 2061601"/>
              <a:gd name="connsiteY3" fmla="*/ 0 h 190921"/>
              <a:gd name="connsiteX4" fmla="*/ 2061601 w 2061601"/>
              <a:gd name="connsiteY4" fmla="*/ 0 h 190921"/>
              <a:gd name="connsiteX5" fmla="*/ 2061601 w 2061601"/>
              <a:gd name="connsiteY5" fmla="*/ 190921 h 190921"/>
              <a:gd name="connsiteX6" fmla="*/ 1525585 w 2061601"/>
              <a:gd name="connsiteY6" fmla="*/ 190921 h 190921"/>
              <a:gd name="connsiteX7" fmla="*/ 968952 w 2061601"/>
              <a:gd name="connsiteY7" fmla="*/ 190921 h 190921"/>
              <a:gd name="connsiteX8" fmla="*/ 0 w 2061601"/>
              <a:gd name="connsiteY8" fmla="*/ 190921 h 190921"/>
              <a:gd name="connsiteX9" fmla="*/ 0 w 2061601"/>
              <a:gd name="connsiteY9" fmla="*/ 0 h 19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1601" h="190921" fill="none" extrusionOk="0">
                <a:moveTo>
                  <a:pt x="0" y="0"/>
                </a:moveTo>
                <a:cubicBezTo>
                  <a:pt x="159475" y="-50386"/>
                  <a:pt x="326507" y="31499"/>
                  <a:pt x="536016" y="0"/>
                </a:cubicBezTo>
                <a:cubicBezTo>
                  <a:pt x="745525" y="-31499"/>
                  <a:pt x="763054" y="52950"/>
                  <a:pt x="989568" y="0"/>
                </a:cubicBezTo>
                <a:cubicBezTo>
                  <a:pt x="1216082" y="-52950"/>
                  <a:pt x="1275987" y="44378"/>
                  <a:pt x="1525585" y="0"/>
                </a:cubicBezTo>
                <a:cubicBezTo>
                  <a:pt x="1775183" y="-44378"/>
                  <a:pt x="1893299" y="5798"/>
                  <a:pt x="2061601" y="0"/>
                </a:cubicBezTo>
                <a:cubicBezTo>
                  <a:pt x="2068221" y="42660"/>
                  <a:pt x="2047612" y="98997"/>
                  <a:pt x="2061601" y="190921"/>
                </a:cubicBezTo>
                <a:cubicBezTo>
                  <a:pt x="1928123" y="197747"/>
                  <a:pt x="1729742" y="171957"/>
                  <a:pt x="1525585" y="190921"/>
                </a:cubicBezTo>
                <a:cubicBezTo>
                  <a:pt x="1321428" y="209885"/>
                  <a:pt x="1129543" y="125039"/>
                  <a:pt x="968952" y="190921"/>
                </a:cubicBezTo>
                <a:cubicBezTo>
                  <a:pt x="808361" y="256803"/>
                  <a:pt x="336951" y="114926"/>
                  <a:pt x="0" y="190921"/>
                </a:cubicBezTo>
                <a:cubicBezTo>
                  <a:pt x="-18343" y="96468"/>
                  <a:pt x="8299" y="54539"/>
                  <a:pt x="0" y="0"/>
                </a:cubicBezTo>
                <a:close/>
              </a:path>
              <a:path w="2061601" h="190921" stroke="0" extrusionOk="0">
                <a:moveTo>
                  <a:pt x="0" y="0"/>
                </a:moveTo>
                <a:cubicBezTo>
                  <a:pt x="189831" y="-47483"/>
                  <a:pt x="355608" y="57059"/>
                  <a:pt x="494784" y="0"/>
                </a:cubicBezTo>
                <a:cubicBezTo>
                  <a:pt x="633960" y="-57059"/>
                  <a:pt x="892074" y="676"/>
                  <a:pt x="1051417" y="0"/>
                </a:cubicBezTo>
                <a:cubicBezTo>
                  <a:pt x="1210760" y="-676"/>
                  <a:pt x="1363138" y="39074"/>
                  <a:pt x="1566817" y="0"/>
                </a:cubicBezTo>
                <a:cubicBezTo>
                  <a:pt x="1770496" y="-39074"/>
                  <a:pt x="1828877" y="29917"/>
                  <a:pt x="2061601" y="0"/>
                </a:cubicBezTo>
                <a:cubicBezTo>
                  <a:pt x="2072320" y="88076"/>
                  <a:pt x="2046624" y="128205"/>
                  <a:pt x="2061601" y="190921"/>
                </a:cubicBezTo>
                <a:cubicBezTo>
                  <a:pt x="1859687" y="225158"/>
                  <a:pt x="1633193" y="185307"/>
                  <a:pt x="1525585" y="190921"/>
                </a:cubicBezTo>
                <a:cubicBezTo>
                  <a:pt x="1417977" y="196535"/>
                  <a:pt x="1241959" y="190552"/>
                  <a:pt x="1051417" y="190921"/>
                </a:cubicBezTo>
                <a:cubicBezTo>
                  <a:pt x="860875" y="191290"/>
                  <a:pt x="689389" y="136513"/>
                  <a:pt x="597864" y="190921"/>
                </a:cubicBezTo>
                <a:cubicBezTo>
                  <a:pt x="506339" y="245329"/>
                  <a:pt x="240192" y="164271"/>
                  <a:pt x="0" y="190921"/>
                </a:cubicBezTo>
                <a:cubicBezTo>
                  <a:pt x="-20401" y="97750"/>
                  <a:pt x="1773" y="82218"/>
                  <a:pt x="0" y="0"/>
                </a:cubicBezTo>
                <a:close/>
              </a:path>
            </a:pathLst>
          </a:custGeom>
          <a:solidFill>
            <a:srgbClr val="FEF0F6"/>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800" dirty="0">
                <a:solidFill>
                  <a:srgbClr val="262626"/>
                </a:solidFill>
                <a:latin typeface="Arial Black" panose="020B0A04020102020204" pitchFamily="34" charset="0"/>
                <a:ea typeface="Adobe Heiti Std R" panose="020B0400000000000000" pitchFamily="34" charset="-128"/>
              </a:rPr>
              <a:t>Facebook  |  Instagram  |  TikTok</a:t>
            </a:r>
            <a:endParaRPr lang="he-IL" sz="800" dirty="0">
              <a:solidFill>
                <a:srgbClr val="262626"/>
              </a:solidFill>
              <a:latin typeface="Arial Black" panose="020B0A04020102020204" pitchFamily="34" charset="0"/>
              <a:ea typeface="Adobe Heiti Std R" panose="020B0400000000000000" pitchFamily="34" charset="-128"/>
            </a:endParaRPr>
          </a:p>
        </p:txBody>
      </p:sp>
      <p:sp>
        <p:nvSpPr>
          <p:cNvPr id="28" name="תיבת טקסט 27">
            <a:extLst>
              <a:ext uri="{FF2B5EF4-FFF2-40B4-BE49-F238E27FC236}">
                <a16:creationId xmlns:a16="http://schemas.microsoft.com/office/drawing/2014/main" id="{417AFE24-DACF-480C-B562-BFBE35DEFDE7}"/>
              </a:ext>
            </a:extLst>
          </p:cNvPr>
          <p:cNvSpPr txBox="1"/>
          <p:nvPr/>
        </p:nvSpPr>
        <p:spPr>
          <a:xfrm>
            <a:off x="5844531" y="7767783"/>
            <a:ext cx="1013469" cy="723275"/>
          </a:xfrm>
          <a:prstGeom prst="rect">
            <a:avLst/>
          </a:prstGeom>
          <a:noFill/>
        </p:spPr>
        <p:txBody>
          <a:bodyPr wrap="square" rtlCol="1">
            <a:spAutoFit/>
          </a:bodyPr>
          <a:lstStyle/>
          <a:p>
            <a:pPr algn="r"/>
            <a:r>
              <a:rPr lang="he-IL" sz="1100" dirty="0">
                <a:solidFill>
                  <a:srgbClr val="262626"/>
                </a:solidFill>
                <a:latin typeface="Makombalevhebrew" panose="02000503000000000000" pitchFamily="2" charset="-79"/>
                <a:cs typeface="Makombalevhebrew" panose="02000503000000000000" pitchFamily="2" charset="-79"/>
              </a:rPr>
              <a:t>תודה רבה ל:</a:t>
            </a:r>
            <a:br>
              <a:rPr lang="en-US" sz="1100" dirty="0">
                <a:solidFill>
                  <a:srgbClr val="262626"/>
                </a:solidFill>
                <a:latin typeface="Makombalevhebrew" panose="02000503000000000000" pitchFamily="2" charset="-79"/>
                <a:cs typeface="Makombalevhebrew" panose="02000503000000000000" pitchFamily="2" charset="-79"/>
              </a:rPr>
            </a:br>
            <a:r>
              <a:rPr lang="he-IL" sz="1000" dirty="0">
                <a:solidFill>
                  <a:srgbClr val="262626"/>
                </a:solidFill>
                <a:latin typeface="Makombalevhebrew" panose="02000503000000000000" pitchFamily="2" charset="-79"/>
                <a:cs typeface="Makombalevhebrew" panose="02000503000000000000" pitchFamily="2" charset="-79"/>
              </a:rPr>
              <a:t>#</a:t>
            </a:r>
            <a:br>
              <a:rPr lang="en-US" sz="1000" dirty="0">
                <a:solidFill>
                  <a:srgbClr val="262626"/>
                </a:solidFill>
                <a:latin typeface="Makombalevhebrew" panose="02000503000000000000" pitchFamily="2" charset="-79"/>
                <a:cs typeface="Makombalevhebrew" panose="02000503000000000000" pitchFamily="2" charset="-79"/>
              </a:rPr>
            </a:br>
            <a:r>
              <a:rPr lang="he-IL" sz="1000" dirty="0">
                <a:solidFill>
                  <a:srgbClr val="262626"/>
                </a:solidFill>
                <a:latin typeface="Makombalevhebrew" panose="02000503000000000000" pitchFamily="2" charset="-79"/>
                <a:cs typeface="Makombalevhebrew" panose="02000503000000000000" pitchFamily="2" charset="-79"/>
              </a:rPr>
              <a:t>#</a:t>
            </a:r>
          </a:p>
          <a:p>
            <a:pPr algn="r"/>
            <a:r>
              <a:rPr lang="he-IL" sz="1000" dirty="0">
                <a:solidFill>
                  <a:srgbClr val="262626"/>
                </a:solidFill>
                <a:latin typeface="Makombalevhebrew" panose="02000503000000000000" pitchFamily="2" charset="-79"/>
                <a:cs typeface="Makombalevhebrew" panose="02000503000000000000" pitchFamily="2" charset="-79"/>
              </a:rPr>
              <a:t>#</a:t>
            </a:r>
          </a:p>
        </p:txBody>
      </p:sp>
      <p:grpSp>
        <p:nvGrpSpPr>
          <p:cNvPr id="37" name="קבוצה 36">
            <a:extLst>
              <a:ext uri="{FF2B5EF4-FFF2-40B4-BE49-F238E27FC236}">
                <a16:creationId xmlns:a16="http://schemas.microsoft.com/office/drawing/2014/main" id="{B76928AE-44F0-493B-9707-5115BF761C0E}"/>
              </a:ext>
            </a:extLst>
          </p:cNvPr>
          <p:cNvGrpSpPr/>
          <p:nvPr/>
        </p:nvGrpSpPr>
        <p:grpSpPr>
          <a:xfrm>
            <a:off x="476794" y="1447460"/>
            <a:ext cx="5904412" cy="2306084"/>
            <a:chOff x="476794" y="3569336"/>
            <a:chExt cx="5904412" cy="2306084"/>
          </a:xfrm>
        </p:grpSpPr>
        <p:sp>
          <p:nvSpPr>
            <p:cNvPr id="39" name="מלבן 38">
              <a:extLst>
                <a:ext uri="{FF2B5EF4-FFF2-40B4-BE49-F238E27FC236}">
                  <a16:creationId xmlns:a16="http://schemas.microsoft.com/office/drawing/2014/main" id="{B50B47F7-B2B3-48EA-8754-D37C4A75C32B}"/>
                </a:ext>
              </a:extLst>
            </p:cNvPr>
            <p:cNvSpPr/>
            <p:nvPr/>
          </p:nvSpPr>
          <p:spPr>
            <a:xfrm>
              <a:off x="476794" y="3569336"/>
              <a:ext cx="5904412" cy="2306084"/>
            </a:xfrm>
            <a:prstGeom prst="rect">
              <a:avLst/>
            </a:prstGeom>
            <a:solidFill>
              <a:schemeClr val="bg1"/>
            </a:solidFill>
            <a:ln w="28575">
              <a:solidFill>
                <a:srgbClr val="FCCCE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262626"/>
                </a:solidFill>
              </a:endParaRPr>
            </a:p>
          </p:txBody>
        </p:sp>
        <p:sp>
          <p:nvSpPr>
            <p:cNvPr id="42" name="מלבן 41">
              <a:extLst>
                <a:ext uri="{FF2B5EF4-FFF2-40B4-BE49-F238E27FC236}">
                  <a16:creationId xmlns:a16="http://schemas.microsoft.com/office/drawing/2014/main" id="{3B337754-6F3C-4A08-9480-3311E522F5D2}"/>
                </a:ext>
              </a:extLst>
            </p:cNvPr>
            <p:cNvSpPr/>
            <p:nvPr/>
          </p:nvSpPr>
          <p:spPr>
            <a:xfrm>
              <a:off x="584113" y="3675327"/>
              <a:ext cx="2094102" cy="2094102"/>
            </a:xfrm>
            <a:prstGeom prst="rect">
              <a:avLst/>
            </a:prstGeom>
            <a:solidFill>
              <a:srgbClr val="FCC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rgbClr val="262626"/>
                  </a:solidFill>
                </a:rPr>
                <a:t>תמונה</a:t>
              </a:r>
            </a:p>
          </p:txBody>
        </p:sp>
        <p:sp>
          <p:nvSpPr>
            <p:cNvPr id="43" name="מלבן 42">
              <a:extLst>
                <a:ext uri="{FF2B5EF4-FFF2-40B4-BE49-F238E27FC236}">
                  <a16:creationId xmlns:a16="http://schemas.microsoft.com/office/drawing/2014/main" id="{9A8215C6-0592-4D27-9381-7820D2768238}"/>
                </a:ext>
              </a:extLst>
            </p:cNvPr>
            <p:cNvSpPr/>
            <p:nvPr/>
          </p:nvSpPr>
          <p:spPr>
            <a:xfrm>
              <a:off x="4503563" y="3681177"/>
              <a:ext cx="1755522" cy="216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a:r>
                <a:rPr lang="he-IL" dirty="0">
                  <a:solidFill>
                    <a:srgbClr val="262626"/>
                  </a:solidFill>
                  <a:latin typeface="Makom Balev Hebrew" panose="02000503000000000000" pitchFamily="2" charset="-79"/>
                  <a:cs typeface="Makom Balev Hebrew" panose="02000503000000000000" pitchFamily="2" charset="-79"/>
                </a:rPr>
                <a:t>שושי למען האחר</a:t>
              </a:r>
            </a:p>
          </p:txBody>
        </p:sp>
        <p:sp>
          <p:nvSpPr>
            <p:cNvPr id="45" name="מלבן 44">
              <a:extLst>
                <a:ext uri="{FF2B5EF4-FFF2-40B4-BE49-F238E27FC236}">
                  <a16:creationId xmlns:a16="http://schemas.microsoft.com/office/drawing/2014/main" id="{CC6B5DF9-4EBF-4845-82C3-BE3738BD1C24}"/>
                </a:ext>
              </a:extLst>
            </p:cNvPr>
            <p:cNvSpPr/>
            <p:nvPr/>
          </p:nvSpPr>
          <p:spPr>
            <a:xfrm>
              <a:off x="2801983" y="4009586"/>
              <a:ext cx="3457101" cy="1759843"/>
            </a:xfrm>
            <a:prstGeom prst="rect">
              <a:avLst/>
            </a:prstGeom>
            <a:solidFill>
              <a:srgbClr val="FCC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r>
                <a:rPr lang="he-IL" sz="1050" dirty="0">
                  <a:solidFill>
                    <a:srgbClr val="262626"/>
                  </a:solidFill>
                  <a:latin typeface="+mj-lt"/>
                </a:rPr>
                <a:t>שושי, בת 67 מרמת גן מסתובבת בימים אלו ברחובות תל אביב ומחלקת מזון לנזקקים. "כבר מעל לשנה שאני חסרת עבודה" אומרת שושי" העזרה לאחר ממלאת אותי גאווה ושמחה" לאחרונה שושי פועלת רבות לרווחת דירי הרחוב ואף הקימה מתחם לינה ובית תמחוי בשלושה ערים שונות. שושי שמחה שניתנה לה היכולת לסייע לאחרים. ששושי נשאלת למה היא לא מפסיקה או נחה היא טוענת "שאין סיבה ואין ממה לנוח"</a:t>
              </a:r>
            </a:p>
            <a:p>
              <a:pPr algn="r"/>
              <a:r>
                <a:rPr lang="he-IL" sz="1050" u="sng" dirty="0">
                  <a:solidFill>
                    <a:srgbClr val="262626"/>
                  </a:solidFill>
                </a:rPr>
                <a:t>להמשך קריאה</a:t>
              </a:r>
            </a:p>
          </p:txBody>
        </p:sp>
        <p:sp>
          <p:nvSpPr>
            <p:cNvPr id="46" name="מלבן 45">
              <a:extLst>
                <a:ext uri="{FF2B5EF4-FFF2-40B4-BE49-F238E27FC236}">
                  <a16:creationId xmlns:a16="http://schemas.microsoft.com/office/drawing/2014/main" id="{1E58590C-0B18-40ED-9984-B99018800BFC}"/>
                </a:ext>
              </a:extLst>
            </p:cNvPr>
            <p:cNvSpPr/>
            <p:nvPr/>
          </p:nvSpPr>
          <p:spPr>
            <a:xfrm>
              <a:off x="4005226" y="3757642"/>
              <a:ext cx="702743" cy="1401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r>
                <a:rPr lang="he-IL" sz="1000" dirty="0">
                  <a:solidFill>
                    <a:srgbClr val="262626"/>
                  </a:solidFill>
                  <a:latin typeface="Makom Balev Hebrew" panose="02000503000000000000" pitchFamily="2" charset="-79"/>
                  <a:cs typeface="Makom Balev Hebrew" panose="02000503000000000000" pitchFamily="2" charset="-79"/>
                </a:rPr>
                <a:t>12/4/21</a:t>
              </a:r>
            </a:p>
          </p:txBody>
        </p:sp>
        <p:pic>
          <p:nvPicPr>
            <p:cNvPr id="48" name="תמונה 47">
              <a:extLst>
                <a:ext uri="{FF2B5EF4-FFF2-40B4-BE49-F238E27FC236}">
                  <a16:creationId xmlns:a16="http://schemas.microsoft.com/office/drawing/2014/main" id="{522D90DE-7227-44A9-B74D-F1F6F234CD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509" y="3827693"/>
              <a:ext cx="1763309" cy="1763309"/>
            </a:xfrm>
            <a:prstGeom prst="rect">
              <a:avLst/>
            </a:prstGeom>
          </p:spPr>
        </p:pic>
        <p:pic>
          <p:nvPicPr>
            <p:cNvPr id="49" name="Picture 2" descr="חורף של דרי הרחוב: &quot;קר, אבל מרגיש כמו גיהנום&quot;">
              <a:extLst>
                <a:ext uri="{FF2B5EF4-FFF2-40B4-BE49-F238E27FC236}">
                  <a16:creationId xmlns:a16="http://schemas.microsoft.com/office/drawing/2014/main" id="{E364EA86-B59D-405D-B453-CD24F4E09D8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95" r="38847"/>
            <a:stretch/>
          </p:blipFill>
          <p:spPr bwMode="auto">
            <a:xfrm>
              <a:off x="749509" y="3827693"/>
              <a:ext cx="1763309" cy="1759843"/>
            </a:xfrm>
            <a:prstGeom prst="rect">
              <a:avLst/>
            </a:prstGeom>
            <a:noFill/>
            <a:extLst>
              <a:ext uri="{909E8E84-426E-40DD-AFC4-6F175D3DCCD1}">
                <a14:hiddenFill xmlns:a14="http://schemas.microsoft.com/office/drawing/2010/main">
                  <a:solidFill>
                    <a:srgbClr val="FFFFFF"/>
                  </a:solidFill>
                </a14:hiddenFill>
              </a:ext>
            </a:extLst>
          </p:spPr>
        </p:pic>
      </p:grpSp>
      <p:sp>
        <p:nvSpPr>
          <p:cNvPr id="50" name="מלבן 49">
            <a:extLst>
              <a:ext uri="{FF2B5EF4-FFF2-40B4-BE49-F238E27FC236}">
                <a16:creationId xmlns:a16="http://schemas.microsoft.com/office/drawing/2014/main" id="{265C4198-255F-4E6B-BA2A-85F1598F55A2}"/>
              </a:ext>
            </a:extLst>
          </p:cNvPr>
          <p:cNvSpPr/>
          <p:nvPr/>
        </p:nvSpPr>
        <p:spPr>
          <a:xfrm>
            <a:off x="-3976" y="4078375"/>
            <a:ext cx="6861976" cy="743464"/>
          </a:xfrm>
          <a:prstGeom prst="rect">
            <a:avLst/>
          </a:prstGeom>
          <a:solidFill>
            <a:srgbClr val="FCC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sz="1600" dirty="0">
              <a:solidFill>
                <a:srgbClr val="262626"/>
              </a:solidFill>
              <a:latin typeface="Makom Balev Hebrew" panose="02000503000000000000" pitchFamily="2" charset="-79"/>
              <a:cs typeface="Makom Balev Hebrew" panose="02000503000000000000" pitchFamily="2" charset="-79"/>
            </a:endParaRPr>
          </a:p>
          <a:p>
            <a:pPr algn="ctr" rtl="1"/>
            <a:r>
              <a:rPr lang="he-IL" sz="1600" dirty="0">
                <a:solidFill>
                  <a:srgbClr val="262626"/>
                </a:solidFill>
                <a:latin typeface="Makom Balev Hebrew" panose="02000503000000000000" pitchFamily="2" charset="-79"/>
                <a:cs typeface="Makom Balev Hebrew" panose="02000503000000000000" pitchFamily="2" charset="-79"/>
              </a:rPr>
              <a:t>"טוב לתת כשנשאלים, אך טוב יותר לתת מבלי להישאל - לתת מתוך הבנה." </a:t>
            </a:r>
            <a:endParaRPr lang="en-US" sz="1600" dirty="0">
              <a:solidFill>
                <a:srgbClr val="262626"/>
              </a:solidFill>
              <a:latin typeface="Makom Balev Hebrew" panose="02000503000000000000" pitchFamily="2" charset="-79"/>
              <a:cs typeface="Makom Balev Hebrew" panose="02000503000000000000" pitchFamily="2" charset="-79"/>
            </a:endParaRPr>
          </a:p>
          <a:p>
            <a:pPr algn="ctr" rtl="1"/>
            <a:r>
              <a:rPr lang="he-IL" sz="1400" dirty="0">
                <a:solidFill>
                  <a:srgbClr val="262626"/>
                </a:solidFill>
                <a:latin typeface="Makom Balev Hebrew" panose="02000503000000000000" pitchFamily="2" charset="-79"/>
                <a:cs typeface="Makom Balev Hebrew" panose="02000503000000000000" pitchFamily="2" charset="-79"/>
              </a:rPr>
              <a:t>ג'ובראן חליל ג'ובראן</a:t>
            </a:r>
            <a:endParaRPr lang="en-US" sz="1400" dirty="0">
              <a:solidFill>
                <a:srgbClr val="262626"/>
              </a:solidFill>
              <a:latin typeface="Makom Balev Hebrew" panose="02000503000000000000" pitchFamily="2" charset="-79"/>
              <a:cs typeface="Makom Balev Hebrew" panose="02000503000000000000" pitchFamily="2" charset="-79"/>
            </a:endParaRPr>
          </a:p>
          <a:p>
            <a:pPr algn="ctr"/>
            <a:endParaRPr lang="he-IL" sz="1600" dirty="0">
              <a:solidFill>
                <a:srgbClr val="262626"/>
              </a:solidFill>
              <a:latin typeface="Makom Balev Hebrew" panose="02000503000000000000" pitchFamily="2" charset="-79"/>
              <a:cs typeface="Makom Balev Hebrew" panose="02000503000000000000" pitchFamily="2" charset="-79"/>
            </a:endParaRPr>
          </a:p>
        </p:txBody>
      </p:sp>
      <p:grpSp>
        <p:nvGrpSpPr>
          <p:cNvPr id="51" name="קבוצה 50">
            <a:extLst>
              <a:ext uri="{FF2B5EF4-FFF2-40B4-BE49-F238E27FC236}">
                <a16:creationId xmlns:a16="http://schemas.microsoft.com/office/drawing/2014/main" id="{F5ACF1C6-E391-4D3C-B512-40EA337C4852}"/>
              </a:ext>
            </a:extLst>
          </p:cNvPr>
          <p:cNvGrpSpPr/>
          <p:nvPr/>
        </p:nvGrpSpPr>
        <p:grpSpPr>
          <a:xfrm>
            <a:off x="476793" y="5121807"/>
            <a:ext cx="5904413" cy="2306084"/>
            <a:chOff x="476794" y="3713542"/>
            <a:chExt cx="5904413" cy="2306084"/>
          </a:xfrm>
        </p:grpSpPr>
        <p:sp>
          <p:nvSpPr>
            <p:cNvPr id="52" name="מלבן 51">
              <a:extLst>
                <a:ext uri="{FF2B5EF4-FFF2-40B4-BE49-F238E27FC236}">
                  <a16:creationId xmlns:a16="http://schemas.microsoft.com/office/drawing/2014/main" id="{EE812C27-6058-4BF1-9133-452A22A7D580}"/>
                </a:ext>
              </a:extLst>
            </p:cNvPr>
            <p:cNvSpPr/>
            <p:nvPr/>
          </p:nvSpPr>
          <p:spPr>
            <a:xfrm>
              <a:off x="476794" y="3713542"/>
              <a:ext cx="5904412" cy="2306084"/>
            </a:xfrm>
            <a:prstGeom prst="rect">
              <a:avLst/>
            </a:prstGeom>
            <a:solidFill>
              <a:schemeClr val="bg1"/>
            </a:solidFill>
            <a:ln w="28575">
              <a:solidFill>
                <a:srgbClr val="FCCCE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262626"/>
                </a:solidFill>
              </a:endParaRPr>
            </a:p>
          </p:txBody>
        </p:sp>
        <p:sp>
          <p:nvSpPr>
            <p:cNvPr id="53" name="מלבן 52">
              <a:extLst>
                <a:ext uri="{FF2B5EF4-FFF2-40B4-BE49-F238E27FC236}">
                  <a16:creationId xmlns:a16="http://schemas.microsoft.com/office/drawing/2014/main" id="{57B3149A-F09F-4DA1-B462-CAED8F1A4F24}"/>
                </a:ext>
              </a:extLst>
            </p:cNvPr>
            <p:cNvSpPr/>
            <p:nvPr/>
          </p:nvSpPr>
          <p:spPr>
            <a:xfrm>
              <a:off x="476795" y="3834063"/>
              <a:ext cx="5904412" cy="2116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rgbClr val="262626"/>
                  </a:solidFill>
                  <a:latin typeface="Makom Balev Hebrew" panose="02000503000000000000" pitchFamily="2" charset="-79"/>
                  <a:cs typeface="Makom Balev Hebrew" panose="02000503000000000000" pitchFamily="2" charset="-79"/>
                </a:rPr>
                <a:t>יום התנדבות בשילוב עריית אשדוד</a:t>
              </a:r>
            </a:p>
          </p:txBody>
        </p:sp>
        <p:pic>
          <p:nvPicPr>
            <p:cNvPr id="54" name="תמונה 53">
              <a:extLst>
                <a:ext uri="{FF2B5EF4-FFF2-40B4-BE49-F238E27FC236}">
                  <a16:creationId xmlns:a16="http://schemas.microsoft.com/office/drawing/2014/main" id="{AA45F814-3B80-416D-9F84-C694E5676F51}"/>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034630" y="4342956"/>
              <a:ext cx="1399986" cy="1399986"/>
            </a:xfrm>
            <a:prstGeom prst="rect">
              <a:avLst/>
            </a:prstGeom>
          </p:spPr>
        </p:pic>
        <p:sp>
          <p:nvSpPr>
            <p:cNvPr id="55" name="מלבן 54">
              <a:extLst>
                <a:ext uri="{FF2B5EF4-FFF2-40B4-BE49-F238E27FC236}">
                  <a16:creationId xmlns:a16="http://schemas.microsoft.com/office/drawing/2014/main" id="{53956CBC-90B0-46C3-9F55-C778715BAA88}"/>
                </a:ext>
              </a:extLst>
            </p:cNvPr>
            <p:cNvSpPr/>
            <p:nvPr/>
          </p:nvSpPr>
          <p:spPr>
            <a:xfrm>
              <a:off x="2549813" y="4139897"/>
              <a:ext cx="1758645" cy="1777303"/>
            </a:xfrm>
            <a:prstGeom prst="rect">
              <a:avLst/>
            </a:prstGeom>
            <a:solidFill>
              <a:srgbClr val="FDE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he-IL" sz="1050" dirty="0">
                  <a:solidFill>
                    <a:srgbClr val="262626"/>
                  </a:solidFill>
                  <a:latin typeface="Makom Balev Hebrew" panose="02000503000000000000" pitchFamily="2" charset="-79"/>
                  <a:cs typeface="Makom Balev Hebrew" panose="02000503000000000000" pitchFamily="2" charset="-79"/>
                </a:rPr>
                <a:t>תלמידי י"ב היקרים שלנו, ביום ראשון, 24/1 תיבחנו בבחינת בגרות באנגלית בע"פ. בהתאם להנחיות משרד החינוך פרסמנו לכל אחד את שעת הבחינה בטבלאות המצורפות, בחדרי המחשבים. עליכם למלא הצהרת בריאות טרם הגיעכם</a:t>
              </a:r>
            </a:p>
          </p:txBody>
        </p:sp>
        <p:pic>
          <p:nvPicPr>
            <p:cNvPr id="56" name="תמונה 55">
              <a:extLst>
                <a:ext uri="{FF2B5EF4-FFF2-40B4-BE49-F238E27FC236}">
                  <a16:creationId xmlns:a16="http://schemas.microsoft.com/office/drawing/2014/main" id="{7B31F9CC-9020-466E-9EE5-53C1FDE57152}"/>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4423383" y="4320558"/>
              <a:ext cx="1399986" cy="1399986"/>
            </a:xfrm>
            <a:prstGeom prst="rect">
              <a:avLst/>
            </a:prstGeom>
          </p:spPr>
        </p:pic>
        <p:sp>
          <p:nvSpPr>
            <p:cNvPr id="57" name="משולש שווה-שוקיים 56">
              <a:extLst>
                <a:ext uri="{FF2B5EF4-FFF2-40B4-BE49-F238E27FC236}">
                  <a16:creationId xmlns:a16="http://schemas.microsoft.com/office/drawing/2014/main" id="{9068E21D-03F8-4946-96DE-89EF1598B43F}"/>
                </a:ext>
              </a:extLst>
            </p:cNvPr>
            <p:cNvSpPr/>
            <p:nvPr/>
          </p:nvSpPr>
          <p:spPr>
            <a:xfrm rot="5400000">
              <a:off x="5505278" y="4960957"/>
              <a:ext cx="887168" cy="143378"/>
            </a:xfrm>
            <a:prstGeom prst="triangle">
              <a:avLst/>
            </a:prstGeom>
            <a:solidFill>
              <a:srgbClr val="FCC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262626"/>
                </a:solidFill>
              </a:endParaRPr>
            </a:p>
          </p:txBody>
        </p:sp>
        <p:sp>
          <p:nvSpPr>
            <p:cNvPr id="58" name="משולש שווה-שוקיים 57">
              <a:extLst>
                <a:ext uri="{FF2B5EF4-FFF2-40B4-BE49-F238E27FC236}">
                  <a16:creationId xmlns:a16="http://schemas.microsoft.com/office/drawing/2014/main" id="{E6D2A46B-C492-47F3-BB10-94D1CB9263E1}"/>
                </a:ext>
              </a:extLst>
            </p:cNvPr>
            <p:cNvSpPr/>
            <p:nvPr/>
          </p:nvSpPr>
          <p:spPr>
            <a:xfrm rot="16200000" flipH="1">
              <a:off x="465554" y="4992292"/>
              <a:ext cx="887168" cy="143378"/>
            </a:xfrm>
            <a:prstGeom prst="triangle">
              <a:avLst/>
            </a:prstGeom>
            <a:solidFill>
              <a:srgbClr val="FCC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262626"/>
                </a:solidFill>
              </a:endParaRPr>
            </a:p>
          </p:txBody>
        </p:sp>
        <p:pic>
          <p:nvPicPr>
            <p:cNvPr id="59" name="תמונה 58">
              <a:extLst>
                <a:ext uri="{FF2B5EF4-FFF2-40B4-BE49-F238E27FC236}">
                  <a16:creationId xmlns:a16="http://schemas.microsoft.com/office/drawing/2014/main" id="{05744863-C50B-42AF-91BD-323FC6DD606E}"/>
                </a:ext>
              </a:extLst>
            </p:cNvPr>
            <p:cNvPicPr>
              <a:picLocks noChangeAspect="1"/>
            </p:cNvPicPr>
            <p:nvPr/>
          </p:nvPicPr>
          <p:blipFill rotWithShape="1">
            <a:blip r:embed="rId8"/>
            <a:srcRect l="14003" t="3410" r="18105"/>
            <a:stretch/>
          </p:blipFill>
          <p:spPr>
            <a:xfrm>
              <a:off x="2549812" y="4139896"/>
              <a:ext cx="1758646" cy="1777303"/>
            </a:xfrm>
            <a:prstGeom prst="rect">
              <a:avLst/>
            </a:prstGeom>
          </p:spPr>
        </p:pic>
        <p:pic>
          <p:nvPicPr>
            <p:cNvPr id="60" name="Picture 4" descr="המטרה: הצלת חיים, האמצעי: פסטיבל בסוודר">
              <a:extLst>
                <a:ext uri="{FF2B5EF4-FFF2-40B4-BE49-F238E27FC236}">
                  <a16:creationId xmlns:a16="http://schemas.microsoft.com/office/drawing/2014/main" id="{E28D3B3E-F59C-4B35-8790-D93E0FC3BFCF}"/>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0541" t="1884" r="6931" b="4866"/>
            <a:stretch/>
          </p:blipFill>
          <p:spPr bwMode="auto">
            <a:xfrm>
              <a:off x="4423382" y="4320558"/>
              <a:ext cx="1399988" cy="139998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descr="המטרה: הצלת חיים, האמצעי: פסטיבל בסוודר">
              <a:extLst>
                <a:ext uri="{FF2B5EF4-FFF2-40B4-BE49-F238E27FC236}">
                  <a16:creationId xmlns:a16="http://schemas.microsoft.com/office/drawing/2014/main" id="{DA76D5DE-6FFA-4C32-B3FE-691BE7AD19B7}"/>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6622" t="5595" r="9982" b="2659"/>
            <a:stretch/>
          </p:blipFill>
          <p:spPr bwMode="auto">
            <a:xfrm>
              <a:off x="1034630" y="4342956"/>
              <a:ext cx="1399986" cy="139998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37335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מלבן 9">
            <a:extLst>
              <a:ext uri="{FF2B5EF4-FFF2-40B4-BE49-F238E27FC236}">
                <a16:creationId xmlns:a16="http://schemas.microsoft.com/office/drawing/2014/main" id="{38C209C3-0932-4A09-B2CC-D69D71F43D7D}"/>
              </a:ext>
            </a:extLst>
          </p:cNvPr>
          <p:cNvSpPr/>
          <p:nvPr/>
        </p:nvSpPr>
        <p:spPr>
          <a:xfrm>
            <a:off x="0" y="368132"/>
            <a:ext cx="6857999" cy="7434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pic>
        <p:nvPicPr>
          <p:cNvPr id="3" name="תמונה 2">
            <a:extLst>
              <a:ext uri="{FF2B5EF4-FFF2-40B4-BE49-F238E27FC236}">
                <a16:creationId xmlns:a16="http://schemas.microsoft.com/office/drawing/2014/main" id="{DCB6673E-83A1-4575-BF70-E98CEED7E4E5}"/>
              </a:ext>
            </a:extLst>
          </p:cNvPr>
          <p:cNvPicPr>
            <a:picLocks noChangeAspect="1"/>
          </p:cNvPicPr>
          <p:nvPr/>
        </p:nvPicPr>
        <p:blipFill rotWithShape="1">
          <a:blip r:embed="rId2"/>
          <a:srcRect b="90494"/>
          <a:stretch/>
        </p:blipFill>
        <p:spPr>
          <a:xfrm>
            <a:off x="0" y="0"/>
            <a:ext cx="6858000" cy="368132"/>
          </a:xfrm>
          <a:prstGeom prst="rect">
            <a:avLst/>
          </a:prstGeom>
        </p:spPr>
      </p:pic>
      <p:sp>
        <p:nvSpPr>
          <p:cNvPr id="26" name="מלבן 25">
            <a:extLst>
              <a:ext uri="{FF2B5EF4-FFF2-40B4-BE49-F238E27FC236}">
                <a16:creationId xmlns:a16="http://schemas.microsoft.com/office/drawing/2014/main" id="{7BBDF5AE-4A6D-4141-A3EB-28295C1E6D6C}"/>
              </a:ext>
            </a:extLst>
          </p:cNvPr>
          <p:cNvSpPr/>
          <p:nvPr/>
        </p:nvSpPr>
        <p:spPr>
          <a:xfrm>
            <a:off x="56880" y="407169"/>
            <a:ext cx="1387169" cy="228924"/>
          </a:xfrm>
          <a:custGeom>
            <a:avLst/>
            <a:gdLst>
              <a:gd name="connsiteX0" fmla="*/ 0 w 1387169"/>
              <a:gd name="connsiteY0" fmla="*/ 0 h 228924"/>
              <a:gd name="connsiteX1" fmla="*/ 476261 w 1387169"/>
              <a:gd name="connsiteY1" fmla="*/ 0 h 228924"/>
              <a:gd name="connsiteX2" fmla="*/ 966394 w 1387169"/>
              <a:gd name="connsiteY2" fmla="*/ 0 h 228924"/>
              <a:gd name="connsiteX3" fmla="*/ 1387169 w 1387169"/>
              <a:gd name="connsiteY3" fmla="*/ 0 h 228924"/>
              <a:gd name="connsiteX4" fmla="*/ 1387169 w 1387169"/>
              <a:gd name="connsiteY4" fmla="*/ 228924 h 228924"/>
              <a:gd name="connsiteX5" fmla="*/ 938651 w 1387169"/>
              <a:gd name="connsiteY5" fmla="*/ 228924 h 228924"/>
              <a:gd name="connsiteX6" fmla="*/ 504005 w 1387169"/>
              <a:gd name="connsiteY6" fmla="*/ 228924 h 228924"/>
              <a:gd name="connsiteX7" fmla="*/ 0 w 1387169"/>
              <a:gd name="connsiteY7" fmla="*/ 228924 h 228924"/>
              <a:gd name="connsiteX8" fmla="*/ 0 w 1387169"/>
              <a:gd name="connsiteY8" fmla="*/ 0 h 228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169" h="228924" fill="none" extrusionOk="0">
                <a:moveTo>
                  <a:pt x="0" y="0"/>
                </a:moveTo>
                <a:cubicBezTo>
                  <a:pt x="222341" y="-22211"/>
                  <a:pt x="249372" y="40298"/>
                  <a:pt x="476261" y="0"/>
                </a:cubicBezTo>
                <a:cubicBezTo>
                  <a:pt x="703150" y="-40298"/>
                  <a:pt x="758578" y="1320"/>
                  <a:pt x="966394" y="0"/>
                </a:cubicBezTo>
                <a:cubicBezTo>
                  <a:pt x="1174210" y="-1320"/>
                  <a:pt x="1294412" y="39946"/>
                  <a:pt x="1387169" y="0"/>
                </a:cubicBezTo>
                <a:cubicBezTo>
                  <a:pt x="1406554" y="83047"/>
                  <a:pt x="1381337" y="114590"/>
                  <a:pt x="1387169" y="228924"/>
                </a:cubicBezTo>
                <a:cubicBezTo>
                  <a:pt x="1259919" y="239029"/>
                  <a:pt x="1158190" y="177244"/>
                  <a:pt x="938651" y="228924"/>
                </a:cubicBezTo>
                <a:cubicBezTo>
                  <a:pt x="719112" y="280604"/>
                  <a:pt x="692422" y="226944"/>
                  <a:pt x="504005" y="228924"/>
                </a:cubicBezTo>
                <a:cubicBezTo>
                  <a:pt x="315588" y="230904"/>
                  <a:pt x="106154" y="173012"/>
                  <a:pt x="0" y="228924"/>
                </a:cubicBezTo>
                <a:cubicBezTo>
                  <a:pt x="-7971" y="130712"/>
                  <a:pt x="24713" y="68998"/>
                  <a:pt x="0" y="0"/>
                </a:cubicBezTo>
                <a:close/>
              </a:path>
              <a:path w="1387169" h="228924" stroke="0" extrusionOk="0">
                <a:moveTo>
                  <a:pt x="0" y="0"/>
                </a:moveTo>
                <a:cubicBezTo>
                  <a:pt x="216022" y="-8378"/>
                  <a:pt x="249786" y="12810"/>
                  <a:pt x="448518" y="0"/>
                </a:cubicBezTo>
                <a:cubicBezTo>
                  <a:pt x="647250" y="-12810"/>
                  <a:pt x="793687" y="38108"/>
                  <a:pt x="938651" y="0"/>
                </a:cubicBezTo>
                <a:cubicBezTo>
                  <a:pt x="1083615" y="-38108"/>
                  <a:pt x="1209328" y="11561"/>
                  <a:pt x="1387169" y="0"/>
                </a:cubicBezTo>
                <a:cubicBezTo>
                  <a:pt x="1396028" y="99493"/>
                  <a:pt x="1373892" y="153715"/>
                  <a:pt x="1387169" y="228924"/>
                </a:cubicBezTo>
                <a:cubicBezTo>
                  <a:pt x="1180322" y="262441"/>
                  <a:pt x="1112274" y="185176"/>
                  <a:pt x="910908" y="228924"/>
                </a:cubicBezTo>
                <a:cubicBezTo>
                  <a:pt x="709542" y="272672"/>
                  <a:pt x="617282" y="213801"/>
                  <a:pt x="476261" y="228924"/>
                </a:cubicBezTo>
                <a:cubicBezTo>
                  <a:pt x="335240" y="244047"/>
                  <a:pt x="139599" y="220032"/>
                  <a:pt x="0" y="228924"/>
                </a:cubicBezTo>
                <a:cubicBezTo>
                  <a:pt x="-2409" y="181975"/>
                  <a:pt x="22593" y="111509"/>
                  <a:pt x="0" y="0"/>
                </a:cubicBezTo>
                <a:close/>
              </a:path>
            </a:pathLst>
          </a:custGeom>
          <a:solidFill>
            <a:srgbClr val="FCD0D0"/>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500" dirty="0">
                <a:solidFill>
                  <a:srgbClr val="B05252"/>
                </a:solidFill>
                <a:latin typeface="Arial Black" panose="020B0A04020102020204" pitchFamily="34" charset="0"/>
                <a:ea typeface="Adobe Heiti Std R" panose="020B0400000000000000" pitchFamily="34" charset="-128"/>
              </a:rPr>
              <a:t>makom.balev.project@gmail.com</a:t>
            </a:r>
          </a:p>
          <a:p>
            <a:r>
              <a:rPr lang="en-US" sz="500" dirty="0">
                <a:solidFill>
                  <a:srgbClr val="B05252"/>
                </a:solidFill>
                <a:latin typeface="Arial Black" panose="020B0A04020102020204" pitchFamily="34" charset="0"/>
                <a:ea typeface="Adobe Heiti Std R" panose="020B0400000000000000" pitchFamily="34" charset="-128"/>
              </a:rPr>
              <a:t>054-5920281</a:t>
            </a:r>
            <a:endParaRPr lang="he-IL" sz="400" dirty="0">
              <a:solidFill>
                <a:srgbClr val="B05252"/>
              </a:solidFill>
              <a:latin typeface="Arial Black" panose="020B0A04020102020204" pitchFamily="34" charset="0"/>
              <a:ea typeface="Adobe Heiti Std R" panose="020B0400000000000000" pitchFamily="34" charset="-128"/>
            </a:endParaRPr>
          </a:p>
        </p:txBody>
      </p:sp>
      <p:pic>
        <p:nvPicPr>
          <p:cNvPr id="9" name="תמונה 8" descr="תמונה שמכילה טקסט, שלט, גרפיקה וקטורית&#10;&#10;התיאור נוצר באופן אוטומטי">
            <a:extLst>
              <a:ext uri="{FF2B5EF4-FFF2-40B4-BE49-F238E27FC236}">
                <a16:creationId xmlns:a16="http://schemas.microsoft.com/office/drawing/2014/main" id="{5B503F38-9100-4335-B4EC-07303EC44F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380" y="407488"/>
            <a:ext cx="658022" cy="645816"/>
          </a:xfrm>
          <a:prstGeom prst="rect">
            <a:avLst/>
          </a:prstGeom>
        </p:spPr>
      </p:pic>
      <p:sp>
        <p:nvSpPr>
          <p:cNvPr id="30" name="מלבן 29">
            <a:extLst>
              <a:ext uri="{FF2B5EF4-FFF2-40B4-BE49-F238E27FC236}">
                <a16:creationId xmlns:a16="http://schemas.microsoft.com/office/drawing/2014/main" id="{5408A7EF-C955-4B8A-8467-2251E2B442A9}"/>
              </a:ext>
            </a:extLst>
          </p:cNvPr>
          <p:cNvSpPr/>
          <p:nvPr/>
        </p:nvSpPr>
        <p:spPr>
          <a:xfrm>
            <a:off x="56880" y="661706"/>
            <a:ext cx="1387169" cy="85778"/>
          </a:xfrm>
          <a:custGeom>
            <a:avLst/>
            <a:gdLst>
              <a:gd name="connsiteX0" fmla="*/ 0 w 1387169"/>
              <a:gd name="connsiteY0" fmla="*/ 0 h 85778"/>
              <a:gd name="connsiteX1" fmla="*/ 476261 w 1387169"/>
              <a:gd name="connsiteY1" fmla="*/ 0 h 85778"/>
              <a:gd name="connsiteX2" fmla="*/ 966394 w 1387169"/>
              <a:gd name="connsiteY2" fmla="*/ 0 h 85778"/>
              <a:gd name="connsiteX3" fmla="*/ 1387169 w 1387169"/>
              <a:gd name="connsiteY3" fmla="*/ 0 h 85778"/>
              <a:gd name="connsiteX4" fmla="*/ 1387169 w 1387169"/>
              <a:gd name="connsiteY4" fmla="*/ 85778 h 85778"/>
              <a:gd name="connsiteX5" fmla="*/ 938651 w 1387169"/>
              <a:gd name="connsiteY5" fmla="*/ 85778 h 85778"/>
              <a:gd name="connsiteX6" fmla="*/ 504005 w 1387169"/>
              <a:gd name="connsiteY6" fmla="*/ 85778 h 85778"/>
              <a:gd name="connsiteX7" fmla="*/ 0 w 1387169"/>
              <a:gd name="connsiteY7" fmla="*/ 85778 h 85778"/>
              <a:gd name="connsiteX8" fmla="*/ 0 w 1387169"/>
              <a:gd name="connsiteY8" fmla="*/ 0 h 85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169" h="85778" fill="none" extrusionOk="0">
                <a:moveTo>
                  <a:pt x="0" y="0"/>
                </a:moveTo>
                <a:cubicBezTo>
                  <a:pt x="222341" y="-22211"/>
                  <a:pt x="249372" y="40298"/>
                  <a:pt x="476261" y="0"/>
                </a:cubicBezTo>
                <a:cubicBezTo>
                  <a:pt x="703150" y="-40298"/>
                  <a:pt x="758578" y="1320"/>
                  <a:pt x="966394" y="0"/>
                </a:cubicBezTo>
                <a:cubicBezTo>
                  <a:pt x="1174210" y="-1320"/>
                  <a:pt x="1294412" y="39946"/>
                  <a:pt x="1387169" y="0"/>
                </a:cubicBezTo>
                <a:cubicBezTo>
                  <a:pt x="1394197" y="18726"/>
                  <a:pt x="1379710" y="63666"/>
                  <a:pt x="1387169" y="85778"/>
                </a:cubicBezTo>
                <a:cubicBezTo>
                  <a:pt x="1259919" y="95883"/>
                  <a:pt x="1158190" y="34098"/>
                  <a:pt x="938651" y="85778"/>
                </a:cubicBezTo>
                <a:cubicBezTo>
                  <a:pt x="719112" y="137458"/>
                  <a:pt x="692422" y="83798"/>
                  <a:pt x="504005" y="85778"/>
                </a:cubicBezTo>
                <a:cubicBezTo>
                  <a:pt x="315588" y="87758"/>
                  <a:pt x="106154" y="29866"/>
                  <a:pt x="0" y="85778"/>
                </a:cubicBezTo>
                <a:cubicBezTo>
                  <a:pt x="-5570" y="59084"/>
                  <a:pt x="137" y="38280"/>
                  <a:pt x="0" y="0"/>
                </a:cubicBezTo>
                <a:close/>
              </a:path>
              <a:path w="1387169" h="85778" stroke="0" extrusionOk="0">
                <a:moveTo>
                  <a:pt x="0" y="0"/>
                </a:moveTo>
                <a:cubicBezTo>
                  <a:pt x="216022" y="-8378"/>
                  <a:pt x="249786" y="12810"/>
                  <a:pt x="448518" y="0"/>
                </a:cubicBezTo>
                <a:cubicBezTo>
                  <a:pt x="647250" y="-12810"/>
                  <a:pt x="793687" y="38108"/>
                  <a:pt x="938651" y="0"/>
                </a:cubicBezTo>
                <a:cubicBezTo>
                  <a:pt x="1083615" y="-38108"/>
                  <a:pt x="1209328" y="11561"/>
                  <a:pt x="1387169" y="0"/>
                </a:cubicBezTo>
                <a:cubicBezTo>
                  <a:pt x="1388533" y="18032"/>
                  <a:pt x="1378282" y="57357"/>
                  <a:pt x="1387169" y="85778"/>
                </a:cubicBezTo>
                <a:cubicBezTo>
                  <a:pt x="1180322" y="119295"/>
                  <a:pt x="1112274" y="42030"/>
                  <a:pt x="910908" y="85778"/>
                </a:cubicBezTo>
                <a:cubicBezTo>
                  <a:pt x="709542" y="129526"/>
                  <a:pt x="617282" y="70655"/>
                  <a:pt x="476261" y="85778"/>
                </a:cubicBezTo>
                <a:cubicBezTo>
                  <a:pt x="335240" y="100901"/>
                  <a:pt x="139599" y="76886"/>
                  <a:pt x="0" y="85778"/>
                </a:cubicBezTo>
                <a:cubicBezTo>
                  <a:pt x="-1411" y="53888"/>
                  <a:pt x="8581" y="41211"/>
                  <a:pt x="0" y="0"/>
                </a:cubicBezTo>
                <a:close/>
              </a:path>
            </a:pathLst>
          </a:custGeom>
          <a:solidFill>
            <a:srgbClr val="FCD0D0"/>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500" dirty="0">
                <a:solidFill>
                  <a:srgbClr val="B05252"/>
                </a:solidFill>
                <a:latin typeface="Arial Black" panose="020B0A04020102020204" pitchFamily="34" charset="0"/>
                <a:ea typeface="Adobe Heiti Std R" panose="020B0400000000000000" pitchFamily="34" charset="-128"/>
              </a:rPr>
              <a:t>Facebook  |  Instagram  |  TikTok</a:t>
            </a:r>
            <a:endParaRPr lang="he-IL" sz="500" dirty="0">
              <a:solidFill>
                <a:srgbClr val="B05252"/>
              </a:solidFill>
              <a:latin typeface="Arial Black" panose="020B0A04020102020204" pitchFamily="34" charset="0"/>
              <a:ea typeface="Adobe Heiti Std R" panose="020B0400000000000000" pitchFamily="34" charset="-128"/>
            </a:endParaRPr>
          </a:p>
        </p:txBody>
      </p:sp>
      <p:sp>
        <p:nvSpPr>
          <p:cNvPr id="31" name="מלבן 30">
            <a:extLst>
              <a:ext uri="{FF2B5EF4-FFF2-40B4-BE49-F238E27FC236}">
                <a16:creationId xmlns:a16="http://schemas.microsoft.com/office/drawing/2014/main" id="{F6E334BD-516A-4179-9169-8419A63D8A9C}"/>
              </a:ext>
            </a:extLst>
          </p:cNvPr>
          <p:cNvSpPr/>
          <p:nvPr/>
        </p:nvSpPr>
        <p:spPr>
          <a:xfrm>
            <a:off x="5269990" y="856900"/>
            <a:ext cx="396981" cy="206836"/>
          </a:xfrm>
          <a:prstGeom prst="rect">
            <a:avLst/>
          </a:prstGeom>
          <a:solidFill>
            <a:srgbClr val="FC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sp>
        <p:nvSpPr>
          <p:cNvPr id="33" name="מלבן 32">
            <a:extLst>
              <a:ext uri="{FF2B5EF4-FFF2-40B4-BE49-F238E27FC236}">
                <a16:creationId xmlns:a16="http://schemas.microsoft.com/office/drawing/2014/main" id="{8A8BC53E-B589-41FE-A668-2FF78FDC04ED}"/>
              </a:ext>
            </a:extLst>
          </p:cNvPr>
          <p:cNvSpPr/>
          <p:nvPr/>
        </p:nvSpPr>
        <p:spPr>
          <a:xfrm>
            <a:off x="4584738" y="856900"/>
            <a:ext cx="537228" cy="206836"/>
          </a:xfrm>
          <a:prstGeom prst="rect">
            <a:avLst/>
          </a:prstGeom>
          <a:solidFill>
            <a:srgbClr val="FE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pic>
        <p:nvPicPr>
          <p:cNvPr id="34" name="תמונה 33" descr="תמונה שמכילה טקסט, שלט, גרפיקה וקטורית&#10;&#10;התיאור נוצר באופן אוטומטי">
            <a:extLst>
              <a:ext uri="{FF2B5EF4-FFF2-40B4-BE49-F238E27FC236}">
                <a16:creationId xmlns:a16="http://schemas.microsoft.com/office/drawing/2014/main" id="{BF2E873E-7176-4AB4-94BE-06386CCBF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6358" y="13047"/>
            <a:ext cx="146683" cy="143962"/>
          </a:xfrm>
          <a:prstGeom prst="rect">
            <a:avLst/>
          </a:prstGeom>
          <a:solidFill>
            <a:srgbClr val="FFFFFF"/>
          </a:solidFill>
        </p:spPr>
      </p:pic>
      <p:sp>
        <p:nvSpPr>
          <p:cNvPr id="8" name="מלבן 7">
            <a:extLst>
              <a:ext uri="{FF2B5EF4-FFF2-40B4-BE49-F238E27FC236}">
                <a16:creationId xmlns:a16="http://schemas.microsoft.com/office/drawing/2014/main" id="{2AA00327-369B-4874-A77C-4AA218078C72}"/>
              </a:ext>
            </a:extLst>
          </p:cNvPr>
          <p:cNvSpPr/>
          <p:nvPr/>
        </p:nvSpPr>
        <p:spPr>
          <a:xfrm>
            <a:off x="1243484" y="40193"/>
            <a:ext cx="45719" cy="9851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sp>
        <p:nvSpPr>
          <p:cNvPr id="24" name="מלבן 23">
            <a:extLst>
              <a:ext uri="{FF2B5EF4-FFF2-40B4-BE49-F238E27FC236}">
                <a16:creationId xmlns:a16="http://schemas.microsoft.com/office/drawing/2014/main" id="{41AC09F7-D020-4261-B1A3-D322B2FAAECD}"/>
              </a:ext>
            </a:extLst>
          </p:cNvPr>
          <p:cNvSpPr/>
          <p:nvPr/>
        </p:nvSpPr>
        <p:spPr>
          <a:xfrm>
            <a:off x="573715" y="841667"/>
            <a:ext cx="5294478" cy="244986"/>
          </a:xfrm>
          <a:custGeom>
            <a:avLst/>
            <a:gdLst>
              <a:gd name="connsiteX0" fmla="*/ 0 w 5294478"/>
              <a:gd name="connsiteY0" fmla="*/ 0 h 244986"/>
              <a:gd name="connsiteX1" fmla="*/ 641220 w 5294478"/>
              <a:gd name="connsiteY1" fmla="*/ 0 h 244986"/>
              <a:gd name="connsiteX2" fmla="*/ 1123606 w 5294478"/>
              <a:gd name="connsiteY2" fmla="*/ 0 h 244986"/>
              <a:gd name="connsiteX3" fmla="*/ 1658936 w 5294478"/>
              <a:gd name="connsiteY3" fmla="*/ 0 h 244986"/>
              <a:gd name="connsiteX4" fmla="*/ 2247212 w 5294478"/>
              <a:gd name="connsiteY4" fmla="*/ 0 h 244986"/>
              <a:gd name="connsiteX5" fmla="*/ 2941377 w 5294478"/>
              <a:gd name="connsiteY5" fmla="*/ 0 h 244986"/>
              <a:gd name="connsiteX6" fmla="*/ 3635542 w 5294478"/>
              <a:gd name="connsiteY6" fmla="*/ 0 h 244986"/>
              <a:gd name="connsiteX7" fmla="*/ 4223817 w 5294478"/>
              <a:gd name="connsiteY7" fmla="*/ 0 h 244986"/>
              <a:gd name="connsiteX8" fmla="*/ 4706203 w 5294478"/>
              <a:gd name="connsiteY8" fmla="*/ 0 h 244986"/>
              <a:gd name="connsiteX9" fmla="*/ 5294478 w 5294478"/>
              <a:gd name="connsiteY9" fmla="*/ 0 h 244986"/>
              <a:gd name="connsiteX10" fmla="*/ 5294478 w 5294478"/>
              <a:gd name="connsiteY10" fmla="*/ 244986 h 244986"/>
              <a:gd name="connsiteX11" fmla="*/ 4865037 w 5294478"/>
              <a:gd name="connsiteY11" fmla="*/ 244986 h 244986"/>
              <a:gd name="connsiteX12" fmla="*/ 4329706 w 5294478"/>
              <a:gd name="connsiteY12" fmla="*/ 244986 h 244986"/>
              <a:gd name="connsiteX13" fmla="*/ 3635542 w 5294478"/>
              <a:gd name="connsiteY13" fmla="*/ 244986 h 244986"/>
              <a:gd name="connsiteX14" fmla="*/ 2994321 w 5294478"/>
              <a:gd name="connsiteY14" fmla="*/ 244986 h 244986"/>
              <a:gd name="connsiteX15" fmla="*/ 2300157 w 5294478"/>
              <a:gd name="connsiteY15" fmla="*/ 244986 h 244986"/>
              <a:gd name="connsiteX16" fmla="*/ 1605992 w 5294478"/>
              <a:gd name="connsiteY16" fmla="*/ 244986 h 244986"/>
              <a:gd name="connsiteX17" fmla="*/ 964772 w 5294478"/>
              <a:gd name="connsiteY17" fmla="*/ 244986 h 244986"/>
              <a:gd name="connsiteX18" fmla="*/ 0 w 5294478"/>
              <a:gd name="connsiteY18" fmla="*/ 244986 h 244986"/>
              <a:gd name="connsiteX19" fmla="*/ 0 w 5294478"/>
              <a:gd name="connsiteY19" fmla="*/ 0 h 24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94478" h="244986" extrusionOk="0">
                <a:moveTo>
                  <a:pt x="0" y="0"/>
                </a:moveTo>
                <a:cubicBezTo>
                  <a:pt x="152995" y="-29524"/>
                  <a:pt x="352474" y="29697"/>
                  <a:pt x="641220" y="0"/>
                </a:cubicBezTo>
                <a:cubicBezTo>
                  <a:pt x="929966" y="-29697"/>
                  <a:pt x="1003169" y="3072"/>
                  <a:pt x="1123606" y="0"/>
                </a:cubicBezTo>
                <a:cubicBezTo>
                  <a:pt x="1244043" y="-3072"/>
                  <a:pt x="1431965" y="58435"/>
                  <a:pt x="1658936" y="0"/>
                </a:cubicBezTo>
                <a:cubicBezTo>
                  <a:pt x="1885907" y="-58435"/>
                  <a:pt x="2062572" y="57881"/>
                  <a:pt x="2247212" y="0"/>
                </a:cubicBezTo>
                <a:cubicBezTo>
                  <a:pt x="2431852" y="-57881"/>
                  <a:pt x="2748072" y="11707"/>
                  <a:pt x="2941377" y="0"/>
                </a:cubicBezTo>
                <a:cubicBezTo>
                  <a:pt x="3134683" y="-11707"/>
                  <a:pt x="3437553" y="17419"/>
                  <a:pt x="3635542" y="0"/>
                </a:cubicBezTo>
                <a:cubicBezTo>
                  <a:pt x="3833531" y="-17419"/>
                  <a:pt x="4021895" y="51162"/>
                  <a:pt x="4223817" y="0"/>
                </a:cubicBezTo>
                <a:cubicBezTo>
                  <a:pt x="4425740" y="-51162"/>
                  <a:pt x="4534482" y="17076"/>
                  <a:pt x="4706203" y="0"/>
                </a:cubicBezTo>
                <a:cubicBezTo>
                  <a:pt x="4877924" y="-17076"/>
                  <a:pt x="5013213" y="32276"/>
                  <a:pt x="5294478" y="0"/>
                </a:cubicBezTo>
                <a:cubicBezTo>
                  <a:pt x="5309140" y="100437"/>
                  <a:pt x="5271961" y="129252"/>
                  <a:pt x="5294478" y="244986"/>
                </a:cubicBezTo>
                <a:cubicBezTo>
                  <a:pt x="5148665" y="275905"/>
                  <a:pt x="4961558" y="209440"/>
                  <a:pt x="4865037" y="244986"/>
                </a:cubicBezTo>
                <a:cubicBezTo>
                  <a:pt x="4768516" y="280532"/>
                  <a:pt x="4525729" y="225895"/>
                  <a:pt x="4329706" y="244986"/>
                </a:cubicBezTo>
                <a:cubicBezTo>
                  <a:pt x="4133683" y="264077"/>
                  <a:pt x="3826072" y="213300"/>
                  <a:pt x="3635542" y="244986"/>
                </a:cubicBezTo>
                <a:cubicBezTo>
                  <a:pt x="3445012" y="276672"/>
                  <a:pt x="3267410" y="209403"/>
                  <a:pt x="2994321" y="244986"/>
                </a:cubicBezTo>
                <a:cubicBezTo>
                  <a:pt x="2721232" y="280569"/>
                  <a:pt x="2561638" y="174106"/>
                  <a:pt x="2300157" y="244986"/>
                </a:cubicBezTo>
                <a:cubicBezTo>
                  <a:pt x="2038676" y="315866"/>
                  <a:pt x="1825519" y="181080"/>
                  <a:pt x="1605992" y="244986"/>
                </a:cubicBezTo>
                <a:cubicBezTo>
                  <a:pt x="1386465" y="308892"/>
                  <a:pt x="1177478" y="205714"/>
                  <a:pt x="964772" y="244986"/>
                </a:cubicBezTo>
                <a:cubicBezTo>
                  <a:pt x="752066" y="284258"/>
                  <a:pt x="443973" y="148172"/>
                  <a:pt x="0" y="244986"/>
                </a:cubicBezTo>
                <a:cubicBezTo>
                  <a:pt x="-28518" y="186301"/>
                  <a:pt x="6572" y="89681"/>
                  <a:pt x="0" y="0"/>
                </a:cubicBezTo>
                <a:close/>
              </a:path>
            </a:pathLst>
          </a:custGeom>
          <a:noFill/>
          <a:ln>
            <a:noFill/>
            <a:extLst>
              <a:ext uri="{C807C97D-BFC1-408E-A445-0C87EB9F89A2}">
                <ask:lineSketchStyleProps xmlns:ask="http://schemas.microsoft.com/office/drawing/2018/sketchyshapes" sd="582065366">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he-IL" sz="1400" dirty="0">
                <a:solidFill>
                  <a:srgbClr val="B05252"/>
                </a:solidFill>
                <a:latin typeface="Makom Balev Hebrew" panose="02000503000000000000" pitchFamily="2" charset="-79"/>
                <a:cs typeface="Makom Balev Hebrew" panose="02000503000000000000" pitchFamily="2" charset="-79"/>
              </a:rPr>
              <a:t>בית   </a:t>
            </a:r>
            <a:r>
              <a:rPr lang="he-IL" sz="2000" dirty="0">
                <a:solidFill>
                  <a:srgbClr val="B05252"/>
                </a:solidFill>
                <a:latin typeface="Makom Balev Hebrew" panose="02000503000000000000" pitchFamily="2" charset="-79"/>
                <a:cs typeface="Makom Balev Hebrew" panose="02000503000000000000" pitchFamily="2" charset="-79"/>
              </a:rPr>
              <a:t>ו</a:t>
            </a:r>
            <a:r>
              <a:rPr lang="he-IL" sz="1400" dirty="0">
                <a:solidFill>
                  <a:srgbClr val="B05252"/>
                </a:solidFill>
                <a:latin typeface="Makom Balev Hebrew" panose="02000503000000000000" pitchFamily="2" charset="-79"/>
                <a:cs typeface="Makom Balev Hebrew" panose="02000503000000000000" pitchFamily="2" charset="-79"/>
              </a:rPr>
              <a:t>   אודות   </a:t>
            </a:r>
            <a:r>
              <a:rPr lang="he-IL" sz="2000" dirty="0">
                <a:solidFill>
                  <a:srgbClr val="B05252"/>
                </a:solidFill>
                <a:latin typeface="Makom Balev Hebrew" panose="02000503000000000000" pitchFamily="2" charset="-79"/>
                <a:cs typeface="Makom Balev Hebrew" panose="02000503000000000000" pitchFamily="2" charset="-79"/>
              </a:rPr>
              <a:t>ו</a:t>
            </a:r>
            <a:r>
              <a:rPr lang="he-IL" sz="1400" dirty="0">
                <a:solidFill>
                  <a:srgbClr val="B05252"/>
                </a:solidFill>
                <a:latin typeface="Makom Balev Hebrew" panose="02000503000000000000" pitchFamily="2" charset="-79"/>
                <a:cs typeface="Makom Balev Hebrew" panose="02000503000000000000" pitchFamily="2" charset="-79"/>
              </a:rPr>
              <a:t>   בלוג   </a:t>
            </a:r>
            <a:r>
              <a:rPr lang="he-IL" sz="2000" dirty="0">
                <a:solidFill>
                  <a:srgbClr val="B05252"/>
                </a:solidFill>
                <a:latin typeface="Makom Balev Hebrew" panose="02000503000000000000" pitchFamily="2" charset="-79"/>
                <a:cs typeface="Makom Balev Hebrew" panose="02000503000000000000" pitchFamily="2" charset="-79"/>
              </a:rPr>
              <a:t>ו</a:t>
            </a:r>
            <a:r>
              <a:rPr lang="he-IL" sz="1400" dirty="0">
                <a:solidFill>
                  <a:srgbClr val="B05252"/>
                </a:solidFill>
                <a:latin typeface="Makom Balev Hebrew" panose="02000503000000000000" pitchFamily="2" charset="-79"/>
                <a:cs typeface="Makom Balev Hebrew" panose="02000503000000000000" pitchFamily="2" charset="-79"/>
              </a:rPr>
              <a:t>   גלריה   </a:t>
            </a:r>
            <a:r>
              <a:rPr lang="he-IL" sz="2000" dirty="0">
                <a:solidFill>
                  <a:srgbClr val="B05252"/>
                </a:solidFill>
                <a:latin typeface="Makom Balev Hebrew" panose="02000503000000000000" pitchFamily="2" charset="-79"/>
                <a:cs typeface="Makom Balev Hebrew" panose="02000503000000000000" pitchFamily="2" charset="-79"/>
              </a:rPr>
              <a:t>ו</a:t>
            </a:r>
            <a:r>
              <a:rPr lang="he-IL" sz="1400" dirty="0">
                <a:solidFill>
                  <a:srgbClr val="B05252"/>
                </a:solidFill>
                <a:latin typeface="Makom Balev Hebrew" panose="02000503000000000000" pitchFamily="2" charset="-79"/>
                <a:cs typeface="Makom Balev Hebrew" panose="02000503000000000000" pitchFamily="2" charset="-79"/>
              </a:rPr>
              <a:t>   הצטרפות   </a:t>
            </a:r>
            <a:r>
              <a:rPr lang="he-IL" sz="2000" dirty="0">
                <a:solidFill>
                  <a:srgbClr val="B05252"/>
                </a:solidFill>
                <a:latin typeface="Makom Balev Hebrew" panose="02000503000000000000" pitchFamily="2" charset="-79"/>
                <a:cs typeface="Makom Balev Hebrew" panose="02000503000000000000" pitchFamily="2" charset="-79"/>
              </a:rPr>
              <a:t>ו</a:t>
            </a:r>
            <a:r>
              <a:rPr lang="he-IL" sz="1400" dirty="0">
                <a:solidFill>
                  <a:srgbClr val="B05252"/>
                </a:solidFill>
                <a:latin typeface="Makom Balev Hebrew" panose="02000503000000000000" pitchFamily="2" charset="-79"/>
                <a:cs typeface="Makom Balev Hebrew" panose="02000503000000000000" pitchFamily="2" charset="-79"/>
              </a:rPr>
              <a:t>   יצירת קשר   </a:t>
            </a:r>
            <a:r>
              <a:rPr lang="he-IL" sz="2000" dirty="0">
                <a:solidFill>
                  <a:srgbClr val="B05252"/>
                </a:solidFill>
                <a:latin typeface="Makom Balev Hebrew" panose="02000503000000000000" pitchFamily="2" charset="-79"/>
                <a:cs typeface="Makom Balev Hebrew" panose="02000503000000000000" pitchFamily="2" charset="-79"/>
              </a:rPr>
              <a:t>ו</a:t>
            </a:r>
            <a:r>
              <a:rPr lang="he-IL" sz="1400" dirty="0">
                <a:solidFill>
                  <a:srgbClr val="B05252"/>
                </a:solidFill>
                <a:latin typeface="Makom Balev Hebrew" panose="02000503000000000000" pitchFamily="2" charset="-79"/>
                <a:cs typeface="Makom Balev Hebrew" panose="02000503000000000000" pitchFamily="2" charset="-79"/>
              </a:rPr>
              <a:t>   תרומה</a:t>
            </a:r>
          </a:p>
        </p:txBody>
      </p:sp>
      <p:sp>
        <p:nvSpPr>
          <p:cNvPr id="28" name="מלבן 27">
            <a:extLst>
              <a:ext uri="{FF2B5EF4-FFF2-40B4-BE49-F238E27FC236}">
                <a16:creationId xmlns:a16="http://schemas.microsoft.com/office/drawing/2014/main" id="{8C045218-37A1-4E58-AAFD-4D9BEB358883}"/>
              </a:ext>
            </a:extLst>
          </p:cNvPr>
          <p:cNvSpPr/>
          <p:nvPr/>
        </p:nvSpPr>
        <p:spPr>
          <a:xfrm>
            <a:off x="0" y="1109628"/>
            <a:ext cx="6858000" cy="7672422"/>
          </a:xfrm>
          <a:prstGeom prst="rect">
            <a:avLst/>
          </a:prstGeom>
          <a:solidFill>
            <a:srgbClr val="FE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sp>
        <p:nvSpPr>
          <p:cNvPr id="35" name="מלבן 34">
            <a:extLst>
              <a:ext uri="{FF2B5EF4-FFF2-40B4-BE49-F238E27FC236}">
                <a16:creationId xmlns:a16="http://schemas.microsoft.com/office/drawing/2014/main" id="{6DDD4770-76EA-4C9D-AD55-D29DFB0770D8}"/>
              </a:ext>
            </a:extLst>
          </p:cNvPr>
          <p:cNvSpPr/>
          <p:nvPr/>
        </p:nvSpPr>
        <p:spPr>
          <a:xfrm>
            <a:off x="0" y="7767783"/>
            <a:ext cx="6858000" cy="7434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sp>
        <p:nvSpPr>
          <p:cNvPr id="37" name="מלבן 36">
            <a:extLst>
              <a:ext uri="{FF2B5EF4-FFF2-40B4-BE49-F238E27FC236}">
                <a16:creationId xmlns:a16="http://schemas.microsoft.com/office/drawing/2014/main" id="{17B445B3-1476-4C61-8B27-9044D56F04FD}"/>
              </a:ext>
            </a:extLst>
          </p:cNvPr>
          <p:cNvSpPr/>
          <p:nvPr/>
        </p:nvSpPr>
        <p:spPr>
          <a:xfrm>
            <a:off x="57196" y="7815465"/>
            <a:ext cx="2061602" cy="398494"/>
          </a:xfrm>
          <a:custGeom>
            <a:avLst/>
            <a:gdLst>
              <a:gd name="connsiteX0" fmla="*/ 0 w 2061602"/>
              <a:gd name="connsiteY0" fmla="*/ 0 h 398494"/>
              <a:gd name="connsiteX1" fmla="*/ 536017 w 2061602"/>
              <a:gd name="connsiteY1" fmla="*/ 0 h 398494"/>
              <a:gd name="connsiteX2" fmla="*/ 989569 w 2061602"/>
              <a:gd name="connsiteY2" fmla="*/ 0 h 398494"/>
              <a:gd name="connsiteX3" fmla="*/ 1525585 w 2061602"/>
              <a:gd name="connsiteY3" fmla="*/ 0 h 398494"/>
              <a:gd name="connsiteX4" fmla="*/ 2061602 w 2061602"/>
              <a:gd name="connsiteY4" fmla="*/ 0 h 398494"/>
              <a:gd name="connsiteX5" fmla="*/ 2061602 w 2061602"/>
              <a:gd name="connsiteY5" fmla="*/ 398494 h 398494"/>
              <a:gd name="connsiteX6" fmla="*/ 1525585 w 2061602"/>
              <a:gd name="connsiteY6" fmla="*/ 398494 h 398494"/>
              <a:gd name="connsiteX7" fmla="*/ 968953 w 2061602"/>
              <a:gd name="connsiteY7" fmla="*/ 398494 h 398494"/>
              <a:gd name="connsiteX8" fmla="*/ 0 w 2061602"/>
              <a:gd name="connsiteY8" fmla="*/ 398494 h 398494"/>
              <a:gd name="connsiteX9" fmla="*/ 0 w 2061602"/>
              <a:gd name="connsiteY9" fmla="*/ 0 h 39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1602" h="398494" fill="none" extrusionOk="0">
                <a:moveTo>
                  <a:pt x="0" y="0"/>
                </a:moveTo>
                <a:cubicBezTo>
                  <a:pt x="157216" y="-51065"/>
                  <a:pt x="323417" y="27595"/>
                  <a:pt x="536017" y="0"/>
                </a:cubicBezTo>
                <a:cubicBezTo>
                  <a:pt x="748617" y="-27595"/>
                  <a:pt x="763055" y="52950"/>
                  <a:pt x="989569" y="0"/>
                </a:cubicBezTo>
                <a:cubicBezTo>
                  <a:pt x="1216083" y="-52950"/>
                  <a:pt x="1277307" y="46147"/>
                  <a:pt x="1525585" y="0"/>
                </a:cubicBezTo>
                <a:cubicBezTo>
                  <a:pt x="1773863" y="-46147"/>
                  <a:pt x="1886162" y="180"/>
                  <a:pt x="2061602" y="0"/>
                </a:cubicBezTo>
                <a:cubicBezTo>
                  <a:pt x="2070329" y="196684"/>
                  <a:pt x="2035518" y="275862"/>
                  <a:pt x="2061602" y="398494"/>
                </a:cubicBezTo>
                <a:cubicBezTo>
                  <a:pt x="1933355" y="407646"/>
                  <a:pt x="1733548" y="383651"/>
                  <a:pt x="1525585" y="398494"/>
                </a:cubicBezTo>
                <a:cubicBezTo>
                  <a:pt x="1317622" y="413337"/>
                  <a:pt x="1129290" y="332443"/>
                  <a:pt x="968953" y="398494"/>
                </a:cubicBezTo>
                <a:cubicBezTo>
                  <a:pt x="808616" y="464545"/>
                  <a:pt x="340702" y="325248"/>
                  <a:pt x="0" y="398494"/>
                </a:cubicBezTo>
                <a:cubicBezTo>
                  <a:pt x="-18347" y="310100"/>
                  <a:pt x="47768" y="173634"/>
                  <a:pt x="0" y="0"/>
                </a:cubicBezTo>
                <a:close/>
              </a:path>
              <a:path w="2061602" h="398494" stroke="0" extrusionOk="0">
                <a:moveTo>
                  <a:pt x="0" y="0"/>
                </a:moveTo>
                <a:cubicBezTo>
                  <a:pt x="189831" y="-47483"/>
                  <a:pt x="355608" y="57059"/>
                  <a:pt x="494784" y="0"/>
                </a:cubicBezTo>
                <a:cubicBezTo>
                  <a:pt x="633960" y="-57059"/>
                  <a:pt x="892074" y="676"/>
                  <a:pt x="1051417" y="0"/>
                </a:cubicBezTo>
                <a:cubicBezTo>
                  <a:pt x="1210760" y="-676"/>
                  <a:pt x="1358246" y="36305"/>
                  <a:pt x="1566818" y="0"/>
                </a:cubicBezTo>
                <a:cubicBezTo>
                  <a:pt x="1775390" y="-36305"/>
                  <a:pt x="1828878" y="29917"/>
                  <a:pt x="2061602" y="0"/>
                </a:cubicBezTo>
                <a:cubicBezTo>
                  <a:pt x="2102632" y="85854"/>
                  <a:pt x="2060661" y="247478"/>
                  <a:pt x="2061602" y="398494"/>
                </a:cubicBezTo>
                <a:cubicBezTo>
                  <a:pt x="1867201" y="436304"/>
                  <a:pt x="1633576" y="336370"/>
                  <a:pt x="1525585" y="398494"/>
                </a:cubicBezTo>
                <a:cubicBezTo>
                  <a:pt x="1417594" y="460618"/>
                  <a:pt x="1241959" y="398125"/>
                  <a:pt x="1051417" y="398494"/>
                </a:cubicBezTo>
                <a:cubicBezTo>
                  <a:pt x="860875" y="398863"/>
                  <a:pt x="824563" y="395116"/>
                  <a:pt x="597865" y="398494"/>
                </a:cubicBezTo>
                <a:cubicBezTo>
                  <a:pt x="371167" y="401872"/>
                  <a:pt x="243184" y="374121"/>
                  <a:pt x="0" y="398494"/>
                </a:cubicBezTo>
                <a:cubicBezTo>
                  <a:pt x="-41880" y="244019"/>
                  <a:pt x="35050" y="182017"/>
                  <a:pt x="0" y="0"/>
                </a:cubicBezTo>
                <a:close/>
              </a:path>
            </a:pathLst>
          </a:custGeom>
          <a:solidFill>
            <a:srgbClr val="FCD0D0"/>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800" dirty="0">
                <a:solidFill>
                  <a:srgbClr val="B05252"/>
                </a:solidFill>
                <a:latin typeface="Arial Black" panose="020B0A04020102020204" pitchFamily="34" charset="0"/>
                <a:ea typeface="Adobe Heiti Std R" panose="020B0400000000000000" pitchFamily="34" charset="-128"/>
              </a:rPr>
              <a:t>makom.balev.project@gmail.com</a:t>
            </a:r>
          </a:p>
          <a:p>
            <a:r>
              <a:rPr lang="en-US" sz="800" dirty="0">
                <a:solidFill>
                  <a:srgbClr val="B05252"/>
                </a:solidFill>
                <a:latin typeface="Arial Black" panose="020B0A04020102020204" pitchFamily="34" charset="0"/>
                <a:ea typeface="Adobe Heiti Std R" panose="020B0400000000000000" pitchFamily="34" charset="-128"/>
              </a:rPr>
              <a:t>054-5920281</a:t>
            </a:r>
            <a:endParaRPr lang="he-IL" sz="700" dirty="0">
              <a:solidFill>
                <a:srgbClr val="B05252"/>
              </a:solidFill>
              <a:latin typeface="Arial Black" panose="020B0A04020102020204" pitchFamily="34" charset="0"/>
              <a:ea typeface="Adobe Heiti Std R" panose="020B0400000000000000" pitchFamily="34" charset="-128"/>
            </a:endParaRPr>
          </a:p>
        </p:txBody>
      </p:sp>
      <p:sp>
        <p:nvSpPr>
          <p:cNvPr id="39" name="מלבן 38">
            <a:extLst>
              <a:ext uri="{FF2B5EF4-FFF2-40B4-BE49-F238E27FC236}">
                <a16:creationId xmlns:a16="http://schemas.microsoft.com/office/drawing/2014/main" id="{8855C656-CBB8-4B8F-B07E-F2AE132093C9}"/>
              </a:ext>
            </a:extLst>
          </p:cNvPr>
          <p:cNvSpPr/>
          <p:nvPr/>
        </p:nvSpPr>
        <p:spPr>
          <a:xfrm>
            <a:off x="57197" y="8260933"/>
            <a:ext cx="2061601" cy="190921"/>
          </a:xfrm>
          <a:custGeom>
            <a:avLst/>
            <a:gdLst>
              <a:gd name="connsiteX0" fmla="*/ 0 w 2061601"/>
              <a:gd name="connsiteY0" fmla="*/ 0 h 190921"/>
              <a:gd name="connsiteX1" fmla="*/ 536016 w 2061601"/>
              <a:gd name="connsiteY1" fmla="*/ 0 h 190921"/>
              <a:gd name="connsiteX2" fmla="*/ 989568 w 2061601"/>
              <a:gd name="connsiteY2" fmla="*/ 0 h 190921"/>
              <a:gd name="connsiteX3" fmla="*/ 1525585 w 2061601"/>
              <a:gd name="connsiteY3" fmla="*/ 0 h 190921"/>
              <a:gd name="connsiteX4" fmla="*/ 2061601 w 2061601"/>
              <a:gd name="connsiteY4" fmla="*/ 0 h 190921"/>
              <a:gd name="connsiteX5" fmla="*/ 2061601 w 2061601"/>
              <a:gd name="connsiteY5" fmla="*/ 190921 h 190921"/>
              <a:gd name="connsiteX6" fmla="*/ 1525585 w 2061601"/>
              <a:gd name="connsiteY6" fmla="*/ 190921 h 190921"/>
              <a:gd name="connsiteX7" fmla="*/ 968952 w 2061601"/>
              <a:gd name="connsiteY7" fmla="*/ 190921 h 190921"/>
              <a:gd name="connsiteX8" fmla="*/ 0 w 2061601"/>
              <a:gd name="connsiteY8" fmla="*/ 190921 h 190921"/>
              <a:gd name="connsiteX9" fmla="*/ 0 w 2061601"/>
              <a:gd name="connsiteY9" fmla="*/ 0 h 19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1601" h="190921" fill="none" extrusionOk="0">
                <a:moveTo>
                  <a:pt x="0" y="0"/>
                </a:moveTo>
                <a:cubicBezTo>
                  <a:pt x="159475" y="-50386"/>
                  <a:pt x="326507" y="31499"/>
                  <a:pt x="536016" y="0"/>
                </a:cubicBezTo>
                <a:cubicBezTo>
                  <a:pt x="745525" y="-31499"/>
                  <a:pt x="763054" y="52950"/>
                  <a:pt x="989568" y="0"/>
                </a:cubicBezTo>
                <a:cubicBezTo>
                  <a:pt x="1216082" y="-52950"/>
                  <a:pt x="1275987" y="44378"/>
                  <a:pt x="1525585" y="0"/>
                </a:cubicBezTo>
                <a:cubicBezTo>
                  <a:pt x="1775183" y="-44378"/>
                  <a:pt x="1893299" y="5798"/>
                  <a:pt x="2061601" y="0"/>
                </a:cubicBezTo>
                <a:cubicBezTo>
                  <a:pt x="2068221" y="42660"/>
                  <a:pt x="2047612" y="98997"/>
                  <a:pt x="2061601" y="190921"/>
                </a:cubicBezTo>
                <a:cubicBezTo>
                  <a:pt x="1928123" y="197747"/>
                  <a:pt x="1729742" y="171957"/>
                  <a:pt x="1525585" y="190921"/>
                </a:cubicBezTo>
                <a:cubicBezTo>
                  <a:pt x="1321428" y="209885"/>
                  <a:pt x="1129543" y="125039"/>
                  <a:pt x="968952" y="190921"/>
                </a:cubicBezTo>
                <a:cubicBezTo>
                  <a:pt x="808361" y="256803"/>
                  <a:pt x="336951" y="114926"/>
                  <a:pt x="0" y="190921"/>
                </a:cubicBezTo>
                <a:cubicBezTo>
                  <a:pt x="-18343" y="96468"/>
                  <a:pt x="8299" y="54539"/>
                  <a:pt x="0" y="0"/>
                </a:cubicBezTo>
                <a:close/>
              </a:path>
              <a:path w="2061601" h="190921" stroke="0" extrusionOk="0">
                <a:moveTo>
                  <a:pt x="0" y="0"/>
                </a:moveTo>
                <a:cubicBezTo>
                  <a:pt x="189831" y="-47483"/>
                  <a:pt x="355608" y="57059"/>
                  <a:pt x="494784" y="0"/>
                </a:cubicBezTo>
                <a:cubicBezTo>
                  <a:pt x="633960" y="-57059"/>
                  <a:pt x="892074" y="676"/>
                  <a:pt x="1051417" y="0"/>
                </a:cubicBezTo>
                <a:cubicBezTo>
                  <a:pt x="1210760" y="-676"/>
                  <a:pt x="1363138" y="39074"/>
                  <a:pt x="1566817" y="0"/>
                </a:cubicBezTo>
                <a:cubicBezTo>
                  <a:pt x="1770496" y="-39074"/>
                  <a:pt x="1828877" y="29917"/>
                  <a:pt x="2061601" y="0"/>
                </a:cubicBezTo>
                <a:cubicBezTo>
                  <a:pt x="2072320" y="88076"/>
                  <a:pt x="2046624" y="128205"/>
                  <a:pt x="2061601" y="190921"/>
                </a:cubicBezTo>
                <a:cubicBezTo>
                  <a:pt x="1859687" y="225158"/>
                  <a:pt x="1633193" y="185307"/>
                  <a:pt x="1525585" y="190921"/>
                </a:cubicBezTo>
                <a:cubicBezTo>
                  <a:pt x="1417977" y="196535"/>
                  <a:pt x="1241959" y="190552"/>
                  <a:pt x="1051417" y="190921"/>
                </a:cubicBezTo>
                <a:cubicBezTo>
                  <a:pt x="860875" y="191290"/>
                  <a:pt x="689389" y="136513"/>
                  <a:pt x="597864" y="190921"/>
                </a:cubicBezTo>
                <a:cubicBezTo>
                  <a:pt x="506339" y="245329"/>
                  <a:pt x="240192" y="164271"/>
                  <a:pt x="0" y="190921"/>
                </a:cubicBezTo>
                <a:cubicBezTo>
                  <a:pt x="-20401" y="97750"/>
                  <a:pt x="1773" y="82218"/>
                  <a:pt x="0" y="0"/>
                </a:cubicBezTo>
                <a:close/>
              </a:path>
            </a:pathLst>
          </a:custGeom>
          <a:solidFill>
            <a:srgbClr val="FCD0D0"/>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800" dirty="0">
                <a:solidFill>
                  <a:srgbClr val="B05252"/>
                </a:solidFill>
                <a:latin typeface="Arial Black" panose="020B0A04020102020204" pitchFamily="34" charset="0"/>
                <a:ea typeface="Adobe Heiti Std R" panose="020B0400000000000000" pitchFamily="34" charset="-128"/>
              </a:rPr>
              <a:t>Facebook  |  Instagram  |  TikTok</a:t>
            </a:r>
            <a:endParaRPr lang="he-IL" sz="800" dirty="0">
              <a:solidFill>
                <a:srgbClr val="B05252"/>
              </a:solidFill>
              <a:latin typeface="Arial Black" panose="020B0A04020102020204" pitchFamily="34" charset="0"/>
              <a:ea typeface="Adobe Heiti Std R" panose="020B0400000000000000" pitchFamily="34" charset="-128"/>
            </a:endParaRPr>
          </a:p>
        </p:txBody>
      </p:sp>
      <p:sp>
        <p:nvSpPr>
          <p:cNvPr id="42" name="תיבת טקסט 41">
            <a:extLst>
              <a:ext uri="{FF2B5EF4-FFF2-40B4-BE49-F238E27FC236}">
                <a16:creationId xmlns:a16="http://schemas.microsoft.com/office/drawing/2014/main" id="{67DC6D86-3C5B-4A00-840F-B21BDD521C6C}"/>
              </a:ext>
            </a:extLst>
          </p:cNvPr>
          <p:cNvSpPr txBox="1"/>
          <p:nvPr/>
        </p:nvSpPr>
        <p:spPr>
          <a:xfrm>
            <a:off x="5844531" y="7767783"/>
            <a:ext cx="1013469" cy="723275"/>
          </a:xfrm>
          <a:prstGeom prst="rect">
            <a:avLst/>
          </a:prstGeom>
          <a:noFill/>
        </p:spPr>
        <p:txBody>
          <a:bodyPr wrap="square" rtlCol="1">
            <a:spAutoFit/>
          </a:bodyPr>
          <a:lstStyle/>
          <a:p>
            <a:pPr algn="r"/>
            <a:r>
              <a:rPr lang="he-IL" sz="1100" dirty="0">
                <a:solidFill>
                  <a:srgbClr val="B05252"/>
                </a:solidFill>
                <a:latin typeface="Makombalevhebrew" panose="02000503000000000000" pitchFamily="2" charset="-79"/>
                <a:cs typeface="Makombalevhebrew" panose="02000503000000000000" pitchFamily="2" charset="-79"/>
              </a:rPr>
              <a:t>תודה רבה ל:</a:t>
            </a:r>
            <a:br>
              <a:rPr lang="en-US" sz="1100" dirty="0">
                <a:solidFill>
                  <a:srgbClr val="B05252"/>
                </a:solidFill>
                <a:latin typeface="Makombalevhebrew" panose="02000503000000000000" pitchFamily="2" charset="-79"/>
                <a:cs typeface="Makombalevhebrew" panose="02000503000000000000" pitchFamily="2" charset="-79"/>
              </a:rPr>
            </a:br>
            <a:r>
              <a:rPr lang="he-IL" sz="1000" dirty="0">
                <a:solidFill>
                  <a:srgbClr val="B05252"/>
                </a:solidFill>
                <a:latin typeface="Makombalevhebrew" panose="02000503000000000000" pitchFamily="2" charset="-79"/>
                <a:cs typeface="Makombalevhebrew" panose="02000503000000000000" pitchFamily="2" charset="-79"/>
              </a:rPr>
              <a:t>#</a:t>
            </a:r>
            <a:br>
              <a:rPr lang="en-US" sz="1000" dirty="0">
                <a:solidFill>
                  <a:srgbClr val="B05252"/>
                </a:solidFill>
                <a:latin typeface="Makombalevhebrew" panose="02000503000000000000" pitchFamily="2" charset="-79"/>
                <a:cs typeface="Makombalevhebrew" panose="02000503000000000000" pitchFamily="2" charset="-79"/>
              </a:rPr>
            </a:br>
            <a:r>
              <a:rPr lang="he-IL" sz="1000" dirty="0">
                <a:solidFill>
                  <a:srgbClr val="B05252"/>
                </a:solidFill>
                <a:latin typeface="Makombalevhebrew" panose="02000503000000000000" pitchFamily="2" charset="-79"/>
                <a:cs typeface="Makombalevhebrew" panose="02000503000000000000" pitchFamily="2" charset="-79"/>
              </a:rPr>
              <a:t>#</a:t>
            </a:r>
          </a:p>
          <a:p>
            <a:pPr algn="r"/>
            <a:r>
              <a:rPr lang="he-IL" sz="1000" dirty="0">
                <a:solidFill>
                  <a:srgbClr val="B05252"/>
                </a:solidFill>
                <a:latin typeface="Makombalevhebrew" panose="02000503000000000000" pitchFamily="2" charset="-79"/>
                <a:cs typeface="Makombalevhebrew" panose="02000503000000000000" pitchFamily="2" charset="-79"/>
              </a:rPr>
              <a:t>#</a:t>
            </a:r>
          </a:p>
        </p:txBody>
      </p:sp>
      <p:grpSp>
        <p:nvGrpSpPr>
          <p:cNvPr id="43" name="קבוצה 42">
            <a:extLst>
              <a:ext uri="{FF2B5EF4-FFF2-40B4-BE49-F238E27FC236}">
                <a16:creationId xmlns:a16="http://schemas.microsoft.com/office/drawing/2014/main" id="{1C1C52E4-D4CD-46B0-B1FC-6AA964C96AEE}"/>
              </a:ext>
            </a:extLst>
          </p:cNvPr>
          <p:cNvGrpSpPr/>
          <p:nvPr/>
        </p:nvGrpSpPr>
        <p:grpSpPr>
          <a:xfrm>
            <a:off x="476794" y="1447460"/>
            <a:ext cx="5904412" cy="2306084"/>
            <a:chOff x="476794" y="3569336"/>
            <a:chExt cx="5904412" cy="2306084"/>
          </a:xfrm>
        </p:grpSpPr>
        <p:sp>
          <p:nvSpPr>
            <p:cNvPr id="45" name="מלבן 44">
              <a:extLst>
                <a:ext uri="{FF2B5EF4-FFF2-40B4-BE49-F238E27FC236}">
                  <a16:creationId xmlns:a16="http://schemas.microsoft.com/office/drawing/2014/main" id="{D53F1CB9-B436-4081-AD1B-F381D930FB02}"/>
                </a:ext>
              </a:extLst>
            </p:cNvPr>
            <p:cNvSpPr/>
            <p:nvPr/>
          </p:nvSpPr>
          <p:spPr>
            <a:xfrm>
              <a:off x="476794" y="3569336"/>
              <a:ext cx="5904412" cy="2306084"/>
            </a:xfrm>
            <a:prstGeom prst="rect">
              <a:avLst/>
            </a:prstGeom>
            <a:solidFill>
              <a:schemeClr val="bg1"/>
            </a:solidFill>
            <a:ln w="28575">
              <a:solidFill>
                <a:srgbClr val="FCD0D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B05252"/>
                </a:solidFill>
              </a:endParaRPr>
            </a:p>
          </p:txBody>
        </p:sp>
        <p:sp>
          <p:nvSpPr>
            <p:cNvPr id="46" name="מלבן 45">
              <a:extLst>
                <a:ext uri="{FF2B5EF4-FFF2-40B4-BE49-F238E27FC236}">
                  <a16:creationId xmlns:a16="http://schemas.microsoft.com/office/drawing/2014/main" id="{18F0F8DA-D837-4E26-8102-3887E2F29793}"/>
                </a:ext>
              </a:extLst>
            </p:cNvPr>
            <p:cNvSpPr/>
            <p:nvPr/>
          </p:nvSpPr>
          <p:spPr>
            <a:xfrm>
              <a:off x="584113" y="3675327"/>
              <a:ext cx="2094102" cy="2094102"/>
            </a:xfrm>
            <a:prstGeom prst="rect">
              <a:avLst/>
            </a:prstGeom>
            <a:solidFill>
              <a:srgbClr val="FCD0D0"/>
            </a:solidFill>
            <a:ln>
              <a:solidFill>
                <a:srgbClr val="FCD0D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rgbClr val="B05252"/>
                  </a:solidFill>
                </a:rPr>
                <a:t>תמונה</a:t>
              </a:r>
            </a:p>
          </p:txBody>
        </p:sp>
        <p:sp>
          <p:nvSpPr>
            <p:cNvPr id="47" name="מלבן 46">
              <a:extLst>
                <a:ext uri="{FF2B5EF4-FFF2-40B4-BE49-F238E27FC236}">
                  <a16:creationId xmlns:a16="http://schemas.microsoft.com/office/drawing/2014/main" id="{BF0B55B8-73EE-4B0A-8248-228ADE91285F}"/>
                </a:ext>
              </a:extLst>
            </p:cNvPr>
            <p:cNvSpPr/>
            <p:nvPr/>
          </p:nvSpPr>
          <p:spPr>
            <a:xfrm>
              <a:off x="4503563" y="3681177"/>
              <a:ext cx="1755522" cy="216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a:r>
                <a:rPr lang="he-IL" dirty="0">
                  <a:solidFill>
                    <a:srgbClr val="B05252"/>
                  </a:solidFill>
                  <a:latin typeface="Makom Balev Hebrew" panose="02000503000000000000" pitchFamily="2" charset="-79"/>
                  <a:cs typeface="Makom Balev Hebrew" panose="02000503000000000000" pitchFamily="2" charset="-79"/>
                </a:rPr>
                <a:t>שושי למען האחר</a:t>
              </a:r>
            </a:p>
          </p:txBody>
        </p:sp>
        <p:sp>
          <p:nvSpPr>
            <p:cNvPr id="48" name="מלבן 47">
              <a:extLst>
                <a:ext uri="{FF2B5EF4-FFF2-40B4-BE49-F238E27FC236}">
                  <a16:creationId xmlns:a16="http://schemas.microsoft.com/office/drawing/2014/main" id="{EE2F77E2-7B5C-45CC-93A4-BBDD5CF7F0BB}"/>
                </a:ext>
              </a:extLst>
            </p:cNvPr>
            <p:cNvSpPr/>
            <p:nvPr/>
          </p:nvSpPr>
          <p:spPr>
            <a:xfrm>
              <a:off x="2801983" y="4009586"/>
              <a:ext cx="3457101" cy="1759843"/>
            </a:xfrm>
            <a:prstGeom prst="rect">
              <a:avLst/>
            </a:prstGeom>
            <a:solidFill>
              <a:srgbClr val="FCD0D0"/>
            </a:solidFill>
            <a:ln>
              <a:solidFill>
                <a:srgbClr val="FCD0D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r>
                <a:rPr lang="he-IL" sz="1050" dirty="0">
                  <a:solidFill>
                    <a:srgbClr val="B05252"/>
                  </a:solidFill>
                  <a:latin typeface="+mj-lt"/>
                </a:rPr>
                <a:t>שושי, בת 67 מרמת גן מסתובבת בימים אלו ברחובות תל אביב ומחלקת מזון לנזקקים. "כבר מעל לשנה שאני חסרת עבודה" אומרת שושי" העזרה לאחר ממלאת אותי גאווה ושמחה" לאחרונה שושי פועלת רבות לרווחת דירי הרחוב ואף הקימה מתחם לינה ובית תמחוי בשלושה ערים שונות. שושי שמחה שניתנה לה היכולת לסייע לאחרים. ששושי נשאלת למה היא לא מפסיקה או נחה היא טוענת "שאין סיבה ואין ממה לנוח"</a:t>
              </a:r>
            </a:p>
            <a:p>
              <a:pPr algn="r"/>
              <a:r>
                <a:rPr lang="he-IL" sz="1050" u="sng" dirty="0">
                  <a:solidFill>
                    <a:srgbClr val="B05252"/>
                  </a:solidFill>
                </a:rPr>
                <a:t>להמשך קריאה</a:t>
              </a:r>
            </a:p>
          </p:txBody>
        </p:sp>
        <p:sp>
          <p:nvSpPr>
            <p:cNvPr id="49" name="מלבן 48">
              <a:extLst>
                <a:ext uri="{FF2B5EF4-FFF2-40B4-BE49-F238E27FC236}">
                  <a16:creationId xmlns:a16="http://schemas.microsoft.com/office/drawing/2014/main" id="{21CEF834-5DB7-43EC-9F23-8BFC047DD4F9}"/>
                </a:ext>
              </a:extLst>
            </p:cNvPr>
            <p:cNvSpPr/>
            <p:nvPr/>
          </p:nvSpPr>
          <p:spPr>
            <a:xfrm>
              <a:off x="4005226" y="3757642"/>
              <a:ext cx="702743" cy="1401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r>
                <a:rPr lang="he-IL" sz="1000" dirty="0">
                  <a:solidFill>
                    <a:srgbClr val="B05252"/>
                  </a:solidFill>
                  <a:latin typeface="Makom Balev Hebrew" panose="02000503000000000000" pitchFamily="2" charset="-79"/>
                  <a:cs typeface="Makom Balev Hebrew" panose="02000503000000000000" pitchFamily="2" charset="-79"/>
                </a:rPr>
                <a:t>12/4/21</a:t>
              </a:r>
            </a:p>
          </p:txBody>
        </p:sp>
        <p:pic>
          <p:nvPicPr>
            <p:cNvPr id="50" name="תמונה 49">
              <a:extLst>
                <a:ext uri="{FF2B5EF4-FFF2-40B4-BE49-F238E27FC236}">
                  <a16:creationId xmlns:a16="http://schemas.microsoft.com/office/drawing/2014/main" id="{7819D0D5-5C42-4F5A-B42A-04AEB961E3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509" y="3827693"/>
              <a:ext cx="1763309" cy="1763309"/>
            </a:xfrm>
            <a:prstGeom prst="rect">
              <a:avLst/>
            </a:prstGeom>
            <a:ln>
              <a:solidFill>
                <a:srgbClr val="FCD0D0"/>
              </a:solidFill>
            </a:ln>
          </p:spPr>
        </p:pic>
        <p:pic>
          <p:nvPicPr>
            <p:cNvPr id="51" name="Picture 2" descr="חורף של דרי הרחוב: &quot;קר, אבל מרגיש כמו גיהנום&quot;">
              <a:extLst>
                <a:ext uri="{FF2B5EF4-FFF2-40B4-BE49-F238E27FC236}">
                  <a16:creationId xmlns:a16="http://schemas.microsoft.com/office/drawing/2014/main" id="{25DA81A1-9A02-4B4A-9794-A0D575E1E0F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95" r="38847"/>
            <a:stretch/>
          </p:blipFill>
          <p:spPr bwMode="auto">
            <a:xfrm>
              <a:off x="749509" y="3827693"/>
              <a:ext cx="1763309" cy="1759843"/>
            </a:xfrm>
            <a:prstGeom prst="rect">
              <a:avLst/>
            </a:prstGeom>
            <a:noFill/>
            <a:ln>
              <a:solidFill>
                <a:srgbClr val="FCD0D0"/>
              </a:solidFill>
            </a:ln>
            <a:extLst>
              <a:ext uri="{909E8E84-426E-40DD-AFC4-6F175D3DCCD1}">
                <a14:hiddenFill xmlns:a14="http://schemas.microsoft.com/office/drawing/2010/main">
                  <a:solidFill>
                    <a:srgbClr val="FFFFFF"/>
                  </a:solidFill>
                </a14:hiddenFill>
              </a:ext>
            </a:extLst>
          </p:spPr>
        </p:pic>
      </p:grpSp>
      <p:sp>
        <p:nvSpPr>
          <p:cNvPr id="52" name="מלבן 51">
            <a:extLst>
              <a:ext uri="{FF2B5EF4-FFF2-40B4-BE49-F238E27FC236}">
                <a16:creationId xmlns:a16="http://schemas.microsoft.com/office/drawing/2014/main" id="{38E415C7-7B2D-43D2-8423-3CC0F2725718}"/>
              </a:ext>
            </a:extLst>
          </p:cNvPr>
          <p:cNvSpPr/>
          <p:nvPr/>
        </p:nvSpPr>
        <p:spPr>
          <a:xfrm>
            <a:off x="-3976" y="4078375"/>
            <a:ext cx="6861976" cy="743464"/>
          </a:xfrm>
          <a:prstGeom prst="rect">
            <a:avLst/>
          </a:prstGeom>
          <a:solidFill>
            <a:srgbClr val="FC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sz="1600" dirty="0">
              <a:solidFill>
                <a:srgbClr val="B05252"/>
              </a:solidFill>
              <a:latin typeface="Makom Balev Hebrew" panose="02000503000000000000" pitchFamily="2" charset="-79"/>
              <a:cs typeface="Makom Balev Hebrew" panose="02000503000000000000" pitchFamily="2" charset="-79"/>
            </a:endParaRPr>
          </a:p>
          <a:p>
            <a:pPr algn="ctr" rtl="1"/>
            <a:r>
              <a:rPr lang="he-IL" sz="1600" dirty="0">
                <a:solidFill>
                  <a:srgbClr val="B05252"/>
                </a:solidFill>
                <a:latin typeface="Makom Balev Hebrew" panose="02000503000000000000" pitchFamily="2" charset="-79"/>
                <a:cs typeface="Makom Balev Hebrew" panose="02000503000000000000" pitchFamily="2" charset="-79"/>
              </a:rPr>
              <a:t>"טוב לתת כשנשאלים, אך טוב יותר לתת מבלי להישאל - לתת מתוך הבנה." </a:t>
            </a:r>
            <a:endParaRPr lang="en-US" sz="1600" dirty="0">
              <a:solidFill>
                <a:srgbClr val="B05252"/>
              </a:solidFill>
              <a:latin typeface="Makom Balev Hebrew" panose="02000503000000000000" pitchFamily="2" charset="-79"/>
              <a:cs typeface="Makom Balev Hebrew" panose="02000503000000000000" pitchFamily="2" charset="-79"/>
            </a:endParaRPr>
          </a:p>
          <a:p>
            <a:pPr algn="ctr" rtl="1"/>
            <a:r>
              <a:rPr lang="he-IL" sz="1400" dirty="0">
                <a:solidFill>
                  <a:srgbClr val="B05252"/>
                </a:solidFill>
                <a:latin typeface="Makom Balev Hebrew" panose="02000503000000000000" pitchFamily="2" charset="-79"/>
                <a:cs typeface="Makom Balev Hebrew" panose="02000503000000000000" pitchFamily="2" charset="-79"/>
              </a:rPr>
              <a:t>ג'ובראן חליל ג'ובראן</a:t>
            </a:r>
            <a:endParaRPr lang="en-US" sz="1400" dirty="0">
              <a:solidFill>
                <a:srgbClr val="B05252"/>
              </a:solidFill>
              <a:latin typeface="Makom Balev Hebrew" panose="02000503000000000000" pitchFamily="2" charset="-79"/>
              <a:cs typeface="Makom Balev Hebrew" panose="02000503000000000000" pitchFamily="2" charset="-79"/>
            </a:endParaRPr>
          </a:p>
          <a:p>
            <a:pPr algn="ctr"/>
            <a:endParaRPr lang="he-IL" sz="1600" dirty="0">
              <a:solidFill>
                <a:srgbClr val="B05252"/>
              </a:solidFill>
              <a:latin typeface="Makom Balev Hebrew" panose="02000503000000000000" pitchFamily="2" charset="-79"/>
              <a:cs typeface="Makom Balev Hebrew" panose="02000503000000000000" pitchFamily="2" charset="-79"/>
            </a:endParaRPr>
          </a:p>
        </p:txBody>
      </p:sp>
      <p:grpSp>
        <p:nvGrpSpPr>
          <p:cNvPr id="53" name="קבוצה 52">
            <a:extLst>
              <a:ext uri="{FF2B5EF4-FFF2-40B4-BE49-F238E27FC236}">
                <a16:creationId xmlns:a16="http://schemas.microsoft.com/office/drawing/2014/main" id="{1CB26B49-1732-437B-96B7-A7BC1C97CCFC}"/>
              </a:ext>
            </a:extLst>
          </p:cNvPr>
          <p:cNvGrpSpPr/>
          <p:nvPr/>
        </p:nvGrpSpPr>
        <p:grpSpPr>
          <a:xfrm>
            <a:off x="476793" y="5121807"/>
            <a:ext cx="5904413" cy="2306084"/>
            <a:chOff x="476794" y="3713542"/>
            <a:chExt cx="5904413" cy="2306084"/>
          </a:xfrm>
        </p:grpSpPr>
        <p:sp>
          <p:nvSpPr>
            <p:cNvPr id="54" name="מלבן 53">
              <a:extLst>
                <a:ext uri="{FF2B5EF4-FFF2-40B4-BE49-F238E27FC236}">
                  <a16:creationId xmlns:a16="http://schemas.microsoft.com/office/drawing/2014/main" id="{368890FD-77ED-4FA2-A474-AA961F7CDFD6}"/>
                </a:ext>
              </a:extLst>
            </p:cNvPr>
            <p:cNvSpPr/>
            <p:nvPr/>
          </p:nvSpPr>
          <p:spPr>
            <a:xfrm>
              <a:off x="476794" y="3713542"/>
              <a:ext cx="5904412" cy="2306084"/>
            </a:xfrm>
            <a:prstGeom prst="rect">
              <a:avLst/>
            </a:prstGeom>
            <a:solidFill>
              <a:schemeClr val="bg1"/>
            </a:solidFill>
            <a:ln w="28575">
              <a:solidFill>
                <a:srgbClr val="FCD0D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B05252"/>
                </a:solidFill>
              </a:endParaRPr>
            </a:p>
          </p:txBody>
        </p:sp>
        <p:sp>
          <p:nvSpPr>
            <p:cNvPr id="55" name="מלבן 54">
              <a:extLst>
                <a:ext uri="{FF2B5EF4-FFF2-40B4-BE49-F238E27FC236}">
                  <a16:creationId xmlns:a16="http://schemas.microsoft.com/office/drawing/2014/main" id="{64F55A9F-9332-4D80-9E26-0B6BEAC58E1B}"/>
                </a:ext>
              </a:extLst>
            </p:cNvPr>
            <p:cNvSpPr/>
            <p:nvPr/>
          </p:nvSpPr>
          <p:spPr>
            <a:xfrm>
              <a:off x="476795" y="3834063"/>
              <a:ext cx="5904412" cy="2116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rgbClr val="B05252"/>
                  </a:solidFill>
                  <a:latin typeface="Makom Balev Hebrew" panose="02000503000000000000" pitchFamily="2" charset="-79"/>
                  <a:cs typeface="Makom Balev Hebrew" panose="02000503000000000000" pitchFamily="2" charset="-79"/>
                </a:rPr>
                <a:t>יום התנדבות בשילוב עריית אשדוד</a:t>
              </a:r>
            </a:p>
          </p:txBody>
        </p:sp>
        <p:pic>
          <p:nvPicPr>
            <p:cNvPr id="56" name="תמונה 55">
              <a:extLst>
                <a:ext uri="{FF2B5EF4-FFF2-40B4-BE49-F238E27FC236}">
                  <a16:creationId xmlns:a16="http://schemas.microsoft.com/office/drawing/2014/main" id="{19409932-15A2-4365-9F66-6FD4E759D2C5}"/>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034630" y="4342956"/>
              <a:ext cx="1399986" cy="1399986"/>
            </a:xfrm>
            <a:prstGeom prst="rect">
              <a:avLst/>
            </a:prstGeom>
          </p:spPr>
        </p:pic>
        <p:sp>
          <p:nvSpPr>
            <p:cNvPr id="57" name="מלבן 56">
              <a:extLst>
                <a:ext uri="{FF2B5EF4-FFF2-40B4-BE49-F238E27FC236}">
                  <a16:creationId xmlns:a16="http://schemas.microsoft.com/office/drawing/2014/main" id="{AB90418A-B819-4F93-A569-B4A42AD77289}"/>
                </a:ext>
              </a:extLst>
            </p:cNvPr>
            <p:cNvSpPr/>
            <p:nvPr/>
          </p:nvSpPr>
          <p:spPr>
            <a:xfrm>
              <a:off x="2549813" y="4139897"/>
              <a:ext cx="1758645" cy="1777303"/>
            </a:xfrm>
            <a:prstGeom prst="rect">
              <a:avLst/>
            </a:prstGeom>
            <a:solidFill>
              <a:srgbClr val="FDE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he-IL" sz="1050" dirty="0">
                  <a:solidFill>
                    <a:srgbClr val="B05252"/>
                  </a:solidFill>
                  <a:latin typeface="Makom Balev Hebrew" panose="02000503000000000000" pitchFamily="2" charset="-79"/>
                  <a:cs typeface="Makom Balev Hebrew" panose="02000503000000000000" pitchFamily="2" charset="-79"/>
                </a:rPr>
                <a:t>תלמידי י"ב היקרים שלנו, ביום ראשון, 24/1 תיבחנו בבחינת בגרות באנגלית בע"פ. בהתאם להנחיות משרד החינוך פרסמנו לכל אחד את שעת הבחינה בטבלאות המצורפות, בחדרי המחשבים. עליכם למלא הצהרת בריאות טרם הגיעכם</a:t>
              </a:r>
            </a:p>
          </p:txBody>
        </p:sp>
        <p:pic>
          <p:nvPicPr>
            <p:cNvPr id="58" name="תמונה 57">
              <a:extLst>
                <a:ext uri="{FF2B5EF4-FFF2-40B4-BE49-F238E27FC236}">
                  <a16:creationId xmlns:a16="http://schemas.microsoft.com/office/drawing/2014/main" id="{80C52E60-D52A-4E9C-B38E-C5EC3B212759}"/>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4423383" y="4320558"/>
              <a:ext cx="1399986" cy="1399986"/>
            </a:xfrm>
            <a:prstGeom prst="rect">
              <a:avLst/>
            </a:prstGeom>
          </p:spPr>
        </p:pic>
        <p:sp>
          <p:nvSpPr>
            <p:cNvPr id="59" name="משולש שווה-שוקיים 58">
              <a:extLst>
                <a:ext uri="{FF2B5EF4-FFF2-40B4-BE49-F238E27FC236}">
                  <a16:creationId xmlns:a16="http://schemas.microsoft.com/office/drawing/2014/main" id="{07BD7F3C-AFAC-4B56-B992-2F26783ED322}"/>
                </a:ext>
              </a:extLst>
            </p:cNvPr>
            <p:cNvSpPr/>
            <p:nvPr/>
          </p:nvSpPr>
          <p:spPr>
            <a:xfrm rot="5400000">
              <a:off x="5505278" y="4960957"/>
              <a:ext cx="887168" cy="143378"/>
            </a:xfrm>
            <a:prstGeom prst="triangle">
              <a:avLst/>
            </a:prstGeom>
            <a:solidFill>
              <a:srgbClr val="FC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B05252"/>
                </a:solidFill>
              </a:endParaRPr>
            </a:p>
          </p:txBody>
        </p:sp>
        <p:sp>
          <p:nvSpPr>
            <p:cNvPr id="60" name="משולש שווה-שוקיים 59">
              <a:extLst>
                <a:ext uri="{FF2B5EF4-FFF2-40B4-BE49-F238E27FC236}">
                  <a16:creationId xmlns:a16="http://schemas.microsoft.com/office/drawing/2014/main" id="{543ED614-A932-47E5-9268-DBFF1BD7F8B2}"/>
                </a:ext>
              </a:extLst>
            </p:cNvPr>
            <p:cNvSpPr/>
            <p:nvPr/>
          </p:nvSpPr>
          <p:spPr>
            <a:xfrm rot="16200000" flipH="1">
              <a:off x="465554" y="4992292"/>
              <a:ext cx="887168" cy="143378"/>
            </a:xfrm>
            <a:prstGeom prst="triangle">
              <a:avLst/>
            </a:prstGeom>
            <a:solidFill>
              <a:srgbClr val="FC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pic>
          <p:nvPicPr>
            <p:cNvPr id="61" name="תמונה 60">
              <a:extLst>
                <a:ext uri="{FF2B5EF4-FFF2-40B4-BE49-F238E27FC236}">
                  <a16:creationId xmlns:a16="http://schemas.microsoft.com/office/drawing/2014/main" id="{0CF47704-36D9-457C-AD6B-4773A94E82CC}"/>
                </a:ext>
              </a:extLst>
            </p:cNvPr>
            <p:cNvPicPr>
              <a:picLocks noChangeAspect="1"/>
            </p:cNvPicPr>
            <p:nvPr/>
          </p:nvPicPr>
          <p:blipFill rotWithShape="1">
            <a:blip r:embed="rId8"/>
            <a:srcRect l="14003" t="3410" r="18105"/>
            <a:stretch/>
          </p:blipFill>
          <p:spPr>
            <a:xfrm>
              <a:off x="2549812" y="4139896"/>
              <a:ext cx="1758646" cy="1777303"/>
            </a:xfrm>
            <a:prstGeom prst="rect">
              <a:avLst/>
            </a:prstGeom>
          </p:spPr>
        </p:pic>
        <p:pic>
          <p:nvPicPr>
            <p:cNvPr id="62" name="Picture 4" descr="המטרה: הצלת חיים, האמצעי: פסטיבל בסוודר">
              <a:extLst>
                <a:ext uri="{FF2B5EF4-FFF2-40B4-BE49-F238E27FC236}">
                  <a16:creationId xmlns:a16="http://schemas.microsoft.com/office/drawing/2014/main" id="{75E8EB3D-AFD8-44FA-8762-BEE61C3FAC84}"/>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0541" t="1884" r="6931" b="4866"/>
            <a:stretch/>
          </p:blipFill>
          <p:spPr bwMode="auto">
            <a:xfrm>
              <a:off x="4423382" y="4320558"/>
              <a:ext cx="1399988" cy="139998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המטרה: הצלת חיים, האמצעי: פסטיבל בסוודר">
              <a:extLst>
                <a:ext uri="{FF2B5EF4-FFF2-40B4-BE49-F238E27FC236}">
                  <a16:creationId xmlns:a16="http://schemas.microsoft.com/office/drawing/2014/main" id="{7B1369D7-2D2E-43A7-A2A1-30715F43754F}"/>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6622" t="5595" r="9982" b="2659"/>
            <a:stretch/>
          </p:blipFill>
          <p:spPr bwMode="auto">
            <a:xfrm>
              <a:off x="1034630" y="4342956"/>
              <a:ext cx="1399986" cy="139998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95390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מלבן 9">
            <a:extLst>
              <a:ext uri="{FF2B5EF4-FFF2-40B4-BE49-F238E27FC236}">
                <a16:creationId xmlns:a16="http://schemas.microsoft.com/office/drawing/2014/main" id="{38C209C3-0932-4A09-B2CC-D69D71F43D7D}"/>
              </a:ext>
            </a:extLst>
          </p:cNvPr>
          <p:cNvSpPr/>
          <p:nvPr/>
        </p:nvSpPr>
        <p:spPr>
          <a:xfrm>
            <a:off x="0" y="368132"/>
            <a:ext cx="6857999" cy="7434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262626"/>
              </a:solidFill>
            </a:endParaRPr>
          </a:p>
        </p:txBody>
      </p:sp>
      <p:pic>
        <p:nvPicPr>
          <p:cNvPr id="3" name="תמונה 2">
            <a:extLst>
              <a:ext uri="{FF2B5EF4-FFF2-40B4-BE49-F238E27FC236}">
                <a16:creationId xmlns:a16="http://schemas.microsoft.com/office/drawing/2014/main" id="{DCB6673E-83A1-4575-BF70-E98CEED7E4E5}"/>
              </a:ext>
            </a:extLst>
          </p:cNvPr>
          <p:cNvPicPr>
            <a:picLocks noChangeAspect="1"/>
          </p:cNvPicPr>
          <p:nvPr/>
        </p:nvPicPr>
        <p:blipFill rotWithShape="1">
          <a:blip r:embed="rId2"/>
          <a:srcRect b="90494"/>
          <a:stretch/>
        </p:blipFill>
        <p:spPr>
          <a:xfrm>
            <a:off x="0" y="0"/>
            <a:ext cx="6858000" cy="368132"/>
          </a:xfrm>
          <a:prstGeom prst="rect">
            <a:avLst/>
          </a:prstGeom>
        </p:spPr>
      </p:pic>
      <p:sp>
        <p:nvSpPr>
          <p:cNvPr id="26" name="מלבן 25">
            <a:extLst>
              <a:ext uri="{FF2B5EF4-FFF2-40B4-BE49-F238E27FC236}">
                <a16:creationId xmlns:a16="http://schemas.microsoft.com/office/drawing/2014/main" id="{7BBDF5AE-4A6D-4141-A3EB-28295C1E6D6C}"/>
              </a:ext>
            </a:extLst>
          </p:cNvPr>
          <p:cNvSpPr/>
          <p:nvPr/>
        </p:nvSpPr>
        <p:spPr>
          <a:xfrm>
            <a:off x="56880" y="407169"/>
            <a:ext cx="1387169" cy="228924"/>
          </a:xfrm>
          <a:custGeom>
            <a:avLst/>
            <a:gdLst>
              <a:gd name="connsiteX0" fmla="*/ 0 w 1387169"/>
              <a:gd name="connsiteY0" fmla="*/ 0 h 228924"/>
              <a:gd name="connsiteX1" fmla="*/ 476261 w 1387169"/>
              <a:gd name="connsiteY1" fmla="*/ 0 h 228924"/>
              <a:gd name="connsiteX2" fmla="*/ 966394 w 1387169"/>
              <a:gd name="connsiteY2" fmla="*/ 0 h 228924"/>
              <a:gd name="connsiteX3" fmla="*/ 1387169 w 1387169"/>
              <a:gd name="connsiteY3" fmla="*/ 0 h 228924"/>
              <a:gd name="connsiteX4" fmla="*/ 1387169 w 1387169"/>
              <a:gd name="connsiteY4" fmla="*/ 228924 h 228924"/>
              <a:gd name="connsiteX5" fmla="*/ 938651 w 1387169"/>
              <a:gd name="connsiteY5" fmla="*/ 228924 h 228924"/>
              <a:gd name="connsiteX6" fmla="*/ 504005 w 1387169"/>
              <a:gd name="connsiteY6" fmla="*/ 228924 h 228924"/>
              <a:gd name="connsiteX7" fmla="*/ 0 w 1387169"/>
              <a:gd name="connsiteY7" fmla="*/ 228924 h 228924"/>
              <a:gd name="connsiteX8" fmla="*/ 0 w 1387169"/>
              <a:gd name="connsiteY8" fmla="*/ 0 h 228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169" h="228924" fill="none" extrusionOk="0">
                <a:moveTo>
                  <a:pt x="0" y="0"/>
                </a:moveTo>
                <a:cubicBezTo>
                  <a:pt x="222341" y="-22211"/>
                  <a:pt x="249372" y="40298"/>
                  <a:pt x="476261" y="0"/>
                </a:cubicBezTo>
                <a:cubicBezTo>
                  <a:pt x="703150" y="-40298"/>
                  <a:pt x="758578" y="1320"/>
                  <a:pt x="966394" y="0"/>
                </a:cubicBezTo>
                <a:cubicBezTo>
                  <a:pt x="1174210" y="-1320"/>
                  <a:pt x="1294412" y="39946"/>
                  <a:pt x="1387169" y="0"/>
                </a:cubicBezTo>
                <a:cubicBezTo>
                  <a:pt x="1406554" y="83047"/>
                  <a:pt x="1381337" y="114590"/>
                  <a:pt x="1387169" y="228924"/>
                </a:cubicBezTo>
                <a:cubicBezTo>
                  <a:pt x="1259919" y="239029"/>
                  <a:pt x="1158190" y="177244"/>
                  <a:pt x="938651" y="228924"/>
                </a:cubicBezTo>
                <a:cubicBezTo>
                  <a:pt x="719112" y="280604"/>
                  <a:pt x="692422" y="226944"/>
                  <a:pt x="504005" y="228924"/>
                </a:cubicBezTo>
                <a:cubicBezTo>
                  <a:pt x="315588" y="230904"/>
                  <a:pt x="106154" y="173012"/>
                  <a:pt x="0" y="228924"/>
                </a:cubicBezTo>
                <a:cubicBezTo>
                  <a:pt x="-7971" y="130712"/>
                  <a:pt x="24713" y="68998"/>
                  <a:pt x="0" y="0"/>
                </a:cubicBezTo>
                <a:close/>
              </a:path>
              <a:path w="1387169" h="228924" stroke="0" extrusionOk="0">
                <a:moveTo>
                  <a:pt x="0" y="0"/>
                </a:moveTo>
                <a:cubicBezTo>
                  <a:pt x="216022" y="-8378"/>
                  <a:pt x="249786" y="12810"/>
                  <a:pt x="448518" y="0"/>
                </a:cubicBezTo>
                <a:cubicBezTo>
                  <a:pt x="647250" y="-12810"/>
                  <a:pt x="793687" y="38108"/>
                  <a:pt x="938651" y="0"/>
                </a:cubicBezTo>
                <a:cubicBezTo>
                  <a:pt x="1083615" y="-38108"/>
                  <a:pt x="1209328" y="11561"/>
                  <a:pt x="1387169" y="0"/>
                </a:cubicBezTo>
                <a:cubicBezTo>
                  <a:pt x="1396028" y="99493"/>
                  <a:pt x="1373892" y="153715"/>
                  <a:pt x="1387169" y="228924"/>
                </a:cubicBezTo>
                <a:cubicBezTo>
                  <a:pt x="1180322" y="262441"/>
                  <a:pt x="1112274" y="185176"/>
                  <a:pt x="910908" y="228924"/>
                </a:cubicBezTo>
                <a:cubicBezTo>
                  <a:pt x="709542" y="272672"/>
                  <a:pt x="617282" y="213801"/>
                  <a:pt x="476261" y="228924"/>
                </a:cubicBezTo>
                <a:cubicBezTo>
                  <a:pt x="335240" y="244047"/>
                  <a:pt x="139599" y="220032"/>
                  <a:pt x="0" y="228924"/>
                </a:cubicBezTo>
                <a:cubicBezTo>
                  <a:pt x="-2409" y="181975"/>
                  <a:pt x="22593" y="111509"/>
                  <a:pt x="0" y="0"/>
                </a:cubicBezTo>
                <a:close/>
              </a:path>
            </a:pathLst>
          </a:custGeom>
          <a:solidFill>
            <a:srgbClr val="FCD0D0"/>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500" dirty="0">
                <a:solidFill>
                  <a:srgbClr val="262626"/>
                </a:solidFill>
                <a:latin typeface="Arial Black" panose="020B0A04020102020204" pitchFamily="34" charset="0"/>
                <a:ea typeface="Adobe Heiti Std R" panose="020B0400000000000000" pitchFamily="34" charset="-128"/>
              </a:rPr>
              <a:t>makom.balev.project@gmail.com</a:t>
            </a:r>
          </a:p>
          <a:p>
            <a:r>
              <a:rPr lang="en-US" sz="500" dirty="0">
                <a:solidFill>
                  <a:srgbClr val="262626"/>
                </a:solidFill>
                <a:latin typeface="Arial Black" panose="020B0A04020102020204" pitchFamily="34" charset="0"/>
                <a:ea typeface="Adobe Heiti Std R" panose="020B0400000000000000" pitchFamily="34" charset="-128"/>
              </a:rPr>
              <a:t>054-5920281</a:t>
            </a:r>
            <a:endParaRPr lang="he-IL" sz="400" dirty="0">
              <a:solidFill>
                <a:srgbClr val="262626"/>
              </a:solidFill>
              <a:latin typeface="Arial Black" panose="020B0A04020102020204" pitchFamily="34" charset="0"/>
              <a:ea typeface="Adobe Heiti Std R" panose="020B0400000000000000" pitchFamily="34" charset="-128"/>
            </a:endParaRPr>
          </a:p>
        </p:txBody>
      </p:sp>
      <p:pic>
        <p:nvPicPr>
          <p:cNvPr id="9" name="תמונה 8" descr="תמונה שמכילה טקסט, שלט, גרפיקה וקטורית&#10;&#10;התיאור נוצר באופן אוטומטי">
            <a:extLst>
              <a:ext uri="{FF2B5EF4-FFF2-40B4-BE49-F238E27FC236}">
                <a16:creationId xmlns:a16="http://schemas.microsoft.com/office/drawing/2014/main" id="{5B503F38-9100-4335-B4EC-07303EC44F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380" y="407488"/>
            <a:ext cx="658022" cy="645816"/>
          </a:xfrm>
          <a:prstGeom prst="rect">
            <a:avLst/>
          </a:prstGeom>
        </p:spPr>
      </p:pic>
      <p:sp>
        <p:nvSpPr>
          <p:cNvPr id="30" name="מלבן 29">
            <a:extLst>
              <a:ext uri="{FF2B5EF4-FFF2-40B4-BE49-F238E27FC236}">
                <a16:creationId xmlns:a16="http://schemas.microsoft.com/office/drawing/2014/main" id="{5408A7EF-C955-4B8A-8467-2251E2B442A9}"/>
              </a:ext>
            </a:extLst>
          </p:cNvPr>
          <p:cNvSpPr/>
          <p:nvPr/>
        </p:nvSpPr>
        <p:spPr>
          <a:xfrm>
            <a:off x="56880" y="661706"/>
            <a:ext cx="1387169" cy="85778"/>
          </a:xfrm>
          <a:custGeom>
            <a:avLst/>
            <a:gdLst>
              <a:gd name="connsiteX0" fmla="*/ 0 w 1387169"/>
              <a:gd name="connsiteY0" fmla="*/ 0 h 85778"/>
              <a:gd name="connsiteX1" fmla="*/ 476261 w 1387169"/>
              <a:gd name="connsiteY1" fmla="*/ 0 h 85778"/>
              <a:gd name="connsiteX2" fmla="*/ 966394 w 1387169"/>
              <a:gd name="connsiteY2" fmla="*/ 0 h 85778"/>
              <a:gd name="connsiteX3" fmla="*/ 1387169 w 1387169"/>
              <a:gd name="connsiteY3" fmla="*/ 0 h 85778"/>
              <a:gd name="connsiteX4" fmla="*/ 1387169 w 1387169"/>
              <a:gd name="connsiteY4" fmla="*/ 85778 h 85778"/>
              <a:gd name="connsiteX5" fmla="*/ 938651 w 1387169"/>
              <a:gd name="connsiteY5" fmla="*/ 85778 h 85778"/>
              <a:gd name="connsiteX6" fmla="*/ 504005 w 1387169"/>
              <a:gd name="connsiteY6" fmla="*/ 85778 h 85778"/>
              <a:gd name="connsiteX7" fmla="*/ 0 w 1387169"/>
              <a:gd name="connsiteY7" fmla="*/ 85778 h 85778"/>
              <a:gd name="connsiteX8" fmla="*/ 0 w 1387169"/>
              <a:gd name="connsiteY8" fmla="*/ 0 h 85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169" h="85778" fill="none" extrusionOk="0">
                <a:moveTo>
                  <a:pt x="0" y="0"/>
                </a:moveTo>
                <a:cubicBezTo>
                  <a:pt x="222341" y="-22211"/>
                  <a:pt x="249372" y="40298"/>
                  <a:pt x="476261" y="0"/>
                </a:cubicBezTo>
                <a:cubicBezTo>
                  <a:pt x="703150" y="-40298"/>
                  <a:pt x="758578" y="1320"/>
                  <a:pt x="966394" y="0"/>
                </a:cubicBezTo>
                <a:cubicBezTo>
                  <a:pt x="1174210" y="-1320"/>
                  <a:pt x="1294412" y="39946"/>
                  <a:pt x="1387169" y="0"/>
                </a:cubicBezTo>
                <a:cubicBezTo>
                  <a:pt x="1394197" y="18726"/>
                  <a:pt x="1379710" y="63666"/>
                  <a:pt x="1387169" y="85778"/>
                </a:cubicBezTo>
                <a:cubicBezTo>
                  <a:pt x="1259919" y="95883"/>
                  <a:pt x="1158190" y="34098"/>
                  <a:pt x="938651" y="85778"/>
                </a:cubicBezTo>
                <a:cubicBezTo>
                  <a:pt x="719112" y="137458"/>
                  <a:pt x="692422" y="83798"/>
                  <a:pt x="504005" y="85778"/>
                </a:cubicBezTo>
                <a:cubicBezTo>
                  <a:pt x="315588" y="87758"/>
                  <a:pt x="106154" y="29866"/>
                  <a:pt x="0" y="85778"/>
                </a:cubicBezTo>
                <a:cubicBezTo>
                  <a:pt x="-5570" y="59084"/>
                  <a:pt x="137" y="38280"/>
                  <a:pt x="0" y="0"/>
                </a:cubicBezTo>
                <a:close/>
              </a:path>
              <a:path w="1387169" h="85778" stroke="0" extrusionOk="0">
                <a:moveTo>
                  <a:pt x="0" y="0"/>
                </a:moveTo>
                <a:cubicBezTo>
                  <a:pt x="216022" y="-8378"/>
                  <a:pt x="249786" y="12810"/>
                  <a:pt x="448518" y="0"/>
                </a:cubicBezTo>
                <a:cubicBezTo>
                  <a:pt x="647250" y="-12810"/>
                  <a:pt x="793687" y="38108"/>
                  <a:pt x="938651" y="0"/>
                </a:cubicBezTo>
                <a:cubicBezTo>
                  <a:pt x="1083615" y="-38108"/>
                  <a:pt x="1209328" y="11561"/>
                  <a:pt x="1387169" y="0"/>
                </a:cubicBezTo>
                <a:cubicBezTo>
                  <a:pt x="1388533" y="18032"/>
                  <a:pt x="1378282" y="57357"/>
                  <a:pt x="1387169" y="85778"/>
                </a:cubicBezTo>
                <a:cubicBezTo>
                  <a:pt x="1180322" y="119295"/>
                  <a:pt x="1112274" y="42030"/>
                  <a:pt x="910908" y="85778"/>
                </a:cubicBezTo>
                <a:cubicBezTo>
                  <a:pt x="709542" y="129526"/>
                  <a:pt x="617282" y="70655"/>
                  <a:pt x="476261" y="85778"/>
                </a:cubicBezTo>
                <a:cubicBezTo>
                  <a:pt x="335240" y="100901"/>
                  <a:pt x="139599" y="76886"/>
                  <a:pt x="0" y="85778"/>
                </a:cubicBezTo>
                <a:cubicBezTo>
                  <a:pt x="-1411" y="53888"/>
                  <a:pt x="8581" y="41211"/>
                  <a:pt x="0" y="0"/>
                </a:cubicBezTo>
                <a:close/>
              </a:path>
            </a:pathLst>
          </a:custGeom>
          <a:solidFill>
            <a:srgbClr val="FCD0D0"/>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500" dirty="0">
                <a:solidFill>
                  <a:srgbClr val="262626"/>
                </a:solidFill>
                <a:latin typeface="Arial Black" panose="020B0A04020102020204" pitchFamily="34" charset="0"/>
                <a:ea typeface="Adobe Heiti Std R" panose="020B0400000000000000" pitchFamily="34" charset="-128"/>
              </a:rPr>
              <a:t>Facebook  |  Instagram  |  TikTok</a:t>
            </a:r>
            <a:endParaRPr lang="he-IL" sz="500" dirty="0">
              <a:solidFill>
                <a:srgbClr val="262626"/>
              </a:solidFill>
              <a:latin typeface="Arial Black" panose="020B0A04020102020204" pitchFamily="34" charset="0"/>
              <a:ea typeface="Adobe Heiti Std R" panose="020B0400000000000000" pitchFamily="34" charset="-128"/>
            </a:endParaRPr>
          </a:p>
        </p:txBody>
      </p:sp>
      <p:sp>
        <p:nvSpPr>
          <p:cNvPr id="31" name="מלבן 30">
            <a:extLst>
              <a:ext uri="{FF2B5EF4-FFF2-40B4-BE49-F238E27FC236}">
                <a16:creationId xmlns:a16="http://schemas.microsoft.com/office/drawing/2014/main" id="{F6E334BD-516A-4179-9169-8419A63D8A9C}"/>
              </a:ext>
            </a:extLst>
          </p:cNvPr>
          <p:cNvSpPr/>
          <p:nvPr/>
        </p:nvSpPr>
        <p:spPr>
          <a:xfrm>
            <a:off x="5269990" y="856900"/>
            <a:ext cx="396981" cy="206836"/>
          </a:xfrm>
          <a:prstGeom prst="rect">
            <a:avLst/>
          </a:prstGeom>
          <a:solidFill>
            <a:srgbClr val="FC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262626"/>
              </a:solidFill>
            </a:endParaRPr>
          </a:p>
        </p:txBody>
      </p:sp>
      <p:sp>
        <p:nvSpPr>
          <p:cNvPr id="33" name="מלבן 32">
            <a:extLst>
              <a:ext uri="{FF2B5EF4-FFF2-40B4-BE49-F238E27FC236}">
                <a16:creationId xmlns:a16="http://schemas.microsoft.com/office/drawing/2014/main" id="{8A8BC53E-B589-41FE-A668-2FF78FDC04ED}"/>
              </a:ext>
            </a:extLst>
          </p:cNvPr>
          <p:cNvSpPr/>
          <p:nvPr/>
        </p:nvSpPr>
        <p:spPr>
          <a:xfrm>
            <a:off x="4584738" y="856900"/>
            <a:ext cx="537228" cy="206836"/>
          </a:xfrm>
          <a:prstGeom prst="rect">
            <a:avLst/>
          </a:prstGeom>
          <a:solidFill>
            <a:srgbClr val="FE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262626"/>
              </a:solidFill>
            </a:endParaRPr>
          </a:p>
        </p:txBody>
      </p:sp>
      <p:pic>
        <p:nvPicPr>
          <p:cNvPr id="34" name="תמונה 33" descr="תמונה שמכילה טקסט, שלט, גרפיקה וקטורית&#10;&#10;התיאור נוצר באופן אוטומטי">
            <a:extLst>
              <a:ext uri="{FF2B5EF4-FFF2-40B4-BE49-F238E27FC236}">
                <a16:creationId xmlns:a16="http://schemas.microsoft.com/office/drawing/2014/main" id="{BF2E873E-7176-4AB4-94BE-06386CCBF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6358" y="13047"/>
            <a:ext cx="146683" cy="143962"/>
          </a:xfrm>
          <a:prstGeom prst="rect">
            <a:avLst/>
          </a:prstGeom>
          <a:solidFill>
            <a:srgbClr val="FFFFFF"/>
          </a:solidFill>
        </p:spPr>
      </p:pic>
      <p:sp>
        <p:nvSpPr>
          <p:cNvPr id="8" name="מלבן 7">
            <a:extLst>
              <a:ext uri="{FF2B5EF4-FFF2-40B4-BE49-F238E27FC236}">
                <a16:creationId xmlns:a16="http://schemas.microsoft.com/office/drawing/2014/main" id="{2AA00327-369B-4874-A77C-4AA218078C72}"/>
              </a:ext>
            </a:extLst>
          </p:cNvPr>
          <p:cNvSpPr/>
          <p:nvPr/>
        </p:nvSpPr>
        <p:spPr>
          <a:xfrm>
            <a:off x="1243484" y="40193"/>
            <a:ext cx="45719" cy="9851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262626"/>
              </a:solidFill>
            </a:endParaRPr>
          </a:p>
        </p:txBody>
      </p:sp>
      <p:sp>
        <p:nvSpPr>
          <p:cNvPr id="24" name="מלבן 23">
            <a:extLst>
              <a:ext uri="{FF2B5EF4-FFF2-40B4-BE49-F238E27FC236}">
                <a16:creationId xmlns:a16="http://schemas.microsoft.com/office/drawing/2014/main" id="{41AC09F7-D020-4261-B1A3-D322B2FAAECD}"/>
              </a:ext>
            </a:extLst>
          </p:cNvPr>
          <p:cNvSpPr/>
          <p:nvPr/>
        </p:nvSpPr>
        <p:spPr>
          <a:xfrm>
            <a:off x="573715" y="841667"/>
            <a:ext cx="5294478" cy="244986"/>
          </a:xfrm>
          <a:custGeom>
            <a:avLst/>
            <a:gdLst>
              <a:gd name="connsiteX0" fmla="*/ 0 w 5294478"/>
              <a:gd name="connsiteY0" fmla="*/ 0 h 244986"/>
              <a:gd name="connsiteX1" fmla="*/ 641220 w 5294478"/>
              <a:gd name="connsiteY1" fmla="*/ 0 h 244986"/>
              <a:gd name="connsiteX2" fmla="*/ 1123606 w 5294478"/>
              <a:gd name="connsiteY2" fmla="*/ 0 h 244986"/>
              <a:gd name="connsiteX3" fmla="*/ 1658936 w 5294478"/>
              <a:gd name="connsiteY3" fmla="*/ 0 h 244986"/>
              <a:gd name="connsiteX4" fmla="*/ 2247212 w 5294478"/>
              <a:gd name="connsiteY4" fmla="*/ 0 h 244986"/>
              <a:gd name="connsiteX5" fmla="*/ 2941377 w 5294478"/>
              <a:gd name="connsiteY5" fmla="*/ 0 h 244986"/>
              <a:gd name="connsiteX6" fmla="*/ 3635542 w 5294478"/>
              <a:gd name="connsiteY6" fmla="*/ 0 h 244986"/>
              <a:gd name="connsiteX7" fmla="*/ 4223817 w 5294478"/>
              <a:gd name="connsiteY7" fmla="*/ 0 h 244986"/>
              <a:gd name="connsiteX8" fmla="*/ 4706203 w 5294478"/>
              <a:gd name="connsiteY8" fmla="*/ 0 h 244986"/>
              <a:gd name="connsiteX9" fmla="*/ 5294478 w 5294478"/>
              <a:gd name="connsiteY9" fmla="*/ 0 h 244986"/>
              <a:gd name="connsiteX10" fmla="*/ 5294478 w 5294478"/>
              <a:gd name="connsiteY10" fmla="*/ 244986 h 244986"/>
              <a:gd name="connsiteX11" fmla="*/ 4865037 w 5294478"/>
              <a:gd name="connsiteY11" fmla="*/ 244986 h 244986"/>
              <a:gd name="connsiteX12" fmla="*/ 4329706 w 5294478"/>
              <a:gd name="connsiteY12" fmla="*/ 244986 h 244986"/>
              <a:gd name="connsiteX13" fmla="*/ 3635542 w 5294478"/>
              <a:gd name="connsiteY13" fmla="*/ 244986 h 244986"/>
              <a:gd name="connsiteX14" fmla="*/ 2994321 w 5294478"/>
              <a:gd name="connsiteY14" fmla="*/ 244986 h 244986"/>
              <a:gd name="connsiteX15" fmla="*/ 2300157 w 5294478"/>
              <a:gd name="connsiteY15" fmla="*/ 244986 h 244986"/>
              <a:gd name="connsiteX16" fmla="*/ 1605992 w 5294478"/>
              <a:gd name="connsiteY16" fmla="*/ 244986 h 244986"/>
              <a:gd name="connsiteX17" fmla="*/ 964772 w 5294478"/>
              <a:gd name="connsiteY17" fmla="*/ 244986 h 244986"/>
              <a:gd name="connsiteX18" fmla="*/ 0 w 5294478"/>
              <a:gd name="connsiteY18" fmla="*/ 244986 h 244986"/>
              <a:gd name="connsiteX19" fmla="*/ 0 w 5294478"/>
              <a:gd name="connsiteY19" fmla="*/ 0 h 24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94478" h="244986" extrusionOk="0">
                <a:moveTo>
                  <a:pt x="0" y="0"/>
                </a:moveTo>
                <a:cubicBezTo>
                  <a:pt x="152995" y="-29524"/>
                  <a:pt x="352474" y="29697"/>
                  <a:pt x="641220" y="0"/>
                </a:cubicBezTo>
                <a:cubicBezTo>
                  <a:pt x="929966" y="-29697"/>
                  <a:pt x="1003169" y="3072"/>
                  <a:pt x="1123606" y="0"/>
                </a:cubicBezTo>
                <a:cubicBezTo>
                  <a:pt x="1244043" y="-3072"/>
                  <a:pt x="1431965" y="58435"/>
                  <a:pt x="1658936" y="0"/>
                </a:cubicBezTo>
                <a:cubicBezTo>
                  <a:pt x="1885907" y="-58435"/>
                  <a:pt x="2062572" y="57881"/>
                  <a:pt x="2247212" y="0"/>
                </a:cubicBezTo>
                <a:cubicBezTo>
                  <a:pt x="2431852" y="-57881"/>
                  <a:pt x="2748072" y="11707"/>
                  <a:pt x="2941377" y="0"/>
                </a:cubicBezTo>
                <a:cubicBezTo>
                  <a:pt x="3134683" y="-11707"/>
                  <a:pt x="3437553" y="17419"/>
                  <a:pt x="3635542" y="0"/>
                </a:cubicBezTo>
                <a:cubicBezTo>
                  <a:pt x="3833531" y="-17419"/>
                  <a:pt x="4021895" y="51162"/>
                  <a:pt x="4223817" y="0"/>
                </a:cubicBezTo>
                <a:cubicBezTo>
                  <a:pt x="4425740" y="-51162"/>
                  <a:pt x="4534482" y="17076"/>
                  <a:pt x="4706203" y="0"/>
                </a:cubicBezTo>
                <a:cubicBezTo>
                  <a:pt x="4877924" y="-17076"/>
                  <a:pt x="5013213" y="32276"/>
                  <a:pt x="5294478" y="0"/>
                </a:cubicBezTo>
                <a:cubicBezTo>
                  <a:pt x="5309140" y="100437"/>
                  <a:pt x="5271961" y="129252"/>
                  <a:pt x="5294478" y="244986"/>
                </a:cubicBezTo>
                <a:cubicBezTo>
                  <a:pt x="5148665" y="275905"/>
                  <a:pt x="4961558" y="209440"/>
                  <a:pt x="4865037" y="244986"/>
                </a:cubicBezTo>
                <a:cubicBezTo>
                  <a:pt x="4768516" y="280532"/>
                  <a:pt x="4525729" y="225895"/>
                  <a:pt x="4329706" y="244986"/>
                </a:cubicBezTo>
                <a:cubicBezTo>
                  <a:pt x="4133683" y="264077"/>
                  <a:pt x="3826072" y="213300"/>
                  <a:pt x="3635542" y="244986"/>
                </a:cubicBezTo>
                <a:cubicBezTo>
                  <a:pt x="3445012" y="276672"/>
                  <a:pt x="3267410" y="209403"/>
                  <a:pt x="2994321" y="244986"/>
                </a:cubicBezTo>
                <a:cubicBezTo>
                  <a:pt x="2721232" y="280569"/>
                  <a:pt x="2561638" y="174106"/>
                  <a:pt x="2300157" y="244986"/>
                </a:cubicBezTo>
                <a:cubicBezTo>
                  <a:pt x="2038676" y="315866"/>
                  <a:pt x="1825519" y="181080"/>
                  <a:pt x="1605992" y="244986"/>
                </a:cubicBezTo>
                <a:cubicBezTo>
                  <a:pt x="1386465" y="308892"/>
                  <a:pt x="1177478" y="205714"/>
                  <a:pt x="964772" y="244986"/>
                </a:cubicBezTo>
                <a:cubicBezTo>
                  <a:pt x="752066" y="284258"/>
                  <a:pt x="443973" y="148172"/>
                  <a:pt x="0" y="244986"/>
                </a:cubicBezTo>
                <a:cubicBezTo>
                  <a:pt x="-28518" y="186301"/>
                  <a:pt x="6572" y="89681"/>
                  <a:pt x="0" y="0"/>
                </a:cubicBezTo>
                <a:close/>
              </a:path>
            </a:pathLst>
          </a:custGeom>
          <a:noFill/>
          <a:ln>
            <a:noFill/>
            <a:extLst>
              <a:ext uri="{C807C97D-BFC1-408E-A445-0C87EB9F89A2}">
                <ask:lineSketchStyleProps xmlns:ask="http://schemas.microsoft.com/office/drawing/2018/sketchyshapes" sd="582065366">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he-IL" sz="1400" dirty="0">
                <a:solidFill>
                  <a:srgbClr val="262626"/>
                </a:solidFill>
                <a:latin typeface="Makom Balev Hebrew" panose="02000503000000000000" pitchFamily="2" charset="-79"/>
                <a:cs typeface="Makom Balev Hebrew" panose="02000503000000000000" pitchFamily="2" charset="-79"/>
              </a:rPr>
              <a:t>בית   </a:t>
            </a:r>
            <a:r>
              <a:rPr lang="he-IL" sz="2000" dirty="0">
                <a:solidFill>
                  <a:srgbClr val="262626"/>
                </a:solidFill>
                <a:latin typeface="Makom Balev Hebrew" panose="02000503000000000000" pitchFamily="2" charset="-79"/>
                <a:cs typeface="Makom Balev Hebrew" panose="02000503000000000000" pitchFamily="2" charset="-79"/>
              </a:rPr>
              <a:t>ו</a:t>
            </a:r>
            <a:r>
              <a:rPr lang="he-IL" sz="1400" dirty="0">
                <a:solidFill>
                  <a:srgbClr val="262626"/>
                </a:solidFill>
                <a:latin typeface="Makom Balev Hebrew" panose="02000503000000000000" pitchFamily="2" charset="-79"/>
                <a:cs typeface="Makom Balev Hebrew" panose="02000503000000000000" pitchFamily="2" charset="-79"/>
              </a:rPr>
              <a:t>   אודות   </a:t>
            </a:r>
            <a:r>
              <a:rPr lang="he-IL" sz="2000" dirty="0">
                <a:solidFill>
                  <a:srgbClr val="262626"/>
                </a:solidFill>
                <a:latin typeface="Makom Balev Hebrew" panose="02000503000000000000" pitchFamily="2" charset="-79"/>
                <a:cs typeface="Makom Balev Hebrew" panose="02000503000000000000" pitchFamily="2" charset="-79"/>
              </a:rPr>
              <a:t>ו</a:t>
            </a:r>
            <a:r>
              <a:rPr lang="he-IL" sz="1400" dirty="0">
                <a:solidFill>
                  <a:srgbClr val="262626"/>
                </a:solidFill>
                <a:latin typeface="Makom Balev Hebrew" panose="02000503000000000000" pitchFamily="2" charset="-79"/>
                <a:cs typeface="Makom Balev Hebrew" panose="02000503000000000000" pitchFamily="2" charset="-79"/>
              </a:rPr>
              <a:t>   בלוג   </a:t>
            </a:r>
            <a:r>
              <a:rPr lang="he-IL" sz="2000" dirty="0">
                <a:solidFill>
                  <a:srgbClr val="262626"/>
                </a:solidFill>
                <a:latin typeface="Makom Balev Hebrew" panose="02000503000000000000" pitchFamily="2" charset="-79"/>
                <a:cs typeface="Makom Balev Hebrew" panose="02000503000000000000" pitchFamily="2" charset="-79"/>
              </a:rPr>
              <a:t>ו</a:t>
            </a:r>
            <a:r>
              <a:rPr lang="he-IL" sz="1400" dirty="0">
                <a:solidFill>
                  <a:srgbClr val="262626"/>
                </a:solidFill>
                <a:latin typeface="Makom Balev Hebrew" panose="02000503000000000000" pitchFamily="2" charset="-79"/>
                <a:cs typeface="Makom Balev Hebrew" panose="02000503000000000000" pitchFamily="2" charset="-79"/>
              </a:rPr>
              <a:t>   גלריה   </a:t>
            </a:r>
            <a:r>
              <a:rPr lang="he-IL" sz="2000" dirty="0">
                <a:solidFill>
                  <a:srgbClr val="262626"/>
                </a:solidFill>
                <a:latin typeface="Makom Balev Hebrew" panose="02000503000000000000" pitchFamily="2" charset="-79"/>
                <a:cs typeface="Makom Balev Hebrew" panose="02000503000000000000" pitchFamily="2" charset="-79"/>
              </a:rPr>
              <a:t>ו</a:t>
            </a:r>
            <a:r>
              <a:rPr lang="he-IL" sz="1400" dirty="0">
                <a:solidFill>
                  <a:srgbClr val="262626"/>
                </a:solidFill>
                <a:latin typeface="Makom Balev Hebrew" panose="02000503000000000000" pitchFamily="2" charset="-79"/>
                <a:cs typeface="Makom Balev Hebrew" panose="02000503000000000000" pitchFamily="2" charset="-79"/>
              </a:rPr>
              <a:t>   הצטרפות   </a:t>
            </a:r>
            <a:r>
              <a:rPr lang="he-IL" sz="2000" dirty="0">
                <a:solidFill>
                  <a:srgbClr val="262626"/>
                </a:solidFill>
                <a:latin typeface="Makom Balev Hebrew" panose="02000503000000000000" pitchFamily="2" charset="-79"/>
                <a:cs typeface="Makom Balev Hebrew" panose="02000503000000000000" pitchFamily="2" charset="-79"/>
              </a:rPr>
              <a:t>ו</a:t>
            </a:r>
            <a:r>
              <a:rPr lang="he-IL" sz="1400" dirty="0">
                <a:solidFill>
                  <a:srgbClr val="262626"/>
                </a:solidFill>
                <a:latin typeface="Makom Balev Hebrew" panose="02000503000000000000" pitchFamily="2" charset="-79"/>
                <a:cs typeface="Makom Balev Hebrew" panose="02000503000000000000" pitchFamily="2" charset="-79"/>
              </a:rPr>
              <a:t>   יצירת קשר   </a:t>
            </a:r>
            <a:r>
              <a:rPr lang="he-IL" sz="2000" dirty="0">
                <a:solidFill>
                  <a:srgbClr val="262626"/>
                </a:solidFill>
                <a:latin typeface="Makom Balev Hebrew" panose="02000503000000000000" pitchFamily="2" charset="-79"/>
                <a:cs typeface="Makom Balev Hebrew" panose="02000503000000000000" pitchFamily="2" charset="-79"/>
              </a:rPr>
              <a:t>ו</a:t>
            </a:r>
            <a:r>
              <a:rPr lang="he-IL" sz="1400" dirty="0">
                <a:solidFill>
                  <a:srgbClr val="262626"/>
                </a:solidFill>
                <a:latin typeface="Makom Balev Hebrew" panose="02000503000000000000" pitchFamily="2" charset="-79"/>
                <a:cs typeface="Makom Balev Hebrew" panose="02000503000000000000" pitchFamily="2" charset="-79"/>
              </a:rPr>
              <a:t>   תרומה</a:t>
            </a:r>
          </a:p>
        </p:txBody>
      </p:sp>
      <p:sp>
        <p:nvSpPr>
          <p:cNvPr id="28" name="מלבן 27">
            <a:extLst>
              <a:ext uri="{FF2B5EF4-FFF2-40B4-BE49-F238E27FC236}">
                <a16:creationId xmlns:a16="http://schemas.microsoft.com/office/drawing/2014/main" id="{8C045218-37A1-4E58-AAFD-4D9BEB358883}"/>
              </a:ext>
            </a:extLst>
          </p:cNvPr>
          <p:cNvSpPr/>
          <p:nvPr/>
        </p:nvSpPr>
        <p:spPr>
          <a:xfrm>
            <a:off x="0" y="1109628"/>
            <a:ext cx="6858000" cy="7672422"/>
          </a:xfrm>
          <a:prstGeom prst="rect">
            <a:avLst/>
          </a:prstGeom>
          <a:solidFill>
            <a:srgbClr val="FE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262626"/>
              </a:solidFill>
            </a:endParaRPr>
          </a:p>
        </p:txBody>
      </p:sp>
      <p:sp>
        <p:nvSpPr>
          <p:cNvPr id="35" name="מלבן 34">
            <a:extLst>
              <a:ext uri="{FF2B5EF4-FFF2-40B4-BE49-F238E27FC236}">
                <a16:creationId xmlns:a16="http://schemas.microsoft.com/office/drawing/2014/main" id="{6DDD4770-76EA-4C9D-AD55-D29DFB0770D8}"/>
              </a:ext>
            </a:extLst>
          </p:cNvPr>
          <p:cNvSpPr/>
          <p:nvPr/>
        </p:nvSpPr>
        <p:spPr>
          <a:xfrm>
            <a:off x="0" y="7767783"/>
            <a:ext cx="6858000" cy="7434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262626"/>
              </a:solidFill>
            </a:endParaRPr>
          </a:p>
        </p:txBody>
      </p:sp>
      <p:sp>
        <p:nvSpPr>
          <p:cNvPr id="37" name="מלבן 36">
            <a:extLst>
              <a:ext uri="{FF2B5EF4-FFF2-40B4-BE49-F238E27FC236}">
                <a16:creationId xmlns:a16="http://schemas.microsoft.com/office/drawing/2014/main" id="{17B445B3-1476-4C61-8B27-9044D56F04FD}"/>
              </a:ext>
            </a:extLst>
          </p:cNvPr>
          <p:cNvSpPr/>
          <p:nvPr/>
        </p:nvSpPr>
        <p:spPr>
          <a:xfrm>
            <a:off x="57196" y="7815465"/>
            <a:ext cx="2061602" cy="398494"/>
          </a:xfrm>
          <a:custGeom>
            <a:avLst/>
            <a:gdLst>
              <a:gd name="connsiteX0" fmla="*/ 0 w 2061602"/>
              <a:gd name="connsiteY0" fmla="*/ 0 h 398494"/>
              <a:gd name="connsiteX1" fmla="*/ 536017 w 2061602"/>
              <a:gd name="connsiteY1" fmla="*/ 0 h 398494"/>
              <a:gd name="connsiteX2" fmla="*/ 989569 w 2061602"/>
              <a:gd name="connsiteY2" fmla="*/ 0 h 398494"/>
              <a:gd name="connsiteX3" fmla="*/ 1525585 w 2061602"/>
              <a:gd name="connsiteY3" fmla="*/ 0 h 398494"/>
              <a:gd name="connsiteX4" fmla="*/ 2061602 w 2061602"/>
              <a:gd name="connsiteY4" fmla="*/ 0 h 398494"/>
              <a:gd name="connsiteX5" fmla="*/ 2061602 w 2061602"/>
              <a:gd name="connsiteY5" fmla="*/ 398494 h 398494"/>
              <a:gd name="connsiteX6" fmla="*/ 1525585 w 2061602"/>
              <a:gd name="connsiteY6" fmla="*/ 398494 h 398494"/>
              <a:gd name="connsiteX7" fmla="*/ 968953 w 2061602"/>
              <a:gd name="connsiteY7" fmla="*/ 398494 h 398494"/>
              <a:gd name="connsiteX8" fmla="*/ 0 w 2061602"/>
              <a:gd name="connsiteY8" fmla="*/ 398494 h 398494"/>
              <a:gd name="connsiteX9" fmla="*/ 0 w 2061602"/>
              <a:gd name="connsiteY9" fmla="*/ 0 h 39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1602" h="398494" fill="none" extrusionOk="0">
                <a:moveTo>
                  <a:pt x="0" y="0"/>
                </a:moveTo>
                <a:cubicBezTo>
                  <a:pt x="157216" y="-51065"/>
                  <a:pt x="323417" y="27595"/>
                  <a:pt x="536017" y="0"/>
                </a:cubicBezTo>
                <a:cubicBezTo>
                  <a:pt x="748617" y="-27595"/>
                  <a:pt x="763055" y="52950"/>
                  <a:pt x="989569" y="0"/>
                </a:cubicBezTo>
                <a:cubicBezTo>
                  <a:pt x="1216083" y="-52950"/>
                  <a:pt x="1277307" y="46147"/>
                  <a:pt x="1525585" y="0"/>
                </a:cubicBezTo>
                <a:cubicBezTo>
                  <a:pt x="1773863" y="-46147"/>
                  <a:pt x="1886162" y="180"/>
                  <a:pt x="2061602" y="0"/>
                </a:cubicBezTo>
                <a:cubicBezTo>
                  <a:pt x="2070329" y="196684"/>
                  <a:pt x="2035518" y="275862"/>
                  <a:pt x="2061602" y="398494"/>
                </a:cubicBezTo>
                <a:cubicBezTo>
                  <a:pt x="1933355" y="407646"/>
                  <a:pt x="1733548" y="383651"/>
                  <a:pt x="1525585" y="398494"/>
                </a:cubicBezTo>
                <a:cubicBezTo>
                  <a:pt x="1317622" y="413337"/>
                  <a:pt x="1129290" y="332443"/>
                  <a:pt x="968953" y="398494"/>
                </a:cubicBezTo>
                <a:cubicBezTo>
                  <a:pt x="808616" y="464545"/>
                  <a:pt x="340702" y="325248"/>
                  <a:pt x="0" y="398494"/>
                </a:cubicBezTo>
                <a:cubicBezTo>
                  <a:pt x="-18347" y="310100"/>
                  <a:pt x="47768" y="173634"/>
                  <a:pt x="0" y="0"/>
                </a:cubicBezTo>
                <a:close/>
              </a:path>
              <a:path w="2061602" h="398494" stroke="0" extrusionOk="0">
                <a:moveTo>
                  <a:pt x="0" y="0"/>
                </a:moveTo>
                <a:cubicBezTo>
                  <a:pt x="189831" y="-47483"/>
                  <a:pt x="355608" y="57059"/>
                  <a:pt x="494784" y="0"/>
                </a:cubicBezTo>
                <a:cubicBezTo>
                  <a:pt x="633960" y="-57059"/>
                  <a:pt x="892074" y="676"/>
                  <a:pt x="1051417" y="0"/>
                </a:cubicBezTo>
                <a:cubicBezTo>
                  <a:pt x="1210760" y="-676"/>
                  <a:pt x="1358246" y="36305"/>
                  <a:pt x="1566818" y="0"/>
                </a:cubicBezTo>
                <a:cubicBezTo>
                  <a:pt x="1775390" y="-36305"/>
                  <a:pt x="1828878" y="29917"/>
                  <a:pt x="2061602" y="0"/>
                </a:cubicBezTo>
                <a:cubicBezTo>
                  <a:pt x="2102632" y="85854"/>
                  <a:pt x="2060661" y="247478"/>
                  <a:pt x="2061602" y="398494"/>
                </a:cubicBezTo>
                <a:cubicBezTo>
                  <a:pt x="1867201" y="436304"/>
                  <a:pt x="1633576" y="336370"/>
                  <a:pt x="1525585" y="398494"/>
                </a:cubicBezTo>
                <a:cubicBezTo>
                  <a:pt x="1417594" y="460618"/>
                  <a:pt x="1241959" y="398125"/>
                  <a:pt x="1051417" y="398494"/>
                </a:cubicBezTo>
                <a:cubicBezTo>
                  <a:pt x="860875" y="398863"/>
                  <a:pt x="824563" y="395116"/>
                  <a:pt x="597865" y="398494"/>
                </a:cubicBezTo>
                <a:cubicBezTo>
                  <a:pt x="371167" y="401872"/>
                  <a:pt x="243184" y="374121"/>
                  <a:pt x="0" y="398494"/>
                </a:cubicBezTo>
                <a:cubicBezTo>
                  <a:pt x="-41880" y="244019"/>
                  <a:pt x="35050" y="182017"/>
                  <a:pt x="0" y="0"/>
                </a:cubicBezTo>
                <a:close/>
              </a:path>
            </a:pathLst>
          </a:custGeom>
          <a:solidFill>
            <a:srgbClr val="FCD0D0"/>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800" dirty="0">
                <a:solidFill>
                  <a:srgbClr val="262626"/>
                </a:solidFill>
                <a:latin typeface="Arial Black" panose="020B0A04020102020204" pitchFamily="34" charset="0"/>
                <a:ea typeface="Adobe Heiti Std R" panose="020B0400000000000000" pitchFamily="34" charset="-128"/>
              </a:rPr>
              <a:t>makom.balev.project@gmail.com</a:t>
            </a:r>
          </a:p>
          <a:p>
            <a:r>
              <a:rPr lang="en-US" sz="800" dirty="0">
                <a:solidFill>
                  <a:srgbClr val="262626"/>
                </a:solidFill>
                <a:latin typeface="Arial Black" panose="020B0A04020102020204" pitchFamily="34" charset="0"/>
                <a:ea typeface="Adobe Heiti Std R" panose="020B0400000000000000" pitchFamily="34" charset="-128"/>
              </a:rPr>
              <a:t>054-5920281</a:t>
            </a:r>
            <a:endParaRPr lang="he-IL" sz="700" dirty="0">
              <a:solidFill>
                <a:srgbClr val="262626"/>
              </a:solidFill>
              <a:latin typeface="Arial Black" panose="020B0A04020102020204" pitchFamily="34" charset="0"/>
              <a:ea typeface="Adobe Heiti Std R" panose="020B0400000000000000" pitchFamily="34" charset="-128"/>
            </a:endParaRPr>
          </a:p>
        </p:txBody>
      </p:sp>
      <p:sp>
        <p:nvSpPr>
          <p:cNvPr id="39" name="מלבן 38">
            <a:extLst>
              <a:ext uri="{FF2B5EF4-FFF2-40B4-BE49-F238E27FC236}">
                <a16:creationId xmlns:a16="http://schemas.microsoft.com/office/drawing/2014/main" id="{8855C656-CBB8-4B8F-B07E-F2AE132093C9}"/>
              </a:ext>
            </a:extLst>
          </p:cNvPr>
          <p:cNvSpPr/>
          <p:nvPr/>
        </p:nvSpPr>
        <p:spPr>
          <a:xfrm>
            <a:off x="57197" y="8260933"/>
            <a:ext cx="2061601" cy="190921"/>
          </a:xfrm>
          <a:custGeom>
            <a:avLst/>
            <a:gdLst>
              <a:gd name="connsiteX0" fmla="*/ 0 w 2061601"/>
              <a:gd name="connsiteY0" fmla="*/ 0 h 190921"/>
              <a:gd name="connsiteX1" fmla="*/ 536016 w 2061601"/>
              <a:gd name="connsiteY1" fmla="*/ 0 h 190921"/>
              <a:gd name="connsiteX2" fmla="*/ 989568 w 2061601"/>
              <a:gd name="connsiteY2" fmla="*/ 0 h 190921"/>
              <a:gd name="connsiteX3" fmla="*/ 1525585 w 2061601"/>
              <a:gd name="connsiteY3" fmla="*/ 0 h 190921"/>
              <a:gd name="connsiteX4" fmla="*/ 2061601 w 2061601"/>
              <a:gd name="connsiteY4" fmla="*/ 0 h 190921"/>
              <a:gd name="connsiteX5" fmla="*/ 2061601 w 2061601"/>
              <a:gd name="connsiteY5" fmla="*/ 190921 h 190921"/>
              <a:gd name="connsiteX6" fmla="*/ 1525585 w 2061601"/>
              <a:gd name="connsiteY6" fmla="*/ 190921 h 190921"/>
              <a:gd name="connsiteX7" fmla="*/ 968952 w 2061601"/>
              <a:gd name="connsiteY7" fmla="*/ 190921 h 190921"/>
              <a:gd name="connsiteX8" fmla="*/ 0 w 2061601"/>
              <a:gd name="connsiteY8" fmla="*/ 190921 h 190921"/>
              <a:gd name="connsiteX9" fmla="*/ 0 w 2061601"/>
              <a:gd name="connsiteY9" fmla="*/ 0 h 19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1601" h="190921" fill="none" extrusionOk="0">
                <a:moveTo>
                  <a:pt x="0" y="0"/>
                </a:moveTo>
                <a:cubicBezTo>
                  <a:pt x="159475" y="-50386"/>
                  <a:pt x="326507" y="31499"/>
                  <a:pt x="536016" y="0"/>
                </a:cubicBezTo>
                <a:cubicBezTo>
                  <a:pt x="745525" y="-31499"/>
                  <a:pt x="763054" y="52950"/>
                  <a:pt x="989568" y="0"/>
                </a:cubicBezTo>
                <a:cubicBezTo>
                  <a:pt x="1216082" y="-52950"/>
                  <a:pt x="1275987" y="44378"/>
                  <a:pt x="1525585" y="0"/>
                </a:cubicBezTo>
                <a:cubicBezTo>
                  <a:pt x="1775183" y="-44378"/>
                  <a:pt x="1893299" y="5798"/>
                  <a:pt x="2061601" y="0"/>
                </a:cubicBezTo>
                <a:cubicBezTo>
                  <a:pt x="2068221" y="42660"/>
                  <a:pt x="2047612" y="98997"/>
                  <a:pt x="2061601" y="190921"/>
                </a:cubicBezTo>
                <a:cubicBezTo>
                  <a:pt x="1928123" y="197747"/>
                  <a:pt x="1729742" y="171957"/>
                  <a:pt x="1525585" y="190921"/>
                </a:cubicBezTo>
                <a:cubicBezTo>
                  <a:pt x="1321428" y="209885"/>
                  <a:pt x="1129543" y="125039"/>
                  <a:pt x="968952" y="190921"/>
                </a:cubicBezTo>
                <a:cubicBezTo>
                  <a:pt x="808361" y="256803"/>
                  <a:pt x="336951" y="114926"/>
                  <a:pt x="0" y="190921"/>
                </a:cubicBezTo>
                <a:cubicBezTo>
                  <a:pt x="-18343" y="96468"/>
                  <a:pt x="8299" y="54539"/>
                  <a:pt x="0" y="0"/>
                </a:cubicBezTo>
                <a:close/>
              </a:path>
              <a:path w="2061601" h="190921" stroke="0" extrusionOk="0">
                <a:moveTo>
                  <a:pt x="0" y="0"/>
                </a:moveTo>
                <a:cubicBezTo>
                  <a:pt x="189831" y="-47483"/>
                  <a:pt x="355608" y="57059"/>
                  <a:pt x="494784" y="0"/>
                </a:cubicBezTo>
                <a:cubicBezTo>
                  <a:pt x="633960" y="-57059"/>
                  <a:pt x="892074" y="676"/>
                  <a:pt x="1051417" y="0"/>
                </a:cubicBezTo>
                <a:cubicBezTo>
                  <a:pt x="1210760" y="-676"/>
                  <a:pt x="1363138" y="39074"/>
                  <a:pt x="1566817" y="0"/>
                </a:cubicBezTo>
                <a:cubicBezTo>
                  <a:pt x="1770496" y="-39074"/>
                  <a:pt x="1828877" y="29917"/>
                  <a:pt x="2061601" y="0"/>
                </a:cubicBezTo>
                <a:cubicBezTo>
                  <a:pt x="2072320" y="88076"/>
                  <a:pt x="2046624" y="128205"/>
                  <a:pt x="2061601" y="190921"/>
                </a:cubicBezTo>
                <a:cubicBezTo>
                  <a:pt x="1859687" y="225158"/>
                  <a:pt x="1633193" y="185307"/>
                  <a:pt x="1525585" y="190921"/>
                </a:cubicBezTo>
                <a:cubicBezTo>
                  <a:pt x="1417977" y="196535"/>
                  <a:pt x="1241959" y="190552"/>
                  <a:pt x="1051417" y="190921"/>
                </a:cubicBezTo>
                <a:cubicBezTo>
                  <a:pt x="860875" y="191290"/>
                  <a:pt x="689389" y="136513"/>
                  <a:pt x="597864" y="190921"/>
                </a:cubicBezTo>
                <a:cubicBezTo>
                  <a:pt x="506339" y="245329"/>
                  <a:pt x="240192" y="164271"/>
                  <a:pt x="0" y="190921"/>
                </a:cubicBezTo>
                <a:cubicBezTo>
                  <a:pt x="-20401" y="97750"/>
                  <a:pt x="1773" y="82218"/>
                  <a:pt x="0" y="0"/>
                </a:cubicBezTo>
                <a:close/>
              </a:path>
            </a:pathLst>
          </a:custGeom>
          <a:solidFill>
            <a:srgbClr val="FCD0D0"/>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800" dirty="0">
                <a:solidFill>
                  <a:srgbClr val="262626"/>
                </a:solidFill>
                <a:latin typeface="Arial Black" panose="020B0A04020102020204" pitchFamily="34" charset="0"/>
                <a:ea typeface="Adobe Heiti Std R" panose="020B0400000000000000" pitchFamily="34" charset="-128"/>
              </a:rPr>
              <a:t>Facebook  |  Instagram  |  TikTok</a:t>
            </a:r>
            <a:endParaRPr lang="he-IL" sz="800" dirty="0">
              <a:solidFill>
                <a:srgbClr val="262626"/>
              </a:solidFill>
              <a:latin typeface="Arial Black" panose="020B0A04020102020204" pitchFamily="34" charset="0"/>
              <a:ea typeface="Adobe Heiti Std R" panose="020B0400000000000000" pitchFamily="34" charset="-128"/>
            </a:endParaRPr>
          </a:p>
        </p:txBody>
      </p:sp>
      <p:sp>
        <p:nvSpPr>
          <p:cNvPr id="42" name="תיבת טקסט 41">
            <a:extLst>
              <a:ext uri="{FF2B5EF4-FFF2-40B4-BE49-F238E27FC236}">
                <a16:creationId xmlns:a16="http://schemas.microsoft.com/office/drawing/2014/main" id="{67DC6D86-3C5B-4A00-840F-B21BDD521C6C}"/>
              </a:ext>
            </a:extLst>
          </p:cNvPr>
          <p:cNvSpPr txBox="1"/>
          <p:nvPr/>
        </p:nvSpPr>
        <p:spPr>
          <a:xfrm>
            <a:off x="5844531" y="7767783"/>
            <a:ext cx="1013469" cy="723275"/>
          </a:xfrm>
          <a:prstGeom prst="rect">
            <a:avLst/>
          </a:prstGeom>
          <a:noFill/>
        </p:spPr>
        <p:txBody>
          <a:bodyPr wrap="square" rtlCol="1">
            <a:spAutoFit/>
          </a:bodyPr>
          <a:lstStyle/>
          <a:p>
            <a:pPr algn="r"/>
            <a:r>
              <a:rPr lang="he-IL" sz="1100" dirty="0">
                <a:solidFill>
                  <a:srgbClr val="262626"/>
                </a:solidFill>
                <a:latin typeface="Makombalevhebrew" panose="02000503000000000000" pitchFamily="2" charset="-79"/>
                <a:cs typeface="Makombalevhebrew" panose="02000503000000000000" pitchFamily="2" charset="-79"/>
              </a:rPr>
              <a:t>תודה רבה ל:</a:t>
            </a:r>
            <a:br>
              <a:rPr lang="en-US" sz="1100" dirty="0">
                <a:solidFill>
                  <a:srgbClr val="262626"/>
                </a:solidFill>
                <a:latin typeface="Makombalevhebrew" panose="02000503000000000000" pitchFamily="2" charset="-79"/>
                <a:cs typeface="Makombalevhebrew" panose="02000503000000000000" pitchFamily="2" charset="-79"/>
              </a:rPr>
            </a:br>
            <a:r>
              <a:rPr lang="he-IL" sz="1000" dirty="0">
                <a:solidFill>
                  <a:srgbClr val="262626"/>
                </a:solidFill>
                <a:latin typeface="Makombalevhebrew" panose="02000503000000000000" pitchFamily="2" charset="-79"/>
                <a:cs typeface="Makombalevhebrew" panose="02000503000000000000" pitchFamily="2" charset="-79"/>
              </a:rPr>
              <a:t>#</a:t>
            </a:r>
            <a:br>
              <a:rPr lang="en-US" sz="1000" dirty="0">
                <a:solidFill>
                  <a:srgbClr val="262626"/>
                </a:solidFill>
                <a:latin typeface="Makombalevhebrew" panose="02000503000000000000" pitchFamily="2" charset="-79"/>
                <a:cs typeface="Makombalevhebrew" panose="02000503000000000000" pitchFamily="2" charset="-79"/>
              </a:rPr>
            </a:br>
            <a:r>
              <a:rPr lang="he-IL" sz="1000" dirty="0">
                <a:solidFill>
                  <a:srgbClr val="262626"/>
                </a:solidFill>
                <a:latin typeface="Makombalevhebrew" panose="02000503000000000000" pitchFamily="2" charset="-79"/>
                <a:cs typeface="Makombalevhebrew" panose="02000503000000000000" pitchFamily="2" charset="-79"/>
              </a:rPr>
              <a:t>#</a:t>
            </a:r>
          </a:p>
          <a:p>
            <a:pPr algn="r"/>
            <a:r>
              <a:rPr lang="he-IL" sz="1000" dirty="0">
                <a:solidFill>
                  <a:srgbClr val="262626"/>
                </a:solidFill>
                <a:latin typeface="Makombalevhebrew" panose="02000503000000000000" pitchFamily="2" charset="-79"/>
                <a:cs typeface="Makombalevhebrew" panose="02000503000000000000" pitchFamily="2" charset="-79"/>
              </a:rPr>
              <a:t>#</a:t>
            </a:r>
          </a:p>
        </p:txBody>
      </p:sp>
      <p:grpSp>
        <p:nvGrpSpPr>
          <p:cNvPr id="43" name="קבוצה 42">
            <a:extLst>
              <a:ext uri="{FF2B5EF4-FFF2-40B4-BE49-F238E27FC236}">
                <a16:creationId xmlns:a16="http://schemas.microsoft.com/office/drawing/2014/main" id="{1C1C52E4-D4CD-46B0-B1FC-6AA964C96AEE}"/>
              </a:ext>
            </a:extLst>
          </p:cNvPr>
          <p:cNvGrpSpPr/>
          <p:nvPr/>
        </p:nvGrpSpPr>
        <p:grpSpPr>
          <a:xfrm>
            <a:off x="476794" y="1447460"/>
            <a:ext cx="5904412" cy="2306084"/>
            <a:chOff x="476794" y="3569336"/>
            <a:chExt cx="5904412" cy="2306084"/>
          </a:xfrm>
        </p:grpSpPr>
        <p:sp>
          <p:nvSpPr>
            <p:cNvPr id="45" name="מלבן 44">
              <a:extLst>
                <a:ext uri="{FF2B5EF4-FFF2-40B4-BE49-F238E27FC236}">
                  <a16:creationId xmlns:a16="http://schemas.microsoft.com/office/drawing/2014/main" id="{D53F1CB9-B436-4081-AD1B-F381D930FB02}"/>
                </a:ext>
              </a:extLst>
            </p:cNvPr>
            <p:cNvSpPr/>
            <p:nvPr/>
          </p:nvSpPr>
          <p:spPr>
            <a:xfrm>
              <a:off x="476794" y="3569336"/>
              <a:ext cx="5904412" cy="2306084"/>
            </a:xfrm>
            <a:prstGeom prst="rect">
              <a:avLst/>
            </a:prstGeom>
            <a:solidFill>
              <a:schemeClr val="bg1"/>
            </a:solidFill>
            <a:ln w="28575">
              <a:solidFill>
                <a:srgbClr val="FCD0D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262626"/>
                </a:solidFill>
              </a:endParaRPr>
            </a:p>
          </p:txBody>
        </p:sp>
        <p:sp>
          <p:nvSpPr>
            <p:cNvPr id="46" name="מלבן 45">
              <a:extLst>
                <a:ext uri="{FF2B5EF4-FFF2-40B4-BE49-F238E27FC236}">
                  <a16:creationId xmlns:a16="http://schemas.microsoft.com/office/drawing/2014/main" id="{18F0F8DA-D837-4E26-8102-3887E2F29793}"/>
                </a:ext>
              </a:extLst>
            </p:cNvPr>
            <p:cNvSpPr/>
            <p:nvPr/>
          </p:nvSpPr>
          <p:spPr>
            <a:xfrm>
              <a:off x="584113" y="3675327"/>
              <a:ext cx="2094102" cy="2094102"/>
            </a:xfrm>
            <a:prstGeom prst="rect">
              <a:avLst/>
            </a:prstGeom>
            <a:solidFill>
              <a:srgbClr val="FCD0D0"/>
            </a:solidFill>
            <a:ln>
              <a:solidFill>
                <a:srgbClr val="FCD0D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rgbClr val="262626"/>
                  </a:solidFill>
                </a:rPr>
                <a:t>תמונה</a:t>
              </a:r>
            </a:p>
          </p:txBody>
        </p:sp>
        <p:sp>
          <p:nvSpPr>
            <p:cNvPr id="47" name="מלבן 46">
              <a:extLst>
                <a:ext uri="{FF2B5EF4-FFF2-40B4-BE49-F238E27FC236}">
                  <a16:creationId xmlns:a16="http://schemas.microsoft.com/office/drawing/2014/main" id="{BF0B55B8-73EE-4B0A-8248-228ADE91285F}"/>
                </a:ext>
              </a:extLst>
            </p:cNvPr>
            <p:cNvSpPr/>
            <p:nvPr/>
          </p:nvSpPr>
          <p:spPr>
            <a:xfrm>
              <a:off x="4503563" y="3681177"/>
              <a:ext cx="1755522" cy="216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a:r>
                <a:rPr lang="he-IL" dirty="0">
                  <a:solidFill>
                    <a:srgbClr val="262626"/>
                  </a:solidFill>
                  <a:latin typeface="Makom Balev Hebrew" panose="02000503000000000000" pitchFamily="2" charset="-79"/>
                  <a:cs typeface="Makom Balev Hebrew" panose="02000503000000000000" pitchFamily="2" charset="-79"/>
                </a:rPr>
                <a:t>שושי למען האחר</a:t>
              </a:r>
            </a:p>
          </p:txBody>
        </p:sp>
        <p:sp>
          <p:nvSpPr>
            <p:cNvPr id="48" name="מלבן 47">
              <a:extLst>
                <a:ext uri="{FF2B5EF4-FFF2-40B4-BE49-F238E27FC236}">
                  <a16:creationId xmlns:a16="http://schemas.microsoft.com/office/drawing/2014/main" id="{EE2F77E2-7B5C-45CC-93A4-BBDD5CF7F0BB}"/>
                </a:ext>
              </a:extLst>
            </p:cNvPr>
            <p:cNvSpPr/>
            <p:nvPr/>
          </p:nvSpPr>
          <p:spPr>
            <a:xfrm>
              <a:off x="2801983" y="4009586"/>
              <a:ext cx="3457101" cy="1759843"/>
            </a:xfrm>
            <a:prstGeom prst="rect">
              <a:avLst/>
            </a:prstGeom>
            <a:solidFill>
              <a:srgbClr val="FCD0D0"/>
            </a:solidFill>
            <a:ln>
              <a:solidFill>
                <a:srgbClr val="FCD0D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r>
                <a:rPr lang="he-IL" sz="1050" dirty="0">
                  <a:solidFill>
                    <a:srgbClr val="262626"/>
                  </a:solidFill>
                  <a:latin typeface="+mj-lt"/>
                </a:rPr>
                <a:t>שושי, בת 67 מרמת גן מסתובבת בימים אלו ברחובות תל אביב ומחלקת מזון לנזקקים. "כבר מעל לשנה שאני חסרת עבודה" אומרת שושי" העזרה לאחר ממלאת אותי גאווה ושמחה" לאחרונה שושי פועלת רבות לרווחת דירי הרחוב ואף הקימה מתחם לינה ובית תמחוי בשלושה ערים שונות. שושי שמחה שניתנה לה היכולת לסייע לאחרים. ששושי נשאלת למה היא לא מפסיקה או נחה היא טוענת "שאין סיבה ואין ממה לנוח"</a:t>
              </a:r>
            </a:p>
            <a:p>
              <a:pPr algn="r"/>
              <a:r>
                <a:rPr lang="he-IL" sz="1050" u="sng" dirty="0">
                  <a:solidFill>
                    <a:srgbClr val="262626"/>
                  </a:solidFill>
                </a:rPr>
                <a:t>להמשך קריאה</a:t>
              </a:r>
            </a:p>
          </p:txBody>
        </p:sp>
        <p:sp>
          <p:nvSpPr>
            <p:cNvPr id="49" name="מלבן 48">
              <a:extLst>
                <a:ext uri="{FF2B5EF4-FFF2-40B4-BE49-F238E27FC236}">
                  <a16:creationId xmlns:a16="http://schemas.microsoft.com/office/drawing/2014/main" id="{21CEF834-5DB7-43EC-9F23-8BFC047DD4F9}"/>
                </a:ext>
              </a:extLst>
            </p:cNvPr>
            <p:cNvSpPr/>
            <p:nvPr/>
          </p:nvSpPr>
          <p:spPr>
            <a:xfrm>
              <a:off x="4005226" y="3757642"/>
              <a:ext cx="702743" cy="1401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r>
                <a:rPr lang="he-IL" sz="1000" dirty="0">
                  <a:solidFill>
                    <a:srgbClr val="262626"/>
                  </a:solidFill>
                  <a:latin typeface="Makom Balev Hebrew" panose="02000503000000000000" pitchFamily="2" charset="-79"/>
                  <a:cs typeface="Makom Balev Hebrew" panose="02000503000000000000" pitchFamily="2" charset="-79"/>
                </a:rPr>
                <a:t>12/4/21</a:t>
              </a:r>
            </a:p>
          </p:txBody>
        </p:sp>
        <p:pic>
          <p:nvPicPr>
            <p:cNvPr id="50" name="תמונה 49">
              <a:extLst>
                <a:ext uri="{FF2B5EF4-FFF2-40B4-BE49-F238E27FC236}">
                  <a16:creationId xmlns:a16="http://schemas.microsoft.com/office/drawing/2014/main" id="{7819D0D5-5C42-4F5A-B42A-04AEB961E3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509" y="3827693"/>
              <a:ext cx="1763309" cy="1763309"/>
            </a:xfrm>
            <a:prstGeom prst="rect">
              <a:avLst/>
            </a:prstGeom>
            <a:ln>
              <a:solidFill>
                <a:srgbClr val="FCD0D0"/>
              </a:solidFill>
            </a:ln>
          </p:spPr>
        </p:pic>
        <p:pic>
          <p:nvPicPr>
            <p:cNvPr id="51" name="Picture 2" descr="חורף של דרי הרחוב: &quot;קר, אבל מרגיש כמו גיהנום&quot;">
              <a:extLst>
                <a:ext uri="{FF2B5EF4-FFF2-40B4-BE49-F238E27FC236}">
                  <a16:creationId xmlns:a16="http://schemas.microsoft.com/office/drawing/2014/main" id="{25DA81A1-9A02-4B4A-9794-A0D575E1E0F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95" r="38847"/>
            <a:stretch/>
          </p:blipFill>
          <p:spPr bwMode="auto">
            <a:xfrm>
              <a:off x="749509" y="3827693"/>
              <a:ext cx="1763309" cy="1759843"/>
            </a:xfrm>
            <a:prstGeom prst="rect">
              <a:avLst/>
            </a:prstGeom>
            <a:noFill/>
            <a:ln>
              <a:solidFill>
                <a:srgbClr val="FCD0D0"/>
              </a:solidFill>
            </a:ln>
            <a:extLst>
              <a:ext uri="{909E8E84-426E-40DD-AFC4-6F175D3DCCD1}">
                <a14:hiddenFill xmlns:a14="http://schemas.microsoft.com/office/drawing/2010/main">
                  <a:solidFill>
                    <a:srgbClr val="FFFFFF"/>
                  </a:solidFill>
                </a14:hiddenFill>
              </a:ext>
            </a:extLst>
          </p:spPr>
        </p:pic>
      </p:grpSp>
      <p:sp>
        <p:nvSpPr>
          <p:cNvPr id="52" name="מלבן 51">
            <a:extLst>
              <a:ext uri="{FF2B5EF4-FFF2-40B4-BE49-F238E27FC236}">
                <a16:creationId xmlns:a16="http://schemas.microsoft.com/office/drawing/2014/main" id="{38E415C7-7B2D-43D2-8423-3CC0F2725718}"/>
              </a:ext>
            </a:extLst>
          </p:cNvPr>
          <p:cNvSpPr/>
          <p:nvPr/>
        </p:nvSpPr>
        <p:spPr>
          <a:xfrm>
            <a:off x="-3976" y="4078375"/>
            <a:ext cx="6861976" cy="743464"/>
          </a:xfrm>
          <a:prstGeom prst="rect">
            <a:avLst/>
          </a:prstGeom>
          <a:solidFill>
            <a:srgbClr val="FC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sz="1600" dirty="0">
              <a:solidFill>
                <a:srgbClr val="262626"/>
              </a:solidFill>
              <a:latin typeface="Makom Balev Hebrew" panose="02000503000000000000" pitchFamily="2" charset="-79"/>
              <a:cs typeface="Makom Balev Hebrew" panose="02000503000000000000" pitchFamily="2" charset="-79"/>
            </a:endParaRPr>
          </a:p>
          <a:p>
            <a:pPr algn="ctr" rtl="1"/>
            <a:r>
              <a:rPr lang="he-IL" sz="1600" dirty="0">
                <a:solidFill>
                  <a:srgbClr val="262626"/>
                </a:solidFill>
                <a:latin typeface="Makom Balev Hebrew" panose="02000503000000000000" pitchFamily="2" charset="-79"/>
                <a:cs typeface="Makom Balev Hebrew" panose="02000503000000000000" pitchFamily="2" charset="-79"/>
              </a:rPr>
              <a:t>"טוב לתת כשנשאלים, אך טוב יותר לתת מבלי להישאל - לתת מתוך הבנה." </a:t>
            </a:r>
            <a:endParaRPr lang="en-US" sz="1600" dirty="0">
              <a:solidFill>
                <a:srgbClr val="262626"/>
              </a:solidFill>
              <a:latin typeface="Makom Balev Hebrew" panose="02000503000000000000" pitchFamily="2" charset="-79"/>
              <a:cs typeface="Makom Balev Hebrew" panose="02000503000000000000" pitchFamily="2" charset="-79"/>
            </a:endParaRPr>
          </a:p>
          <a:p>
            <a:pPr algn="ctr" rtl="1"/>
            <a:r>
              <a:rPr lang="he-IL" sz="1400" dirty="0">
                <a:solidFill>
                  <a:srgbClr val="262626"/>
                </a:solidFill>
                <a:latin typeface="Makom Balev Hebrew" panose="02000503000000000000" pitchFamily="2" charset="-79"/>
                <a:cs typeface="Makom Balev Hebrew" panose="02000503000000000000" pitchFamily="2" charset="-79"/>
              </a:rPr>
              <a:t>ג'ובראן חליל ג'ובראן</a:t>
            </a:r>
            <a:endParaRPr lang="en-US" sz="1400" dirty="0">
              <a:solidFill>
                <a:srgbClr val="262626"/>
              </a:solidFill>
              <a:latin typeface="Makom Balev Hebrew" panose="02000503000000000000" pitchFamily="2" charset="-79"/>
              <a:cs typeface="Makom Balev Hebrew" panose="02000503000000000000" pitchFamily="2" charset="-79"/>
            </a:endParaRPr>
          </a:p>
          <a:p>
            <a:pPr algn="ctr"/>
            <a:endParaRPr lang="he-IL" sz="1600" dirty="0">
              <a:solidFill>
                <a:srgbClr val="262626"/>
              </a:solidFill>
              <a:latin typeface="Makom Balev Hebrew" panose="02000503000000000000" pitchFamily="2" charset="-79"/>
              <a:cs typeface="Makom Balev Hebrew" panose="02000503000000000000" pitchFamily="2" charset="-79"/>
            </a:endParaRPr>
          </a:p>
        </p:txBody>
      </p:sp>
      <p:grpSp>
        <p:nvGrpSpPr>
          <p:cNvPr id="53" name="קבוצה 52">
            <a:extLst>
              <a:ext uri="{FF2B5EF4-FFF2-40B4-BE49-F238E27FC236}">
                <a16:creationId xmlns:a16="http://schemas.microsoft.com/office/drawing/2014/main" id="{1CB26B49-1732-437B-96B7-A7BC1C97CCFC}"/>
              </a:ext>
            </a:extLst>
          </p:cNvPr>
          <p:cNvGrpSpPr/>
          <p:nvPr/>
        </p:nvGrpSpPr>
        <p:grpSpPr>
          <a:xfrm>
            <a:off x="476793" y="5121807"/>
            <a:ext cx="5904413" cy="2306084"/>
            <a:chOff x="476794" y="3713542"/>
            <a:chExt cx="5904413" cy="2306084"/>
          </a:xfrm>
        </p:grpSpPr>
        <p:sp>
          <p:nvSpPr>
            <p:cNvPr id="54" name="מלבן 53">
              <a:extLst>
                <a:ext uri="{FF2B5EF4-FFF2-40B4-BE49-F238E27FC236}">
                  <a16:creationId xmlns:a16="http://schemas.microsoft.com/office/drawing/2014/main" id="{368890FD-77ED-4FA2-A474-AA961F7CDFD6}"/>
                </a:ext>
              </a:extLst>
            </p:cNvPr>
            <p:cNvSpPr/>
            <p:nvPr/>
          </p:nvSpPr>
          <p:spPr>
            <a:xfrm>
              <a:off x="476794" y="3713542"/>
              <a:ext cx="5904412" cy="2306084"/>
            </a:xfrm>
            <a:prstGeom prst="rect">
              <a:avLst/>
            </a:prstGeom>
            <a:solidFill>
              <a:schemeClr val="bg1"/>
            </a:solidFill>
            <a:ln w="28575">
              <a:solidFill>
                <a:srgbClr val="FCD0D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262626"/>
                </a:solidFill>
              </a:endParaRPr>
            </a:p>
          </p:txBody>
        </p:sp>
        <p:sp>
          <p:nvSpPr>
            <p:cNvPr id="55" name="מלבן 54">
              <a:extLst>
                <a:ext uri="{FF2B5EF4-FFF2-40B4-BE49-F238E27FC236}">
                  <a16:creationId xmlns:a16="http://schemas.microsoft.com/office/drawing/2014/main" id="{64F55A9F-9332-4D80-9E26-0B6BEAC58E1B}"/>
                </a:ext>
              </a:extLst>
            </p:cNvPr>
            <p:cNvSpPr/>
            <p:nvPr/>
          </p:nvSpPr>
          <p:spPr>
            <a:xfrm>
              <a:off x="476795" y="3834063"/>
              <a:ext cx="5904412" cy="2116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rgbClr val="262626"/>
                  </a:solidFill>
                  <a:latin typeface="Makom Balev Hebrew" panose="02000503000000000000" pitchFamily="2" charset="-79"/>
                  <a:cs typeface="Makom Balev Hebrew" panose="02000503000000000000" pitchFamily="2" charset="-79"/>
                </a:rPr>
                <a:t>יום התנדבות בשילוב עריית אשדוד</a:t>
              </a:r>
            </a:p>
          </p:txBody>
        </p:sp>
        <p:pic>
          <p:nvPicPr>
            <p:cNvPr id="56" name="תמונה 55">
              <a:extLst>
                <a:ext uri="{FF2B5EF4-FFF2-40B4-BE49-F238E27FC236}">
                  <a16:creationId xmlns:a16="http://schemas.microsoft.com/office/drawing/2014/main" id="{19409932-15A2-4365-9F66-6FD4E759D2C5}"/>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034630" y="4342956"/>
              <a:ext cx="1399986" cy="1399986"/>
            </a:xfrm>
            <a:prstGeom prst="rect">
              <a:avLst/>
            </a:prstGeom>
          </p:spPr>
        </p:pic>
        <p:sp>
          <p:nvSpPr>
            <p:cNvPr id="57" name="מלבן 56">
              <a:extLst>
                <a:ext uri="{FF2B5EF4-FFF2-40B4-BE49-F238E27FC236}">
                  <a16:creationId xmlns:a16="http://schemas.microsoft.com/office/drawing/2014/main" id="{AB90418A-B819-4F93-A569-B4A42AD77289}"/>
                </a:ext>
              </a:extLst>
            </p:cNvPr>
            <p:cNvSpPr/>
            <p:nvPr/>
          </p:nvSpPr>
          <p:spPr>
            <a:xfrm>
              <a:off x="2549813" y="4139897"/>
              <a:ext cx="1758645" cy="1777303"/>
            </a:xfrm>
            <a:prstGeom prst="rect">
              <a:avLst/>
            </a:prstGeom>
            <a:solidFill>
              <a:srgbClr val="FDE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he-IL" sz="1050" dirty="0">
                  <a:solidFill>
                    <a:srgbClr val="262626"/>
                  </a:solidFill>
                  <a:latin typeface="Makom Balev Hebrew" panose="02000503000000000000" pitchFamily="2" charset="-79"/>
                  <a:cs typeface="Makom Balev Hebrew" panose="02000503000000000000" pitchFamily="2" charset="-79"/>
                </a:rPr>
                <a:t>תלמידי י"ב היקרים שלנו, ביום ראשון, 24/1 תיבחנו בבחינת בגרות באנגלית בע"פ. בהתאם להנחיות משרד החינוך פרסמנו לכל אחד את שעת הבחינה בטבלאות המצורפות, בחדרי המחשבים. עליכם למלא הצהרת בריאות טרם הגיעכם</a:t>
              </a:r>
            </a:p>
          </p:txBody>
        </p:sp>
        <p:pic>
          <p:nvPicPr>
            <p:cNvPr id="58" name="תמונה 57">
              <a:extLst>
                <a:ext uri="{FF2B5EF4-FFF2-40B4-BE49-F238E27FC236}">
                  <a16:creationId xmlns:a16="http://schemas.microsoft.com/office/drawing/2014/main" id="{80C52E60-D52A-4E9C-B38E-C5EC3B212759}"/>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4423383" y="4320558"/>
              <a:ext cx="1399986" cy="1399986"/>
            </a:xfrm>
            <a:prstGeom prst="rect">
              <a:avLst/>
            </a:prstGeom>
          </p:spPr>
        </p:pic>
        <p:sp>
          <p:nvSpPr>
            <p:cNvPr id="59" name="משולש שווה-שוקיים 58">
              <a:extLst>
                <a:ext uri="{FF2B5EF4-FFF2-40B4-BE49-F238E27FC236}">
                  <a16:creationId xmlns:a16="http://schemas.microsoft.com/office/drawing/2014/main" id="{07BD7F3C-AFAC-4B56-B992-2F26783ED322}"/>
                </a:ext>
              </a:extLst>
            </p:cNvPr>
            <p:cNvSpPr/>
            <p:nvPr/>
          </p:nvSpPr>
          <p:spPr>
            <a:xfrm rot="5400000">
              <a:off x="5505278" y="4960957"/>
              <a:ext cx="887168" cy="143378"/>
            </a:xfrm>
            <a:prstGeom prst="triangle">
              <a:avLst/>
            </a:prstGeom>
            <a:solidFill>
              <a:srgbClr val="FC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262626"/>
                </a:solidFill>
              </a:endParaRPr>
            </a:p>
          </p:txBody>
        </p:sp>
        <p:sp>
          <p:nvSpPr>
            <p:cNvPr id="60" name="משולש שווה-שוקיים 59">
              <a:extLst>
                <a:ext uri="{FF2B5EF4-FFF2-40B4-BE49-F238E27FC236}">
                  <a16:creationId xmlns:a16="http://schemas.microsoft.com/office/drawing/2014/main" id="{543ED614-A932-47E5-9268-DBFF1BD7F8B2}"/>
                </a:ext>
              </a:extLst>
            </p:cNvPr>
            <p:cNvSpPr/>
            <p:nvPr/>
          </p:nvSpPr>
          <p:spPr>
            <a:xfrm rot="16200000" flipH="1">
              <a:off x="465554" y="4992292"/>
              <a:ext cx="887168" cy="143378"/>
            </a:xfrm>
            <a:prstGeom prst="triangle">
              <a:avLst/>
            </a:prstGeom>
            <a:solidFill>
              <a:srgbClr val="FC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262626"/>
                </a:solidFill>
              </a:endParaRPr>
            </a:p>
          </p:txBody>
        </p:sp>
        <p:pic>
          <p:nvPicPr>
            <p:cNvPr id="61" name="תמונה 60">
              <a:extLst>
                <a:ext uri="{FF2B5EF4-FFF2-40B4-BE49-F238E27FC236}">
                  <a16:creationId xmlns:a16="http://schemas.microsoft.com/office/drawing/2014/main" id="{0CF47704-36D9-457C-AD6B-4773A94E82CC}"/>
                </a:ext>
              </a:extLst>
            </p:cNvPr>
            <p:cNvPicPr>
              <a:picLocks noChangeAspect="1"/>
            </p:cNvPicPr>
            <p:nvPr/>
          </p:nvPicPr>
          <p:blipFill rotWithShape="1">
            <a:blip r:embed="rId8"/>
            <a:srcRect l="14003" t="3410" r="18105"/>
            <a:stretch/>
          </p:blipFill>
          <p:spPr>
            <a:xfrm>
              <a:off x="2549812" y="4139896"/>
              <a:ext cx="1758646" cy="1777303"/>
            </a:xfrm>
            <a:prstGeom prst="rect">
              <a:avLst/>
            </a:prstGeom>
          </p:spPr>
        </p:pic>
        <p:pic>
          <p:nvPicPr>
            <p:cNvPr id="62" name="Picture 4" descr="המטרה: הצלת חיים, האמצעי: פסטיבל בסוודר">
              <a:extLst>
                <a:ext uri="{FF2B5EF4-FFF2-40B4-BE49-F238E27FC236}">
                  <a16:creationId xmlns:a16="http://schemas.microsoft.com/office/drawing/2014/main" id="{75E8EB3D-AFD8-44FA-8762-BEE61C3FAC84}"/>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0541" t="1884" r="6931" b="4866"/>
            <a:stretch/>
          </p:blipFill>
          <p:spPr bwMode="auto">
            <a:xfrm>
              <a:off x="4423382" y="4320558"/>
              <a:ext cx="1399988" cy="139998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המטרה: הצלת חיים, האמצעי: פסטיבל בסוודר">
              <a:extLst>
                <a:ext uri="{FF2B5EF4-FFF2-40B4-BE49-F238E27FC236}">
                  <a16:creationId xmlns:a16="http://schemas.microsoft.com/office/drawing/2014/main" id="{7B1369D7-2D2E-43A7-A2A1-30715F43754F}"/>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6622" t="5595" r="9982" b="2659"/>
            <a:stretch/>
          </p:blipFill>
          <p:spPr bwMode="auto">
            <a:xfrm>
              <a:off x="1034630" y="4342956"/>
              <a:ext cx="1399986" cy="139998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80220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מלבן 9">
            <a:extLst>
              <a:ext uri="{FF2B5EF4-FFF2-40B4-BE49-F238E27FC236}">
                <a16:creationId xmlns:a16="http://schemas.microsoft.com/office/drawing/2014/main" id="{38C209C3-0932-4A09-B2CC-D69D71F43D7D}"/>
              </a:ext>
            </a:extLst>
          </p:cNvPr>
          <p:cNvSpPr/>
          <p:nvPr/>
        </p:nvSpPr>
        <p:spPr>
          <a:xfrm>
            <a:off x="0" y="368132"/>
            <a:ext cx="6857999" cy="7434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262626"/>
              </a:solidFill>
            </a:endParaRPr>
          </a:p>
        </p:txBody>
      </p:sp>
      <p:pic>
        <p:nvPicPr>
          <p:cNvPr id="3" name="תמונה 2">
            <a:extLst>
              <a:ext uri="{FF2B5EF4-FFF2-40B4-BE49-F238E27FC236}">
                <a16:creationId xmlns:a16="http://schemas.microsoft.com/office/drawing/2014/main" id="{DCB6673E-83A1-4575-BF70-E98CEED7E4E5}"/>
              </a:ext>
            </a:extLst>
          </p:cNvPr>
          <p:cNvPicPr>
            <a:picLocks noChangeAspect="1"/>
          </p:cNvPicPr>
          <p:nvPr/>
        </p:nvPicPr>
        <p:blipFill rotWithShape="1">
          <a:blip r:embed="rId2"/>
          <a:srcRect b="90494"/>
          <a:stretch/>
        </p:blipFill>
        <p:spPr>
          <a:xfrm>
            <a:off x="0" y="0"/>
            <a:ext cx="6858000" cy="368132"/>
          </a:xfrm>
          <a:prstGeom prst="rect">
            <a:avLst/>
          </a:prstGeom>
        </p:spPr>
      </p:pic>
      <p:sp>
        <p:nvSpPr>
          <p:cNvPr id="26" name="מלבן 25">
            <a:extLst>
              <a:ext uri="{FF2B5EF4-FFF2-40B4-BE49-F238E27FC236}">
                <a16:creationId xmlns:a16="http://schemas.microsoft.com/office/drawing/2014/main" id="{7BBDF5AE-4A6D-4141-A3EB-28295C1E6D6C}"/>
              </a:ext>
            </a:extLst>
          </p:cNvPr>
          <p:cNvSpPr/>
          <p:nvPr/>
        </p:nvSpPr>
        <p:spPr>
          <a:xfrm>
            <a:off x="56880" y="407169"/>
            <a:ext cx="1387169" cy="228924"/>
          </a:xfrm>
          <a:custGeom>
            <a:avLst/>
            <a:gdLst>
              <a:gd name="connsiteX0" fmla="*/ 0 w 1387169"/>
              <a:gd name="connsiteY0" fmla="*/ 0 h 228924"/>
              <a:gd name="connsiteX1" fmla="*/ 476261 w 1387169"/>
              <a:gd name="connsiteY1" fmla="*/ 0 h 228924"/>
              <a:gd name="connsiteX2" fmla="*/ 966394 w 1387169"/>
              <a:gd name="connsiteY2" fmla="*/ 0 h 228924"/>
              <a:gd name="connsiteX3" fmla="*/ 1387169 w 1387169"/>
              <a:gd name="connsiteY3" fmla="*/ 0 h 228924"/>
              <a:gd name="connsiteX4" fmla="*/ 1387169 w 1387169"/>
              <a:gd name="connsiteY4" fmla="*/ 228924 h 228924"/>
              <a:gd name="connsiteX5" fmla="*/ 938651 w 1387169"/>
              <a:gd name="connsiteY5" fmla="*/ 228924 h 228924"/>
              <a:gd name="connsiteX6" fmla="*/ 504005 w 1387169"/>
              <a:gd name="connsiteY6" fmla="*/ 228924 h 228924"/>
              <a:gd name="connsiteX7" fmla="*/ 0 w 1387169"/>
              <a:gd name="connsiteY7" fmla="*/ 228924 h 228924"/>
              <a:gd name="connsiteX8" fmla="*/ 0 w 1387169"/>
              <a:gd name="connsiteY8" fmla="*/ 0 h 228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169" h="228924" fill="none" extrusionOk="0">
                <a:moveTo>
                  <a:pt x="0" y="0"/>
                </a:moveTo>
                <a:cubicBezTo>
                  <a:pt x="222341" y="-22211"/>
                  <a:pt x="249372" y="40298"/>
                  <a:pt x="476261" y="0"/>
                </a:cubicBezTo>
                <a:cubicBezTo>
                  <a:pt x="703150" y="-40298"/>
                  <a:pt x="758578" y="1320"/>
                  <a:pt x="966394" y="0"/>
                </a:cubicBezTo>
                <a:cubicBezTo>
                  <a:pt x="1174210" y="-1320"/>
                  <a:pt x="1294412" y="39946"/>
                  <a:pt x="1387169" y="0"/>
                </a:cubicBezTo>
                <a:cubicBezTo>
                  <a:pt x="1406554" y="83047"/>
                  <a:pt x="1381337" y="114590"/>
                  <a:pt x="1387169" y="228924"/>
                </a:cubicBezTo>
                <a:cubicBezTo>
                  <a:pt x="1259919" y="239029"/>
                  <a:pt x="1158190" y="177244"/>
                  <a:pt x="938651" y="228924"/>
                </a:cubicBezTo>
                <a:cubicBezTo>
                  <a:pt x="719112" y="280604"/>
                  <a:pt x="692422" y="226944"/>
                  <a:pt x="504005" y="228924"/>
                </a:cubicBezTo>
                <a:cubicBezTo>
                  <a:pt x="315588" y="230904"/>
                  <a:pt x="106154" y="173012"/>
                  <a:pt x="0" y="228924"/>
                </a:cubicBezTo>
                <a:cubicBezTo>
                  <a:pt x="-7971" y="130712"/>
                  <a:pt x="24713" y="68998"/>
                  <a:pt x="0" y="0"/>
                </a:cubicBezTo>
                <a:close/>
              </a:path>
              <a:path w="1387169" h="228924" stroke="0" extrusionOk="0">
                <a:moveTo>
                  <a:pt x="0" y="0"/>
                </a:moveTo>
                <a:cubicBezTo>
                  <a:pt x="216022" y="-8378"/>
                  <a:pt x="249786" y="12810"/>
                  <a:pt x="448518" y="0"/>
                </a:cubicBezTo>
                <a:cubicBezTo>
                  <a:pt x="647250" y="-12810"/>
                  <a:pt x="793687" y="38108"/>
                  <a:pt x="938651" y="0"/>
                </a:cubicBezTo>
                <a:cubicBezTo>
                  <a:pt x="1083615" y="-38108"/>
                  <a:pt x="1209328" y="11561"/>
                  <a:pt x="1387169" y="0"/>
                </a:cubicBezTo>
                <a:cubicBezTo>
                  <a:pt x="1396028" y="99493"/>
                  <a:pt x="1373892" y="153715"/>
                  <a:pt x="1387169" y="228924"/>
                </a:cubicBezTo>
                <a:cubicBezTo>
                  <a:pt x="1180322" y="262441"/>
                  <a:pt x="1112274" y="185176"/>
                  <a:pt x="910908" y="228924"/>
                </a:cubicBezTo>
                <a:cubicBezTo>
                  <a:pt x="709542" y="272672"/>
                  <a:pt x="617282" y="213801"/>
                  <a:pt x="476261" y="228924"/>
                </a:cubicBezTo>
                <a:cubicBezTo>
                  <a:pt x="335240" y="244047"/>
                  <a:pt x="139599" y="220032"/>
                  <a:pt x="0" y="228924"/>
                </a:cubicBezTo>
                <a:cubicBezTo>
                  <a:pt x="-2409" y="181975"/>
                  <a:pt x="22593" y="111509"/>
                  <a:pt x="0" y="0"/>
                </a:cubicBezTo>
                <a:close/>
              </a:path>
            </a:pathLst>
          </a:custGeom>
          <a:solidFill>
            <a:srgbClr val="FCD0D0"/>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500" dirty="0">
                <a:solidFill>
                  <a:srgbClr val="262626"/>
                </a:solidFill>
                <a:latin typeface="Arial Black" panose="020B0A04020102020204" pitchFamily="34" charset="0"/>
                <a:ea typeface="Adobe Heiti Std R" panose="020B0400000000000000" pitchFamily="34" charset="-128"/>
              </a:rPr>
              <a:t>makom.balev.project@gmail.com</a:t>
            </a:r>
          </a:p>
          <a:p>
            <a:r>
              <a:rPr lang="en-US" sz="500" dirty="0">
                <a:solidFill>
                  <a:srgbClr val="262626"/>
                </a:solidFill>
                <a:latin typeface="Arial Black" panose="020B0A04020102020204" pitchFamily="34" charset="0"/>
                <a:ea typeface="Adobe Heiti Std R" panose="020B0400000000000000" pitchFamily="34" charset="-128"/>
              </a:rPr>
              <a:t>054-5920281</a:t>
            </a:r>
            <a:endParaRPr lang="he-IL" sz="400" dirty="0">
              <a:solidFill>
                <a:srgbClr val="262626"/>
              </a:solidFill>
              <a:latin typeface="Arial Black" panose="020B0A04020102020204" pitchFamily="34" charset="0"/>
              <a:ea typeface="Adobe Heiti Std R" panose="020B0400000000000000" pitchFamily="34" charset="-128"/>
            </a:endParaRPr>
          </a:p>
        </p:txBody>
      </p:sp>
      <p:pic>
        <p:nvPicPr>
          <p:cNvPr id="9" name="תמונה 8" descr="תמונה שמכילה טקסט, שלט, גרפיקה וקטורית&#10;&#10;התיאור נוצר באופן אוטומטי">
            <a:extLst>
              <a:ext uri="{FF2B5EF4-FFF2-40B4-BE49-F238E27FC236}">
                <a16:creationId xmlns:a16="http://schemas.microsoft.com/office/drawing/2014/main" id="{5B503F38-9100-4335-B4EC-07303EC44F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380" y="407488"/>
            <a:ext cx="658022" cy="645816"/>
          </a:xfrm>
          <a:prstGeom prst="rect">
            <a:avLst/>
          </a:prstGeom>
        </p:spPr>
      </p:pic>
      <p:sp>
        <p:nvSpPr>
          <p:cNvPr id="30" name="מלבן 29">
            <a:extLst>
              <a:ext uri="{FF2B5EF4-FFF2-40B4-BE49-F238E27FC236}">
                <a16:creationId xmlns:a16="http://schemas.microsoft.com/office/drawing/2014/main" id="{5408A7EF-C955-4B8A-8467-2251E2B442A9}"/>
              </a:ext>
            </a:extLst>
          </p:cNvPr>
          <p:cNvSpPr/>
          <p:nvPr/>
        </p:nvSpPr>
        <p:spPr>
          <a:xfrm>
            <a:off x="56880" y="661706"/>
            <a:ext cx="1387169" cy="85778"/>
          </a:xfrm>
          <a:custGeom>
            <a:avLst/>
            <a:gdLst>
              <a:gd name="connsiteX0" fmla="*/ 0 w 1387169"/>
              <a:gd name="connsiteY0" fmla="*/ 0 h 85778"/>
              <a:gd name="connsiteX1" fmla="*/ 476261 w 1387169"/>
              <a:gd name="connsiteY1" fmla="*/ 0 h 85778"/>
              <a:gd name="connsiteX2" fmla="*/ 966394 w 1387169"/>
              <a:gd name="connsiteY2" fmla="*/ 0 h 85778"/>
              <a:gd name="connsiteX3" fmla="*/ 1387169 w 1387169"/>
              <a:gd name="connsiteY3" fmla="*/ 0 h 85778"/>
              <a:gd name="connsiteX4" fmla="*/ 1387169 w 1387169"/>
              <a:gd name="connsiteY4" fmla="*/ 85778 h 85778"/>
              <a:gd name="connsiteX5" fmla="*/ 938651 w 1387169"/>
              <a:gd name="connsiteY5" fmla="*/ 85778 h 85778"/>
              <a:gd name="connsiteX6" fmla="*/ 504005 w 1387169"/>
              <a:gd name="connsiteY6" fmla="*/ 85778 h 85778"/>
              <a:gd name="connsiteX7" fmla="*/ 0 w 1387169"/>
              <a:gd name="connsiteY7" fmla="*/ 85778 h 85778"/>
              <a:gd name="connsiteX8" fmla="*/ 0 w 1387169"/>
              <a:gd name="connsiteY8" fmla="*/ 0 h 85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169" h="85778" fill="none" extrusionOk="0">
                <a:moveTo>
                  <a:pt x="0" y="0"/>
                </a:moveTo>
                <a:cubicBezTo>
                  <a:pt x="222341" y="-22211"/>
                  <a:pt x="249372" y="40298"/>
                  <a:pt x="476261" y="0"/>
                </a:cubicBezTo>
                <a:cubicBezTo>
                  <a:pt x="703150" y="-40298"/>
                  <a:pt x="758578" y="1320"/>
                  <a:pt x="966394" y="0"/>
                </a:cubicBezTo>
                <a:cubicBezTo>
                  <a:pt x="1174210" y="-1320"/>
                  <a:pt x="1294412" y="39946"/>
                  <a:pt x="1387169" y="0"/>
                </a:cubicBezTo>
                <a:cubicBezTo>
                  <a:pt x="1394197" y="18726"/>
                  <a:pt x="1379710" y="63666"/>
                  <a:pt x="1387169" y="85778"/>
                </a:cubicBezTo>
                <a:cubicBezTo>
                  <a:pt x="1259919" y="95883"/>
                  <a:pt x="1158190" y="34098"/>
                  <a:pt x="938651" y="85778"/>
                </a:cubicBezTo>
                <a:cubicBezTo>
                  <a:pt x="719112" y="137458"/>
                  <a:pt x="692422" y="83798"/>
                  <a:pt x="504005" y="85778"/>
                </a:cubicBezTo>
                <a:cubicBezTo>
                  <a:pt x="315588" y="87758"/>
                  <a:pt x="106154" y="29866"/>
                  <a:pt x="0" y="85778"/>
                </a:cubicBezTo>
                <a:cubicBezTo>
                  <a:pt x="-5570" y="59084"/>
                  <a:pt x="137" y="38280"/>
                  <a:pt x="0" y="0"/>
                </a:cubicBezTo>
                <a:close/>
              </a:path>
              <a:path w="1387169" h="85778" stroke="0" extrusionOk="0">
                <a:moveTo>
                  <a:pt x="0" y="0"/>
                </a:moveTo>
                <a:cubicBezTo>
                  <a:pt x="216022" y="-8378"/>
                  <a:pt x="249786" y="12810"/>
                  <a:pt x="448518" y="0"/>
                </a:cubicBezTo>
                <a:cubicBezTo>
                  <a:pt x="647250" y="-12810"/>
                  <a:pt x="793687" y="38108"/>
                  <a:pt x="938651" y="0"/>
                </a:cubicBezTo>
                <a:cubicBezTo>
                  <a:pt x="1083615" y="-38108"/>
                  <a:pt x="1209328" y="11561"/>
                  <a:pt x="1387169" y="0"/>
                </a:cubicBezTo>
                <a:cubicBezTo>
                  <a:pt x="1388533" y="18032"/>
                  <a:pt x="1378282" y="57357"/>
                  <a:pt x="1387169" y="85778"/>
                </a:cubicBezTo>
                <a:cubicBezTo>
                  <a:pt x="1180322" y="119295"/>
                  <a:pt x="1112274" y="42030"/>
                  <a:pt x="910908" y="85778"/>
                </a:cubicBezTo>
                <a:cubicBezTo>
                  <a:pt x="709542" y="129526"/>
                  <a:pt x="617282" y="70655"/>
                  <a:pt x="476261" y="85778"/>
                </a:cubicBezTo>
                <a:cubicBezTo>
                  <a:pt x="335240" y="100901"/>
                  <a:pt x="139599" y="76886"/>
                  <a:pt x="0" y="85778"/>
                </a:cubicBezTo>
                <a:cubicBezTo>
                  <a:pt x="-1411" y="53888"/>
                  <a:pt x="8581" y="41211"/>
                  <a:pt x="0" y="0"/>
                </a:cubicBezTo>
                <a:close/>
              </a:path>
            </a:pathLst>
          </a:custGeom>
          <a:solidFill>
            <a:srgbClr val="FCD0D0"/>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500" dirty="0">
                <a:solidFill>
                  <a:srgbClr val="262626"/>
                </a:solidFill>
                <a:latin typeface="Arial Black" panose="020B0A04020102020204" pitchFamily="34" charset="0"/>
                <a:ea typeface="Adobe Heiti Std R" panose="020B0400000000000000" pitchFamily="34" charset="-128"/>
              </a:rPr>
              <a:t>Facebook  |  Instagram  |  TikTok</a:t>
            </a:r>
            <a:endParaRPr lang="he-IL" sz="500" dirty="0">
              <a:solidFill>
                <a:srgbClr val="262626"/>
              </a:solidFill>
              <a:latin typeface="Arial Black" panose="020B0A04020102020204" pitchFamily="34" charset="0"/>
              <a:ea typeface="Adobe Heiti Std R" panose="020B0400000000000000" pitchFamily="34" charset="-128"/>
            </a:endParaRPr>
          </a:p>
        </p:txBody>
      </p:sp>
      <p:sp>
        <p:nvSpPr>
          <p:cNvPr id="31" name="מלבן 30">
            <a:extLst>
              <a:ext uri="{FF2B5EF4-FFF2-40B4-BE49-F238E27FC236}">
                <a16:creationId xmlns:a16="http://schemas.microsoft.com/office/drawing/2014/main" id="{F6E334BD-516A-4179-9169-8419A63D8A9C}"/>
              </a:ext>
            </a:extLst>
          </p:cNvPr>
          <p:cNvSpPr/>
          <p:nvPr/>
        </p:nvSpPr>
        <p:spPr>
          <a:xfrm>
            <a:off x="5269990" y="856900"/>
            <a:ext cx="396981" cy="206836"/>
          </a:xfrm>
          <a:prstGeom prst="rect">
            <a:avLst/>
          </a:prstGeom>
          <a:solidFill>
            <a:srgbClr val="FC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262626"/>
              </a:solidFill>
            </a:endParaRPr>
          </a:p>
        </p:txBody>
      </p:sp>
      <p:sp>
        <p:nvSpPr>
          <p:cNvPr id="33" name="מלבן 32">
            <a:extLst>
              <a:ext uri="{FF2B5EF4-FFF2-40B4-BE49-F238E27FC236}">
                <a16:creationId xmlns:a16="http://schemas.microsoft.com/office/drawing/2014/main" id="{8A8BC53E-B589-41FE-A668-2FF78FDC04ED}"/>
              </a:ext>
            </a:extLst>
          </p:cNvPr>
          <p:cNvSpPr/>
          <p:nvPr/>
        </p:nvSpPr>
        <p:spPr>
          <a:xfrm>
            <a:off x="4584738" y="856900"/>
            <a:ext cx="537228" cy="206836"/>
          </a:xfrm>
          <a:prstGeom prst="rect">
            <a:avLst/>
          </a:prstGeom>
          <a:solidFill>
            <a:srgbClr val="FE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262626"/>
              </a:solidFill>
            </a:endParaRPr>
          </a:p>
        </p:txBody>
      </p:sp>
      <p:pic>
        <p:nvPicPr>
          <p:cNvPr id="34" name="תמונה 33" descr="תמונה שמכילה טקסט, שלט, גרפיקה וקטורית&#10;&#10;התיאור נוצר באופן אוטומטי">
            <a:extLst>
              <a:ext uri="{FF2B5EF4-FFF2-40B4-BE49-F238E27FC236}">
                <a16:creationId xmlns:a16="http://schemas.microsoft.com/office/drawing/2014/main" id="{BF2E873E-7176-4AB4-94BE-06386CCBF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6358" y="13047"/>
            <a:ext cx="146683" cy="143962"/>
          </a:xfrm>
          <a:prstGeom prst="rect">
            <a:avLst/>
          </a:prstGeom>
          <a:solidFill>
            <a:srgbClr val="FFFFFF"/>
          </a:solidFill>
        </p:spPr>
      </p:pic>
      <p:sp>
        <p:nvSpPr>
          <p:cNvPr id="8" name="מלבן 7">
            <a:extLst>
              <a:ext uri="{FF2B5EF4-FFF2-40B4-BE49-F238E27FC236}">
                <a16:creationId xmlns:a16="http://schemas.microsoft.com/office/drawing/2014/main" id="{2AA00327-369B-4874-A77C-4AA218078C72}"/>
              </a:ext>
            </a:extLst>
          </p:cNvPr>
          <p:cNvSpPr/>
          <p:nvPr/>
        </p:nvSpPr>
        <p:spPr>
          <a:xfrm>
            <a:off x="1243484" y="40193"/>
            <a:ext cx="45719" cy="9851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262626"/>
              </a:solidFill>
            </a:endParaRPr>
          </a:p>
        </p:txBody>
      </p:sp>
      <p:sp>
        <p:nvSpPr>
          <p:cNvPr id="24" name="מלבן 23">
            <a:extLst>
              <a:ext uri="{FF2B5EF4-FFF2-40B4-BE49-F238E27FC236}">
                <a16:creationId xmlns:a16="http://schemas.microsoft.com/office/drawing/2014/main" id="{41AC09F7-D020-4261-B1A3-D322B2FAAECD}"/>
              </a:ext>
            </a:extLst>
          </p:cNvPr>
          <p:cNvSpPr/>
          <p:nvPr/>
        </p:nvSpPr>
        <p:spPr>
          <a:xfrm>
            <a:off x="573715" y="841667"/>
            <a:ext cx="5294478" cy="244986"/>
          </a:xfrm>
          <a:custGeom>
            <a:avLst/>
            <a:gdLst>
              <a:gd name="connsiteX0" fmla="*/ 0 w 5294478"/>
              <a:gd name="connsiteY0" fmla="*/ 0 h 244986"/>
              <a:gd name="connsiteX1" fmla="*/ 641220 w 5294478"/>
              <a:gd name="connsiteY1" fmla="*/ 0 h 244986"/>
              <a:gd name="connsiteX2" fmla="*/ 1123606 w 5294478"/>
              <a:gd name="connsiteY2" fmla="*/ 0 h 244986"/>
              <a:gd name="connsiteX3" fmla="*/ 1658936 w 5294478"/>
              <a:gd name="connsiteY3" fmla="*/ 0 h 244986"/>
              <a:gd name="connsiteX4" fmla="*/ 2247212 w 5294478"/>
              <a:gd name="connsiteY4" fmla="*/ 0 h 244986"/>
              <a:gd name="connsiteX5" fmla="*/ 2941377 w 5294478"/>
              <a:gd name="connsiteY5" fmla="*/ 0 h 244986"/>
              <a:gd name="connsiteX6" fmla="*/ 3635542 w 5294478"/>
              <a:gd name="connsiteY6" fmla="*/ 0 h 244986"/>
              <a:gd name="connsiteX7" fmla="*/ 4223817 w 5294478"/>
              <a:gd name="connsiteY7" fmla="*/ 0 h 244986"/>
              <a:gd name="connsiteX8" fmla="*/ 4706203 w 5294478"/>
              <a:gd name="connsiteY8" fmla="*/ 0 h 244986"/>
              <a:gd name="connsiteX9" fmla="*/ 5294478 w 5294478"/>
              <a:gd name="connsiteY9" fmla="*/ 0 h 244986"/>
              <a:gd name="connsiteX10" fmla="*/ 5294478 w 5294478"/>
              <a:gd name="connsiteY10" fmla="*/ 244986 h 244986"/>
              <a:gd name="connsiteX11" fmla="*/ 4865037 w 5294478"/>
              <a:gd name="connsiteY11" fmla="*/ 244986 h 244986"/>
              <a:gd name="connsiteX12" fmla="*/ 4329706 w 5294478"/>
              <a:gd name="connsiteY12" fmla="*/ 244986 h 244986"/>
              <a:gd name="connsiteX13" fmla="*/ 3635542 w 5294478"/>
              <a:gd name="connsiteY13" fmla="*/ 244986 h 244986"/>
              <a:gd name="connsiteX14" fmla="*/ 2994321 w 5294478"/>
              <a:gd name="connsiteY14" fmla="*/ 244986 h 244986"/>
              <a:gd name="connsiteX15" fmla="*/ 2300157 w 5294478"/>
              <a:gd name="connsiteY15" fmla="*/ 244986 h 244986"/>
              <a:gd name="connsiteX16" fmla="*/ 1605992 w 5294478"/>
              <a:gd name="connsiteY16" fmla="*/ 244986 h 244986"/>
              <a:gd name="connsiteX17" fmla="*/ 964772 w 5294478"/>
              <a:gd name="connsiteY17" fmla="*/ 244986 h 244986"/>
              <a:gd name="connsiteX18" fmla="*/ 0 w 5294478"/>
              <a:gd name="connsiteY18" fmla="*/ 244986 h 244986"/>
              <a:gd name="connsiteX19" fmla="*/ 0 w 5294478"/>
              <a:gd name="connsiteY19" fmla="*/ 0 h 24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94478" h="244986" extrusionOk="0">
                <a:moveTo>
                  <a:pt x="0" y="0"/>
                </a:moveTo>
                <a:cubicBezTo>
                  <a:pt x="152995" y="-29524"/>
                  <a:pt x="352474" y="29697"/>
                  <a:pt x="641220" y="0"/>
                </a:cubicBezTo>
                <a:cubicBezTo>
                  <a:pt x="929966" y="-29697"/>
                  <a:pt x="1003169" y="3072"/>
                  <a:pt x="1123606" y="0"/>
                </a:cubicBezTo>
                <a:cubicBezTo>
                  <a:pt x="1244043" y="-3072"/>
                  <a:pt x="1431965" y="58435"/>
                  <a:pt x="1658936" y="0"/>
                </a:cubicBezTo>
                <a:cubicBezTo>
                  <a:pt x="1885907" y="-58435"/>
                  <a:pt x="2062572" y="57881"/>
                  <a:pt x="2247212" y="0"/>
                </a:cubicBezTo>
                <a:cubicBezTo>
                  <a:pt x="2431852" y="-57881"/>
                  <a:pt x="2748072" y="11707"/>
                  <a:pt x="2941377" y="0"/>
                </a:cubicBezTo>
                <a:cubicBezTo>
                  <a:pt x="3134683" y="-11707"/>
                  <a:pt x="3437553" y="17419"/>
                  <a:pt x="3635542" y="0"/>
                </a:cubicBezTo>
                <a:cubicBezTo>
                  <a:pt x="3833531" y="-17419"/>
                  <a:pt x="4021895" y="51162"/>
                  <a:pt x="4223817" y="0"/>
                </a:cubicBezTo>
                <a:cubicBezTo>
                  <a:pt x="4425740" y="-51162"/>
                  <a:pt x="4534482" y="17076"/>
                  <a:pt x="4706203" y="0"/>
                </a:cubicBezTo>
                <a:cubicBezTo>
                  <a:pt x="4877924" y="-17076"/>
                  <a:pt x="5013213" y="32276"/>
                  <a:pt x="5294478" y="0"/>
                </a:cubicBezTo>
                <a:cubicBezTo>
                  <a:pt x="5309140" y="100437"/>
                  <a:pt x="5271961" y="129252"/>
                  <a:pt x="5294478" y="244986"/>
                </a:cubicBezTo>
                <a:cubicBezTo>
                  <a:pt x="5148665" y="275905"/>
                  <a:pt x="4961558" y="209440"/>
                  <a:pt x="4865037" y="244986"/>
                </a:cubicBezTo>
                <a:cubicBezTo>
                  <a:pt x="4768516" y="280532"/>
                  <a:pt x="4525729" y="225895"/>
                  <a:pt x="4329706" y="244986"/>
                </a:cubicBezTo>
                <a:cubicBezTo>
                  <a:pt x="4133683" y="264077"/>
                  <a:pt x="3826072" y="213300"/>
                  <a:pt x="3635542" y="244986"/>
                </a:cubicBezTo>
                <a:cubicBezTo>
                  <a:pt x="3445012" y="276672"/>
                  <a:pt x="3267410" y="209403"/>
                  <a:pt x="2994321" y="244986"/>
                </a:cubicBezTo>
                <a:cubicBezTo>
                  <a:pt x="2721232" y="280569"/>
                  <a:pt x="2561638" y="174106"/>
                  <a:pt x="2300157" y="244986"/>
                </a:cubicBezTo>
                <a:cubicBezTo>
                  <a:pt x="2038676" y="315866"/>
                  <a:pt x="1825519" y="181080"/>
                  <a:pt x="1605992" y="244986"/>
                </a:cubicBezTo>
                <a:cubicBezTo>
                  <a:pt x="1386465" y="308892"/>
                  <a:pt x="1177478" y="205714"/>
                  <a:pt x="964772" y="244986"/>
                </a:cubicBezTo>
                <a:cubicBezTo>
                  <a:pt x="752066" y="284258"/>
                  <a:pt x="443973" y="148172"/>
                  <a:pt x="0" y="244986"/>
                </a:cubicBezTo>
                <a:cubicBezTo>
                  <a:pt x="-28518" y="186301"/>
                  <a:pt x="6572" y="89681"/>
                  <a:pt x="0" y="0"/>
                </a:cubicBezTo>
                <a:close/>
              </a:path>
            </a:pathLst>
          </a:custGeom>
          <a:noFill/>
          <a:ln>
            <a:noFill/>
            <a:extLst>
              <a:ext uri="{C807C97D-BFC1-408E-A445-0C87EB9F89A2}">
                <ask:lineSketchStyleProps xmlns:ask="http://schemas.microsoft.com/office/drawing/2018/sketchyshapes" sd="582065366">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he-IL" sz="1400" dirty="0">
                <a:solidFill>
                  <a:srgbClr val="262626"/>
                </a:solidFill>
                <a:latin typeface="Makom Balev Hebrew" panose="02000503000000000000" pitchFamily="2" charset="-79"/>
                <a:cs typeface="Makom Balev Hebrew" panose="02000503000000000000" pitchFamily="2" charset="-79"/>
              </a:rPr>
              <a:t>בית   </a:t>
            </a:r>
            <a:r>
              <a:rPr lang="he-IL" sz="2000" dirty="0">
                <a:solidFill>
                  <a:srgbClr val="262626"/>
                </a:solidFill>
                <a:latin typeface="Makom Balev Hebrew" panose="02000503000000000000" pitchFamily="2" charset="-79"/>
                <a:cs typeface="Makom Balev Hebrew" panose="02000503000000000000" pitchFamily="2" charset="-79"/>
              </a:rPr>
              <a:t>ו</a:t>
            </a:r>
            <a:r>
              <a:rPr lang="he-IL" sz="1400" dirty="0">
                <a:solidFill>
                  <a:srgbClr val="262626"/>
                </a:solidFill>
                <a:latin typeface="Makom Balev Hebrew" panose="02000503000000000000" pitchFamily="2" charset="-79"/>
                <a:cs typeface="Makom Balev Hebrew" panose="02000503000000000000" pitchFamily="2" charset="-79"/>
              </a:rPr>
              <a:t>   אודות   </a:t>
            </a:r>
            <a:r>
              <a:rPr lang="he-IL" sz="2000" dirty="0">
                <a:solidFill>
                  <a:srgbClr val="262626"/>
                </a:solidFill>
                <a:latin typeface="Makom Balev Hebrew" panose="02000503000000000000" pitchFamily="2" charset="-79"/>
                <a:cs typeface="Makom Balev Hebrew" panose="02000503000000000000" pitchFamily="2" charset="-79"/>
              </a:rPr>
              <a:t>ו</a:t>
            </a:r>
            <a:r>
              <a:rPr lang="he-IL" sz="1400" dirty="0">
                <a:solidFill>
                  <a:srgbClr val="262626"/>
                </a:solidFill>
                <a:latin typeface="Makom Balev Hebrew" panose="02000503000000000000" pitchFamily="2" charset="-79"/>
                <a:cs typeface="Makom Balev Hebrew" panose="02000503000000000000" pitchFamily="2" charset="-79"/>
              </a:rPr>
              <a:t>   בלוג   </a:t>
            </a:r>
            <a:r>
              <a:rPr lang="he-IL" sz="2000" dirty="0">
                <a:solidFill>
                  <a:srgbClr val="262626"/>
                </a:solidFill>
                <a:latin typeface="Makom Balev Hebrew" panose="02000503000000000000" pitchFamily="2" charset="-79"/>
                <a:cs typeface="Makom Balev Hebrew" panose="02000503000000000000" pitchFamily="2" charset="-79"/>
              </a:rPr>
              <a:t>ו</a:t>
            </a:r>
            <a:r>
              <a:rPr lang="he-IL" sz="1400" dirty="0">
                <a:solidFill>
                  <a:srgbClr val="262626"/>
                </a:solidFill>
                <a:latin typeface="Makom Balev Hebrew" panose="02000503000000000000" pitchFamily="2" charset="-79"/>
                <a:cs typeface="Makom Balev Hebrew" panose="02000503000000000000" pitchFamily="2" charset="-79"/>
              </a:rPr>
              <a:t>   גלריה   </a:t>
            </a:r>
            <a:r>
              <a:rPr lang="he-IL" sz="2000" dirty="0">
                <a:solidFill>
                  <a:srgbClr val="262626"/>
                </a:solidFill>
                <a:latin typeface="Makom Balev Hebrew" panose="02000503000000000000" pitchFamily="2" charset="-79"/>
                <a:cs typeface="Makom Balev Hebrew" panose="02000503000000000000" pitchFamily="2" charset="-79"/>
              </a:rPr>
              <a:t>ו</a:t>
            </a:r>
            <a:r>
              <a:rPr lang="he-IL" sz="1400" dirty="0">
                <a:solidFill>
                  <a:srgbClr val="262626"/>
                </a:solidFill>
                <a:latin typeface="Makom Balev Hebrew" panose="02000503000000000000" pitchFamily="2" charset="-79"/>
                <a:cs typeface="Makom Balev Hebrew" panose="02000503000000000000" pitchFamily="2" charset="-79"/>
              </a:rPr>
              <a:t>   הצטרפות   </a:t>
            </a:r>
            <a:r>
              <a:rPr lang="he-IL" sz="2000" dirty="0">
                <a:solidFill>
                  <a:srgbClr val="262626"/>
                </a:solidFill>
                <a:latin typeface="Makom Balev Hebrew" panose="02000503000000000000" pitchFamily="2" charset="-79"/>
                <a:cs typeface="Makom Balev Hebrew" panose="02000503000000000000" pitchFamily="2" charset="-79"/>
              </a:rPr>
              <a:t>ו</a:t>
            </a:r>
            <a:r>
              <a:rPr lang="he-IL" sz="1400" dirty="0">
                <a:solidFill>
                  <a:srgbClr val="262626"/>
                </a:solidFill>
                <a:latin typeface="Makom Balev Hebrew" panose="02000503000000000000" pitchFamily="2" charset="-79"/>
                <a:cs typeface="Makom Balev Hebrew" panose="02000503000000000000" pitchFamily="2" charset="-79"/>
              </a:rPr>
              <a:t>   יצירת קשר   </a:t>
            </a:r>
            <a:r>
              <a:rPr lang="he-IL" sz="2000" dirty="0">
                <a:solidFill>
                  <a:srgbClr val="262626"/>
                </a:solidFill>
                <a:latin typeface="Makom Balev Hebrew" panose="02000503000000000000" pitchFamily="2" charset="-79"/>
                <a:cs typeface="Makom Balev Hebrew" panose="02000503000000000000" pitchFamily="2" charset="-79"/>
              </a:rPr>
              <a:t>ו</a:t>
            </a:r>
            <a:r>
              <a:rPr lang="he-IL" sz="1400" dirty="0">
                <a:solidFill>
                  <a:srgbClr val="262626"/>
                </a:solidFill>
                <a:latin typeface="Makom Balev Hebrew" panose="02000503000000000000" pitchFamily="2" charset="-79"/>
                <a:cs typeface="Makom Balev Hebrew" panose="02000503000000000000" pitchFamily="2" charset="-79"/>
              </a:rPr>
              <a:t>   תרומה</a:t>
            </a:r>
          </a:p>
        </p:txBody>
      </p:sp>
      <p:sp>
        <p:nvSpPr>
          <p:cNvPr id="28" name="מלבן 27">
            <a:extLst>
              <a:ext uri="{FF2B5EF4-FFF2-40B4-BE49-F238E27FC236}">
                <a16:creationId xmlns:a16="http://schemas.microsoft.com/office/drawing/2014/main" id="{8C045218-37A1-4E58-AAFD-4D9BEB358883}"/>
              </a:ext>
            </a:extLst>
          </p:cNvPr>
          <p:cNvSpPr/>
          <p:nvPr/>
        </p:nvSpPr>
        <p:spPr>
          <a:xfrm>
            <a:off x="0" y="1109628"/>
            <a:ext cx="6858000" cy="7672422"/>
          </a:xfrm>
          <a:prstGeom prst="rect">
            <a:avLst/>
          </a:prstGeom>
          <a:solidFill>
            <a:srgbClr val="FE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262626"/>
              </a:solidFill>
            </a:endParaRPr>
          </a:p>
        </p:txBody>
      </p:sp>
      <p:sp>
        <p:nvSpPr>
          <p:cNvPr id="35" name="מלבן 34">
            <a:extLst>
              <a:ext uri="{FF2B5EF4-FFF2-40B4-BE49-F238E27FC236}">
                <a16:creationId xmlns:a16="http://schemas.microsoft.com/office/drawing/2014/main" id="{6DDD4770-76EA-4C9D-AD55-D29DFB0770D8}"/>
              </a:ext>
            </a:extLst>
          </p:cNvPr>
          <p:cNvSpPr/>
          <p:nvPr/>
        </p:nvSpPr>
        <p:spPr>
          <a:xfrm>
            <a:off x="0" y="7767783"/>
            <a:ext cx="6858000" cy="7434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262626"/>
              </a:solidFill>
            </a:endParaRPr>
          </a:p>
        </p:txBody>
      </p:sp>
      <p:sp>
        <p:nvSpPr>
          <p:cNvPr id="37" name="מלבן 36">
            <a:extLst>
              <a:ext uri="{FF2B5EF4-FFF2-40B4-BE49-F238E27FC236}">
                <a16:creationId xmlns:a16="http://schemas.microsoft.com/office/drawing/2014/main" id="{17B445B3-1476-4C61-8B27-9044D56F04FD}"/>
              </a:ext>
            </a:extLst>
          </p:cNvPr>
          <p:cNvSpPr/>
          <p:nvPr/>
        </p:nvSpPr>
        <p:spPr>
          <a:xfrm>
            <a:off x="57196" y="7815465"/>
            <a:ext cx="2061602" cy="398494"/>
          </a:xfrm>
          <a:custGeom>
            <a:avLst/>
            <a:gdLst>
              <a:gd name="connsiteX0" fmla="*/ 0 w 2061602"/>
              <a:gd name="connsiteY0" fmla="*/ 0 h 398494"/>
              <a:gd name="connsiteX1" fmla="*/ 536017 w 2061602"/>
              <a:gd name="connsiteY1" fmla="*/ 0 h 398494"/>
              <a:gd name="connsiteX2" fmla="*/ 989569 w 2061602"/>
              <a:gd name="connsiteY2" fmla="*/ 0 h 398494"/>
              <a:gd name="connsiteX3" fmla="*/ 1525585 w 2061602"/>
              <a:gd name="connsiteY3" fmla="*/ 0 h 398494"/>
              <a:gd name="connsiteX4" fmla="*/ 2061602 w 2061602"/>
              <a:gd name="connsiteY4" fmla="*/ 0 h 398494"/>
              <a:gd name="connsiteX5" fmla="*/ 2061602 w 2061602"/>
              <a:gd name="connsiteY5" fmla="*/ 398494 h 398494"/>
              <a:gd name="connsiteX6" fmla="*/ 1525585 w 2061602"/>
              <a:gd name="connsiteY6" fmla="*/ 398494 h 398494"/>
              <a:gd name="connsiteX7" fmla="*/ 968953 w 2061602"/>
              <a:gd name="connsiteY7" fmla="*/ 398494 h 398494"/>
              <a:gd name="connsiteX8" fmla="*/ 0 w 2061602"/>
              <a:gd name="connsiteY8" fmla="*/ 398494 h 398494"/>
              <a:gd name="connsiteX9" fmla="*/ 0 w 2061602"/>
              <a:gd name="connsiteY9" fmla="*/ 0 h 39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1602" h="398494" fill="none" extrusionOk="0">
                <a:moveTo>
                  <a:pt x="0" y="0"/>
                </a:moveTo>
                <a:cubicBezTo>
                  <a:pt x="157216" y="-51065"/>
                  <a:pt x="323417" y="27595"/>
                  <a:pt x="536017" y="0"/>
                </a:cubicBezTo>
                <a:cubicBezTo>
                  <a:pt x="748617" y="-27595"/>
                  <a:pt x="763055" y="52950"/>
                  <a:pt x="989569" y="0"/>
                </a:cubicBezTo>
                <a:cubicBezTo>
                  <a:pt x="1216083" y="-52950"/>
                  <a:pt x="1277307" y="46147"/>
                  <a:pt x="1525585" y="0"/>
                </a:cubicBezTo>
                <a:cubicBezTo>
                  <a:pt x="1773863" y="-46147"/>
                  <a:pt x="1886162" y="180"/>
                  <a:pt x="2061602" y="0"/>
                </a:cubicBezTo>
                <a:cubicBezTo>
                  <a:pt x="2070329" y="196684"/>
                  <a:pt x="2035518" y="275862"/>
                  <a:pt x="2061602" y="398494"/>
                </a:cubicBezTo>
                <a:cubicBezTo>
                  <a:pt x="1933355" y="407646"/>
                  <a:pt x="1733548" y="383651"/>
                  <a:pt x="1525585" y="398494"/>
                </a:cubicBezTo>
                <a:cubicBezTo>
                  <a:pt x="1317622" y="413337"/>
                  <a:pt x="1129290" y="332443"/>
                  <a:pt x="968953" y="398494"/>
                </a:cubicBezTo>
                <a:cubicBezTo>
                  <a:pt x="808616" y="464545"/>
                  <a:pt x="340702" y="325248"/>
                  <a:pt x="0" y="398494"/>
                </a:cubicBezTo>
                <a:cubicBezTo>
                  <a:pt x="-18347" y="310100"/>
                  <a:pt x="47768" y="173634"/>
                  <a:pt x="0" y="0"/>
                </a:cubicBezTo>
                <a:close/>
              </a:path>
              <a:path w="2061602" h="398494" stroke="0" extrusionOk="0">
                <a:moveTo>
                  <a:pt x="0" y="0"/>
                </a:moveTo>
                <a:cubicBezTo>
                  <a:pt x="189831" y="-47483"/>
                  <a:pt x="355608" y="57059"/>
                  <a:pt x="494784" y="0"/>
                </a:cubicBezTo>
                <a:cubicBezTo>
                  <a:pt x="633960" y="-57059"/>
                  <a:pt x="892074" y="676"/>
                  <a:pt x="1051417" y="0"/>
                </a:cubicBezTo>
                <a:cubicBezTo>
                  <a:pt x="1210760" y="-676"/>
                  <a:pt x="1358246" y="36305"/>
                  <a:pt x="1566818" y="0"/>
                </a:cubicBezTo>
                <a:cubicBezTo>
                  <a:pt x="1775390" y="-36305"/>
                  <a:pt x="1828878" y="29917"/>
                  <a:pt x="2061602" y="0"/>
                </a:cubicBezTo>
                <a:cubicBezTo>
                  <a:pt x="2102632" y="85854"/>
                  <a:pt x="2060661" y="247478"/>
                  <a:pt x="2061602" y="398494"/>
                </a:cubicBezTo>
                <a:cubicBezTo>
                  <a:pt x="1867201" y="436304"/>
                  <a:pt x="1633576" y="336370"/>
                  <a:pt x="1525585" y="398494"/>
                </a:cubicBezTo>
                <a:cubicBezTo>
                  <a:pt x="1417594" y="460618"/>
                  <a:pt x="1241959" y="398125"/>
                  <a:pt x="1051417" y="398494"/>
                </a:cubicBezTo>
                <a:cubicBezTo>
                  <a:pt x="860875" y="398863"/>
                  <a:pt x="824563" y="395116"/>
                  <a:pt x="597865" y="398494"/>
                </a:cubicBezTo>
                <a:cubicBezTo>
                  <a:pt x="371167" y="401872"/>
                  <a:pt x="243184" y="374121"/>
                  <a:pt x="0" y="398494"/>
                </a:cubicBezTo>
                <a:cubicBezTo>
                  <a:pt x="-41880" y="244019"/>
                  <a:pt x="35050" y="182017"/>
                  <a:pt x="0" y="0"/>
                </a:cubicBezTo>
                <a:close/>
              </a:path>
            </a:pathLst>
          </a:custGeom>
          <a:solidFill>
            <a:srgbClr val="FCD0D0"/>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800" dirty="0">
                <a:solidFill>
                  <a:srgbClr val="262626"/>
                </a:solidFill>
                <a:latin typeface="Arial Black" panose="020B0A04020102020204" pitchFamily="34" charset="0"/>
                <a:ea typeface="Adobe Heiti Std R" panose="020B0400000000000000" pitchFamily="34" charset="-128"/>
              </a:rPr>
              <a:t>makom.balev.project@gmail.com</a:t>
            </a:r>
          </a:p>
          <a:p>
            <a:r>
              <a:rPr lang="en-US" sz="800" dirty="0">
                <a:solidFill>
                  <a:srgbClr val="262626"/>
                </a:solidFill>
                <a:latin typeface="Arial Black" panose="020B0A04020102020204" pitchFamily="34" charset="0"/>
                <a:ea typeface="Adobe Heiti Std R" panose="020B0400000000000000" pitchFamily="34" charset="-128"/>
              </a:rPr>
              <a:t>054-5920281</a:t>
            </a:r>
            <a:endParaRPr lang="he-IL" sz="700" dirty="0">
              <a:solidFill>
                <a:srgbClr val="262626"/>
              </a:solidFill>
              <a:latin typeface="Arial Black" panose="020B0A04020102020204" pitchFamily="34" charset="0"/>
              <a:ea typeface="Adobe Heiti Std R" panose="020B0400000000000000" pitchFamily="34" charset="-128"/>
            </a:endParaRPr>
          </a:p>
        </p:txBody>
      </p:sp>
      <p:sp>
        <p:nvSpPr>
          <p:cNvPr id="39" name="מלבן 38">
            <a:extLst>
              <a:ext uri="{FF2B5EF4-FFF2-40B4-BE49-F238E27FC236}">
                <a16:creationId xmlns:a16="http://schemas.microsoft.com/office/drawing/2014/main" id="{8855C656-CBB8-4B8F-B07E-F2AE132093C9}"/>
              </a:ext>
            </a:extLst>
          </p:cNvPr>
          <p:cNvSpPr/>
          <p:nvPr/>
        </p:nvSpPr>
        <p:spPr>
          <a:xfrm>
            <a:off x="57197" y="8260933"/>
            <a:ext cx="2061601" cy="190921"/>
          </a:xfrm>
          <a:custGeom>
            <a:avLst/>
            <a:gdLst>
              <a:gd name="connsiteX0" fmla="*/ 0 w 2061601"/>
              <a:gd name="connsiteY0" fmla="*/ 0 h 190921"/>
              <a:gd name="connsiteX1" fmla="*/ 536016 w 2061601"/>
              <a:gd name="connsiteY1" fmla="*/ 0 h 190921"/>
              <a:gd name="connsiteX2" fmla="*/ 989568 w 2061601"/>
              <a:gd name="connsiteY2" fmla="*/ 0 h 190921"/>
              <a:gd name="connsiteX3" fmla="*/ 1525585 w 2061601"/>
              <a:gd name="connsiteY3" fmla="*/ 0 h 190921"/>
              <a:gd name="connsiteX4" fmla="*/ 2061601 w 2061601"/>
              <a:gd name="connsiteY4" fmla="*/ 0 h 190921"/>
              <a:gd name="connsiteX5" fmla="*/ 2061601 w 2061601"/>
              <a:gd name="connsiteY5" fmla="*/ 190921 h 190921"/>
              <a:gd name="connsiteX6" fmla="*/ 1525585 w 2061601"/>
              <a:gd name="connsiteY6" fmla="*/ 190921 h 190921"/>
              <a:gd name="connsiteX7" fmla="*/ 968952 w 2061601"/>
              <a:gd name="connsiteY7" fmla="*/ 190921 h 190921"/>
              <a:gd name="connsiteX8" fmla="*/ 0 w 2061601"/>
              <a:gd name="connsiteY8" fmla="*/ 190921 h 190921"/>
              <a:gd name="connsiteX9" fmla="*/ 0 w 2061601"/>
              <a:gd name="connsiteY9" fmla="*/ 0 h 19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1601" h="190921" fill="none" extrusionOk="0">
                <a:moveTo>
                  <a:pt x="0" y="0"/>
                </a:moveTo>
                <a:cubicBezTo>
                  <a:pt x="159475" y="-50386"/>
                  <a:pt x="326507" y="31499"/>
                  <a:pt x="536016" y="0"/>
                </a:cubicBezTo>
                <a:cubicBezTo>
                  <a:pt x="745525" y="-31499"/>
                  <a:pt x="763054" y="52950"/>
                  <a:pt x="989568" y="0"/>
                </a:cubicBezTo>
                <a:cubicBezTo>
                  <a:pt x="1216082" y="-52950"/>
                  <a:pt x="1275987" y="44378"/>
                  <a:pt x="1525585" y="0"/>
                </a:cubicBezTo>
                <a:cubicBezTo>
                  <a:pt x="1775183" y="-44378"/>
                  <a:pt x="1893299" y="5798"/>
                  <a:pt x="2061601" y="0"/>
                </a:cubicBezTo>
                <a:cubicBezTo>
                  <a:pt x="2068221" y="42660"/>
                  <a:pt x="2047612" y="98997"/>
                  <a:pt x="2061601" y="190921"/>
                </a:cubicBezTo>
                <a:cubicBezTo>
                  <a:pt x="1928123" y="197747"/>
                  <a:pt x="1729742" y="171957"/>
                  <a:pt x="1525585" y="190921"/>
                </a:cubicBezTo>
                <a:cubicBezTo>
                  <a:pt x="1321428" y="209885"/>
                  <a:pt x="1129543" y="125039"/>
                  <a:pt x="968952" y="190921"/>
                </a:cubicBezTo>
                <a:cubicBezTo>
                  <a:pt x="808361" y="256803"/>
                  <a:pt x="336951" y="114926"/>
                  <a:pt x="0" y="190921"/>
                </a:cubicBezTo>
                <a:cubicBezTo>
                  <a:pt x="-18343" y="96468"/>
                  <a:pt x="8299" y="54539"/>
                  <a:pt x="0" y="0"/>
                </a:cubicBezTo>
                <a:close/>
              </a:path>
              <a:path w="2061601" h="190921" stroke="0" extrusionOk="0">
                <a:moveTo>
                  <a:pt x="0" y="0"/>
                </a:moveTo>
                <a:cubicBezTo>
                  <a:pt x="189831" y="-47483"/>
                  <a:pt x="355608" y="57059"/>
                  <a:pt x="494784" y="0"/>
                </a:cubicBezTo>
                <a:cubicBezTo>
                  <a:pt x="633960" y="-57059"/>
                  <a:pt x="892074" y="676"/>
                  <a:pt x="1051417" y="0"/>
                </a:cubicBezTo>
                <a:cubicBezTo>
                  <a:pt x="1210760" y="-676"/>
                  <a:pt x="1363138" y="39074"/>
                  <a:pt x="1566817" y="0"/>
                </a:cubicBezTo>
                <a:cubicBezTo>
                  <a:pt x="1770496" y="-39074"/>
                  <a:pt x="1828877" y="29917"/>
                  <a:pt x="2061601" y="0"/>
                </a:cubicBezTo>
                <a:cubicBezTo>
                  <a:pt x="2072320" y="88076"/>
                  <a:pt x="2046624" y="128205"/>
                  <a:pt x="2061601" y="190921"/>
                </a:cubicBezTo>
                <a:cubicBezTo>
                  <a:pt x="1859687" y="225158"/>
                  <a:pt x="1633193" y="185307"/>
                  <a:pt x="1525585" y="190921"/>
                </a:cubicBezTo>
                <a:cubicBezTo>
                  <a:pt x="1417977" y="196535"/>
                  <a:pt x="1241959" y="190552"/>
                  <a:pt x="1051417" y="190921"/>
                </a:cubicBezTo>
                <a:cubicBezTo>
                  <a:pt x="860875" y="191290"/>
                  <a:pt x="689389" y="136513"/>
                  <a:pt x="597864" y="190921"/>
                </a:cubicBezTo>
                <a:cubicBezTo>
                  <a:pt x="506339" y="245329"/>
                  <a:pt x="240192" y="164271"/>
                  <a:pt x="0" y="190921"/>
                </a:cubicBezTo>
                <a:cubicBezTo>
                  <a:pt x="-20401" y="97750"/>
                  <a:pt x="1773" y="82218"/>
                  <a:pt x="0" y="0"/>
                </a:cubicBezTo>
                <a:close/>
              </a:path>
            </a:pathLst>
          </a:custGeom>
          <a:solidFill>
            <a:srgbClr val="FCD0D0"/>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800" dirty="0">
                <a:solidFill>
                  <a:srgbClr val="262626"/>
                </a:solidFill>
                <a:latin typeface="Arial Black" panose="020B0A04020102020204" pitchFamily="34" charset="0"/>
                <a:ea typeface="Adobe Heiti Std R" panose="020B0400000000000000" pitchFamily="34" charset="-128"/>
              </a:rPr>
              <a:t>Facebook  |  Instagram  |  TikTok</a:t>
            </a:r>
            <a:endParaRPr lang="he-IL" sz="800" dirty="0">
              <a:solidFill>
                <a:srgbClr val="262626"/>
              </a:solidFill>
              <a:latin typeface="Arial Black" panose="020B0A04020102020204" pitchFamily="34" charset="0"/>
              <a:ea typeface="Adobe Heiti Std R" panose="020B0400000000000000" pitchFamily="34" charset="-128"/>
            </a:endParaRPr>
          </a:p>
        </p:txBody>
      </p:sp>
      <p:sp>
        <p:nvSpPr>
          <p:cNvPr id="42" name="תיבת טקסט 41">
            <a:extLst>
              <a:ext uri="{FF2B5EF4-FFF2-40B4-BE49-F238E27FC236}">
                <a16:creationId xmlns:a16="http://schemas.microsoft.com/office/drawing/2014/main" id="{67DC6D86-3C5B-4A00-840F-B21BDD521C6C}"/>
              </a:ext>
            </a:extLst>
          </p:cNvPr>
          <p:cNvSpPr txBox="1"/>
          <p:nvPr/>
        </p:nvSpPr>
        <p:spPr>
          <a:xfrm>
            <a:off x="5844531" y="7767783"/>
            <a:ext cx="1013469" cy="723275"/>
          </a:xfrm>
          <a:prstGeom prst="rect">
            <a:avLst/>
          </a:prstGeom>
          <a:noFill/>
        </p:spPr>
        <p:txBody>
          <a:bodyPr wrap="square" rtlCol="1">
            <a:spAutoFit/>
          </a:bodyPr>
          <a:lstStyle/>
          <a:p>
            <a:pPr algn="r"/>
            <a:r>
              <a:rPr lang="he-IL" sz="1100" dirty="0">
                <a:solidFill>
                  <a:srgbClr val="262626"/>
                </a:solidFill>
                <a:latin typeface="Makombalevhebrew" panose="02000503000000000000" pitchFamily="2" charset="-79"/>
                <a:cs typeface="Makombalevhebrew" panose="02000503000000000000" pitchFamily="2" charset="-79"/>
              </a:rPr>
              <a:t>תודה רבה ל:</a:t>
            </a:r>
            <a:br>
              <a:rPr lang="en-US" sz="1100" dirty="0">
                <a:solidFill>
                  <a:srgbClr val="262626"/>
                </a:solidFill>
                <a:latin typeface="Makombalevhebrew" panose="02000503000000000000" pitchFamily="2" charset="-79"/>
                <a:cs typeface="Makombalevhebrew" panose="02000503000000000000" pitchFamily="2" charset="-79"/>
              </a:rPr>
            </a:br>
            <a:r>
              <a:rPr lang="he-IL" sz="1000" dirty="0">
                <a:solidFill>
                  <a:srgbClr val="262626"/>
                </a:solidFill>
                <a:latin typeface="Makombalevhebrew" panose="02000503000000000000" pitchFamily="2" charset="-79"/>
                <a:cs typeface="Makombalevhebrew" panose="02000503000000000000" pitchFamily="2" charset="-79"/>
              </a:rPr>
              <a:t>#</a:t>
            </a:r>
            <a:br>
              <a:rPr lang="en-US" sz="1000" dirty="0">
                <a:solidFill>
                  <a:srgbClr val="262626"/>
                </a:solidFill>
                <a:latin typeface="Makombalevhebrew" panose="02000503000000000000" pitchFamily="2" charset="-79"/>
                <a:cs typeface="Makombalevhebrew" panose="02000503000000000000" pitchFamily="2" charset="-79"/>
              </a:rPr>
            </a:br>
            <a:r>
              <a:rPr lang="he-IL" sz="1000" dirty="0">
                <a:solidFill>
                  <a:srgbClr val="262626"/>
                </a:solidFill>
                <a:latin typeface="Makombalevhebrew" panose="02000503000000000000" pitchFamily="2" charset="-79"/>
                <a:cs typeface="Makombalevhebrew" panose="02000503000000000000" pitchFamily="2" charset="-79"/>
              </a:rPr>
              <a:t>#</a:t>
            </a:r>
          </a:p>
          <a:p>
            <a:pPr algn="r"/>
            <a:r>
              <a:rPr lang="he-IL" sz="1000" dirty="0">
                <a:solidFill>
                  <a:srgbClr val="262626"/>
                </a:solidFill>
                <a:latin typeface="Makombalevhebrew" panose="02000503000000000000" pitchFamily="2" charset="-79"/>
                <a:cs typeface="Makombalevhebrew" panose="02000503000000000000" pitchFamily="2" charset="-79"/>
              </a:rPr>
              <a:t>#</a:t>
            </a:r>
          </a:p>
        </p:txBody>
      </p:sp>
      <p:grpSp>
        <p:nvGrpSpPr>
          <p:cNvPr id="43" name="קבוצה 42">
            <a:extLst>
              <a:ext uri="{FF2B5EF4-FFF2-40B4-BE49-F238E27FC236}">
                <a16:creationId xmlns:a16="http://schemas.microsoft.com/office/drawing/2014/main" id="{1C1C52E4-D4CD-46B0-B1FC-6AA964C96AEE}"/>
              </a:ext>
            </a:extLst>
          </p:cNvPr>
          <p:cNvGrpSpPr/>
          <p:nvPr/>
        </p:nvGrpSpPr>
        <p:grpSpPr>
          <a:xfrm>
            <a:off x="476794" y="1447460"/>
            <a:ext cx="5904412" cy="2306084"/>
            <a:chOff x="476794" y="3569336"/>
            <a:chExt cx="5904412" cy="2306084"/>
          </a:xfrm>
        </p:grpSpPr>
        <p:sp>
          <p:nvSpPr>
            <p:cNvPr id="45" name="מלבן 44">
              <a:extLst>
                <a:ext uri="{FF2B5EF4-FFF2-40B4-BE49-F238E27FC236}">
                  <a16:creationId xmlns:a16="http://schemas.microsoft.com/office/drawing/2014/main" id="{D53F1CB9-B436-4081-AD1B-F381D930FB02}"/>
                </a:ext>
              </a:extLst>
            </p:cNvPr>
            <p:cNvSpPr/>
            <p:nvPr/>
          </p:nvSpPr>
          <p:spPr>
            <a:xfrm>
              <a:off x="476794" y="3569336"/>
              <a:ext cx="5904412" cy="2306084"/>
            </a:xfrm>
            <a:prstGeom prst="rect">
              <a:avLst/>
            </a:prstGeom>
            <a:solidFill>
              <a:schemeClr val="bg1"/>
            </a:solidFill>
            <a:ln w="28575">
              <a:solidFill>
                <a:srgbClr val="FCD0D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262626"/>
                </a:solidFill>
              </a:endParaRPr>
            </a:p>
          </p:txBody>
        </p:sp>
        <p:sp>
          <p:nvSpPr>
            <p:cNvPr id="46" name="מלבן 45">
              <a:extLst>
                <a:ext uri="{FF2B5EF4-FFF2-40B4-BE49-F238E27FC236}">
                  <a16:creationId xmlns:a16="http://schemas.microsoft.com/office/drawing/2014/main" id="{18F0F8DA-D837-4E26-8102-3887E2F29793}"/>
                </a:ext>
              </a:extLst>
            </p:cNvPr>
            <p:cNvSpPr/>
            <p:nvPr/>
          </p:nvSpPr>
          <p:spPr>
            <a:xfrm>
              <a:off x="584113" y="3675327"/>
              <a:ext cx="2094102" cy="2094102"/>
            </a:xfrm>
            <a:prstGeom prst="rect">
              <a:avLst/>
            </a:prstGeom>
            <a:solidFill>
              <a:srgbClr val="FCD0D0"/>
            </a:solidFill>
            <a:ln>
              <a:solidFill>
                <a:srgbClr val="FCD0D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rgbClr val="262626"/>
                  </a:solidFill>
                </a:rPr>
                <a:t>תמונה</a:t>
              </a:r>
            </a:p>
          </p:txBody>
        </p:sp>
        <p:sp>
          <p:nvSpPr>
            <p:cNvPr id="47" name="מלבן 46">
              <a:extLst>
                <a:ext uri="{FF2B5EF4-FFF2-40B4-BE49-F238E27FC236}">
                  <a16:creationId xmlns:a16="http://schemas.microsoft.com/office/drawing/2014/main" id="{BF0B55B8-73EE-4B0A-8248-228ADE91285F}"/>
                </a:ext>
              </a:extLst>
            </p:cNvPr>
            <p:cNvSpPr/>
            <p:nvPr/>
          </p:nvSpPr>
          <p:spPr>
            <a:xfrm>
              <a:off x="4503563" y="3681177"/>
              <a:ext cx="1755522" cy="216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a:r>
                <a:rPr lang="he-IL" dirty="0">
                  <a:solidFill>
                    <a:srgbClr val="262626"/>
                  </a:solidFill>
                  <a:latin typeface="Makom Balev Hebrew" panose="02000503000000000000" pitchFamily="2" charset="-79"/>
                  <a:cs typeface="Makom Balev Hebrew" panose="02000503000000000000" pitchFamily="2" charset="-79"/>
                </a:rPr>
                <a:t>שושי למען האחר</a:t>
              </a:r>
            </a:p>
          </p:txBody>
        </p:sp>
        <p:sp>
          <p:nvSpPr>
            <p:cNvPr id="48" name="מלבן 47">
              <a:extLst>
                <a:ext uri="{FF2B5EF4-FFF2-40B4-BE49-F238E27FC236}">
                  <a16:creationId xmlns:a16="http://schemas.microsoft.com/office/drawing/2014/main" id="{EE2F77E2-7B5C-45CC-93A4-BBDD5CF7F0BB}"/>
                </a:ext>
              </a:extLst>
            </p:cNvPr>
            <p:cNvSpPr/>
            <p:nvPr/>
          </p:nvSpPr>
          <p:spPr>
            <a:xfrm>
              <a:off x="2801983" y="4009586"/>
              <a:ext cx="3457101" cy="1759843"/>
            </a:xfrm>
            <a:prstGeom prst="rect">
              <a:avLst/>
            </a:prstGeom>
            <a:solidFill>
              <a:srgbClr val="FCD0D0"/>
            </a:solidFill>
            <a:ln>
              <a:solidFill>
                <a:srgbClr val="FCD0D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r>
                <a:rPr lang="he-IL" sz="1050" dirty="0">
                  <a:solidFill>
                    <a:srgbClr val="262626"/>
                  </a:solidFill>
                  <a:latin typeface="+mj-lt"/>
                </a:rPr>
                <a:t>שושי, בת 67 מרמת גן מסתובבת בימים אלו ברחובות תל אביב ומחלקת מזון לנזקקים. "כבר מעל לשנה שאני חסרת עבודה" אומרת שושי" העזרה לאחר ממלאת אותי גאווה ושמחה" לאחרונה שושי פועלת רבות לרווחת דירי הרחוב ואף הקימה מתחם לינה ובית תמחוי בשלושה ערים שונות. שושי שמחה שניתנה לה היכולת לסייע לאחרים. ששושי נשאלת למה היא לא מפסיקה או נחה היא טוענת "שאין סיבה ואין ממה לנוח"</a:t>
              </a:r>
            </a:p>
            <a:p>
              <a:pPr algn="r"/>
              <a:r>
                <a:rPr lang="he-IL" sz="1050" u="sng" dirty="0">
                  <a:solidFill>
                    <a:srgbClr val="262626"/>
                  </a:solidFill>
                </a:rPr>
                <a:t>להמשך קריאה</a:t>
              </a:r>
            </a:p>
          </p:txBody>
        </p:sp>
        <p:sp>
          <p:nvSpPr>
            <p:cNvPr id="49" name="מלבן 48">
              <a:extLst>
                <a:ext uri="{FF2B5EF4-FFF2-40B4-BE49-F238E27FC236}">
                  <a16:creationId xmlns:a16="http://schemas.microsoft.com/office/drawing/2014/main" id="{21CEF834-5DB7-43EC-9F23-8BFC047DD4F9}"/>
                </a:ext>
              </a:extLst>
            </p:cNvPr>
            <p:cNvSpPr/>
            <p:nvPr/>
          </p:nvSpPr>
          <p:spPr>
            <a:xfrm>
              <a:off x="4005226" y="3757642"/>
              <a:ext cx="702743" cy="1401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r>
                <a:rPr lang="he-IL" sz="1000" dirty="0">
                  <a:solidFill>
                    <a:srgbClr val="262626"/>
                  </a:solidFill>
                  <a:latin typeface="Makom Balev Hebrew" panose="02000503000000000000" pitchFamily="2" charset="-79"/>
                  <a:cs typeface="Makom Balev Hebrew" panose="02000503000000000000" pitchFamily="2" charset="-79"/>
                </a:rPr>
                <a:t>12/4/21</a:t>
              </a:r>
            </a:p>
          </p:txBody>
        </p:sp>
        <p:pic>
          <p:nvPicPr>
            <p:cNvPr id="50" name="תמונה 49">
              <a:extLst>
                <a:ext uri="{FF2B5EF4-FFF2-40B4-BE49-F238E27FC236}">
                  <a16:creationId xmlns:a16="http://schemas.microsoft.com/office/drawing/2014/main" id="{7819D0D5-5C42-4F5A-B42A-04AEB961E3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509" y="3827693"/>
              <a:ext cx="1763309" cy="1763309"/>
            </a:xfrm>
            <a:prstGeom prst="rect">
              <a:avLst/>
            </a:prstGeom>
            <a:ln>
              <a:solidFill>
                <a:srgbClr val="FCD0D0"/>
              </a:solidFill>
            </a:ln>
          </p:spPr>
        </p:pic>
        <p:pic>
          <p:nvPicPr>
            <p:cNvPr id="51" name="Picture 2" descr="חורף של דרי הרחוב: &quot;קר, אבל מרגיש כמו גיהנום&quot;">
              <a:extLst>
                <a:ext uri="{FF2B5EF4-FFF2-40B4-BE49-F238E27FC236}">
                  <a16:creationId xmlns:a16="http://schemas.microsoft.com/office/drawing/2014/main" id="{25DA81A1-9A02-4B4A-9794-A0D575E1E0F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95" r="38847"/>
            <a:stretch/>
          </p:blipFill>
          <p:spPr bwMode="auto">
            <a:xfrm>
              <a:off x="749509" y="3827693"/>
              <a:ext cx="1763309" cy="1759843"/>
            </a:xfrm>
            <a:prstGeom prst="rect">
              <a:avLst/>
            </a:prstGeom>
            <a:noFill/>
            <a:ln>
              <a:solidFill>
                <a:srgbClr val="FCD0D0"/>
              </a:solidFill>
            </a:ln>
            <a:extLst>
              <a:ext uri="{909E8E84-426E-40DD-AFC4-6F175D3DCCD1}">
                <a14:hiddenFill xmlns:a14="http://schemas.microsoft.com/office/drawing/2010/main">
                  <a:solidFill>
                    <a:srgbClr val="FFFFFF"/>
                  </a:solidFill>
                </a14:hiddenFill>
              </a:ext>
            </a:extLst>
          </p:spPr>
        </p:pic>
      </p:grpSp>
      <p:sp>
        <p:nvSpPr>
          <p:cNvPr id="52" name="מלבן 51">
            <a:extLst>
              <a:ext uri="{FF2B5EF4-FFF2-40B4-BE49-F238E27FC236}">
                <a16:creationId xmlns:a16="http://schemas.microsoft.com/office/drawing/2014/main" id="{38E415C7-7B2D-43D2-8423-3CC0F2725718}"/>
              </a:ext>
            </a:extLst>
          </p:cNvPr>
          <p:cNvSpPr/>
          <p:nvPr/>
        </p:nvSpPr>
        <p:spPr>
          <a:xfrm>
            <a:off x="-3976" y="4078375"/>
            <a:ext cx="6861976" cy="743464"/>
          </a:xfrm>
          <a:prstGeom prst="rect">
            <a:avLst/>
          </a:prstGeom>
          <a:solidFill>
            <a:srgbClr val="FC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sz="1600" dirty="0">
              <a:solidFill>
                <a:srgbClr val="262626"/>
              </a:solidFill>
              <a:latin typeface="Makom Balev Hebrew" panose="02000503000000000000" pitchFamily="2" charset="-79"/>
              <a:cs typeface="Makom Balev Hebrew" panose="02000503000000000000" pitchFamily="2" charset="-79"/>
            </a:endParaRPr>
          </a:p>
          <a:p>
            <a:pPr algn="ctr" rtl="1"/>
            <a:r>
              <a:rPr lang="he-IL" sz="1600" dirty="0">
                <a:solidFill>
                  <a:srgbClr val="262626"/>
                </a:solidFill>
                <a:latin typeface="Makom Balev Hebrew" panose="02000503000000000000" pitchFamily="2" charset="-79"/>
                <a:cs typeface="Makom Balev Hebrew" panose="02000503000000000000" pitchFamily="2" charset="-79"/>
              </a:rPr>
              <a:t>"טוב לתת כשנשאלים, אך טוב יותר לתת מבלי להישאל - לתת מתוך הבנה." </a:t>
            </a:r>
            <a:endParaRPr lang="en-US" sz="1600" dirty="0">
              <a:solidFill>
                <a:srgbClr val="262626"/>
              </a:solidFill>
              <a:latin typeface="Makom Balev Hebrew" panose="02000503000000000000" pitchFamily="2" charset="-79"/>
              <a:cs typeface="Makom Balev Hebrew" panose="02000503000000000000" pitchFamily="2" charset="-79"/>
            </a:endParaRPr>
          </a:p>
          <a:p>
            <a:pPr algn="ctr" rtl="1"/>
            <a:r>
              <a:rPr lang="he-IL" sz="1400" dirty="0">
                <a:solidFill>
                  <a:srgbClr val="262626"/>
                </a:solidFill>
                <a:latin typeface="Makom Balev Hebrew" panose="02000503000000000000" pitchFamily="2" charset="-79"/>
                <a:cs typeface="Makom Balev Hebrew" panose="02000503000000000000" pitchFamily="2" charset="-79"/>
              </a:rPr>
              <a:t>ג'ובראן חליל ג'ובראן</a:t>
            </a:r>
            <a:endParaRPr lang="en-US" sz="1400" dirty="0">
              <a:solidFill>
                <a:srgbClr val="262626"/>
              </a:solidFill>
              <a:latin typeface="Makom Balev Hebrew" panose="02000503000000000000" pitchFamily="2" charset="-79"/>
              <a:cs typeface="Makom Balev Hebrew" panose="02000503000000000000" pitchFamily="2" charset="-79"/>
            </a:endParaRPr>
          </a:p>
          <a:p>
            <a:pPr algn="ctr"/>
            <a:endParaRPr lang="he-IL" sz="1600" dirty="0">
              <a:solidFill>
                <a:srgbClr val="262626"/>
              </a:solidFill>
              <a:latin typeface="Makom Balev Hebrew" panose="02000503000000000000" pitchFamily="2" charset="-79"/>
              <a:cs typeface="Makom Balev Hebrew" panose="02000503000000000000" pitchFamily="2" charset="-79"/>
            </a:endParaRPr>
          </a:p>
        </p:txBody>
      </p:sp>
      <p:grpSp>
        <p:nvGrpSpPr>
          <p:cNvPr id="53" name="קבוצה 52">
            <a:extLst>
              <a:ext uri="{FF2B5EF4-FFF2-40B4-BE49-F238E27FC236}">
                <a16:creationId xmlns:a16="http://schemas.microsoft.com/office/drawing/2014/main" id="{1CB26B49-1732-437B-96B7-A7BC1C97CCFC}"/>
              </a:ext>
            </a:extLst>
          </p:cNvPr>
          <p:cNvGrpSpPr/>
          <p:nvPr/>
        </p:nvGrpSpPr>
        <p:grpSpPr>
          <a:xfrm>
            <a:off x="476793" y="5121807"/>
            <a:ext cx="5904413" cy="2306084"/>
            <a:chOff x="476794" y="3713542"/>
            <a:chExt cx="5904413" cy="2306084"/>
          </a:xfrm>
        </p:grpSpPr>
        <p:sp>
          <p:nvSpPr>
            <p:cNvPr id="54" name="מלבן 53">
              <a:extLst>
                <a:ext uri="{FF2B5EF4-FFF2-40B4-BE49-F238E27FC236}">
                  <a16:creationId xmlns:a16="http://schemas.microsoft.com/office/drawing/2014/main" id="{368890FD-77ED-4FA2-A474-AA961F7CDFD6}"/>
                </a:ext>
              </a:extLst>
            </p:cNvPr>
            <p:cNvSpPr/>
            <p:nvPr/>
          </p:nvSpPr>
          <p:spPr>
            <a:xfrm>
              <a:off x="476794" y="3713542"/>
              <a:ext cx="5904412" cy="2306084"/>
            </a:xfrm>
            <a:prstGeom prst="rect">
              <a:avLst/>
            </a:prstGeom>
            <a:solidFill>
              <a:schemeClr val="bg1"/>
            </a:solidFill>
            <a:ln w="28575">
              <a:solidFill>
                <a:srgbClr val="FCD0D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262626"/>
                </a:solidFill>
              </a:endParaRPr>
            </a:p>
          </p:txBody>
        </p:sp>
        <p:sp>
          <p:nvSpPr>
            <p:cNvPr id="55" name="מלבן 54">
              <a:extLst>
                <a:ext uri="{FF2B5EF4-FFF2-40B4-BE49-F238E27FC236}">
                  <a16:creationId xmlns:a16="http://schemas.microsoft.com/office/drawing/2014/main" id="{64F55A9F-9332-4D80-9E26-0B6BEAC58E1B}"/>
                </a:ext>
              </a:extLst>
            </p:cNvPr>
            <p:cNvSpPr/>
            <p:nvPr/>
          </p:nvSpPr>
          <p:spPr>
            <a:xfrm>
              <a:off x="476795" y="3834063"/>
              <a:ext cx="5904412" cy="2116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rgbClr val="262626"/>
                  </a:solidFill>
                  <a:latin typeface="Makom Balev Hebrew" panose="02000503000000000000" pitchFamily="2" charset="-79"/>
                  <a:cs typeface="Makom Balev Hebrew" panose="02000503000000000000" pitchFamily="2" charset="-79"/>
                </a:rPr>
                <a:t>יום התנדבות בשילוב עריית אשדוד</a:t>
              </a:r>
            </a:p>
          </p:txBody>
        </p:sp>
        <p:pic>
          <p:nvPicPr>
            <p:cNvPr id="56" name="תמונה 55">
              <a:extLst>
                <a:ext uri="{FF2B5EF4-FFF2-40B4-BE49-F238E27FC236}">
                  <a16:creationId xmlns:a16="http://schemas.microsoft.com/office/drawing/2014/main" id="{19409932-15A2-4365-9F66-6FD4E759D2C5}"/>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034630" y="4342956"/>
              <a:ext cx="1399986" cy="1399986"/>
            </a:xfrm>
            <a:prstGeom prst="rect">
              <a:avLst/>
            </a:prstGeom>
          </p:spPr>
        </p:pic>
        <p:sp>
          <p:nvSpPr>
            <p:cNvPr id="57" name="מלבן 56">
              <a:extLst>
                <a:ext uri="{FF2B5EF4-FFF2-40B4-BE49-F238E27FC236}">
                  <a16:creationId xmlns:a16="http://schemas.microsoft.com/office/drawing/2014/main" id="{AB90418A-B819-4F93-A569-B4A42AD77289}"/>
                </a:ext>
              </a:extLst>
            </p:cNvPr>
            <p:cNvSpPr/>
            <p:nvPr/>
          </p:nvSpPr>
          <p:spPr>
            <a:xfrm>
              <a:off x="2549813" y="4139897"/>
              <a:ext cx="1758645" cy="1777303"/>
            </a:xfrm>
            <a:prstGeom prst="rect">
              <a:avLst/>
            </a:prstGeom>
            <a:solidFill>
              <a:srgbClr val="FDE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he-IL" sz="1050" dirty="0">
                  <a:solidFill>
                    <a:srgbClr val="262626"/>
                  </a:solidFill>
                  <a:latin typeface="Makom Balev Hebrew" panose="02000503000000000000" pitchFamily="2" charset="-79"/>
                  <a:cs typeface="Makom Balev Hebrew" panose="02000503000000000000" pitchFamily="2" charset="-79"/>
                </a:rPr>
                <a:t>תלמידי י"ב היקרים שלנו, ביום ראשון, 24/1 תיבחנו בבחינת בגרות באנגלית בע"פ. בהתאם להנחיות משרד החינוך פרסמנו לכל אחד את שעת הבחינה בטבלאות המצורפות, בחדרי המחשבים. עליכם למלא הצהרת בריאות טרם הגיעכם</a:t>
              </a:r>
            </a:p>
          </p:txBody>
        </p:sp>
        <p:pic>
          <p:nvPicPr>
            <p:cNvPr id="58" name="תמונה 57">
              <a:extLst>
                <a:ext uri="{FF2B5EF4-FFF2-40B4-BE49-F238E27FC236}">
                  <a16:creationId xmlns:a16="http://schemas.microsoft.com/office/drawing/2014/main" id="{80C52E60-D52A-4E9C-B38E-C5EC3B212759}"/>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4423383" y="4320558"/>
              <a:ext cx="1399986" cy="1399986"/>
            </a:xfrm>
            <a:prstGeom prst="rect">
              <a:avLst/>
            </a:prstGeom>
          </p:spPr>
        </p:pic>
        <p:sp>
          <p:nvSpPr>
            <p:cNvPr id="59" name="משולש שווה-שוקיים 58">
              <a:extLst>
                <a:ext uri="{FF2B5EF4-FFF2-40B4-BE49-F238E27FC236}">
                  <a16:creationId xmlns:a16="http://schemas.microsoft.com/office/drawing/2014/main" id="{07BD7F3C-AFAC-4B56-B992-2F26783ED322}"/>
                </a:ext>
              </a:extLst>
            </p:cNvPr>
            <p:cNvSpPr/>
            <p:nvPr/>
          </p:nvSpPr>
          <p:spPr>
            <a:xfrm rot="5400000">
              <a:off x="5505278" y="4960957"/>
              <a:ext cx="887168" cy="143378"/>
            </a:xfrm>
            <a:prstGeom prst="triangle">
              <a:avLst/>
            </a:prstGeom>
            <a:solidFill>
              <a:srgbClr val="FC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262626"/>
                </a:solidFill>
              </a:endParaRPr>
            </a:p>
          </p:txBody>
        </p:sp>
        <p:sp>
          <p:nvSpPr>
            <p:cNvPr id="60" name="משולש שווה-שוקיים 59">
              <a:extLst>
                <a:ext uri="{FF2B5EF4-FFF2-40B4-BE49-F238E27FC236}">
                  <a16:creationId xmlns:a16="http://schemas.microsoft.com/office/drawing/2014/main" id="{543ED614-A932-47E5-9268-DBFF1BD7F8B2}"/>
                </a:ext>
              </a:extLst>
            </p:cNvPr>
            <p:cNvSpPr/>
            <p:nvPr/>
          </p:nvSpPr>
          <p:spPr>
            <a:xfrm rot="16200000" flipH="1">
              <a:off x="465554" y="4992292"/>
              <a:ext cx="887168" cy="143378"/>
            </a:xfrm>
            <a:prstGeom prst="triangle">
              <a:avLst/>
            </a:prstGeom>
            <a:solidFill>
              <a:srgbClr val="FC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262626"/>
                </a:solidFill>
              </a:endParaRPr>
            </a:p>
          </p:txBody>
        </p:sp>
        <p:pic>
          <p:nvPicPr>
            <p:cNvPr id="61" name="תמונה 60">
              <a:extLst>
                <a:ext uri="{FF2B5EF4-FFF2-40B4-BE49-F238E27FC236}">
                  <a16:creationId xmlns:a16="http://schemas.microsoft.com/office/drawing/2014/main" id="{0CF47704-36D9-457C-AD6B-4773A94E82CC}"/>
                </a:ext>
              </a:extLst>
            </p:cNvPr>
            <p:cNvPicPr>
              <a:picLocks noChangeAspect="1"/>
            </p:cNvPicPr>
            <p:nvPr/>
          </p:nvPicPr>
          <p:blipFill rotWithShape="1">
            <a:blip r:embed="rId8"/>
            <a:srcRect l="14003" t="3410" r="18105"/>
            <a:stretch/>
          </p:blipFill>
          <p:spPr>
            <a:xfrm>
              <a:off x="2549812" y="4139896"/>
              <a:ext cx="1758646" cy="1777303"/>
            </a:xfrm>
            <a:prstGeom prst="rect">
              <a:avLst/>
            </a:prstGeom>
          </p:spPr>
        </p:pic>
        <p:pic>
          <p:nvPicPr>
            <p:cNvPr id="62" name="Picture 4" descr="המטרה: הצלת חיים, האמצעי: פסטיבל בסוודר">
              <a:extLst>
                <a:ext uri="{FF2B5EF4-FFF2-40B4-BE49-F238E27FC236}">
                  <a16:creationId xmlns:a16="http://schemas.microsoft.com/office/drawing/2014/main" id="{75E8EB3D-AFD8-44FA-8762-BEE61C3FAC84}"/>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0541" t="1884" r="6931" b="4866"/>
            <a:stretch/>
          </p:blipFill>
          <p:spPr bwMode="auto">
            <a:xfrm>
              <a:off x="4423382" y="4320558"/>
              <a:ext cx="1399988" cy="139998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המטרה: הצלת חיים, האמצעי: פסטיבל בסוודר">
              <a:extLst>
                <a:ext uri="{FF2B5EF4-FFF2-40B4-BE49-F238E27FC236}">
                  <a16:creationId xmlns:a16="http://schemas.microsoft.com/office/drawing/2014/main" id="{7B1369D7-2D2E-43A7-A2A1-30715F43754F}"/>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6622" t="5595" r="9982" b="2659"/>
            <a:stretch/>
          </p:blipFill>
          <p:spPr bwMode="auto">
            <a:xfrm>
              <a:off x="1034630" y="4342956"/>
              <a:ext cx="1399986" cy="139998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90178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מלבן 9">
            <a:extLst>
              <a:ext uri="{FF2B5EF4-FFF2-40B4-BE49-F238E27FC236}">
                <a16:creationId xmlns:a16="http://schemas.microsoft.com/office/drawing/2014/main" id="{38C209C3-0932-4A09-B2CC-D69D71F43D7D}"/>
              </a:ext>
            </a:extLst>
          </p:cNvPr>
          <p:cNvSpPr/>
          <p:nvPr/>
        </p:nvSpPr>
        <p:spPr>
          <a:xfrm>
            <a:off x="0" y="368132"/>
            <a:ext cx="6857999" cy="7434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pic>
        <p:nvPicPr>
          <p:cNvPr id="3" name="תמונה 2">
            <a:extLst>
              <a:ext uri="{FF2B5EF4-FFF2-40B4-BE49-F238E27FC236}">
                <a16:creationId xmlns:a16="http://schemas.microsoft.com/office/drawing/2014/main" id="{DCB6673E-83A1-4575-BF70-E98CEED7E4E5}"/>
              </a:ext>
            </a:extLst>
          </p:cNvPr>
          <p:cNvPicPr>
            <a:picLocks noChangeAspect="1"/>
          </p:cNvPicPr>
          <p:nvPr/>
        </p:nvPicPr>
        <p:blipFill rotWithShape="1">
          <a:blip r:embed="rId2"/>
          <a:srcRect b="90494"/>
          <a:stretch/>
        </p:blipFill>
        <p:spPr>
          <a:xfrm>
            <a:off x="0" y="0"/>
            <a:ext cx="6858000" cy="368132"/>
          </a:xfrm>
          <a:prstGeom prst="rect">
            <a:avLst/>
          </a:prstGeom>
        </p:spPr>
      </p:pic>
      <p:sp>
        <p:nvSpPr>
          <p:cNvPr id="26" name="מלבן 25">
            <a:extLst>
              <a:ext uri="{FF2B5EF4-FFF2-40B4-BE49-F238E27FC236}">
                <a16:creationId xmlns:a16="http://schemas.microsoft.com/office/drawing/2014/main" id="{7BBDF5AE-4A6D-4141-A3EB-28295C1E6D6C}"/>
              </a:ext>
            </a:extLst>
          </p:cNvPr>
          <p:cNvSpPr/>
          <p:nvPr/>
        </p:nvSpPr>
        <p:spPr>
          <a:xfrm>
            <a:off x="56880" y="407169"/>
            <a:ext cx="1387169" cy="228924"/>
          </a:xfrm>
          <a:custGeom>
            <a:avLst/>
            <a:gdLst>
              <a:gd name="connsiteX0" fmla="*/ 0 w 1387169"/>
              <a:gd name="connsiteY0" fmla="*/ 0 h 228924"/>
              <a:gd name="connsiteX1" fmla="*/ 476261 w 1387169"/>
              <a:gd name="connsiteY1" fmla="*/ 0 h 228924"/>
              <a:gd name="connsiteX2" fmla="*/ 966394 w 1387169"/>
              <a:gd name="connsiteY2" fmla="*/ 0 h 228924"/>
              <a:gd name="connsiteX3" fmla="*/ 1387169 w 1387169"/>
              <a:gd name="connsiteY3" fmla="*/ 0 h 228924"/>
              <a:gd name="connsiteX4" fmla="*/ 1387169 w 1387169"/>
              <a:gd name="connsiteY4" fmla="*/ 228924 h 228924"/>
              <a:gd name="connsiteX5" fmla="*/ 938651 w 1387169"/>
              <a:gd name="connsiteY5" fmla="*/ 228924 h 228924"/>
              <a:gd name="connsiteX6" fmla="*/ 504005 w 1387169"/>
              <a:gd name="connsiteY6" fmla="*/ 228924 h 228924"/>
              <a:gd name="connsiteX7" fmla="*/ 0 w 1387169"/>
              <a:gd name="connsiteY7" fmla="*/ 228924 h 228924"/>
              <a:gd name="connsiteX8" fmla="*/ 0 w 1387169"/>
              <a:gd name="connsiteY8" fmla="*/ 0 h 228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169" h="228924" fill="none" extrusionOk="0">
                <a:moveTo>
                  <a:pt x="0" y="0"/>
                </a:moveTo>
                <a:cubicBezTo>
                  <a:pt x="222341" y="-22211"/>
                  <a:pt x="249372" y="40298"/>
                  <a:pt x="476261" y="0"/>
                </a:cubicBezTo>
                <a:cubicBezTo>
                  <a:pt x="703150" y="-40298"/>
                  <a:pt x="758578" y="1320"/>
                  <a:pt x="966394" y="0"/>
                </a:cubicBezTo>
                <a:cubicBezTo>
                  <a:pt x="1174210" y="-1320"/>
                  <a:pt x="1294412" y="39946"/>
                  <a:pt x="1387169" y="0"/>
                </a:cubicBezTo>
                <a:cubicBezTo>
                  <a:pt x="1406554" y="83047"/>
                  <a:pt x="1381337" y="114590"/>
                  <a:pt x="1387169" y="228924"/>
                </a:cubicBezTo>
                <a:cubicBezTo>
                  <a:pt x="1259919" y="239029"/>
                  <a:pt x="1158190" y="177244"/>
                  <a:pt x="938651" y="228924"/>
                </a:cubicBezTo>
                <a:cubicBezTo>
                  <a:pt x="719112" y="280604"/>
                  <a:pt x="692422" y="226944"/>
                  <a:pt x="504005" y="228924"/>
                </a:cubicBezTo>
                <a:cubicBezTo>
                  <a:pt x="315588" y="230904"/>
                  <a:pt x="106154" y="173012"/>
                  <a:pt x="0" y="228924"/>
                </a:cubicBezTo>
                <a:cubicBezTo>
                  <a:pt x="-7971" y="130712"/>
                  <a:pt x="24713" y="68998"/>
                  <a:pt x="0" y="0"/>
                </a:cubicBezTo>
                <a:close/>
              </a:path>
              <a:path w="1387169" h="228924" stroke="0" extrusionOk="0">
                <a:moveTo>
                  <a:pt x="0" y="0"/>
                </a:moveTo>
                <a:cubicBezTo>
                  <a:pt x="216022" y="-8378"/>
                  <a:pt x="249786" y="12810"/>
                  <a:pt x="448518" y="0"/>
                </a:cubicBezTo>
                <a:cubicBezTo>
                  <a:pt x="647250" y="-12810"/>
                  <a:pt x="793687" y="38108"/>
                  <a:pt x="938651" y="0"/>
                </a:cubicBezTo>
                <a:cubicBezTo>
                  <a:pt x="1083615" y="-38108"/>
                  <a:pt x="1209328" y="11561"/>
                  <a:pt x="1387169" y="0"/>
                </a:cubicBezTo>
                <a:cubicBezTo>
                  <a:pt x="1396028" y="99493"/>
                  <a:pt x="1373892" y="153715"/>
                  <a:pt x="1387169" y="228924"/>
                </a:cubicBezTo>
                <a:cubicBezTo>
                  <a:pt x="1180322" y="262441"/>
                  <a:pt x="1112274" y="185176"/>
                  <a:pt x="910908" y="228924"/>
                </a:cubicBezTo>
                <a:cubicBezTo>
                  <a:pt x="709542" y="272672"/>
                  <a:pt x="617282" y="213801"/>
                  <a:pt x="476261" y="228924"/>
                </a:cubicBezTo>
                <a:cubicBezTo>
                  <a:pt x="335240" y="244047"/>
                  <a:pt x="139599" y="220032"/>
                  <a:pt x="0" y="228924"/>
                </a:cubicBezTo>
                <a:cubicBezTo>
                  <a:pt x="-2409" y="181975"/>
                  <a:pt x="22593" y="111509"/>
                  <a:pt x="0" y="0"/>
                </a:cubicBezTo>
                <a:close/>
              </a:path>
            </a:pathLst>
          </a:custGeom>
          <a:solidFill>
            <a:srgbClr val="FCD0D0"/>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500" dirty="0">
                <a:solidFill>
                  <a:srgbClr val="B05252"/>
                </a:solidFill>
                <a:latin typeface="Arial Black" panose="020B0A04020102020204" pitchFamily="34" charset="0"/>
                <a:ea typeface="Adobe Heiti Std R" panose="020B0400000000000000" pitchFamily="34" charset="-128"/>
              </a:rPr>
              <a:t>makom.balev.project@gmail.com</a:t>
            </a:r>
          </a:p>
          <a:p>
            <a:r>
              <a:rPr lang="en-US" sz="500" dirty="0">
                <a:solidFill>
                  <a:srgbClr val="B05252"/>
                </a:solidFill>
                <a:latin typeface="Arial Black" panose="020B0A04020102020204" pitchFamily="34" charset="0"/>
                <a:ea typeface="Adobe Heiti Std R" panose="020B0400000000000000" pitchFamily="34" charset="-128"/>
              </a:rPr>
              <a:t>054-5920281</a:t>
            </a:r>
            <a:endParaRPr lang="he-IL" sz="400" dirty="0">
              <a:solidFill>
                <a:srgbClr val="B05252"/>
              </a:solidFill>
              <a:latin typeface="Arial Black" panose="020B0A04020102020204" pitchFamily="34" charset="0"/>
              <a:ea typeface="Adobe Heiti Std R" panose="020B0400000000000000" pitchFamily="34" charset="-128"/>
            </a:endParaRPr>
          </a:p>
        </p:txBody>
      </p:sp>
      <p:pic>
        <p:nvPicPr>
          <p:cNvPr id="9" name="תמונה 8" descr="תמונה שמכילה טקסט, שלט, גרפיקה וקטורית&#10;&#10;התיאור נוצר באופן אוטומטי">
            <a:extLst>
              <a:ext uri="{FF2B5EF4-FFF2-40B4-BE49-F238E27FC236}">
                <a16:creationId xmlns:a16="http://schemas.microsoft.com/office/drawing/2014/main" id="{5B503F38-9100-4335-B4EC-07303EC44F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380" y="407488"/>
            <a:ext cx="658022" cy="645816"/>
          </a:xfrm>
          <a:prstGeom prst="rect">
            <a:avLst/>
          </a:prstGeom>
        </p:spPr>
      </p:pic>
      <p:sp>
        <p:nvSpPr>
          <p:cNvPr id="30" name="מלבן 29">
            <a:extLst>
              <a:ext uri="{FF2B5EF4-FFF2-40B4-BE49-F238E27FC236}">
                <a16:creationId xmlns:a16="http://schemas.microsoft.com/office/drawing/2014/main" id="{5408A7EF-C955-4B8A-8467-2251E2B442A9}"/>
              </a:ext>
            </a:extLst>
          </p:cNvPr>
          <p:cNvSpPr/>
          <p:nvPr/>
        </p:nvSpPr>
        <p:spPr>
          <a:xfrm>
            <a:off x="56880" y="661706"/>
            <a:ext cx="1387169" cy="85778"/>
          </a:xfrm>
          <a:custGeom>
            <a:avLst/>
            <a:gdLst>
              <a:gd name="connsiteX0" fmla="*/ 0 w 1387169"/>
              <a:gd name="connsiteY0" fmla="*/ 0 h 85778"/>
              <a:gd name="connsiteX1" fmla="*/ 476261 w 1387169"/>
              <a:gd name="connsiteY1" fmla="*/ 0 h 85778"/>
              <a:gd name="connsiteX2" fmla="*/ 966394 w 1387169"/>
              <a:gd name="connsiteY2" fmla="*/ 0 h 85778"/>
              <a:gd name="connsiteX3" fmla="*/ 1387169 w 1387169"/>
              <a:gd name="connsiteY3" fmla="*/ 0 h 85778"/>
              <a:gd name="connsiteX4" fmla="*/ 1387169 w 1387169"/>
              <a:gd name="connsiteY4" fmla="*/ 85778 h 85778"/>
              <a:gd name="connsiteX5" fmla="*/ 938651 w 1387169"/>
              <a:gd name="connsiteY5" fmla="*/ 85778 h 85778"/>
              <a:gd name="connsiteX6" fmla="*/ 504005 w 1387169"/>
              <a:gd name="connsiteY6" fmla="*/ 85778 h 85778"/>
              <a:gd name="connsiteX7" fmla="*/ 0 w 1387169"/>
              <a:gd name="connsiteY7" fmla="*/ 85778 h 85778"/>
              <a:gd name="connsiteX8" fmla="*/ 0 w 1387169"/>
              <a:gd name="connsiteY8" fmla="*/ 0 h 85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169" h="85778" fill="none" extrusionOk="0">
                <a:moveTo>
                  <a:pt x="0" y="0"/>
                </a:moveTo>
                <a:cubicBezTo>
                  <a:pt x="222341" y="-22211"/>
                  <a:pt x="249372" y="40298"/>
                  <a:pt x="476261" y="0"/>
                </a:cubicBezTo>
                <a:cubicBezTo>
                  <a:pt x="703150" y="-40298"/>
                  <a:pt x="758578" y="1320"/>
                  <a:pt x="966394" y="0"/>
                </a:cubicBezTo>
                <a:cubicBezTo>
                  <a:pt x="1174210" y="-1320"/>
                  <a:pt x="1294412" y="39946"/>
                  <a:pt x="1387169" y="0"/>
                </a:cubicBezTo>
                <a:cubicBezTo>
                  <a:pt x="1394197" y="18726"/>
                  <a:pt x="1379710" y="63666"/>
                  <a:pt x="1387169" y="85778"/>
                </a:cubicBezTo>
                <a:cubicBezTo>
                  <a:pt x="1259919" y="95883"/>
                  <a:pt x="1158190" y="34098"/>
                  <a:pt x="938651" y="85778"/>
                </a:cubicBezTo>
                <a:cubicBezTo>
                  <a:pt x="719112" y="137458"/>
                  <a:pt x="692422" y="83798"/>
                  <a:pt x="504005" y="85778"/>
                </a:cubicBezTo>
                <a:cubicBezTo>
                  <a:pt x="315588" y="87758"/>
                  <a:pt x="106154" y="29866"/>
                  <a:pt x="0" y="85778"/>
                </a:cubicBezTo>
                <a:cubicBezTo>
                  <a:pt x="-5570" y="59084"/>
                  <a:pt x="137" y="38280"/>
                  <a:pt x="0" y="0"/>
                </a:cubicBezTo>
                <a:close/>
              </a:path>
              <a:path w="1387169" h="85778" stroke="0" extrusionOk="0">
                <a:moveTo>
                  <a:pt x="0" y="0"/>
                </a:moveTo>
                <a:cubicBezTo>
                  <a:pt x="216022" y="-8378"/>
                  <a:pt x="249786" y="12810"/>
                  <a:pt x="448518" y="0"/>
                </a:cubicBezTo>
                <a:cubicBezTo>
                  <a:pt x="647250" y="-12810"/>
                  <a:pt x="793687" y="38108"/>
                  <a:pt x="938651" y="0"/>
                </a:cubicBezTo>
                <a:cubicBezTo>
                  <a:pt x="1083615" y="-38108"/>
                  <a:pt x="1209328" y="11561"/>
                  <a:pt x="1387169" y="0"/>
                </a:cubicBezTo>
                <a:cubicBezTo>
                  <a:pt x="1388533" y="18032"/>
                  <a:pt x="1378282" y="57357"/>
                  <a:pt x="1387169" y="85778"/>
                </a:cubicBezTo>
                <a:cubicBezTo>
                  <a:pt x="1180322" y="119295"/>
                  <a:pt x="1112274" y="42030"/>
                  <a:pt x="910908" y="85778"/>
                </a:cubicBezTo>
                <a:cubicBezTo>
                  <a:pt x="709542" y="129526"/>
                  <a:pt x="617282" y="70655"/>
                  <a:pt x="476261" y="85778"/>
                </a:cubicBezTo>
                <a:cubicBezTo>
                  <a:pt x="335240" y="100901"/>
                  <a:pt x="139599" y="76886"/>
                  <a:pt x="0" y="85778"/>
                </a:cubicBezTo>
                <a:cubicBezTo>
                  <a:pt x="-1411" y="53888"/>
                  <a:pt x="8581" y="41211"/>
                  <a:pt x="0" y="0"/>
                </a:cubicBezTo>
                <a:close/>
              </a:path>
            </a:pathLst>
          </a:custGeom>
          <a:solidFill>
            <a:srgbClr val="FCD0D0"/>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500" dirty="0">
                <a:solidFill>
                  <a:srgbClr val="B05252"/>
                </a:solidFill>
                <a:latin typeface="Arial Black" panose="020B0A04020102020204" pitchFamily="34" charset="0"/>
                <a:ea typeface="Adobe Heiti Std R" panose="020B0400000000000000" pitchFamily="34" charset="-128"/>
              </a:rPr>
              <a:t>Facebook  |  Instagram  |  TikTok</a:t>
            </a:r>
            <a:endParaRPr lang="he-IL" sz="500" dirty="0">
              <a:solidFill>
                <a:srgbClr val="B05252"/>
              </a:solidFill>
              <a:latin typeface="Arial Black" panose="020B0A04020102020204" pitchFamily="34" charset="0"/>
              <a:ea typeface="Adobe Heiti Std R" panose="020B0400000000000000" pitchFamily="34" charset="-128"/>
            </a:endParaRPr>
          </a:p>
        </p:txBody>
      </p:sp>
      <p:sp>
        <p:nvSpPr>
          <p:cNvPr id="31" name="מלבן 30">
            <a:extLst>
              <a:ext uri="{FF2B5EF4-FFF2-40B4-BE49-F238E27FC236}">
                <a16:creationId xmlns:a16="http://schemas.microsoft.com/office/drawing/2014/main" id="{F6E334BD-516A-4179-9169-8419A63D8A9C}"/>
              </a:ext>
            </a:extLst>
          </p:cNvPr>
          <p:cNvSpPr/>
          <p:nvPr/>
        </p:nvSpPr>
        <p:spPr>
          <a:xfrm>
            <a:off x="5269990" y="856900"/>
            <a:ext cx="396981" cy="206836"/>
          </a:xfrm>
          <a:prstGeom prst="rect">
            <a:avLst/>
          </a:prstGeom>
          <a:solidFill>
            <a:srgbClr val="FC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sp>
        <p:nvSpPr>
          <p:cNvPr id="33" name="מלבן 32">
            <a:extLst>
              <a:ext uri="{FF2B5EF4-FFF2-40B4-BE49-F238E27FC236}">
                <a16:creationId xmlns:a16="http://schemas.microsoft.com/office/drawing/2014/main" id="{8A8BC53E-B589-41FE-A668-2FF78FDC04ED}"/>
              </a:ext>
            </a:extLst>
          </p:cNvPr>
          <p:cNvSpPr/>
          <p:nvPr/>
        </p:nvSpPr>
        <p:spPr>
          <a:xfrm>
            <a:off x="4584738" y="856900"/>
            <a:ext cx="537228" cy="206836"/>
          </a:xfrm>
          <a:prstGeom prst="rect">
            <a:avLst/>
          </a:prstGeom>
          <a:solidFill>
            <a:srgbClr val="F8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sp>
        <p:nvSpPr>
          <p:cNvPr id="13" name="מלבן 12">
            <a:extLst>
              <a:ext uri="{FF2B5EF4-FFF2-40B4-BE49-F238E27FC236}">
                <a16:creationId xmlns:a16="http://schemas.microsoft.com/office/drawing/2014/main" id="{79DF1449-4279-40EE-AF44-429115CD8943}"/>
              </a:ext>
            </a:extLst>
          </p:cNvPr>
          <p:cNvSpPr/>
          <p:nvPr/>
        </p:nvSpPr>
        <p:spPr>
          <a:xfrm>
            <a:off x="569936" y="843281"/>
            <a:ext cx="5294478" cy="244986"/>
          </a:xfrm>
          <a:custGeom>
            <a:avLst/>
            <a:gdLst>
              <a:gd name="connsiteX0" fmla="*/ 0 w 5294478"/>
              <a:gd name="connsiteY0" fmla="*/ 0 h 244986"/>
              <a:gd name="connsiteX1" fmla="*/ 641220 w 5294478"/>
              <a:gd name="connsiteY1" fmla="*/ 0 h 244986"/>
              <a:gd name="connsiteX2" fmla="*/ 1123606 w 5294478"/>
              <a:gd name="connsiteY2" fmla="*/ 0 h 244986"/>
              <a:gd name="connsiteX3" fmla="*/ 1658936 w 5294478"/>
              <a:gd name="connsiteY3" fmla="*/ 0 h 244986"/>
              <a:gd name="connsiteX4" fmla="*/ 2247212 w 5294478"/>
              <a:gd name="connsiteY4" fmla="*/ 0 h 244986"/>
              <a:gd name="connsiteX5" fmla="*/ 2941377 w 5294478"/>
              <a:gd name="connsiteY5" fmla="*/ 0 h 244986"/>
              <a:gd name="connsiteX6" fmla="*/ 3635542 w 5294478"/>
              <a:gd name="connsiteY6" fmla="*/ 0 h 244986"/>
              <a:gd name="connsiteX7" fmla="*/ 4223817 w 5294478"/>
              <a:gd name="connsiteY7" fmla="*/ 0 h 244986"/>
              <a:gd name="connsiteX8" fmla="*/ 4706203 w 5294478"/>
              <a:gd name="connsiteY8" fmla="*/ 0 h 244986"/>
              <a:gd name="connsiteX9" fmla="*/ 5294478 w 5294478"/>
              <a:gd name="connsiteY9" fmla="*/ 0 h 244986"/>
              <a:gd name="connsiteX10" fmla="*/ 5294478 w 5294478"/>
              <a:gd name="connsiteY10" fmla="*/ 244986 h 244986"/>
              <a:gd name="connsiteX11" fmla="*/ 4865037 w 5294478"/>
              <a:gd name="connsiteY11" fmla="*/ 244986 h 244986"/>
              <a:gd name="connsiteX12" fmla="*/ 4329706 w 5294478"/>
              <a:gd name="connsiteY12" fmla="*/ 244986 h 244986"/>
              <a:gd name="connsiteX13" fmla="*/ 3635542 w 5294478"/>
              <a:gd name="connsiteY13" fmla="*/ 244986 h 244986"/>
              <a:gd name="connsiteX14" fmla="*/ 2994321 w 5294478"/>
              <a:gd name="connsiteY14" fmla="*/ 244986 h 244986"/>
              <a:gd name="connsiteX15" fmla="*/ 2300157 w 5294478"/>
              <a:gd name="connsiteY15" fmla="*/ 244986 h 244986"/>
              <a:gd name="connsiteX16" fmla="*/ 1605992 w 5294478"/>
              <a:gd name="connsiteY16" fmla="*/ 244986 h 244986"/>
              <a:gd name="connsiteX17" fmla="*/ 964772 w 5294478"/>
              <a:gd name="connsiteY17" fmla="*/ 244986 h 244986"/>
              <a:gd name="connsiteX18" fmla="*/ 0 w 5294478"/>
              <a:gd name="connsiteY18" fmla="*/ 244986 h 244986"/>
              <a:gd name="connsiteX19" fmla="*/ 0 w 5294478"/>
              <a:gd name="connsiteY19" fmla="*/ 0 h 24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94478" h="244986" extrusionOk="0">
                <a:moveTo>
                  <a:pt x="0" y="0"/>
                </a:moveTo>
                <a:cubicBezTo>
                  <a:pt x="152995" y="-29524"/>
                  <a:pt x="352474" y="29697"/>
                  <a:pt x="641220" y="0"/>
                </a:cubicBezTo>
                <a:cubicBezTo>
                  <a:pt x="929966" y="-29697"/>
                  <a:pt x="1003169" y="3072"/>
                  <a:pt x="1123606" y="0"/>
                </a:cubicBezTo>
                <a:cubicBezTo>
                  <a:pt x="1244043" y="-3072"/>
                  <a:pt x="1431965" y="58435"/>
                  <a:pt x="1658936" y="0"/>
                </a:cubicBezTo>
                <a:cubicBezTo>
                  <a:pt x="1885907" y="-58435"/>
                  <a:pt x="2062572" y="57881"/>
                  <a:pt x="2247212" y="0"/>
                </a:cubicBezTo>
                <a:cubicBezTo>
                  <a:pt x="2431852" y="-57881"/>
                  <a:pt x="2748072" y="11707"/>
                  <a:pt x="2941377" y="0"/>
                </a:cubicBezTo>
                <a:cubicBezTo>
                  <a:pt x="3134683" y="-11707"/>
                  <a:pt x="3437553" y="17419"/>
                  <a:pt x="3635542" y="0"/>
                </a:cubicBezTo>
                <a:cubicBezTo>
                  <a:pt x="3833531" y="-17419"/>
                  <a:pt x="4021895" y="51162"/>
                  <a:pt x="4223817" y="0"/>
                </a:cubicBezTo>
                <a:cubicBezTo>
                  <a:pt x="4425740" y="-51162"/>
                  <a:pt x="4534482" y="17076"/>
                  <a:pt x="4706203" y="0"/>
                </a:cubicBezTo>
                <a:cubicBezTo>
                  <a:pt x="4877924" y="-17076"/>
                  <a:pt x="5013213" y="32276"/>
                  <a:pt x="5294478" y="0"/>
                </a:cubicBezTo>
                <a:cubicBezTo>
                  <a:pt x="5309140" y="100437"/>
                  <a:pt x="5271961" y="129252"/>
                  <a:pt x="5294478" y="244986"/>
                </a:cubicBezTo>
                <a:cubicBezTo>
                  <a:pt x="5148665" y="275905"/>
                  <a:pt x="4961558" y="209440"/>
                  <a:pt x="4865037" y="244986"/>
                </a:cubicBezTo>
                <a:cubicBezTo>
                  <a:pt x="4768516" y="280532"/>
                  <a:pt x="4525729" y="225895"/>
                  <a:pt x="4329706" y="244986"/>
                </a:cubicBezTo>
                <a:cubicBezTo>
                  <a:pt x="4133683" y="264077"/>
                  <a:pt x="3826072" y="213300"/>
                  <a:pt x="3635542" y="244986"/>
                </a:cubicBezTo>
                <a:cubicBezTo>
                  <a:pt x="3445012" y="276672"/>
                  <a:pt x="3267410" y="209403"/>
                  <a:pt x="2994321" y="244986"/>
                </a:cubicBezTo>
                <a:cubicBezTo>
                  <a:pt x="2721232" y="280569"/>
                  <a:pt x="2561638" y="174106"/>
                  <a:pt x="2300157" y="244986"/>
                </a:cubicBezTo>
                <a:cubicBezTo>
                  <a:pt x="2038676" y="315866"/>
                  <a:pt x="1825519" y="181080"/>
                  <a:pt x="1605992" y="244986"/>
                </a:cubicBezTo>
                <a:cubicBezTo>
                  <a:pt x="1386465" y="308892"/>
                  <a:pt x="1177478" y="205714"/>
                  <a:pt x="964772" y="244986"/>
                </a:cubicBezTo>
                <a:cubicBezTo>
                  <a:pt x="752066" y="284258"/>
                  <a:pt x="443973" y="148172"/>
                  <a:pt x="0" y="244986"/>
                </a:cubicBezTo>
                <a:cubicBezTo>
                  <a:pt x="-28518" y="186301"/>
                  <a:pt x="6572" y="89681"/>
                  <a:pt x="0" y="0"/>
                </a:cubicBezTo>
                <a:close/>
              </a:path>
            </a:pathLst>
          </a:custGeom>
          <a:noFill/>
          <a:ln>
            <a:noFill/>
            <a:extLst>
              <a:ext uri="{C807C97D-BFC1-408E-A445-0C87EB9F89A2}">
                <ask:lineSketchStyleProps xmlns:ask="http://schemas.microsoft.com/office/drawing/2018/sketchyshapes" sd="582065366">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he-IL" sz="1400" dirty="0">
                <a:solidFill>
                  <a:srgbClr val="B05252"/>
                </a:solidFill>
                <a:latin typeface="Makom Balev Hebrew" panose="02000503000000000000" pitchFamily="2" charset="-79"/>
                <a:cs typeface="Makom Balev Hebrew" panose="02000503000000000000" pitchFamily="2" charset="-79"/>
              </a:rPr>
              <a:t>בית   </a:t>
            </a:r>
            <a:r>
              <a:rPr lang="he-IL" sz="2000" dirty="0">
                <a:solidFill>
                  <a:srgbClr val="B05252"/>
                </a:solidFill>
                <a:latin typeface="Makom Balev Hebrew" panose="02000503000000000000" pitchFamily="2" charset="-79"/>
                <a:cs typeface="Makom Balev Hebrew" panose="02000503000000000000" pitchFamily="2" charset="-79"/>
              </a:rPr>
              <a:t>ו</a:t>
            </a:r>
            <a:r>
              <a:rPr lang="he-IL" sz="1400" dirty="0">
                <a:solidFill>
                  <a:srgbClr val="B05252"/>
                </a:solidFill>
                <a:latin typeface="Makom Balev Hebrew" panose="02000503000000000000" pitchFamily="2" charset="-79"/>
                <a:cs typeface="Makom Balev Hebrew" panose="02000503000000000000" pitchFamily="2" charset="-79"/>
              </a:rPr>
              <a:t>   אודות   </a:t>
            </a:r>
            <a:r>
              <a:rPr lang="he-IL" sz="2000" dirty="0">
                <a:solidFill>
                  <a:srgbClr val="B05252"/>
                </a:solidFill>
                <a:latin typeface="Makom Balev Hebrew" panose="02000503000000000000" pitchFamily="2" charset="-79"/>
                <a:cs typeface="Makom Balev Hebrew" panose="02000503000000000000" pitchFamily="2" charset="-79"/>
              </a:rPr>
              <a:t>ו</a:t>
            </a:r>
            <a:r>
              <a:rPr lang="he-IL" sz="1400" dirty="0">
                <a:solidFill>
                  <a:srgbClr val="B05252"/>
                </a:solidFill>
                <a:latin typeface="Makom Balev Hebrew" panose="02000503000000000000" pitchFamily="2" charset="-79"/>
                <a:cs typeface="Makom Balev Hebrew" panose="02000503000000000000" pitchFamily="2" charset="-79"/>
              </a:rPr>
              <a:t>   בלוג   </a:t>
            </a:r>
            <a:r>
              <a:rPr lang="he-IL" sz="2000" dirty="0">
                <a:solidFill>
                  <a:srgbClr val="B05252"/>
                </a:solidFill>
                <a:latin typeface="Makom Balev Hebrew" panose="02000503000000000000" pitchFamily="2" charset="-79"/>
                <a:cs typeface="Makom Balev Hebrew" panose="02000503000000000000" pitchFamily="2" charset="-79"/>
              </a:rPr>
              <a:t>ו</a:t>
            </a:r>
            <a:r>
              <a:rPr lang="he-IL" sz="1400" dirty="0">
                <a:solidFill>
                  <a:srgbClr val="B05252"/>
                </a:solidFill>
                <a:latin typeface="Makom Balev Hebrew" panose="02000503000000000000" pitchFamily="2" charset="-79"/>
                <a:cs typeface="Makom Balev Hebrew" panose="02000503000000000000" pitchFamily="2" charset="-79"/>
              </a:rPr>
              <a:t>   גלריה   </a:t>
            </a:r>
            <a:r>
              <a:rPr lang="he-IL" sz="2000" dirty="0">
                <a:solidFill>
                  <a:srgbClr val="B05252"/>
                </a:solidFill>
                <a:latin typeface="Makom Balev Hebrew" panose="02000503000000000000" pitchFamily="2" charset="-79"/>
                <a:cs typeface="Makom Balev Hebrew" panose="02000503000000000000" pitchFamily="2" charset="-79"/>
              </a:rPr>
              <a:t>ו</a:t>
            </a:r>
            <a:r>
              <a:rPr lang="he-IL" sz="1400" dirty="0">
                <a:solidFill>
                  <a:srgbClr val="B05252"/>
                </a:solidFill>
                <a:latin typeface="Makom Balev Hebrew" panose="02000503000000000000" pitchFamily="2" charset="-79"/>
                <a:cs typeface="Makom Balev Hebrew" panose="02000503000000000000" pitchFamily="2" charset="-79"/>
              </a:rPr>
              <a:t>   הצטרפות   </a:t>
            </a:r>
            <a:r>
              <a:rPr lang="he-IL" sz="2000" dirty="0">
                <a:solidFill>
                  <a:srgbClr val="B05252"/>
                </a:solidFill>
                <a:latin typeface="Makom Balev Hebrew" panose="02000503000000000000" pitchFamily="2" charset="-79"/>
                <a:cs typeface="Makom Balev Hebrew" panose="02000503000000000000" pitchFamily="2" charset="-79"/>
              </a:rPr>
              <a:t>ו</a:t>
            </a:r>
            <a:r>
              <a:rPr lang="he-IL" sz="1400" dirty="0">
                <a:solidFill>
                  <a:srgbClr val="B05252"/>
                </a:solidFill>
                <a:latin typeface="Makom Balev Hebrew" panose="02000503000000000000" pitchFamily="2" charset="-79"/>
                <a:cs typeface="Makom Balev Hebrew" panose="02000503000000000000" pitchFamily="2" charset="-79"/>
              </a:rPr>
              <a:t>   יצירת קשר   </a:t>
            </a:r>
            <a:r>
              <a:rPr lang="he-IL" sz="2000" dirty="0">
                <a:solidFill>
                  <a:srgbClr val="B05252"/>
                </a:solidFill>
                <a:latin typeface="Makom Balev Hebrew" panose="02000503000000000000" pitchFamily="2" charset="-79"/>
                <a:cs typeface="Makom Balev Hebrew" panose="02000503000000000000" pitchFamily="2" charset="-79"/>
              </a:rPr>
              <a:t>ו</a:t>
            </a:r>
            <a:r>
              <a:rPr lang="he-IL" sz="1400" dirty="0">
                <a:solidFill>
                  <a:srgbClr val="B05252"/>
                </a:solidFill>
                <a:latin typeface="Makom Balev Hebrew" panose="02000503000000000000" pitchFamily="2" charset="-79"/>
                <a:cs typeface="Makom Balev Hebrew" panose="02000503000000000000" pitchFamily="2" charset="-79"/>
              </a:rPr>
              <a:t>   תרומה</a:t>
            </a:r>
          </a:p>
        </p:txBody>
      </p:sp>
      <p:pic>
        <p:nvPicPr>
          <p:cNvPr id="34" name="תמונה 33" descr="תמונה שמכילה טקסט, שלט, גרפיקה וקטורית&#10;&#10;התיאור נוצר באופן אוטומטי">
            <a:extLst>
              <a:ext uri="{FF2B5EF4-FFF2-40B4-BE49-F238E27FC236}">
                <a16:creationId xmlns:a16="http://schemas.microsoft.com/office/drawing/2014/main" id="{BF2E873E-7176-4AB4-94BE-06386CCBF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6358" y="13047"/>
            <a:ext cx="146683" cy="143962"/>
          </a:xfrm>
          <a:prstGeom prst="rect">
            <a:avLst/>
          </a:prstGeom>
          <a:solidFill>
            <a:srgbClr val="FCD0D0"/>
          </a:solidFill>
        </p:spPr>
      </p:pic>
      <p:sp>
        <p:nvSpPr>
          <p:cNvPr id="8" name="מלבן 7">
            <a:extLst>
              <a:ext uri="{FF2B5EF4-FFF2-40B4-BE49-F238E27FC236}">
                <a16:creationId xmlns:a16="http://schemas.microsoft.com/office/drawing/2014/main" id="{2AA00327-369B-4874-A77C-4AA218078C72}"/>
              </a:ext>
            </a:extLst>
          </p:cNvPr>
          <p:cNvSpPr/>
          <p:nvPr/>
        </p:nvSpPr>
        <p:spPr>
          <a:xfrm>
            <a:off x="1243484" y="40193"/>
            <a:ext cx="45719" cy="98514"/>
          </a:xfrm>
          <a:prstGeom prst="rect">
            <a:avLst/>
          </a:prstGeom>
          <a:solidFill>
            <a:srgbClr val="FC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sp>
        <p:nvSpPr>
          <p:cNvPr id="35" name="מלבן 34">
            <a:extLst>
              <a:ext uri="{FF2B5EF4-FFF2-40B4-BE49-F238E27FC236}">
                <a16:creationId xmlns:a16="http://schemas.microsoft.com/office/drawing/2014/main" id="{600AA004-3E90-41F9-A84D-DEE657AB97FF}"/>
              </a:ext>
            </a:extLst>
          </p:cNvPr>
          <p:cNvSpPr/>
          <p:nvPr/>
        </p:nvSpPr>
        <p:spPr>
          <a:xfrm>
            <a:off x="0" y="1109628"/>
            <a:ext cx="6858000" cy="7672422"/>
          </a:xfrm>
          <a:prstGeom prst="rect">
            <a:avLst/>
          </a:prstGeom>
          <a:solidFill>
            <a:srgbClr val="F5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sp>
        <p:nvSpPr>
          <p:cNvPr id="37" name="מלבן 36">
            <a:extLst>
              <a:ext uri="{FF2B5EF4-FFF2-40B4-BE49-F238E27FC236}">
                <a16:creationId xmlns:a16="http://schemas.microsoft.com/office/drawing/2014/main" id="{5B9D6C3A-E339-4C15-8C3E-757750A11504}"/>
              </a:ext>
            </a:extLst>
          </p:cNvPr>
          <p:cNvSpPr/>
          <p:nvPr/>
        </p:nvSpPr>
        <p:spPr>
          <a:xfrm>
            <a:off x="0" y="7767783"/>
            <a:ext cx="6858000" cy="7434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sp>
        <p:nvSpPr>
          <p:cNvPr id="39" name="מלבן 38">
            <a:extLst>
              <a:ext uri="{FF2B5EF4-FFF2-40B4-BE49-F238E27FC236}">
                <a16:creationId xmlns:a16="http://schemas.microsoft.com/office/drawing/2014/main" id="{ACD11089-6A3E-4314-91C5-3256C9F2A320}"/>
              </a:ext>
            </a:extLst>
          </p:cNvPr>
          <p:cNvSpPr/>
          <p:nvPr/>
        </p:nvSpPr>
        <p:spPr>
          <a:xfrm>
            <a:off x="57196" y="7815465"/>
            <a:ext cx="2061602" cy="398494"/>
          </a:xfrm>
          <a:custGeom>
            <a:avLst/>
            <a:gdLst>
              <a:gd name="connsiteX0" fmla="*/ 0 w 2061602"/>
              <a:gd name="connsiteY0" fmla="*/ 0 h 398494"/>
              <a:gd name="connsiteX1" fmla="*/ 536017 w 2061602"/>
              <a:gd name="connsiteY1" fmla="*/ 0 h 398494"/>
              <a:gd name="connsiteX2" fmla="*/ 989569 w 2061602"/>
              <a:gd name="connsiteY2" fmla="*/ 0 h 398494"/>
              <a:gd name="connsiteX3" fmla="*/ 1525585 w 2061602"/>
              <a:gd name="connsiteY3" fmla="*/ 0 h 398494"/>
              <a:gd name="connsiteX4" fmla="*/ 2061602 w 2061602"/>
              <a:gd name="connsiteY4" fmla="*/ 0 h 398494"/>
              <a:gd name="connsiteX5" fmla="*/ 2061602 w 2061602"/>
              <a:gd name="connsiteY5" fmla="*/ 398494 h 398494"/>
              <a:gd name="connsiteX6" fmla="*/ 1525585 w 2061602"/>
              <a:gd name="connsiteY6" fmla="*/ 398494 h 398494"/>
              <a:gd name="connsiteX7" fmla="*/ 968953 w 2061602"/>
              <a:gd name="connsiteY7" fmla="*/ 398494 h 398494"/>
              <a:gd name="connsiteX8" fmla="*/ 0 w 2061602"/>
              <a:gd name="connsiteY8" fmla="*/ 398494 h 398494"/>
              <a:gd name="connsiteX9" fmla="*/ 0 w 2061602"/>
              <a:gd name="connsiteY9" fmla="*/ 0 h 39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1602" h="398494" fill="none" extrusionOk="0">
                <a:moveTo>
                  <a:pt x="0" y="0"/>
                </a:moveTo>
                <a:cubicBezTo>
                  <a:pt x="157216" y="-51065"/>
                  <a:pt x="323417" y="27595"/>
                  <a:pt x="536017" y="0"/>
                </a:cubicBezTo>
                <a:cubicBezTo>
                  <a:pt x="748617" y="-27595"/>
                  <a:pt x="763055" y="52950"/>
                  <a:pt x="989569" y="0"/>
                </a:cubicBezTo>
                <a:cubicBezTo>
                  <a:pt x="1216083" y="-52950"/>
                  <a:pt x="1277307" y="46147"/>
                  <a:pt x="1525585" y="0"/>
                </a:cubicBezTo>
                <a:cubicBezTo>
                  <a:pt x="1773863" y="-46147"/>
                  <a:pt x="1886162" y="180"/>
                  <a:pt x="2061602" y="0"/>
                </a:cubicBezTo>
                <a:cubicBezTo>
                  <a:pt x="2070329" y="196684"/>
                  <a:pt x="2035518" y="275862"/>
                  <a:pt x="2061602" y="398494"/>
                </a:cubicBezTo>
                <a:cubicBezTo>
                  <a:pt x="1933355" y="407646"/>
                  <a:pt x="1733548" y="383651"/>
                  <a:pt x="1525585" y="398494"/>
                </a:cubicBezTo>
                <a:cubicBezTo>
                  <a:pt x="1317622" y="413337"/>
                  <a:pt x="1129290" y="332443"/>
                  <a:pt x="968953" y="398494"/>
                </a:cubicBezTo>
                <a:cubicBezTo>
                  <a:pt x="808616" y="464545"/>
                  <a:pt x="340702" y="325248"/>
                  <a:pt x="0" y="398494"/>
                </a:cubicBezTo>
                <a:cubicBezTo>
                  <a:pt x="-18347" y="310100"/>
                  <a:pt x="47768" y="173634"/>
                  <a:pt x="0" y="0"/>
                </a:cubicBezTo>
                <a:close/>
              </a:path>
              <a:path w="2061602" h="398494" stroke="0" extrusionOk="0">
                <a:moveTo>
                  <a:pt x="0" y="0"/>
                </a:moveTo>
                <a:cubicBezTo>
                  <a:pt x="189831" y="-47483"/>
                  <a:pt x="355608" y="57059"/>
                  <a:pt x="494784" y="0"/>
                </a:cubicBezTo>
                <a:cubicBezTo>
                  <a:pt x="633960" y="-57059"/>
                  <a:pt x="892074" y="676"/>
                  <a:pt x="1051417" y="0"/>
                </a:cubicBezTo>
                <a:cubicBezTo>
                  <a:pt x="1210760" y="-676"/>
                  <a:pt x="1358246" y="36305"/>
                  <a:pt x="1566818" y="0"/>
                </a:cubicBezTo>
                <a:cubicBezTo>
                  <a:pt x="1775390" y="-36305"/>
                  <a:pt x="1828878" y="29917"/>
                  <a:pt x="2061602" y="0"/>
                </a:cubicBezTo>
                <a:cubicBezTo>
                  <a:pt x="2102632" y="85854"/>
                  <a:pt x="2060661" y="247478"/>
                  <a:pt x="2061602" y="398494"/>
                </a:cubicBezTo>
                <a:cubicBezTo>
                  <a:pt x="1867201" y="436304"/>
                  <a:pt x="1633576" y="336370"/>
                  <a:pt x="1525585" y="398494"/>
                </a:cubicBezTo>
                <a:cubicBezTo>
                  <a:pt x="1417594" y="460618"/>
                  <a:pt x="1241959" y="398125"/>
                  <a:pt x="1051417" y="398494"/>
                </a:cubicBezTo>
                <a:cubicBezTo>
                  <a:pt x="860875" y="398863"/>
                  <a:pt x="824563" y="395116"/>
                  <a:pt x="597865" y="398494"/>
                </a:cubicBezTo>
                <a:cubicBezTo>
                  <a:pt x="371167" y="401872"/>
                  <a:pt x="243184" y="374121"/>
                  <a:pt x="0" y="398494"/>
                </a:cubicBezTo>
                <a:cubicBezTo>
                  <a:pt x="-41880" y="244019"/>
                  <a:pt x="35050" y="182017"/>
                  <a:pt x="0" y="0"/>
                </a:cubicBezTo>
                <a:close/>
              </a:path>
            </a:pathLst>
          </a:custGeom>
          <a:solidFill>
            <a:srgbClr val="FCD0D0"/>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800" dirty="0">
                <a:solidFill>
                  <a:srgbClr val="B05252"/>
                </a:solidFill>
                <a:latin typeface="Arial Black" panose="020B0A04020102020204" pitchFamily="34" charset="0"/>
                <a:ea typeface="Adobe Heiti Std R" panose="020B0400000000000000" pitchFamily="34" charset="-128"/>
              </a:rPr>
              <a:t>makom.balev.project@gmail.com</a:t>
            </a:r>
          </a:p>
          <a:p>
            <a:r>
              <a:rPr lang="en-US" sz="800" dirty="0">
                <a:solidFill>
                  <a:srgbClr val="B05252"/>
                </a:solidFill>
                <a:latin typeface="Arial Black" panose="020B0A04020102020204" pitchFamily="34" charset="0"/>
                <a:ea typeface="Adobe Heiti Std R" panose="020B0400000000000000" pitchFamily="34" charset="-128"/>
              </a:rPr>
              <a:t>054-5920281</a:t>
            </a:r>
            <a:endParaRPr lang="he-IL" sz="700" dirty="0">
              <a:solidFill>
                <a:srgbClr val="B05252"/>
              </a:solidFill>
              <a:latin typeface="Arial Black" panose="020B0A04020102020204" pitchFamily="34" charset="0"/>
              <a:ea typeface="Adobe Heiti Std R" panose="020B0400000000000000" pitchFamily="34" charset="-128"/>
            </a:endParaRPr>
          </a:p>
        </p:txBody>
      </p:sp>
      <p:sp>
        <p:nvSpPr>
          <p:cNvPr id="42" name="מלבן 41">
            <a:extLst>
              <a:ext uri="{FF2B5EF4-FFF2-40B4-BE49-F238E27FC236}">
                <a16:creationId xmlns:a16="http://schemas.microsoft.com/office/drawing/2014/main" id="{2DE1641D-86BB-428C-AE0B-5501D294AF56}"/>
              </a:ext>
            </a:extLst>
          </p:cNvPr>
          <p:cNvSpPr/>
          <p:nvPr/>
        </p:nvSpPr>
        <p:spPr>
          <a:xfrm>
            <a:off x="57197" y="8260933"/>
            <a:ext cx="2061601" cy="190921"/>
          </a:xfrm>
          <a:custGeom>
            <a:avLst/>
            <a:gdLst>
              <a:gd name="connsiteX0" fmla="*/ 0 w 2061601"/>
              <a:gd name="connsiteY0" fmla="*/ 0 h 190921"/>
              <a:gd name="connsiteX1" fmla="*/ 536016 w 2061601"/>
              <a:gd name="connsiteY1" fmla="*/ 0 h 190921"/>
              <a:gd name="connsiteX2" fmla="*/ 989568 w 2061601"/>
              <a:gd name="connsiteY2" fmla="*/ 0 h 190921"/>
              <a:gd name="connsiteX3" fmla="*/ 1525585 w 2061601"/>
              <a:gd name="connsiteY3" fmla="*/ 0 h 190921"/>
              <a:gd name="connsiteX4" fmla="*/ 2061601 w 2061601"/>
              <a:gd name="connsiteY4" fmla="*/ 0 h 190921"/>
              <a:gd name="connsiteX5" fmla="*/ 2061601 w 2061601"/>
              <a:gd name="connsiteY5" fmla="*/ 190921 h 190921"/>
              <a:gd name="connsiteX6" fmla="*/ 1525585 w 2061601"/>
              <a:gd name="connsiteY6" fmla="*/ 190921 h 190921"/>
              <a:gd name="connsiteX7" fmla="*/ 968952 w 2061601"/>
              <a:gd name="connsiteY7" fmla="*/ 190921 h 190921"/>
              <a:gd name="connsiteX8" fmla="*/ 0 w 2061601"/>
              <a:gd name="connsiteY8" fmla="*/ 190921 h 190921"/>
              <a:gd name="connsiteX9" fmla="*/ 0 w 2061601"/>
              <a:gd name="connsiteY9" fmla="*/ 0 h 19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1601" h="190921" fill="none" extrusionOk="0">
                <a:moveTo>
                  <a:pt x="0" y="0"/>
                </a:moveTo>
                <a:cubicBezTo>
                  <a:pt x="159475" y="-50386"/>
                  <a:pt x="326507" y="31499"/>
                  <a:pt x="536016" y="0"/>
                </a:cubicBezTo>
                <a:cubicBezTo>
                  <a:pt x="745525" y="-31499"/>
                  <a:pt x="763054" y="52950"/>
                  <a:pt x="989568" y="0"/>
                </a:cubicBezTo>
                <a:cubicBezTo>
                  <a:pt x="1216082" y="-52950"/>
                  <a:pt x="1275987" y="44378"/>
                  <a:pt x="1525585" y="0"/>
                </a:cubicBezTo>
                <a:cubicBezTo>
                  <a:pt x="1775183" y="-44378"/>
                  <a:pt x="1893299" y="5798"/>
                  <a:pt x="2061601" y="0"/>
                </a:cubicBezTo>
                <a:cubicBezTo>
                  <a:pt x="2068221" y="42660"/>
                  <a:pt x="2047612" y="98997"/>
                  <a:pt x="2061601" y="190921"/>
                </a:cubicBezTo>
                <a:cubicBezTo>
                  <a:pt x="1928123" y="197747"/>
                  <a:pt x="1729742" y="171957"/>
                  <a:pt x="1525585" y="190921"/>
                </a:cubicBezTo>
                <a:cubicBezTo>
                  <a:pt x="1321428" y="209885"/>
                  <a:pt x="1129543" y="125039"/>
                  <a:pt x="968952" y="190921"/>
                </a:cubicBezTo>
                <a:cubicBezTo>
                  <a:pt x="808361" y="256803"/>
                  <a:pt x="336951" y="114926"/>
                  <a:pt x="0" y="190921"/>
                </a:cubicBezTo>
                <a:cubicBezTo>
                  <a:pt x="-18343" y="96468"/>
                  <a:pt x="8299" y="54539"/>
                  <a:pt x="0" y="0"/>
                </a:cubicBezTo>
                <a:close/>
              </a:path>
              <a:path w="2061601" h="190921" stroke="0" extrusionOk="0">
                <a:moveTo>
                  <a:pt x="0" y="0"/>
                </a:moveTo>
                <a:cubicBezTo>
                  <a:pt x="189831" y="-47483"/>
                  <a:pt x="355608" y="57059"/>
                  <a:pt x="494784" y="0"/>
                </a:cubicBezTo>
                <a:cubicBezTo>
                  <a:pt x="633960" y="-57059"/>
                  <a:pt x="892074" y="676"/>
                  <a:pt x="1051417" y="0"/>
                </a:cubicBezTo>
                <a:cubicBezTo>
                  <a:pt x="1210760" y="-676"/>
                  <a:pt x="1363138" y="39074"/>
                  <a:pt x="1566817" y="0"/>
                </a:cubicBezTo>
                <a:cubicBezTo>
                  <a:pt x="1770496" y="-39074"/>
                  <a:pt x="1828877" y="29917"/>
                  <a:pt x="2061601" y="0"/>
                </a:cubicBezTo>
                <a:cubicBezTo>
                  <a:pt x="2072320" y="88076"/>
                  <a:pt x="2046624" y="128205"/>
                  <a:pt x="2061601" y="190921"/>
                </a:cubicBezTo>
                <a:cubicBezTo>
                  <a:pt x="1859687" y="225158"/>
                  <a:pt x="1633193" y="185307"/>
                  <a:pt x="1525585" y="190921"/>
                </a:cubicBezTo>
                <a:cubicBezTo>
                  <a:pt x="1417977" y="196535"/>
                  <a:pt x="1241959" y="190552"/>
                  <a:pt x="1051417" y="190921"/>
                </a:cubicBezTo>
                <a:cubicBezTo>
                  <a:pt x="860875" y="191290"/>
                  <a:pt x="689389" y="136513"/>
                  <a:pt x="597864" y="190921"/>
                </a:cubicBezTo>
                <a:cubicBezTo>
                  <a:pt x="506339" y="245329"/>
                  <a:pt x="240192" y="164271"/>
                  <a:pt x="0" y="190921"/>
                </a:cubicBezTo>
                <a:cubicBezTo>
                  <a:pt x="-20401" y="97750"/>
                  <a:pt x="1773" y="82218"/>
                  <a:pt x="0" y="0"/>
                </a:cubicBezTo>
                <a:close/>
              </a:path>
            </a:pathLst>
          </a:custGeom>
          <a:solidFill>
            <a:srgbClr val="FCD0D0"/>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800" dirty="0">
                <a:solidFill>
                  <a:srgbClr val="B05252"/>
                </a:solidFill>
                <a:latin typeface="Arial Black" panose="020B0A04020102020204" pitchFamily="34" charset="0"/>
                <a:ea typeface="Adobe Heiti Std R" panose="020B0400000000000000" pitchFamily="34" charset="-128"/>
              </a:rPr>
              <a:t>Facebook  |  Instagram  |  TikTok</a:t>
            </a:r>
            <a:endParaRPr lang="he-IL" sz="800" dirty="0">
              <a:solidFill>
                <a:srgbClr val="B05252"/>
              </a:solidFill>
              <a:latin typeface="Arial Black" panose="020B0A04020102020204" pitchFamily="34" charset="0"/>
              <a:ea typeface="Adobe Heiti Std R" panose="020B0400000000000000" pitchFamily="34" charset="-128"/>
            </a:endParaRPr>
          </a:p>
        </p:txBody>
      </p:sp>
      <p:sp>
        <p:nvSpPr>
          <p:cNvPr id="43" name="תיבת טקסט 42">
            <a:extLst>
              <a:ext uri="{FF2B5EF4-FFF2-40B4-BE49-F238E27FC236}">
                <a16:creationId xmlns:a16="http://schemas.microsoft.com/office/drawing/2014/main" id="{5F83FBF1-2A8C-40B0-BD18-D8AB81AB83ED}"/>
              </a:ext>
            </a:extLst>
          </p:cNvPr>
          <p:cNvSpPr txBox="1"/>
          <p:nvPr/>
        </p:nvSpPr>
        <p:spPr>
          <a:xfrm>
            <a:off x="5844531" y="7767783"/>
            <a:ext cx="1013469" cy="723275"/>
          </a:xfrm>
          <a:prstGeom prst="rect">
            <a:avLst/>
          </a:prstGeom>
          <a:noFill/>
        </p:spPr>
        <p:txBody>
          <a:bodyPr wrap="square" rtlCol="1">
            <a:spAutoFit/>
          </a:bodyPr>
          <a:lstStyle/>
          <a:p>
            <a:pPr algn="r"/>
            <a:r>
              <a:rPr lang="he-IL" sz="1100" dirty="0">
                <a:solidFill>
                  <a:srgbClr val="B05252"/>
                </a:solidFill>
                <a:latin typeface="Makombalevhebrew" panose="02000503000000000000" pitchFamily="2" charset="-79"/>
                <a:cs typeface="Makombalevhebrew" panose="02000503000000000000" pitchFamily="2" charset="-79"/>
              </a:rPr>
              <a:t>תודה רבה ל:</a:t>
            </a:r>
            <a:br>
              <a:rPr lang="en-US" sz="1100" dirty="0">
                <a:solidFill>
                  <a:srgbClr val="B05252"/>
                </a:solidFill>
                <a:latin typeface="Makombalevhebrew" panose="02000503000000000000" pitchFamily="2" charset="-79"/>
                <a:cs typeface="Makombalevhebrew" panose="02000503000000000000" pitchFamily="2" charset="-79"/>
              </a:rPr>
            </a:br>
            <a:r>
              <a:rPr lang="he-IL" sz="1000" dirty="0">
                <a:solidFill>
                  <a:srgbClr val="B05252"/>
                </a:solidFill>
                <a:latin typeface="Makombalevhebrew" panose="02000503000000000000" pitchFamily="2" charset="-79"/>
                <a:cs typeface="Makombalevhebrew" panose="02000503000000000000" pitchFamily="2" charset="-79"/>
              </a:rPr>
              <a:t>#</a:t>
            </a:r>
            <a:br>
              <a:rPr lang="en-US" sz="1000" dirty="0">
                <a:solidFill>
                  <a:srgbClr val="B05252"/>
                </a:solidFill>
                <a:latin typeface="Makombalevhebrew" panose="02000503000000000000" pitchFamily="2" charset="-79"/>
                <a:cs typeface="Makombalevhebrew" panose="02000503000000000000" pitchFamily="2" charset="-79"/>
              </a:rPr>
            </a:br>
            <a:r>
              <a:rPr lang="he-IL" sz="1000" dirty="0">
                <a:solidFill>
                  <a:srgbClr val="B05252"/>
                </a:solidFill>
                <a:latin typeface="Makombalevhebrew" panose="02000503000000000000" pitchFamily="2" charset="-79"/>
                <a:cs typeface="Makombalevhebrew" panose="02000503000000000000" pitchFamily="2" charset="-79"/>
              </a:rPr>
              <a:t>#</a:t>
            </a:r>
          </a:p>
          <a:p>
            <a:pPr algn="r"/>
            <a:r>
              <a:rPr lang="he-IL" sz="1000" dirty="0">
                <a:solidFill>
                  <a:srgbClr val="B05252"/>
                </a:solidFill>
                <a:latin typeface="Makombalevhebrew" panose="02000503000000000000" pitchFamily="2" charset="-79"/>
                <a:cs typeface="Makombalevhebrew" panose="02000503000000000000" pitchFamily="2" charset="-79"/>
              </a:rPr>
              <a:t>#</a:t>
            </a:r>
          </a:p>
        </p:txBody>
      </p:sp>
      <p:grpSp>
        <p:nvGrpSpPr>
          <p:cNvPr id="45" name="קבוצה 44">
            <a:extLst>
              <a:ext uri="{FF2B5EF4-FFF2-40B4-BE49-F238E27FC236}">
                <a16:creationId xmlns:a16="http://schemas.microsoft.com/office/drawing/2014/main" id="{4FC01C50-88D9-44A2-8D9D-FF26C8DE0C52}"/>
              </a:ext>
            </a:extLst>
          </p:cNvPr>
          <p:cNvGrpSpPr/>
          <p:nvPr/>
        </p:nvGrpSpPr>
        <p:grpSpPr>
          <a:xfrm>
            <a:off x="476794" y="1447460"/>
            <a:ext cx="5904412" cy="2306084"/>
            <a:chOff x="476794" y="3569336"/>
            <a:chExt cx="5904412" cy="2306084"/>
          </a:xfrm>
        </p:grpSpPr>
        <p:sp>
          <p:nvSpPr>
            <p:cNvPr id="46" name="מלבן 45">
              <a:extLst>
                <a:ext uri="{FF2B5EF4-FFF2-40B4-BE49-F238E27FC236}">
                  <a16:creationId xmlns:a16="http://schemas.microsoft.com/office/drawing/2014/main" id="{F0B08A6F-D839-476B-94BE-558A709A8913}"/>
                </a:ext>
              </a:extLst>
            </p:cNvPr>
            <p:cNvSpPr/>
            <p:nvPr/>
          </p:nvSpPr>
          <p:spPr>
            <a:xfrm>
              <a:off x="476794" y="3569336"/>
              <a:ext cx="5904412" cy="2306084"/>
            </a:xfrm>
            <a:prstGeom prst="rect">
              <a:avLst/>
            </a:prstGeom>
            <a:solidFill>
              <a:schemeClr val="bg1"/>
            </a:solidFill>
            <a:ln w="28575">
              <a:solidFill>
                <a:srgbClr val="FCD0D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B05252"/>
                </a:solidFill>
              </a:endParaRPr>
            </a:p>
          </p:txBody>
        </p:sp>
        <p:sp>
          <p:nvSpPr>
            <p:cNvPr id="47" name="מלבן 46">
              <a:extLst>
                <a:ext uri="{FF2B5EF4-FFF2-40B4-BE49-F238E27FC236}">
                  <a16:creationId xmlns:a16="http://schemas.microsoft.com/office/drawing/2014/main" id="{FDB1492D-4D48-4C61-9481-C822FBF4C58D}"/>
                </a:ext>
              </a:extLst>
            </p:cNvPr>
            <p:cNvSpPr/>
            <p:nvPr/>
          </p:nvSpPr>
          <p:spPr>
            <a:xfrm>
              <a:off x="584113" y="3675327"/>
              <a:ext cx="2094102" cy="2094102"/>
            </a:xfrm>
            <a:prstGeom prst="rect">
              <a:avLst/>
            </a:prstGeom>
            <a:solidFill>
              <a:srgbClr val="FC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rgbClr val="B05252"/>
                  </a:solidFill>
                </a:rPr>
                <a:t>תמונה</a:t>
              </a:r>
            </a:p>
          </p:txBody>
        </p:sp>
        <p:sp>
          <p:nvSpPr>
            <p:cNvPr id="48" name="מלבן 47">
              <a:extLst>
                <a:ext uri="{FF2B5EF4-FFF2-40B4-BE49-F238E27FC236}">
                  <a16:creationId xmlns:a16="http://schemas.microsoft.com/office/drawing/2014/main" id="{77C1459B-6E39-4710-AB20-5A723AA5A657}"/>
                </a:ext>
              </a:extLst>
            </p:cNvPr>
            <p:cNvSpPr/>
            <p:nvPr/>
          </p:nvSpPr>
          <p:spPr>
            <a:xfrm>
              <a:off x="4503563" y="3681177"/>
              <a:ext cx="1755522" cy="216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a:r>
                <a:rPr lang="he-IL" dirty="0">
                  <a:solidFill>
                    <a:srgbClr val="B05252"/>
                  </a:solidFill>
                  <a:latin typeface="Makom Balev Hebrew" panose="02000503000000000000" pitchFamily="2" charset="-79"/>
                  <a:cs typeface="Makom Balev Hebrew" panose="02000503000000000000" pitchFamily="2" charset="-79"/>
                </a:rPr>
                <a:t>שושי למען האחר</a:t>
              </a:r>
            </a:p>
          </p:txBody>
        </p:sp>
        <p:sp>
          <p:nvSpPr>
            <p:cNvPr id="49" name="מלבן 48">
              <a:extLst>
                <a:ext uri="{FF2B5EF4-FFF2-40B4-BE49-F238E27FC236}">
                  <a16:creationId xmlns:a16="http://schemas.microsoft.com/office/drawing/2014/main" id="{BB323E97-D96B-4097-B317-0020899344F2}"/>
                </a:ext>
              </a:extLst>
            </p:cNvPr>
            <p:cNvSpPr/>
            <p:nvPr/>
          </p:nvSpPr>
          <p:spPr>
            <a:xfrm>
              <a:off x="2801983" y="4009586"/>
              <a:ext cx="3457101" cy="1759843"/>
            </a:xfrm>
            <a:prstGeom prst="rect">
              <a:avLst/>
            </a:prstGeom>
            <a:solidFill>
              <a:srgbClr val="FC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r>
                <a:rPr lang="he-IL" sz="1050" dirty="0">
                  <a:solidFill>
                    <a:srgbClr val="B05252"/>
                  </a:solidFill>
                  <a:latin typeface="+mj-lt"/>
                </a:rPr>
                <a:t>שושי, בת 67 מרמת גן מסתובבת בימים אלו ברחובות תל אביב ומחלקת מזון לנזקקים. "כבר מעל לשנה שאני חסרת עבודה" אומרת שושי" העזרה לאחר ממלאת אותי גאווה ושמחה" לאחרונה שושי פועלת רבות לרווחת דירי הרחוב ואף הקימה מתחם לינה ובית תמחוי בשלושה ערים שונות. שושי שמחה שניתנה לה היכולת לסייע לאחרים. ששושי נשאלת למה היא לא מפסיקה או נחה היא טוענת "שאין סיבה ואין ממה לנוח"</a:t>
              </a:r>
            </a:p>
            <a:p>
              <a:pPr algn="r"/>
              <a:r>
                <a:rPr lang="he-IL" sz="1050" u="sng" dirty="0">
                  <a:solidFill>
                    <a:srgbClr val="B05252"/>
                  </a:solidFill>
                </a:rPr>
                <a:t>להמשך קריאה</a:t>
              </a:r>
            </a:p>
          </p:txBody>
        </p:sp>
        <p:sp>
          <p:nvSpPr>
            <p:cNvPr id="50" name="מלבן 49">
              <a:extLst>
                <a:ext uri="{FF2B5EF4-FFF2-40B4-BE49-F238E27FC236}">
                  <a16:creationId xmlns:a16="http://schemas.microsoft.com/office/drawing/2014/main" id="{3566296A-09B0-4A8F-BBC4-9C6AA43D5032}"/>
                </a:ext>
              </a:extLst>
            </p:cNvPr>
            <p:cNvSpPr/>
            <p:nvPr/>
          </p:nvSpPr>
          <p:spPr>
            <a:xfrm>
              <a:off x="4005226" y="3757642"/>
              <a:ext cx="702743" cy="1401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r>
                <a:rPr lang="he-IL" sz="1000" dirty="0">
                  <a:solidFill>
                    <a:srgbClr val="B05252"/>
                  </a:solidFill>
                  <a:latin typeface="Makom Balev Hebrew" panose="02000503000000000000" pitchFamily="2" charset="-79"/>
                  <a:cs typeface="Makom Balev Hebrew" panose="02000503000000000000" pitchFamily="2" charset="-79"/>
                </a:rPr>
                <a:t>12/4/21</a:t>
              </a:r>
            </a:p>
          </p:txBody>
        </p:sp>
        <p:pic>
          <p:nvPicPr>
            <p:cNvPr id="51" name="תמונה 50">
              <a:extLst>
                <a:ext uri="{FF2B5EF4-FFF2-40B4-BE49-F238E27FC236}">
                  <a16:creationId xmlns:a16="http://schemas.microsoft.com/office/drawing/2014/main" id="{C89EFDA5-5463-4DAF-A9DD-F3DB5509B8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509" y="3827693"/>
              <a:ext cx="1763309" cy="1763309"/>
            </a:xfrm>
            <a:prstGeom prst="rect">
              <a:avLst/>
            </a:prstGeom>
          </p:spPr>
        </p:pic>
        <p:pic>
          <p:nvPicPr>
            <p:cNvPr id="52" name="Picture 2" descr="חורף של דרי הרחוב: &quot;קר, אבל מרגיש כמו גיהנום&quot;">
              <a:extLst>
                <a:ext uri="{FF2B5EF4-FFF2-40B4-BE49-F238E27FC236}">
                  <a16:creationId xmlns:a16="http://schemas.microsoft.com/office/drawing/2014/main" id="{32C38B52-4AE6-4F6F-9CDB-79459EF0913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95" r="38847"/>
            <a:stretch/>
          </p:blipFill>
          <p:spPr bwMode="auto">
            <a:xfrm>
              <a:off x="749509" y="3827693"/>
              <a:ext cx="1763309" cy="1759843"/>
            </a:xfrm>
            <a:prstGeom prst="rect">
              <a:avLst/>
            </a:prstGeom>
            <a:noFill/>
            <a:extLst>
              <a:ext uri="{909E8E84-426E-40DD-AFC4-6F175D3DCCD1}">
                <a14:hiddenFill xmlns:a14="http://schemas.microsoft.com/office/drawing/2010/main">
                  <a:solidFill>
                    <a:srgbClr val="FFFFFF"/>
                  </a:solidFill>
                </a14:hiddenFill>
              </a:ext>
            </a:extLst>
          </p:spPr>
        </p:pic>
      </p:grpSp>
      <p:sp>
        <p:nvSpPr>
          <p:cNvPr id="53" name="מלבן 52">
            <a:extLst>
              <a:ext uri="{FF2B5EF4-FFF2-40B4-BE49-F238E27FC236}">
                <a16:creationId xmlns:a16="http://schemas.microsoft.com/office/drawing/2014/main" id="{D23B8F9A-0B63-45A4-8905-00CBFC905BF6}"/>
              </a:ext>
            </a:extLst>
          </p:cNvPr>
          <p:cNvSpPr/>
          <p:nvPr/>
        </p:nvSpPr>
        <p:spPr>
          <a:xfrm>
            <a:off x="-3976" y="4078375"/>
            <a:ext cx="6857999" cy="743464"/>
          </a:xfrm>
          <a:prstGeom prst="rect">
            <a:avLst/>
          </a:prstGeom>
          <a:solidFill>
            <a:srgbClr val="FC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sz="1600" dirty="0">
              <a:solidFill>
                <a:srgbClr val="B05252"/>
              </a:solidFill>
              <a:latin typeface="Makom Balev Hebrew" panose="02000503000000000000" pitchFamily="2" charset="-79"/>
              <a:cs typeface="Makom Balev Hebrew" panose="02000503000000000000" pitchFamily="2" charset="-79"/>
            </a:endParaRPr>
          </a:p>
          <a:p>
            <a:pPr algn="ctr" rtl="1"/>
            <a:r>
              <a:rPr lang="he-IL" sz="1600" dirty="0">
                <a:solidFill>
                  <a:srgbClr val="B05252"/>
                </a:solidFill>
                <a:latin typeface="Makom Balev Hebrew" panose="02000503000000000000" pitchFamily="2" charset="-79"/>
                <a:cs typeface="Makom Balev Hebrew" panose="02000503000000000000" pitchFamily="2" charset="-79"/>
              </a:rPr>
              <a:t>"טוב לתת כשנשאלים, אך טוב יותר לתת מבלי להישאל - לתת מתוך הבנה." </a:t>
            </a:r>
            <a:endParaRPr lang="en-US" sz="1600" dirty="0">
              <a:solidFill>
                <a:srgbClr val="B05252"/>
              </a:solidFill>
              <a:latin typeface="Makom Balev Hebrew" panose="02000503000000000000" pitchFamily="2" charset="-79"/>
              <a:cs typeface="Makom Balev Hebrew" panose="02000503000000000000" pitchFamily="2" charset="-79"/>
            </a:endParaRPr>
          </a:p>
          <a:p>
            <a:pPr algn="ctr" rtl="1"/>
            <a:r>
              <a:rPr lang="he-IL" sz="1400" dirty="0">
                <a:solidFill>
                  <a:srgbClr val="B05252"/>
                </a:solidFill>
                <a:latin typeface="Makom Balev Hebrew" panose="02000503000000000000" pitchFamily="2" charset="-79"/>
                <a:cs typeface="Makom Balev Hebrew" panose="02000503000000000000" pitchFamily="2" charset="-79"/>
              </a:rPr>
              <a:t>ג'ובראן חליל ג'ובראן</a:t>
            </a:r>
            <a:endParaRPr lang="en-US" sz="1400" dirty="0">
              <a:solidFill>
                <a:srgbClr val="B05252"/>
              </a:solidFill>
              <a:latin typeface="Makom Balev Hebrew" panose="02000503000000000000" pitchFamily="2" charset="-79"/>
              <a:cs typeface="Makom Balev Hebrew" panose="02000503000000000000" pitchFamily="2" charset="-79"/>
            </a:endParaRPr>
          </a:p>
          <a:p>
            <a:pPr algn="ctr"/>
            <a:endParaRPr lang="he-IL" sz="1600" dirty="0">
              <a:solidFill>
                <a:srgbClr val="B05252"/>
              </a:solidFill>
              <a:latin typeface="Makom Balev Hebrew" panose="02000503000000000000" pitchFamily="2" charset="-79"/>
              <a:cs typeface="Makom Balev Hebrew" panose="02000503000000000000" pitchFamily="2" charset="-79"/>
            </a:endParaRPr>
          </a:p>
        </p:txBody>
      </p:sp>
      <p:grpSp>
        <p:nvGrpSpPr>
          <p:cNvPr id="54" name="קבוצה 53">
            <a:extLst>
              <a:ext uri="{FF2B5EF4-FFF2-40B4-BE49-F238E27FC236}">
                <a16:creationId xmlns:a16="http://schemas.microsoft.com/office/drawing/2014/main" id="{3A399334-5C23-4C73-8CD2-4675BA0942DB}"/>
              </a:ext>
            </a:extLst>
          </p:cNvPr>
          <p:cNvGrpSpPr/>
          <p:nvPr/>
        </p:nvGrpSpPr>
        <p:grpSpPr>
          <a:xfrm>
            <a:off x="476793" y="5121807"/>
            <a:ext cx="5904413" cy="2306084"/>
            <a:chOff x="476794" y="3713542"/>
            <a:chExt cx="5904413" cy="2306084"/>
          </a:xfrm>
        </p:grpSpPr>
        <p:sp>
          <p:nvSpPr>
            <p:cNvPr id="55" name="מלבן 54">
              <a:extLst>
                <a:ext uri="{FF2B5EF4-FFF2-40B4-BE49-F238E27FC236}">
                  <a16:creationId xmlns:a16="http://schemas.microsoft.com/office/drawing/2014/main" id="{913AB5B9-0B52-4EC6-9FCD-7D7EE9929591}"/>
                </a:ext>
              </a:extLst>
            </p:cNvPr>
            <p:cNvSpPr/>
            <p:nvPr/>
          </p:nvSpPr>
          <p:spPr>
            <a:xfrm>
              <a:off x="476794" y="3713542"/>
              <a:ext cx="5904412" cy="2306084"/>
            </a:xfrm>
            <a:prstGeom prst="rect">
              <a:avLst/>
            </a:prstGeom>
            <a:solidFill>
              <a:schemeClr val="bg1"/>
            </a:solidFill>
            <a:ln w="28575">
              <a:solidFill>
                <a:srgbClr val="FCD0D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B05252"/>
                </a:solidFill>
              </a:endParaRPr>
            </a:p>
          </p:txBody>
        </p:sp>
        <p:sp>
          <p:nvSpPr>
            <p:cNvPr id="56" name="מלבן 55">
              <a:extLst>
                <a:ext uri="{FF2B5EF4-FFF2-40B4-BE49-F238E27FC236}">
                  <a16:creationId xmlns:a16="http://schemas.microsoft.com/office/drawing/2014/main" id="{287BFA2B-78C1-4795-85A2-2F85378E380A}"/>
                </a:ext>
              </a:extLst>
            </p:cNvPr>
            <p:cNvSpPr/>
            <p:nvPr/>
          </p:nvSpPr>
          <p:spPr>
            <a:xfrm>
              <a:off x="476795" y="3834063"/>
              <a:ext cx="5904412" cy="2116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rgbClr val="B05252"/>
                  </a:solidFill>
                  <a:latin typeface="Makom Balev Hebrew" panose="02000503000000000000" pitchFamily="2" charset="-79"/>
                  <a:cs typeface="Makom Balev Hebrew" panose="02000503000000000000" pitchFamily="2" charset="-79"/>
                </a:rPr>
                <a:t>יום התנדבות בשילוב עריית אשדוד</a:t>
              </a:r>
            </a:p>
          </p:txBody>
        </p:sp>
        <p:pic>
          <p:nvPicPr>
            <p:cNvPr id="57" name="תמונה 56">
              <a:extLst>
                <a:ext uri="{FF2B5EF4-FFF2-40B4-BE49-F238E27FC236}">
                  <a16:creationId xmlns:a16="http://schemas.microsoft.com/office/drawing/2014/main" id="{E41D1808-9E35-4E03-AABF-C99C6D9EB4BE}"/>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034630" y="4342956"/>
              <a:ext cx="1399986" cy="1399986"/>
            </a:xfrm>
            <a:prstGeom prst="rect">
              <a:avLst/>
            </a:prstGeom>
          </p:spPr>
        </p:pic>
        <p:sp>
          <p:nvSpPr>
            <p:cNvPr id="58" name="מלבן 57">
              <a:extLst>
                <a:ext uri="{FF2B5EF4-FFF2-40B4-BE49-F238E27FC236}">
                  <a16:creationId xmlns:a16="http://schemas.microsoft.com/office/drawing/2014/main" id="{CF83348C-86A3-4E55-9D96-FFA11801C919}"/>
                </a:ext>
              </a:extLst>
            </p:cNvPr>
            <p:cNvSpPr/>
            <p:nvPr/>
          </p:nvSpPr>
          <p:spPr>
            <a:xfrm>
              <a:off x="2549813" y="4139897"/>
              <a:ext cx="1758645" cy="1777303"/>
            </a:xfrm>
            <a:prstGeom prst="rect">
              <a:avLst/>
            </a:prstGeom>
            <a:solidFill>
              <a:srgbClr val="FDE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he-IL" sz="1050" dirty="0">
                  <a:solidFill>
                    <a:srgbClr val="B05252"/>
                  </a:solidFill>
                  <a:latin typeface="Makom Balev Hebrew" panose="02000503000000000000" pitchFamily="2" charset="-79"/>
                  <a:cs typeface="Makom Balev Hebrew" panose="02000503000000000000" pitchFamily="2" charset="-79"/>
                </a:rPr>
                <a:t>תלמידי י"ב היקרים שלנו, ביום ראשון, 24/1 תיבחנו בבחינת בגרות באנגלית בע"פ. בהתאם להנחיות משרד החינוך פרסמנו לכל אחד את שעת הבחינה בטבלאות המצורפות, בחדרי המחשבים. עליכם למלא הצהרת בריאות טרם הגיעכם</a:t>
              </a:r>
            </a:p>
          </p:txBody>
        </p:sp>
        <p:pic>
          <p:nvPicPr>
            <p:cNvPr id="59" name="תמונה 58">
              <a:extLst>
                <a:ext uri="{FF2B5EF4-FFF2-40B4-BE49-F238E27FC236}">
                  <a16:creationId xmlns:a16="http://schemas.microsoft.com/office/drawing/2014/main" id="{7F9BBD0F-AE9E-47F6-A3C8-8611037304F8}"/>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4423383" y="4320558"/>
              <a:ext cx="1399986" cy="1399986"/>
            </a:xfrm>
            <a:prstGeom prst="rect">
              <a:avLst/>
            </a:prstGeom>
          </p:spPr>
        </p:pic>
        <p:sp>
          <p:nvSpPr>
            <p:cNvPr id="60" name="משולש שווה-שוקיים 59">
              <a:extLst>
                <a:ext uri="{FF2B5EF4-FFF2-40B4-BE49-F238E27FC236}">
                  <a16:creationId xmlns:a16="http://schemas.microsoft.com/office/drawing/2014/main" id="{1518E91E-DAC9-465B-B5DD-7C0026CFA41A}"/>
                </a:ext>
              </a:extLst>
            </p:cNvPr>
            <p:cNvSpPr/>
            <p:nvPr/>
          </p:nvSpPr>
          <p:spPr>
            <a:xfrm rot="5400000">
              <a:off x="5505278" y="4960957"/>
              <a:ext cx="887168" cy="143378"/>
            </a:xfrm>
            <a:prstGeom prst="triangle">
              <a:avLst/>
            </a:prstGeom>
            <a:solidFill>
              <a:srgbClr val="FC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B05252"/>
                </a:solidFill>
              </a:endParaRPr>
            </a:p>
          </p:txBody>
        </p:sp>
        <p:sp>
          <p:nvSpPr>
            <p:cNvPr id="61" name="משולש שווה-שוקיים 60">
              <a:extLst>
                <a:ext uri="{FF2B5EF4-FFF2-40B4-BE49-F238E27FC236}">
                  <a16:creationId xmlns:a16="http://schemas.microsoft.com/office/drawing/2014/main" id="{7EC9E892-7C6C-4A06-8D0A-917871170115}"/>
                </a:ext>
              </a:extLst>
            </p:cNvPr>
            <p:cNvSpPr/>
            <p:nvPr/>
          </p:nvSpPr>
          <p:spPr>
            <a:xfrm rot="16200000" flipH="1">
              <a:off x="465554" y="4992292"/>
              <a:ext cx="887168" cy="143378"/>
            </a:xfrm>
            <a:prstGeom prst="triangle">
              <a:avLst/>
            </a:prstGeom>
            <a:solidFill>
              <a:srgbClr val="FC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pic>
          <p:nvPicPr>
            <p:cNvPr id="62" name="תמונה 61">
              <a:extLst>
                <a:ext uri="{FF2B5EF4-FFF2-40B4-BE49-F238E27FC236}">
                  <a16:creationId xmlns:a16="http://schemas.microsoft.com/office/drawing/2014/main" id="{570C4F00-37C3-42C7-ABF1-429BA970511B}"/>
                </a:ext>
              </a:extLst>
            </p:cNvPr>
            <p:cNvPicPr>
              <a:picLocks noChangeAspect="1"/>
            </p:cNvPicPr>
            <p:nvPr/>
          </p:nvPicPr>
          <p:blipFill rotWithShape="1">
            <a:blip r:embed="rId8"/>
            <a:srcRect l="14003" t="3410" r="18105"/>
            <a:stretch/>
          </p:blipFill>
          <p:spPr>
            <a:xfrm>
              <a:off x="2549812" y="4139896"/>
              <a:ext cx="1758646" cy="1777303"/>
            </a:xfrm>
            <a:prstGeom prst="rect">
              <a:avLst/>
            </a:prstGeom>
          </p:spPr>
        </p:pic>
        <p:pic>
          <p:nvPicPr>
            <p:cNvPr id="63" name="Picture 4" descr="המטרה: הצלת חיים, האמצעי: פסטיבל בסוודר">
              <a:extLst>
                <a:ext uri="{FF2B5EF4-FFF2-40B4-BE49-F238E27FC236}">
                  <a16:creationId xmlns:a16="http://schemas.microsoft.com/office/drawing/2014/main" id="{DA9850F7-01CB-4399-B363-0A83AB5AFBF4}"/>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0541" t="1884" r="6931" b="4866"/>
            <a:stretch/>
          </p:blipFill>
          <p:spPr bwMode="auto">
            <a:xfrm>
              <a:off x="4423382" y="4320558"/>
              <a:ext cx="1399988" cy="139998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 descr="המטרה: הצלת חיים, האמצעי: פסטיבל בסוודר">
              <a:extLst>
                <a:ext uri="{FF2B5EF4-FFF2-40B4-BE49-F238E27FC236}">
                  <a16:creationId xmlns:a16="http://schemas.microsoft.com/office/drawing/2014/main" id="{15A2544E-5AE9-4167-BFA6-95D84F3046F1}"/>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6622" t="5595" r="9982" b="2659"/>
            <a:stretch/>
          </p:blipFill>
          <p:spPr bwMode="auto">
            <a:xfrm>
              <a:off x="1034630" y="4342956"/>
              <a:ext cx="1399986" cy="139998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78888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מלבן 9">
            <a:extLst>
              <a:ext uri="{FF2B5EF4-FFF2-40B4-BE49-F238E27FC236}">
                <a16:creationId xmlns:a16="http://schemas.microsoft.com/office/drawing/2014/main" id="{38C209C3-0932-4A09-B2CC-D69D71F43D7D}"/>
              </a:ext>
            </a:extLst>
          </p:cNvPr>
          <p:cNvSpPr/>
          <p:nvPr/>
        </p:nvSpPr>
        <p:spPr>
          <a:xfrm>
            <a:off x="0" y="368132"/>
            <a:ext cx="6857999" cy="7434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pic>
        <p:nvPicPr>
          <p:cNvPr id="3" name="תמונה 2">
            <a:extLst>
              <a:ext uri="{FF2B5EF4-FFF2-40B4-BE49-F238E27FC236}">
                <a16:creationId xmlns:a16="http://schemas.microsoft.com/office/drawing/2014/main" id="{DCB6673E-83A1-4575-BF70-E98CEED7E4E5}"/>
              </a:ext>
            </a:extLst>
          </p:cNvPr>
          <p:cNvPicPr>
            <a:picLocks noChangeAspect="1"/>
          </p:cNvPicPr>
          <p:nvPr/>
        </p:nvPicPr>
        <p:blipFill rotWithShape="1">
          <a:blip r:embed="rId2"/>
          <a:srcRect b="90494"/>
          <a:stretch/>
        </p:blipFill>
        <p:spPr>
          <a:xfrm>
            <a:off x="0" y="0"/>
            <a:ext cx="6858000" cy="368132"/>
          </a:xfrm>
          <a:prstGeom prst="rect">
            <a:avLst/>
          </a:prstGeom>
        </p:spPr>
      </p:pic>
      <p:sp>
        <p:nvSpPr>
          <p:cNvPr id="26" name="מלבן 25">
            <a:extLst>
              <a:ext uri="{FF2B5EF4-FFF2-40B4-BE49-F238E27FC236}">
                <a16:creationId xmlns:a16="http://schemas.microsoft.com/office/drawing/2014/main" id="{7BBDF5AE-4A6D-4141-A3EB-28295C1E6D6C}"/>
              </a:ext>
            </a:extLst>
          </p:cNvPr>
          <p:cNvSpPr/>
          <p:nvPr/>
        </p:nvSpPr>
        <p:spPr>
          <a:xfrm>
            <a:off x="56880" y="407169"/>
            <a:ext cx="1387169" cy="228924"/>
          </a:xfrm>
          <a:custGeom>
            <a:avLst/>
            <a:gdLst>
              <a:gd name="connsiteX0" fmla="*/ 0 w 1387169"/>
              <a:gd name="connsiteY0" fmla="*/ 0 h 228924"/>
              <a:gd name="connsiteX1" fmla="*/ 476261 w 1387169"/>
              <a:gd name="connsiteY1" fmla="*/ 0 h 228924"/>
              <a:gd name="connsiteX2" fmla="*/ 966394 w 1387169"/>
              <a:gd name="connsiteY2" fmla="*/ 0 h 228924"/>
              <a:gd name="connsiteX3" fmla="*/ 1387169 w 1387169"/>
              <a:gd name="connsiteY3" fmla="*/ 0 h 228924"/>
              <a:gd name="connsiteX4" fmla="*/ 1387169 w 1387169"/>
              <a:gd name="connsiteY4" fmla="*/ 228924 h 228924"/>
              <a:gd name="connsiteX5" fmla="*/ 938651 w 1387169"/>
              <a:gd name="connsiteY5" fmla="*/ 228924 h 228924"/>
              <a:gd name="connsiteX6" fmla="*/ 504005 w 1387169"/>
              <a:gd name="connsiteY6" fmla="*/ 228924 h 228924"/>
              <a:gd name="connsiteX7" fmla="*/ 0 w 1387169"/>
              <a:gd name="connsiteY7" fmla="*/ 228924 h 228924"/>
              <a:gd name="connsiteX8" fmla="*/ 0 w 1387169"/>
              <a:gd name="connsiteY8" fmla="*/ 0 h 228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169" h="228924" fill="none" extrusionOk="0">
                <a:moveTo>
                  <a:pt x="0" y="0"/>
                </a:moveTo>
                <a:cubicBezTo>
                  <a:pt x="222341" y="-22211"/>
                  <a:pt x="249372" y="40298"/>
                  <a:pt x="476261" y="0"/>
                </a:cubicBezTo>
                <a:cubicBezTo>
                  <a:pt x="703150" y="-40298"/>
                  <a:pt x="758578" y="1320"/>
                  <a:pt x="966394" y="0"/>
                </a:cubicBezTo>
                <a:cubicBezTo>
                  <a:pt x="1174210" y="-1320"/>
                  <a:pt x="1294412" y="39946"/>
                  <a:pt x="1387169" y="0"/>
                </a:cubicBezTo>
                <a:cubicBezTo>
                  <a:pt x="1406554" y="83047"/>
                  <a:pt x="1381337" y="114590"/>
                  <a:pt x="1387169" y="228924"/>
                </a:cubicBezTo>
                <a:cubicBezTo>
                  <a:pt x="1259919" y="239029"/>
                  <a:pt x="1158190" y="177244"/>
                  <a:pt x="938651" y="228924"/>
                </a:cubicBezTo>
                <a:cubicBezTo>
                  <a:pt x="719112" y="280604"/>
                  <a:pt x="692422" y="226944"/>
                  <a:pt x="504005" y="228924"/>
                </a:cubicBezTo>
                <a:cubicBezTo>
                  <a:pt x="315588" y="230904"/>
                  <a:pt x="106154" y="173012"/>
                  <a:pt x="0" y="228924"/>
                </a:cubicBezTo>
                <a:cubicBezTo>
                  <a:pt x="-7971" y="130712"/>
                  <a:pt x="24713" y="68998"/>
                  <a:pt x="0" y="0"/>
                </a:cubicBezTo>
                <a:close/>
              </a:path>
              <a:path w="1387169" h="228924" stroke="0" extrusionOk="0">
                <a:moveTo>
                  <a:pt x="0" y="0"/>
                </a:moveTo>
                <a:cubicBezTo>
                  <a:pt x="216022" y="-8378"/>
                  <a:pt x="249786" y="12810"/>
                  <a:pt x="448518" y="0"/>
                </a:cubicBezTo>
                <a:cubicBezTo>
                  <a:pt x="647250" y="-12810"/>
                  <a:pt x="793687" y="38108"/>
                  <a:pt x="938651" y="0"/>
                </a:cubicBezTo>
                <a:cubicBezTo>
                  <a:pt x="1083615" y="-38108"/>
                  <a:pt x="1209328" y="11561"/>
                  <a:pt x="1387169" y="0"/>
                </a:cubicBezTo>
                <a:cubicBezTo>
                  <a:pt x="1396028" y="99493"/>
                  <a:pt x="1373892" y="153715"/>
                  <a:pt x="1387169" y="228924"/>
                </a:cubicBezTo>
                <a:cubicBezTo>
                  <a:pt x="1180322" y="262441"/>
                  <a:pt x="1112274" y="185176"/>
                  <a:pt x="910908" y="228924"/>
                </a:cubicBezTo>
                <a:cubicBezTo>
                  <a:pt x="709542" y="272672"/>
                  <a:pt x="617282" y="213801"/>
                  <a:pt x="476261" y="228924"/>
                </a:cubicBezTo>
                <a:cubicBezTo>
                  <a:pt x="335240" y="244047"/>
                  <a:pt x="139599" y="220032"/>
                  <a:pt x="0" y="228924"/>
                </a:cubicBezTo>
                <a:cubicBezTo>
                  <a:pt x="-2409" y="181975"/>
                  <a:pt x="22593" y="111509"/>
                  <a:pt x="0" y="0"/>
                </a:cubicBezTo>
                <a:close/>
              </a:path>
            </a:pathLst>
          </a:custGeom>
          <a:solidFill>
            <a:srgbClr val="DFF1F1"/>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500" dirty="0">
                <a:solidFill>
                  <a:schemeClr val="bg2">
                    <a:lumMod val="25000"/>
                  </a:schemeClr>
                </a:solidFill>
                <a:latin typeface="Arial Black" panose="020B0A04020102020204" pitchFamily="34" charset="0"/>
                <a:ea typeface="Adobe Heiti Std R" panose="020B0400000000000000" pitchFamily="34" charset="-128"/>
              </a:rPr>
              <a:t>makom.balev.project@gmail.com</a:t>
            </a:r>
          </a:p>
          <a:p>
            <a:r>
              <a:rPr lang="en-US" sz="500" dirty="0">
                <a:solidFill>
                  <a:schemeClr val="bg2">
                    <a:lumMod val="25000"/>
                  </a:schemeClr>
                </a:solidFill>
                <a:latin typeface="Arial Black" panose="020B0A04020102020204" pitchFamily="34" charset="0"/>
                <a:ea typeface="Adobe Heiti Std R" panose="020B0400000000000000" pitchFamily="34" charset="-128"/>
              </a:rPr>
              <a:t>054-5920281</a:t>
            </a:r>
            <a:endParaRPr lang="he-IL" sz="400" dirty="0">
              <a:solidFill>
                <a:schemeClr val="bg2">
                  <a:lumMod val="25000"/>
                </a:schemeClr>
              </a:solidFill>
              <a:latin typeface="Arial Black" panose="020B0A04020102020204" pitchFamily="34" charset="0"/>
              <a:ea typeface="Adobe Heiti Std R" panose="020B0400000000000000" pitchFamily="34" charset="-128"/>
            </a:endParaRPr>
          </a:p>
        </p:txBody>
      </p:sp>
      <p:pic>
        <p:nvPicPr>
          <p:cNvPr id="9" name="תמונה 8" descr="תמונה שמכילה טקסט, שלט, גרפיקה וקטורית&#10;&#10;התיאור נוצר באופן אוטומטי">
            <a:extLst>
              <a:ext uri="{FF2B5EF4-FFF2-40B4-BE49-F238E27FC236}">
                <a16:creationId xmlns:a16="http://schemas.microsoft.com/office/drawing/2014/main" id="{5B503F38-9100-4335-B4EC-07303EC44F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380" y="407488"/>
            <a:ext cx="658022" cy="645816"/>
          </a:xfrm>
          <a:prstGeom prst="rect">
            <a:avLst/>
          </a:prstGeom>
        </p:spPr>
      </p:pic>
      <p:sp>
        <p:nvSpPr>
          <p:cNvPr id="30" name="מלבן 29">
            <a:extLst>
              <a:ext uri="{FF2B5EF4-FFF2-40B4-BE49-F238E27FC236}">
                <a16:creationId xmlns:a16="http://schemas.microsoft.com/office/drawing/2014/main" id="{5408A7EF-C955-4B8A-8467-2251E2B442A9}"/>
              </a:ext>
            </a:extLst>
          </p:cNvPr>
          <p:cNvSpPr/>
          <p:nvPr/>
        </p:nvSpPr>
        <p:spPr>
          <a:xfrm>
            <a:off x="56880" y="661706"/>
            <a:ext cx="1387169" cy="85778"/>
          </a:xfrm>
          <a:custGeom>
            <a:avLst/>
            <a:gdLst>
              <a:gd name="connsiteX0" fmla="*/ 0 w 1387169"/>
              <a:gd name="connsiteY0" fmla="*/ 0 h 85778"/>
              <a:gd name="connsiteX1" fmla="*/ 476261 w 1387169"/>
              <a:gd name="connsiteY1" fmla="*/ 0 h 85778"/>
              <a:gd name="connsiteX2" fmla="*/ 966394 w 1387169"/>
              <a:gd name="connsiteY2" fmla="*/ 0 h 85778"/>
              <a:gd name="connsiteX3" fmla="*/ 1387169 w 1387169"/>
              <a:gd name="connsiteY3" fmla="*/ 0 h 85778"/>
              <a:gd name="connsiteX4" fmla="*/ 1387169 w 1387169"/>
              <a:gd name="connsiteY4" fmla="*/ 85778 h 85778"/>
              <a:gd name="connsiteX5" fmla="*/ 938651 w 1387169"/>
              <a:gd name="connsiteY5" fmla="*/ 85778 h 85778"/>
              <a:gd name="connsiteX6" fmla="*/ 504005 w 1387169"/>
              <a:gd name="connsiteY6" fmla="*/ 85778 h 85778"/>
              <a:gd name="connsiteX7" fmla="*/ 0 w 1387169"/>
              <a:gd name="connsiteY7" fmla="*/ 85778 h 85778"/>
              <a:gd name="connsiteX8" fmla="*/ 0 w 1387169"/>
              <a:gd name="connsiteY8" fmla="*/ 0 h 85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169" h="85778" fill="none" extrusionOk="0">
                <a:moveTo>
                  <a:pt x="0" y="0"/>
                </a:moveTo>
                <a:cubicBezTo>
                  <a:pt x="222341" y="-22211"/>
                  <a:pt x="249372" y="40298"/>
                  <a:pt x="476261" y="0"/>
                </a:cubicBezTo>
                <a:cubicBezTo>
                  <a:pt x="703150" y="-40298"/>
                  <a:pt x="758578" y="1320"/>
                  <a:pt x="966394" y="0"/>
                </a:cubicBezTo>
                <a:cubicBezTo>
                  <a:pt x="1174210" y="-1320"/>
                  <a:pt x="1294412" y="39946"/>
                  <a:pt x="1387169" y="0"/>
                </a:cubicBezTo>
                <a:cubicBezTo>
                  <a:pt x="1394197" y="18726"/>
                  <a:pt x="1379710" y="63666"/>
                  <a:pt x="1387169" y="85778"/>
                </a:cubicBezTo>
                <a:cubicBezTo>
                  <a:pt x="1259919" y="95883"/>
                  <a:pt x="1158190" y="34098"/>
                  <a:pt x="938651" y="85778"/>
                </a:cubicBezTo>
                <a:cubicBezTo>
                  <a:pt x="719112" y="137458"/>
                  <a:pt x="692422" y="83798"/>
                  <a:pt x="504005" y="85778"/>
                </a:cubicBezTo>
                <a:cubicBezTo>
                  <a:pt x="315588" y="87758"/>
                  <a:pt x="106154" y="29866"/>
                  <a:pt x="0" y="85778"/>
                </a:cubicBezTo>
                <a:cubicBezTo>
                  <a:pt x="-5570" y="59084"/>
                  <a:pt x="137" y="38280"/>
                  <a:pt x="0" y="0"/>
                </a:cubicBezTo>
                <a:close/>
              </a:path>
              <a:path w="1387169" h="85778" stroke="0" extrusionOk="0">
                <a:moveTo>
                  <a:pt x="0" y="0"/>
                </a:moveTo>
                <a:cubicBezTo>
                  <a:pt x="216022" y="-8378"/>
                  <a:pt x="249786" y="12810"/>
                  <a:pt x="448518" y="0"/>
                </a:cubicBezTo>
                <a:cubicBezTo>
                  <a:pt x="647250" y="-12810"/>
                  <a:pt x="793687" y="38108"/>
                  <a:pt x="938651" y="0"/>
                </a:cubicBezTo>
                <a:cubicBezTo>
                  <a:pt x="1083615" y="-38108"/>
                  <a:pt x="1209328" y="11561"/>
                  <a:pt x="1387169" y="0"/>
                </a:cubicBezTo>
                <a:cubicBezTo>
                  <a:pt x="1388533" y="18032"/>
                  <a:pt x="1378282" y="57357"/>
                  <a:pt x="1387169" y="85778"/>
                </a:cubicBezTo>
                <a:cubicBezTo>
                  <a:pt x="1180322" y="119295"/>
                  <a:pt x="1112274" y="42030"/>
                  <a:pt x="910908" y="85778"/>
                </a:cubicBezTo>
                <a:cubicBezTo>
                  <a:pt x="709542" y="129526"/>
                  <a:pt x="617282" y="70655"/>
                  <a:pt x="476261" y="85778"/>
                </a:cubicBezTo>
                <a:cubicBezTo>
                  <a:pt x="335240" y="100901"/>
                  <a:pt x="139599" y="76886"/>
                  <a:pt x="0" y="85778"/>
                </a:cubicBezTo>
                <a:cubicBezTo>
                  <a:pt x="-1411" y="53888"/>
                  <a:pt x="8581" y="41211"/>
                  <a:pt x="0" y="0"/>
                </a:cubicBezTo>
                <a:close/>
              </a:path>
            </a:pathLst>
          </a:custGeom>
          <a:solidFill>
            <a:srgbClr val="DFF1F1"/>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500" dirty="0">
                <a:solidFill>
                  <a:schemeClr val="bg2">
                    <a:lumMod val="25000"/>
                  </a:schemeClr>
                </a:solidFill>
                <a:latin typeface="Arial Black" panose="020B0A04020102020204" pitchFamily="34" charset="0"/>
                <a:ea typeface="Adobe Heiti Std R" panose="020B0400000000000000" pitchFamily="34" charset="-128"/>
              </a:rPr>
              <a:t>Facebook  |  Instagram  |  TikTok</a:t>
            </a:r>
            <a:endParaRPr lang="he-IL" sz="500" dirty="0">
              <a:solidFill>
                <a:schemeClr val="bg2">
                  <a:lumMod val="25000"/>
                </a:schemeClr>
              </a:solidFill>
              <a:latin typeface="Arial Black" panose="020B0A04020102020204" pitchFamily="34" charset="0"/>
              <a:ea typeface="Adobe Heiti Std R" panose="020B0400000000000000" pitchFamily="34" charset="-128"/>
            </a:endParaRPr>
          </a:p>
        </p:txBody>
      </p:sp>
      <p:sp>
        <p:nvSpPr>
          <p:cNvPr id="13" name="מלבן 12">
            <a:extLst>
              <a:ext uri="{FF2B5EF4-FFF2-40B4-BE49-F238E27FC236}">
                <a16:creationId xmlns:a16="http://schemas.microsoft.com/office/drawing/2014/main" id="{79DF1449-4279-40EE-AF44-429115CD8943}"/>
              </a:ext>
            </a:extLst>
          </p:cNvPr>
          <p:cNvSpPr/>
          <p:nvPr/>
        </p:nvSpPr>
        <p:spPr>
          <a:xfrm>
            <a:off x="582694" y="841883"/>
            <a:ext cx="5294478" cy="244986"/>
          </a:xfrm>
          <a:custGeom>
            <a:avLst/>
            <a:gdLst>
              <a:gd name="connsiteX0" fmla="*/ 0 w 5294478"/>
              <a:gd name="connsiteY0" fmla="*/ 0 h 244986"/>
              <a:gd name="connsiteX1" fmla="*/ 641220 w 5294478"/>
              <a:gd name="connsiteY1" fmla="*/ 0 h 244986"/>
              <a:gd name="connsiteX2" fmla="*/ 1123606 w 5294478"/>
              <a:gd name="connsiteY2" fmla="*/ 0 h 244986"/>
              <a:gd name="connsiteX3" fmla="*/ 1658936 w 5294478"/>
              <a:gd name="connsiteY3" fmla="*/ 0 h 244986"/>
              <a:gd name="connsiteX4" fmla="*/ 2247212 w 5294478"/>
              <a:gd name="connsiteY4" fmla="*/ 0 h 244986"/>
              <a:gd name="connsiteX5" fmla="*/ 2941377 w 5294478"/>
              <a:gd name="connsiteY5" fmla="*/ 0 h 244986"/>
              <a:gd name="connsiteX6" fmla="*/ 3635542 w 5294478"/>
              <a:gd name="connsiteY6" fmla="*/ 0 h 244986"/>
              <a:gd name="connsiteX7" fmla="*/ 4223817 w 5294478"/>
              <a:gd name="connsiteY7" fmla="*/ 0 h 244986"/>
              <a:gd name="connsiteX8" fmla="*/ 4706203 w 5294478"/>
              <a:gd name="connsiteY8" fmla="*/ 0 h 244986"/>
              <a:gd name="connsiteX9" fmla="*/ 5294478 w 5294478"/>
              <a:gd name="connsiteY9" fmla="*/ 0 h 244986"/>
              <a:gd name="connsiteX10" fmla="*/ 5294478 w 5294478"/>
              <a:gd name="connsiteY10" fmla="*/ 244986 h 244986"/>
              <a:gd name="connsiteX11" fmla="*/ 4865037 w 5294478"/>
              <a:gd name="connsiteY11" fmla="*/ 244986 h 244986"/>
              <a:gd name="connsiteX12" fmla="*/ 4329706 w 5294478"/>
              <a:gd name="connsiteY12" fmla="*/ 244986 h 244986"/>
              <a:gd name="connsiteX13" fmla="*/ 3635542 w 5294478"/>
              <a:gd name="connsiteY13" fmla="*/ 244986 h 244986"/>
              <a:gd name="connsiteX14" fmla="*/ 2994321 w 5294478"/>
              <a:gd name="connsiteY14" fmla="*/ 244986 h 244986"/>
              <a:gd name="connsiteX15" fmla="*/ 2300157 w 5294478"/>
              <a:gd name="connsiteY15" fmla="*/ 244986 h 244986"/>
              <a:gd name="connsiteX16" fmla="*/ 1605992 w 5294478"/>
              <a:gd name="connsiteY16" fmla="*/ 244986 h 244986"/>
              <a:gd name="connsiteX17" fmla="*/ 964772 w 5294478"/>
              <a:gd name="connsiteY17" fmla="*/ 244986 h 244986"/>
              <a:gd name="connsiteX18" fmla="*/ 0 w 5294478"/>
              <a:gd name="connsiteY18" fmla="*/ 244986 h 244986"/>
              <a:gd name="connsiteX19" fmla="*/ 0 w 5294478"/>
              <a:gd name="connsiteY19" fmla="*/ 0 h 24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94478" h="244986" extrusionOk="0">
                <a:moveTo>
                  <a:pt x="0" y="0"/>
                </a:moveTo>
                <a:cubicBezTo>
                  <a:pt x="152995" y="-29524"/>
                  <a:pt x="352474" y="29697"/>
                  <a:pt x="641220" y="0"/>
                </a:cubicBezTo>
                <a:cubicBezTo>
                  <a:pt x="929966" y="-29697"/>
                  <a:pt x="1003169" y="3072"/>
                  <a:pt x="1123606" y="0"/>
                </a:cubicBezTo>
                <a:cubicBezTo>
                  <a:pt x="1244043" y="-3072"/>
                  <a:pt x="1431965" y="58435"/>
                  <a:pt x="1658936" y="0"/>
                </a:cubicBezTo>
                <a:cubicBezTo>
                  <a:pt x="1885907" y="-58435"/>
                  <a:pt x="2062572" y="57881"/>
                  <a:pt x="2247212" y="0"/>
                </a:cubicBezTo>
                <a:cubicBezTo>
                  <a:pt x="2431852" y="-57881"/>
                  <a:pt x="2748072" y="11707"/>
                  <a:pt x="2941377" y="0"/>
                </a:cubicBezTo>
                <a:cubicBezTo>
                  <a:pt x="3134683" y="-11707"/>
                  <a:pt x="3437553" y="17419"/>
                  <a:pt x="3635542" y="0"/>
                </a:cubicBezTo>
                <a:cubicBezTo>
                  <a:pt x="3833531" y="-17419"/>
                  <a:pt x="4021895" y="51162"/>
                  <a:pt x="4223817" y="0"/>
                </a:cubicBezTo>
                <a:cubicBezTo>
                  <a:pt x="4425740" y="-51162"/>
                  <a:pt x="4534482" y="17076"/>
                  <a:pt x="4706203" y="0"/>
                </a:cubicBezTo>
                <a:cubicBezTo>
                  <a:pt x="4877924" y="-17076"/>
                  <a:pt x="5013213" y="32276"/>
                  <a:pt x="5294478" y="0"/>
                </a:cubicBezTo>
                <a:cubicBezTo>
                  <a:pt x="5309140" y="100437"/>
                  <a:pt x="5271961" y="129252"/>
                  <a:pt x="5294478" y="244986"/>
                </a:cubicBezTo>
                <a:cubicBezTo>
                  <a:pt x="5148665" y="275905"/>
                  <a:pt x="4961558" y="209440"/>
                  <a:pt x="4865037" y="244986"/>
                </a:cubicBezTo>
                <a:cubicBezTo>
                  <a:pt x="4768516" y="280532"/>
                  <a:pt x="4525729" y="225895"/>
                  <a:pt x="4329706" y="244986"/>
                </a:cubicBezTo>
                <a:cubicBezTo>
                  <a:pt x="4133683" y="264077"/>
                  <a:pt x="3826072" y="213300"/>
                  <a:pt x="3635542" y="244986"/>
                </a:cubicBezTo>
                <a:cubicBezTo>
                  <a:pt x="3445012" y="276672"/>
                  <a:pt x="3267410" y="209403"/>
                  <a:pt x="2994321" y="244986"/>
                </a:cubicBezTo>
                <a:cubicBezTo>
                  <a:pt x="2721232" y="280569"/>
                  <a:pt x="2561638" y="174106"/>
                  <a:pt x="2300157" y="244986"/>
                </a:cubicBezTo>
                <a:cubicBezTo>
                  <a:pt x="2038676" y="315866"/>
                  <a:pt x="1825519" y="181080"/>
                  <a:pt x="1605992" y="244986"/>
                </a:cubicBezTo>
                <a:cubicBezTo>
                  <a:pt x="1386465" y="308892"/>
                  <a:pt x="1177478" y="205714"/>
                  <a:pt x="964772" y="244986"/>
                </a:cubicBezTo>
                <a:cubicBezTo>
                  <a:pt x="752066" y="284258"/>
                  <a:pt x="443973" y="148172"/>
                  <a:pt x="0" y="244986"/>
                </a:cubicBezTo>
                <a:cubicBezTo>
                  <a:pt x="-28518" y="186301"/>
                  <a:pt x="6572" y="89681"/>
                  <a:pt x="0" y="0"/>
                </a:cubicBezTo>
                <a:close/>
              </a:path>
            </a:pathLst>
          </a:custGeom>
          <a:noFill/>
          <a:ln>
            <a:noFill/>
            <a:extLst>
              <a:ext uri="{C807C97D-BFC1-408E-A445-0C87EB9F89A2}">
                <ask:lineSketchStyleProps xmlns:ask="http://schemas.microsoft.com/office/drawing/2018/sketchyshapes" sd="582065366">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1"/>
            <a:r>
              <a:rPr lang="he-IL" sz="1400" b="1" dirty="0">
                <a:solidFill>
                  <a:schemeClr val="tx1"/>
                </a:solidFill>
                <a:latin typeface="Makom Balev Hebrew" panose="02000503000000000000" pitchFamily="2" charset="-79"/>
                <a:cs typeface="Makom Balev Hebrew" panose="02000503000000000000" pitchFamily="2" charset="-79"/>
              </a:rPr>
              <a:t>בית</a:t>
            </a:r>
            <a:r>
              <a:rPr lang="he-IL" sz="1400" b="1" dirty="0">
                <a:solidFill>
                  <a:srgbClr val="8A2F2E"/>
                </a:solidFill>
                <a:latin typeface="Makom Balev Hebrew" panose="02000503000000000000" pitchFamily="2" charset="-79"/>
                <a:cs typeface="Makom Balev Hebrew" panose="02000503000000000000" pitchFamily="2" charset="-79"/>
              </a:rPr>
              <a:t>      אודות      בלוג      גלריה      הצטרפות      יצירת קשר      תרומה</a:t>
            </a:r>
          </a:p>
        </p:txBody>
      </p:sp>
      <p:pic>
        <p:nvPicPr>
          <p:cNvPr id="34" name="תמונה 33" descr="תמונה שמכילה טקסט, שלט, גרפיקה וקטורית&#10;&#10;התיאור נוצר באופן אוטומטי">
            <a:extLst>
              <a:ext uri="{FF2B5EF4-FFF2-40B4-BE49-F238E27FC236}">
                <a16:creationId xmlns:a16="http://schemas.microsoft.com/office/drawing/2014/main" id="{BF2E873E-7176-4AB4-94BE-06386CCBF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6358" y="13047"/>
            <a:ext cx="146683" cy="143962"/>
          </a:xfrm>
          <a:prstGeom prst="rect">
            <a:avLst/>
          </a:prstGeom>
          <a:solidFill>
            <a:srgbClr val="FCD0D0"/>
          </a:solidFill>
        </p:spPr>
      </p:pic>
      <p:sp>
        <p:nvSpPr>
          <p:cNvPr id="8" name="מלבן 7">
            <a:extLst>
              <a:ext uri="{FF2B5EF4-FFF2-40B4-BE49-F238E27FC236}">
                <a16:creationId xmlns:a16="http://schemas.microsoft.com/office/drawing/2014/main" id="{2AA00327-369B-4874-A77C-4AA218078C72}"/>
              </a:ext>
            </a:extLst>
          </p:cNvPr>
          <p:cNvSpPr/>
          <p:nvPr/>
        </p:nvSpPr>
        <p:spPr>
          <a:xfrm>
            <a:off x="1243484" y="40193"/>
            <a:ext cx="45719" cy="98514"/>
          </a:xfrm>
          <a:prstGeom prst="rect">
            <a:avLst/>
          </a:prstGeom>
          <a:solidFill>
            <a:srgbClr val="DF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sp>
        <p:nvSpPr>
          <p:cNvPr id="35" name="מלבן 34">
            <a:extLst>
              <a:ext uri="{FF2B5EF4-FFF2-40B4-BE49-F238E27FC236}">
                <a16:creationId xmlns:a16="http://schemas.microsoft.com/office/drawing/2014/main" id="{600AA004-3E90-41F9-A84D-DEE657AB97FF}"/>
              </a:ext>
            </a:extLst>
          </p:cNvPr>
          <p:cNvSpPr/>
          <p:nvPr/>
        </p:nvSpPr>
        <p:spPr>
          <a:xfrm>
            <a:off x="0" y="1109628"/>
            <a:ext cx="6858000" cy="7672422"/>
          </a:xfrm>
          <a:prstGeom prst="rect">
            <a:avLst/>
          </a:prstGeom>
          <a:solidFill>
            <a:srgbClr val="4EA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B05252"/>
              </a:solidFill>
            </a:endParaRPr>
          </a:p>
        </p:txBody>
      </p:sp>
      <p:sp>
        <p:nvSpPr>
          <p:cNvPr id="37" name="מלבן 36">
            <a:extLst>
              <a:ext uri="{FF2B5EF4-FFF2-40B4-BE49-F238E27FC236}">
                <a16:creationId xmlns:a16="http://schemas.microsoft.com/office/drawing/2014/main" id="{5B9D6C3A-E339-4C15-8C3E-757750A11504}"/>
              </a:ext>
            </a:extLst>
          </p:cNvPr>
          <p:cNvSpPr/>
          <p:nvPr/>
        </p:nvSpPr>
        <p:spPr>
          <a:xfrm>
            <a:off x="0" y="7767783"/>
            <a:ext cx="6858000" cy="7434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sp>
        <p:nvSpPr>
          <p:cNvPr id="39" name="מלבן 38">
            <a:extLst>
              <a:ext uri="{FF2B5EF4-FFF2-40B4-BE49-F238E27FC236}">
                <a16:creationId xmlns:a16="http://schemas.microsoft.com/office/drawing/2014/main" id="{ACD11089-6A3E-4314-91C5-3256C9F2A320}"/>
              </a:ext>
            </a:extLst>
          </p:cNvPr>
          <p:cNvSpPr/>
          <p:nvPr/>
        </p:nvSpPr>
        <p:spPr>
          <a:xfrm>
            <a:off x="57196" y="7815465"/>
            <a:ext cx="2061602" cy="398494"/>
          </a:xfrm>
          <a:custGeom>
            <a:avLst/>
            <a:gdLst>
              <a:gd name="connsiteX0" fmla="*/ 0 w 2061602"/>
              <a:gd name="connsiteY0" fmla="*/ 0 h 398494"/>
              <a:gd name="connsiteX1" fmla="*/ 536017 w 2061602"/>
              <a:gd name="connsiteY1" fmla="*/ 0 h 398494"/>
              <a:gd name="connsiteX2" fmla="*/ 989569 w 2061602"/>
              <a:gd name="connsiteY2" fmla="*/ 0 h 398494"/>
              <a:gd name="connsiteX3" fmla="*/ 1525585 w 2061602"/>
              <a:gd name="connsiteY3" fmla="*/ 0 h 398494"/>
              <a:gd name="connsiteX4" fmla="*/ 2061602 w 2061602"/>
              <a:gd name="connsiteY4" fmla="*/ 0 h 398494"/>
              <a:gd name="connsiteX5" fmla="*/ 2061602 w 2061602"/>
              <a:gd name="connsiteY5" fmla="*/ 398494 h 398494"/>
              <a:gd name="connsiteX6" fmla="*/ 1525585 w 2061602"/>
              <a:gd name="connsiteY6" fmla="*/ 398494 h 398494"/>
              <a:gd name="connsiteX7" fmla="*/ 968953 w 2061602"/>
              <a:gd name="connsiteY7" fmla="*/ 398494 h 398494"/>
              <a:gd name="connsiteX8" fmla="*/ 0 w 2061602"/>
              <a:gd name="connsiteY8" fmla="*/ 398494 h 398494"/>
              <a:gd name="connsiteX9" fmla="*/ 0 w 2061602"/>
              <a:gd name="connsiteY9" fmla="*/ 0 h 39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1602" h="398494" fill="none" extrusionOk="0">
                <a:moveTo>
                  <a:pt x="0" y="0"/>
                </a:moveTo>
                <a:cubicBezTo>
                  <a:pt x="157216" y="-51065"/>
                  <a:pt x="323417" y="27595"/>
                  <a:pt x="536017" y="0"/>
                </a:cubicBezTo>
                <a:cubicBezTo>
                  <a:pt x="748617" y="-27595"/>
                  <a:pt x="763055" y="52950"/>
                  <a:pt x="989569" y="0"/>
                </a:cubicBezTo>
                <a:cubicBezTo>
                  <a:pt x="1216083" y="-52950"/>
                  <a:pt x="1277307" y="46147"/>
                  <a:pt x="1525585" y="0"/>
                </a:cubicBezTo>
                <a:cubicBezTo>
                  <a:pt x="1773863" y="-46147"/>
                  <a:pt x="1886162" y="180"/>
                  <a:pt x="2061602" y="0"/>
                </a:cubicBezTo>
                <a:cubicBezTo>
                  <a:pt x="2070329" y="196684"/>
                  <a:pt x="2035518" y="275862"/>
                  <a:pt x="2061602" y="398494"/>
                </a:cubicBezTo>
                <a:cubicBezTo>
                  <a:pt x="1933355" y="407646"/>
                  <a:pt x="1733548" y="383651"/>
                  <a:pt x="1525585" y="398494"/>
                </a:cubicBezTo>
                <a:cubicBezTo>
                  <a:pt x="1317622" y="413337"/>
                  <a:pt x="1129290" y="332443"/>
                  <a:pt x="968953" y="398494"/>
                </a:cubicBezTo>
                <a:cubicBezTo>
                  <a:pt x="808616" y="464545"/>
                  <a:pt x="340702" y="325248"/>
                  <a:pt x="0" y="398494"/>
                </a:cubicBezTo>
                <a:cubicBezTo>
                  <a:pt x="-18347" y="310100"/>
                  <a:pt x="47768" y="173634"/>
                  <a:pt x="0" y="0"/>
                </a:cubicBezTo>
                <a:close/>
              </a:path>
              <a:path w="2061602" h="398494" stroke="0" extrusionOk="0">
                <a:moveTo>
                  <a:pt x="0" y="0"/>
                </a:moveTo>
                <a:cubicBezTo>
                  <a:pt x="189831" y="-47483"/>
                  <a:pt x="355608" y="57059"/>
                  <a:pt x="494784" y="0"/>
                </a:cubicBezTo>
                <a:cubicBezTo>
                  <a:pt x="633960" y="-57059"/>
                  <a:pt x="892074" y="676"/>
                  <a:pt x="1051417" y="0"/>
                </a:cubicBezTo>
                <a:cubicBezTo>
                  <a:pt x="1210760" y="-676"/>
                  <a:pt x="1358246" y="36305"/>
                  <a:pt x="1566818" y="0"/>
                </a:cubicBezTo>
                <a:cubicBezTo>
                  <a:pt x="1775390" y="-36305"/>
                  <a:pt x="1828878" y="29917"/>
                  <a:pt x="2061602" y="0"/>
                </a:cubicBezTo>
                <a:cubicBezTo>
                  <a:pt x="2102632" y="85854"/>
                  <a:pt x="2060661" y="247478"/>
                  <a:pt x="2061602" y="398494"/>
                </a:cubicBezTo>
                <a:cubicBezTo>
                  <a:pt x="1867201" y="436304"/>
                  <a:pt x="1633576" y="336370"/>
                  <a:pt x="1525585" y="398494"/>
                </a:cubicBezTo>
                <a:cubicBezTo>
                  <a:pt x="1417594" y="460618"/>
                  <a:pt x="1241959" y="398125"/>
                  <a:pt x="1051417" y="398494"/>
                </a:cubicBezTo>
                <a:cubicBezTo>
                  <a:pt x="860875" y="398863"/>
                  <a:pt x="824563" y="395116"/>
                  <a:pt x="597865" y="398494"/>
                </a:cubicBezTo>
                <a:cubicBezTo>
                  <a:pt x="371167" y="401872"/>
                  <a:pt x="243184" y="374121"/>
                  <a:pt x="0" y="398494"/>
                </a:cubicBezTo>
                <a:cubicBezTo>
                  <a:pt x="-41880" y="244019"/>
                  <a:pt x="35050" y="182017"/>
                  <a:pt x="0" y="0"/>
                </a:cubicBezTo>
                <a:close/>
              </a:path>
            </a:pathLst>
          </a:custGeom>
          <a:solidFill>
            <a:srgbClr val="DFF1F1"/>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800" dirty="0">
                <a:solidFill>
                  <a:schemeClr val="bg2">
                    <a:lumMod val="25000"/>
                  </a:schemeClr>
                </a:solidFill>
                <a:latin typeface="Arial Black" panose="020B0A04020102020204" pitchFamily="34" charset="0"/>
                <a:ea typeface="Adobe Heiti Std R" panose="020B0400000000000000" pitchFamily="34" charset="-128"/>
              </a:rPr>
              <a:t>makom.balev.project@gmail.com</a:t>
            </a:r>
          </a:p>
          <a:p>
            <a:r>
              <a:rPr lang="en-US" sz="800" dirty="0">
                <a:solidFill>
                  <a:schemeClr val="bg2">
                    <a:lumMod val="25000"/>
                  </a:schemeClr>
                </a:solidFill>
                <a:latin typeface="Arial Black" panose="020B0A04020102020204" pitchFamily="34" charset="0"/>
                <a:ea typeface="Adobe Heiti Std R" panose="020B0400000000000000" pitchFamily="34" charset="-128"/>
              </a:rPr>
              <a:t>054-5920281</a:t>
            </a:r>
            <a:endParaRPr lang="he-IL" sz="700" dirty="0">
              <a:solidFill>
                <a:schemeClr val="bg2">
                  <a:lumMod val="25000"/>
                </a:schemeClr>
              </a:solidFill>
              <a:latin typeface="Arial Black" panose="020B0A04020102020204" pitchFamily="34" charset="0"/>
              <a:ea typeface="Adobe Heiti Std R" panose="020B0400000000000000" pitchFamily="34" charset="-128"/>
            </a:endParaRPr>
          </a:p>
        </p:txBody>
      </p:sp>
      <p:sp>
        <p:nvSpPr>
          <p:cNvPr id="42" name="מלבן 41">
            <a:extLst>
              <a:ext uri="{FF2B5EF4-FFF2-40B4-BE49-F238E27FC236}">
                <a16:creationId xmlns:a16="http://schemas.microsoft.com/office/drawing/2014/main" id="{2DE1641D-86BB-428C-AE0B-5501D294AF56}"/>
              </a:ext>
            </a:extLst>
          </p:cNvPr>
          <p:cNvSpPr/>
          <p:nvPr/>
        </p:nvSpPr>
        <p:spPr>
          <a:xfrm>
            <a:off x="57197" y="8260933"/>
            <a:ext cx="2061601" cy="190921"/>
          </a:xfrm>
          <a:custGeom>
            <a:avLst/>
            <a:gdLst>
              <a:gd name="connsiteX0" fmla="*/ 0 w 2061601"/>
              <a:gd name="connsiteY0" fmla="*/ 0 h 190921"/>
              <a:gd name="connsiteX1" fmla="*/ 536016 w 2061601"/>
              <a:gd name="connsiteY1" fmla="*/ 0 h 190921"/>
              <a:gd name="connsiteX2" fmla="*/ 989568 w 2061601"/>
              <a:gd name="connsiteY2" fmla="*/ 0 h 190921"/>
              <a:gd name="connsiteX3" fmla="*/ 1525585 w 2061601"/>
              <a:gd name="connsiteY3" fmla="*/ 0 h 190921"/>
              <a:gd name="connsiteX4" fmla="*/ 2061601 w 2061601"/>
              <a:gd name="connsiteY4" fmla="*/ 0 h 190921"/>
              <a:gd name="connsiteX5" fmla="*/ 2061601 w 2061601"/>
              <a:gd name="connsiteY5" fmla="*/ 190921 h 190921"/>
              <a:gd name="connsiteX6" fmla="*/ 1525585 w 2061601"/>
              <a:gd name="connsiteY6" fmla="*/ 190921 h 190921"/>
              <a:gd name="connsiteX7" fmla="*/ 968952 w 2061601"/>
              <a:gd name="connsiteY7" fmla="*/ 190921 h 190921"/>
              <a:gd name="connsiteX8" fmla="*/ 0 w 2061601"/>
              <a:gd name="connsiteY8" fmla="*/ 190921 h 190921"/>
              <a:gd name="connsiteX9" fmla="*/ 0 w 2061601"/>
              <a:gd name="connsiteY9" fmla="*/ 0 h 19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1601" h="190921" fill="none" extrusionOk="0">
                <a:moveTo>
                  <a:pt x="0" y="0"/>
                </a:moveTo>
                <a:cubicBezTo>
                  <a:pt x="159475" y="-50386"/>
                  <a:pt x="326507" y="31499"/>
                  <a:pt x="536016" y="0"/>
                </a:cubicBezTo>
                <a:cubicBezTo>
                  <a:pt x="745525" y="-31499"/>
                  <a:pt x="763054" y="52950"/>
                  <a:pt x="989568" y="0"/>
                </a:cubicBezTo>
                <a:cubicBezTo>
                  <a:pt x="1216082" y="-52950"/>
                  <a:pt x="1275987" y="44378"/>
                  <a:pt x="1525585" y="0"/>
                </a:cubicBezTo>
                <a:cubicBezTo>
                  <a:pt x="1775183" y="-44378"/>
                  <a:pt x="1893299" y="5798"/>
                  <a:pt x="2061601" y="0"/>
                </a:cubicBezTo>
                <a:cubicBezTo>
                  <a:pt x="2068221" y="42660"/>
                  <a:pt x="2047612" y="98997"/>
                  <a:pt x="2061601" y="190921"/>
                </a:cubicBezTo>
                <a:cubicBezTo>
                  <a:pt x="1928123" y="197747"/>
                  <a:pt x="1729742" y="171957"/>
                  <a:pt x="1525585" y="190921"/>
                </a:cubicBezTo>
                <a:cubicBezTo>
                  <a:pt x="1321428" y="209885"/>
                  <a:pt x="1129543" y="125039"/>
                  <a:pt x="968952" y="190921"/>
                </a:cubicBezTo>
                <a:cubicBezTo>
                  <a:pt x="808361" y="256803"/>
                  <a:pt x="336951" y="114926"/>
                  <a:pt x="0" y="190921"/>
                </a:cubicBezTo>
                <a:cubicBezTo>
                  <a:pt x="-18343" y="96468"/>
                  <a:pt x="8299" y="54539"/>
                  <a:pt x="0" y="0"/>
                </a:cubicBezTo>
                <a:close/>
              </a:path>
              <a:path w="2061601" h="190921" stroke="0" extrusionOk="0">
                <a:moveTo>
                  <a:pt x="0" y="0"/>
                </a:moveTo>
                <a:cubicBezTo>
                  <a:pt x="189831" y="-47483"/>
                  <a:pt x="355608" y="57059"/>
                  <a:pt x="494784" y="0"/>
                </a:cubicBezTo>
                <a:cubicBezTo>
                  <a:pt x="633960" y="-57059"/>
                  <a:pt x="892074" y="676"/>
                  <a:pt x="1051417" y="0"/>
                </a:cubicBezTo>
                <a:cubicBezTo>
                  <a:pt x="1210760" y="-676"/>
                  <a:pt x="1363138" y="39074"/>
                  <a:pt x="1566817" y="0"/>
                </a:cubicBezTo>
                <a:cubicBezTo>
                  <a:pt x="1770496" y="-39074"/>
                  <a:pt x="1828877" y="29917"/>
                  <a:pt x="2061601" y="0"/>
                </a:cubicBezTo>
                <a:cubicBezTo>
                  <a:pt x="2072320" y="88076"/>
                  <a:pt x="2046624" y="128205"/>
                  <a:pt x="2061601" y="190921"/>
                </a:cubicBezTo>
                <a:cubicBezTo>
                  <a:pt x="1859687" y="225158"/>
                  <a:pt x="1633193" y="185307"/>
                  <a:pt x="1525585" y="190921"/>
                </a:cubicBezTo>
                <a:cubicBezTo>
                  <a:pt x="1417977" y="196535"/>
                  <a:pt x="1241959" y="190552"/>
                  <a:pt x="1051417" y="190921"/>
                </a:cubicBezTo>
                <a:cubicBezTo>
                  <a:pt x="860875" y="191290"/>
                  <a:pt x="689389" y="136513"/>
                  <a:pt x="597864" y="190921"/>
                </a:cubicBezTo>
                <a:cubicBezTo>
                  <a:pt x="506339" y="245329"/>
                  <a:pt x="240192" y="164271"/>
                  <a:pt x="0" y="190921"/>
                </a:cubicBezTo>
                <a:cubicBezTo>
                  <a:pt x="-20401" y="97750"/>
                  <a:pt x="1773" y="82218"/>
                  <a:pt x="0" y="0"/>
                </a:cubicBezTo>
                <a:close/>
              </a:path>
            </a:pathLst>
          </a:custGeom>
          <a:solidFill>
            <a:srgbClr val="DFF1F1"/>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800" dirty="0">
                <a:solidFill>
                  <a:schemeClr val="bg2">
                    <a:lumMod val="25000"/>
                  </a:schemeClr>
                </a:solidFill>
                <a:latin typeface="Arial Black" panose="020B0A04020102020204" pitchFamily="34" charset="0"/>
                <a:ea typeface="Adobe Heiti Std R" panose="020B0400000000000000" pitchFamily="34" charset="-128"/>
              </a:rPr>
              <a:t>Facebook  |  Instagram  |  TikTok</a:t>
            </a:r>
            <a:endParaRPr lang="he-IL" sz="800" dirty="0">
              <a:solidFill>
                <a:schemeClr val="bg2">
                  <a:lumMod val="25000"/>
                </a:schemeClr>
              </a:solidFill>
              <a:latin typeface="Arial Black" panose="020B0A04020102020204" pitchFamily="34" charset="0"/>
              <a:ea typeface="Adobe Heiti Std R" panose="020B0400000000000000" pitchFamily="34" charset="-128"/>
            </a:endParaRPr>
          </a:p>
        </p:txBody>
      </p:sp>
      <p:sp>
        <p:nvSpPr>
          <p:cNvPr id="43" name="תיבת טקסט 42">
            <a:extLst>
              <a:ext uri="{FF2B5EF4-FFF2-40B4-BE49-F238E27FC236}">
                <a16:creationId xmlns:a16="http://schemas.microsoft.com/office/drawing/2014/main" id="{5F83FBF1-2A8C-40B0-BD18-D8AB81AB83ED}"/>
              </a:ext>
            </a:extLst>
          </p:cNvPr>
          <p:cNvSpPr txBox="1"/>
          <p:nvPr/>
        </p:nvSpPr>
        <p:spPr>
          <a:xfrm>
            <a:off x="5844531" y="7767783"/>
            <a:ext cx="1013469" cy="761747"/>
          </a:xfrm>
          <a:prstGeom prst="rect">
            <a:avLst/>
          </a:prstGeom>
          <a:noFill/>
        </p:spPr>
        <p:txBody>
          <a:bodyPr wrap="square" rtlCol="1">
            <a:spAutoFit/>
          </a:bodyPr>
          <a:lstStyle/>
          <a:p>
            <a:pPr algn="r"/>
            <a:r>
              <a:rPr lang="he-IL" sz="1200" dirty="0">
                <a:solidFill>
                  <a:srgbClr val="B05252"/>
                </a:solidFill>
                <a:latin typeface="Makombalevhebrew" panose="02000503000000000000" pitchFamily="2" charset="-79"/>
                <a:cs typeface="Makombalevhebrew" panose="02000503000000000000" pitchFamily="2" charset="-79"/>
              </a:rPr>
              <a:t>תודה רבה ל:</a:t>
            </a:r>
            <a:br>
              <a:rPr lang="en-US" sz="1200" dirty="0">
                <a:solidFill>
                  <a:srgbClr val="B05252"/>
                </a:solidFill>
                <a:latin typeface="Makombalevhebrew" panose="02000503000000000000" pitchFamily="2" charset="-79"/>
                <a:cs typeface="Makombalevhebrew" panose="02000503000000000000" pitchFamily="2" charset="-79"/>
              </a:rPr>
            </a:br>
            <a:r>
              <a:rPr lang="he-IL" sz="1050" dirty="0">
                <a:solidFill>
                  <a:srgbClr val="B05252"/>
                </a:solidFill>
                <a:latin typeface="Makombalevhebrew" panose="02000503000000000000" pitchFamily="2" charset="-79"/>
                <a:cs typeface="Makombalevhebrew" panose="02000503000000000000" pitchFamily="2" charset="-79"/>
              </a:rPr>
              <a:t>#</a:t>
            </a:r>
            <a:br>
              <a:rPr lang="en-US" sz="1050" dirty="0">
                <a:solidFill>
                  <a:srgbClr val="B05252"/>
                </a:solidFill>
                <a:latin typeface="Makombalevhebrew" panose="02000503000000000000" pitchFamily="2" charset="-79"/>
                <a:cs typeface="Makombalevhebrew" panose="02000503000000000000" pitchFamily="2" charset="-79"/>
              </a:rPr>
            </a:br>
            <a:r>
              <a:rPr lang="he-IL" sz="1050" dirty="0">
                <a:solidFill>
                  <a:srgbClr val="B05252"/>
                </a:solidFill>
                <a:latin typeface="Makombalevhebrew" panose="02000503000000000000" pitchFamily="2" charset="-79"/>
                <a:cs typeface="Makombalevhebrew" panose="02000503000000000000" pitchFamily="2" charset="-79"/>
              </a:rPr>
              <a:t>#</a:t>
            </a:r>
          </a:p>
          <a:p>
            <a:pPr algn="r"/>
            <a:r>
              <a:rPr lang="he-IL" sz="1050" dirty="0">
                <a:solidFill>
                  <a:srgbClr val="B05252"/>
                </a:solidFill>
                <a:latin typeface="Makombalevhebrew" panose="02000503000000000000" pitchFamily="2" charset="-79"/>
                <a:cs typeface="Makombalevhebrew" panose="02000503000000000000" pitchFamily="2" charset="-79"/>
              </a:rPr>
              <a:t>#</a:t>
            </a:r>
          </a:p>
        </p:txBody>
      </p:sp>
      <p:grpSp>
        <p:nvGrpSpPr>
          <p:cNvPr id="45" name="קבוצה 44">
            <a:extLst>
              <a:ext uri="{FF2B5EF4-FFF2-40B4-BE49-F238E27FC236}">
                <a16:creationId xmlns:a16="http://schemas.microsoft.com/office/drawing/2014/main" id="{4FC01C50-88D9-44A2-8D9D-FF26C8DE0C52}"/>
              </a:ext>
            </a:extLst>
          </p:cNvPr>
          <p:cNvGrpSpPr/>
          <p:nvPr/>
        </p:nvGrpSpPr>
        <p:grpSpPr>
          <a:xfrm>
            <a:off x="476794" y="1447460"/>
            <a:ext cx="5904412" cy="2306084"/>
            <a:chOff x="476794" y="3569336"/>
            <a:chExt cx="5904412" cy="2306084"/>
          </a:xfrm>
        </p:grpSpPr>
        <p:sp>
          <p:nvSpPr>
            <p:cNvPr id="46" name="מלבן 45">
              <a:extLst>
                <a:ext uri="{FF2B5EF4-FFF2-40B4-BE49-F238E27FC236}">
                  <a16:creationId xmlns:a16="http://schemas.microsoft.com/office/drawing/2014/main" id="{F0B08A6F-D839-476B-94BE-558A709A8913}"/>
                </a:ext>
              </a:extLst>
            </p:cNvPr>
            <p:cNvSpPr/>
            <p:nvPr/>
          </p:nvSpPr>
          <p:spPr>
            <a:xfrm>
              <a:off x="476794" y="3569336"/>
              <a:ext cx="5904412" cy="2306084"/>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B05252"/>
                </a:solidFill>
              </a:endParaRPr>
            </a:p>
          </p:txBody>
        </p:sp>
        <p:sp>
          <p:nvSpPr>
            <p:cNvPr id="48" name="מלבן 47">
              <a:extLst>
                <a:ext uri="{FF2B5EF4-FFF2-40B4-BE49-F238E27FC236}">
                  <a16:creationId xmlns:a16="http://schemas.microsoft.com/office/drawing/2014/main" id="{77C1459B-6E39-4710-AB20-5A723AA5A657}"/>
                </a:ext>
              </a:extLst>
            </p:cNvPr>
            <p:cNvSpPr/>
            <p:nvPr/>
          </p:nvSpPr>
          <p:spPr>
            <a:xfrm>
              <a:off x="4503563" y="3681177"/>
              <a:ext cx="1755522" cy="216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a:r>
                <a:rPr lang="he-IL" dirty="0">
                  <a:solidFill>
                    <a:schemeClr val="tx1"/>
                  </a:solidFill>
                  <a:latin typeface="Makom Balev Hebrew" panose="02000503000000000000" pitchFamily="2" charset="-79"/>
                  <a:cs typeface="Makom Balev Hebrew" panose="02000503000000000000" pitchFamily="2" charset="-79"/>
                </a:rPr>
                <a:t>שושי למען האחר</a:t>
              </a:r>
            </a:p>
          </p:txBody>
        </p:sp>
        <p:sp>
          <p:nvSpPr>
            <p:cNvPr id="49" name="מלבן 48">
              <a:extLst>
                <a:ext uri="{FF2B5EF4-FFF2-40B4-BE49-F238E27FC236}">
                  <a16:creationId xmlns:a16="http://schemas.microsoft.com/office/drawing/2014/main" id="{BB323E97-D96B-4097-B317-0020899344F2}"/>
                </a:ext>
              </a:extLst>
            </p:cNvPr>
            <p:cNvSpPr/>
            <p:nvPr/>
          </p:nvSpPr>
          <p:spPr>
            <a:xfrm>
              <a:off x="2801983" y="4009587"/>
              <a:ext cx="3457101" cy="126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r>
                <a:rPr lang="he-IL" sz="1050" dirty="0">
                  <a:solidFill>
                    <a:schemeClr val="tx1"/>
                  </a:solidFill>
                  <a:latin typeface="+mj-lt"/>
                </a:rPr>
                <a:t>שושי, בת 67 מרמת גן מסתובבת בימים אלו ברחובות תל אביב ומחלקת מזון לנזקקים. "כבר מעל לשנה שאני חסרת עבודה" אומרת שושי" העזרה לאחר ממלאת אותי גאווה ושמחה" לאחרונה שושי פועלת רבות לרווחת דירי הרחוב ואף הקימה מתחם לינה ובית תמחוי בשלושה ערים שונות. שושי שמחה שניתנה לה היכולת לסייע לאחרים. ששושי נשאלת למה היא לא מפסיקה או נחה היא טוענת "שאין סיבה ואין ממה לנוח"</a:t>
              </a:r>
            </a:p>
            <a:p>
              <a:pPr algn="r"/>
              <a:r>
                <a:rPr lang="he-IL" sz="1050" u="sng" dirty="0">
                  <a:solidFill>
                    <a:schemeClr val="tx1"/>
                  </a:solidFill>
                </a:rPr>
                <a:t>להמשך קריאה</a:t>
              </a:r>
            </a:p>
          </p:txBody>
        </p:sp>
        <p:sp>
          <p:nvSpPr>
            <p:cNvPr id="50" name="מלבן 49">
              <a:extLst>
                <a:ext uri="{FF2B5EF4-FFF2-40B4-BE49-F238E27FC236}">
                  <a16:creationId xmlns:a16="http://schemas.microsoft.com/office/drawing/2014/main" id="{3566296A-09B0-4A8F-BBC4-9C6AA43D5032}"/>
                </a:ext>
              </a:extLst>
            </p:cNvPr>
            <p:cNvSpPr/>
            <p:nvPr/>
          </p:nvSpPr>
          <p:spPr>
            <a:xfrm>
              <a:off x="4005226" y="3757642"/>
              <a:ext cx="702743" cy="1401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r>
                <a:rPr lang="he-IL" sz="1000" dirty="0">
                  <a:solidFill>
                    <a:schemeClr val="tx1"/>
                  </a:solidFill>
                  <a:latin typeface="Makom Balev Hebrew" panose="02000503000000000000" pitchFamily="2" charset="-79"/>
                  <a:cs typeface="Makom Balev Hebrew" panose="02000503000000000000" pitchFamily="2" charset="-79"/>
                </a:rPr>
                <a:t>12/4/21</a:t>
              </a:r>
            </a:p>
          </p:txBody>
        </p:sp>
        <p:pic>
          <p:nvPicPr>
            <p:cNvPr id="51" name="תמונה 50">
              <a:extLst>
                <a:ext uri="{FF2B5EF4-FFF2-40B4-BE49-F238E27FC236}">
                  <a16:creationId xmlns:a16="http://schemas.microsoft.com/office/drawing/2014/main" id="{C89EFDA5-5463-4DAF-A9DD-F3DB5509B8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509" y="3827693"/>
              <a:ext cx="1763309" cy="1763309"/>
            </a:xfrm>
            <a:prstGeom prst="rect">
              <a:avLst/>
            </a:prstGeom>
          </p:spPr>
        </p:pic>
        <p:pic>
          <p:nvPicPr>
            <p:cNvPr id="52" name="Picture 2" descr="חורף של דרי הרחוב: &quot;קר, אבל מרגיש כמו גיהנום&quot;">
              <a:extLst>
                <a:ext uri="{FF2B5EF4-FFF2-40B4-BE49-F238E27FC236}">
                  <a16:creationId xmlns:a16="http://schemas.microsoft.com/office/drawing/2014/main" id="{32C38B52-4AE6-4F6F-9CDB-79459EF0913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95" r="38847"/>
            <a:stretch/>
          </p:blipFill>
          <p:spPr bwMode="auto">
            <a:xfrm>
              <a:off x="749509" y="3827693"/>
              <a:ext cx="1763309" cy="1759843"/>
            </a:xfrm>
            <a:prstGeom prst="rect">
              <a:avLst/>
            </a:prstGeom>
            <a:noFill/>
            <a:ln w="28575">
              <a:solidFill>
                <a:srgbClr val="8A2F2E"/>
              </a:solidFill>
            </a:ln>
            <a:extLst>
              <a:ext uri="{909E8E84-426E-40DD-AFC4-6F175D3DCCD1}">
                <a14:hiddenFill xmlns:a14="http://schemas.microsoft.com/office/drawing/2010/main">
                  <a:solidFill>
                    <a:srgbClr val="FFFFFF"/>
                  </a:solidFill>
                </a14:hiddenFill>
              </a:ext>
            </a:extLst>
          </p:spPr>
        </p:pic>
      </p:grpSp>
      <p:sp>
        <p:nvSpPr>
          <p:cNvPr id="53" name="מלבן 52">
            <a:extLst>
              <a:ext uri="{FF2B5EF4-FFF2-40B4-BE49-F238E27FC236}">
                <a16:creationId xmlns:a16="http://schemas.microsoft.com/office/drawing/2014/main" id="{D23B8F9A-0B63-45A4-8905-00CBFC905BF6}"/>
              </a:ext>
            </a:extLst>
          </p:cNvPr>
          <p:cNvSpPr/>
          <p:nvPr/>
        </p:nvSpPr>
        <p:spPr>
          <a:xfrm>
            <a:off x="-3976" y="3987943"/>
            <a:ext cx="6861976" cy="7434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sz="1600" dirty="0">
              <a:solidFill>
                <a:srgbClr val="8A2F2E"/>
              </a:solidFill>
              <a:latin typeface="Makom Balev Hebrew" panose="02000503000000000000" pitchFamily="2" charset="-79"/>
              <a:cs typeface="Makom Balev Hebrew" panose="02000503000000000000" pitchFamily="2" charset="-79"/>
            </a:endParaRPr>
          </a:p>
          <a:p>
            <a:pPr algn="ctr" rtl="1"/>
            <a:r>
              <a:rPr lang="he-IL" sz="1600" dirty="0">
                <a:solidFill>
                  <a:srgbClr val="8A2F2E"/>
                </a:solidFill>
                <a:latin typeface="Makom Balev Hebrew" panose="02000503000000000000" pitchFamily="2" charset="-79"/>
                <a:cs typeface="Makom Balev Hebrew" panose="02000503000000000000" pitchFamily="2" charset="-79"/>
              </a:rPr>
              <a:t>"טוב לתת כשנשאלים, אך טוב יותר לתת מבלי להישאל - לתת מתוך הבנה." </a:t>
            </a:r>
            <a:endParaRPr lang="en-US" sz="1600" dirty="0">
              <a:solidFill>
                <a:srgbClr val="8A2F2E"/>
              </a:solidFill>
              <a:latin typeface="Makom Balev Hebrew" panose="02000503000000000000" pitchFamily="2" charset="-79"/>
              <a:cs typeface="Makom Balev Hebrew" panose="02000503000000000000" pitchFamily="2" charset="-79"/>
            </a:endParaRPr>
          </a:p>
          <a:p>
            <a:pPr algn="ctr" rtl="1"/>
            <a:r>
              <a:rPr lang="he-IL" sz="1400" dirty="0">
                <a:solidFill>
                  <a:srgbClr val="8A2F2E"/>
                </a:solidFill>
                <a:latin typeface="Makom Balev Hebrew" panose="02000503000000000000" pitchFamily="2" charset="-79"/>
                <a:cs typeface="Makom Balev Hebrew" panose="02000503000000000000" pitchFamily="2" charset="-79"/>
              </a:rPr>
              <a:t>ג'ובראן חליל ג'ובראן</a:t>
            </a:r>
            <a:endParaRPr lang="en-US" sz="1400" dirty="0">
              <a:solidFill>
                <a:srgbClr val="8A2F2E"/>
              </a:solidFill>
              <a:latin typeface="Makom Balev Hebrew" panose="02000503000000000000" pitchFamily="2" charset="-79"/>
              <a:cs typeface="Makom Balev Hebrew" panose="02000503000000000000" pitchFamily="2" charset="-79"/>
            </a:endParaRPr>
          </a:p>
          <a:p>
            <a:pPr algn="ctr"/>
            <a:endParaRPr lang="he-IL" sz="1600" dirty="0">
              <a:solidFill>
                <a:srgbClr val="8A2F2E"/>
              </a:solidFill>
              <a:latin typeface="Makom Balev Hebrew" panose="02000503000000000000" pitchFamily="2" charset="-79"/>
              <a:cs typeface="Makom Balev Hebrew" panose="02000503000000000000" pitchFamily="2" charset="-79"/>
            </a:endParaRPr>
          </a:p>
        </p:txBody>
      </p:sp>
      <p:pic>
        <p:nvPicPr>
          <p:cNvPr id="2" name="תמונה 1">
            <a:extLst>
              <a:ext uri="{FF2B5EF4-FFF2-40B4-BE49-F238E27FC236}">
                <a16:creationId xmlns:a16="http://schemas.microsoft.com/office/drawing/2014/main" id="{6C60192A-2666-4638-ACE8-F944374504B7}"/>
              </a:ext>
            </a:extLst>
          </p:cNvPr>
          <p:cNvPicPr>
            <a:picLocks noChangeAspect="1"/>
          </p:cNvPicPr>
          <p:nvPr/>
        </p:nvPicPr>
        <p:blipFill>
          <a:blip r:embed="rId6"/>
          <a:stretch>
            <a:fillRect/>
          </a:stretch>
        </p:blipFill>
        <p:spPr>
          <a:xfrm>
            <a:off x="186540" y="1288909"/>
            <a:ext cx="6480944" cy="2534858"/>
          </a:xfrm>
          <a:prstGeom prst="rect">
            <a:avLst/>
          </a:prstGeom>
        </p:spPr>
      </p:pic>
      <p:pic>
        <p:nvPicPr>
          <p:cNvPr id="4" name="תמונה 3">
            <a:extLst>
              <a:ext uri="{FF2B5EF4-FFF2-40B4-BE49-F238E27FC236}">
                <a16:creationId xmlns:a16="http://schemas.microsoft.com/office/drawing/2014/main" id="{EC53C741-CDDB-4920-A391-73C6EDE5B978}"/>
              </a:ext>
            </a:extLst>
          </p:cNvPr>
          <p:cNvPicPr>
            <a:picLocks noChangeAspect="1"/>
          </p:cNvPicPr>
          <p:nvPr/>
        </p:nvPicPr>
        <p:blipFill>
          <a:blip r:embed="rId7"/>
          <a:stretch>
            <a:fillRect/>
          </a:stretch>
        </p:blipFill>
        <p:spPr>
          <a:xfrm>
            <a:off x="186540" y="4890962"/>
            <a:ext cx="6480943" cy="2534857"/>
          </a:xfrm>
          <a:prstGeom prst="rect">
            <a:avLst/>
          </a:prstGeom>
        </p:spPr>
      </p:pic>
    </p:spTree>
    <p:extLst>
      <p:ext uri="{BB962C8B-B14F-4D97-AF65-F5344CB8AC3E}">
        <p14:creationId xmlns:p14="http://schemas.microsoft.com/office/powerpoint/2010/main" val="1376020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מלבן 9">
            <a:extLst>
              <a:ext uri="{FF2B5EF4-FFF2-40B4-BE49-F238E27FC236}">
                <a16:creationId xmlns:a16="http://schemas.microsoft.com/office/drawing/2014/main" id="{38C209C3-0932-4A09-B2CC-D69D71F43D7D}"/>
              </a:ext>
            </a:extLst>
          </p:cNvPr>
          <p:cNvSpPr/>
          <p:nvPr/>
        </p:nvSpPr>
        <p:spPr>
          <a:xfrm>
            <a:off x="0" y="368132"/>
            <a:ext cx="6857999" cy="743464"/>
          </a:xfrm>
          <a:prstGeom prst="rect">
            <a:avLst/>
          </a:prstGeom>
          <a:solidFill>
            <a:srgbClr val="F5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pic>
        <p:nvPicPr>
          <p:cNvPr id="3" name="תמונה 2">
            <a:extLst>
              <a:ext uri="{FF2B5EF4-FFF2-40B4-BE49-F238E27FC236}">
                <a16:creationId xmlns:a16="http://schemas.microsoft.com/office/drawing/2014/main" id="{DCB6673E-83A1-4575-BF70-E98CEED7E4E5}"/>
              </a:ext>
            </a:extLst>
          </p:cNvPr>
          <p:cNvPicPr>
            <a:picLocks noChangeAspect="1"/>
          </p:cNvPicPr>
          <p:nvPr/>
        </p:nvPicPr>
        <p:blipFill rotWithShape="1">
          <a:blip r:embed="rId2"/>
          <a:srcRect b="90494"/>
          <a:stretch/>
        </p:blipFill>
        <p:spPr>
          <a:xfrm>
            <a:off x="0" y="0"/>
            <a:ext cx="6858000" cy="368132"/>
          </a:xfrm>
          <a:prstGeom prst="rect">
            <a:avLst/>
          </a:prstGeom>
        </p:spPr>
      </p:pic>
      <p:sp>
        <p:nvSpPr>
          <p:cNvPr id="26" name="מלבן 25">
            <a:extLst>
              <a:ext uri="{FF2B5EF4-FFF2-40B4-BE49-F238E27FC236}">
                <a16:creationId xmlns:a16="http://schemas.microsoft.com/office/drawing/2014/main" id="{7BBDF5AE-4A6D-4141-A3EB-28295C1E6D6C}"/>
              </a:ext>
            </a:extLst>
          </p:cNvPr>
          <p:cNvSpPr/>
          <p:nvPr/>
        </p:nvSpPr>
        <p:spPr>
          <a:xfrm>
            <a:off x="56880" y="407169"/>
            <a:ext cx="1387169" cy="228924"/>
          </a:xfrm>
          <a:custGeom>
            <a:avLst/>
            <a:gdLst>
              <a:gd name="connsiteX0" fmla="*/ 0 w 1387169"/>
              <a:gd name="connsiteY0" fmla="*/ 0 h 228924"/>
              <a:gd name="connsiteX1" fmla="*/ 476261 w 1387169"/>
              <a:gd name="connsiteY1" fmla="*/ 0 h 228924"/>
              <a:gd name="connsiteX2" fmla="*/ 966394 w 1387169"/>
              <a:gd name="connsiteY2" fmla="*/ 0 h 228924"/>
              <a:gd name="connsiteX3" fmla="*/ 1387169 w 1387169"/>
              <a:gd name="connsiteY3" fmla="*/ 0 h 228924"/>
              <a:gd name="connsiteX4" fmla="*/ 1387169 w 1387169"/>
              <a:gd name="connsiteY4" fmla="*/ 228924 h 228924"/>
              <a:gd name="connsiteX5" fmla="*/ 938651 w 1387169"/>
              <a:gd name="connsiteY5" fmla="*/ 228924 h 228924"/>
              <a:gd name="connsiteX6" fmla="*/ 504005 w 1387169"/>
              <a:gd name="connsiteY6" fmla="*/ 228924 h 228924"/>
              <a:gd name="connsiteX7" fmla="*/ 0 w 1387169"/>
              <a:gd name="connsiteY7" fmla="*/ 228924 h 228924"/>
              <a:gd name="connsiteX8" fmla="*/ 0 w 1387169"/>
              <a:gd name="connsiteY8" fmla="*/ 0 h 228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169" h="228924" fill="none" extrusionOk="0">
                <a:moveTo>
                  <a:pt x="0" y="0"/>
                </a:moveTo>
                <a:cubicBezTo>
                  <a:pt x="222341" y="-22211"/>
                  <a:pt x="249372" y="40298"/>
                  <a:pt x="476261" y="0"/>
                </a:cubicBezTo>
                <a:cubicBezTo>
                  <a:pt x="703150" y="-40298"/>
                  <a:pt x="758578" y="1320"/>
                  <a:pt x="966394" y="0"/>
                </a:cubicBezTo>
                <a:cubicBezTo>
                  <a:pt x="1174210" y="-1320"/>
                  <a:pt x="1294412" y="39946"/>
                  <a:pt x="1387169" y="0"/>
                </a:cubicBezTo>
                <a:cubicBezTo>
                  <a:pt x="1406554" y="83047"/>
                  <a:pt x="1381337" y="114590"/>
                  <a:pt x="1387169" y="228924"/>
                </a:cubicBezTo>
                <a:cubicBezTo>
                  <a:pt x="1259919" y="239029"/>
                  <a:pt x="1158190" y="177244"/>
                  <a:pt x="938651" y="228924"/>
                </a:cubicBezTo>
                <a:cubicBezTo>
                  <a:pt x="719112" y="280604"/>
                  <a:pt x="692422" y="226944"/>
                  <a:pt x="504005" y="228924"/>
                </a:cubicBezTo>
                <a:cubicBezTo>
                  <a:pt x="315588" y="230904"/>
                  <a:pt x="106154" y="173012"/>
                  <a:pt x="0" y="228924"/>
                </a:cubicBezTo>
                <a:cubicBezTo>
                  <a:pt x="-7971" y="130712"/>
                  <a:pt x="24713" y="68998"/>
                  <a:pt x="0" y="0"/>
                </a:cubicBezTo>
                <a:close/>
              </a:path>
              <a:path w="1387169" h="228924" stroke="0" extrusionOk="0">
                <a:moveTo>
                  <a:pt x="0" y="0"/>
                </a:moveTo>
                <a:cubicBezTo>
                  <a:pt x="216022" y="-8378"/>
                  <a:pt x="249786" y="12810"/>
                  <a:pt x="448518" y="0"/>
                </a:cubicBezTo>
                <a:cubicBezTo>
                  <a:pt x="647250" y="-12810"/>
                  <a:pt x="793687" y="38108"/>
                  <a:pt x="938651" y="0"/>
                </a:cubicBezTo>
                <a:cubicBezTo>
                  <a:pt x="1083615" y="-38108"/>
                  <a:pt x="1209328" y="11561"/>
                  <a:pt x="1387169" y="0"/>
                </a:cubicBezTo>
                <a:cubicBezTo>
                  <a:pt x="1396028" y="99493"/>
                  <a:pt x="1373892" y="153715"/>
                  <a:pt x="1387169" y="228924"/>
                </a:cubicBezTo>
                <a:cubicBezTo>
                  <a:pt x="1180322" y="262441"/>
                  <a:pt x="1112274" y="185176"/>
                  <a:pt x="910908" y="228924"/>
                </a:cubicBezTo>
                <a:cubicBezTo>
                  <a:pt x="709542" y="272672"/>
                  <a:pt x="617282" y="213801"/>
                  <a:pt x="476261" y="228924"/>
                </a:cubicBezTo>
                <a:cubicBezTo>
                  <a:pt x="335240" y="244047"/>
                  <a:pt x="139599" y="220032"/>
                  <a:pt x="0" y="228924"/>
                </a:cubicBezTo>
                <a:cubicBezTo>
                  <a:pt x="-2409" y="181975"/>
                  <a:pt x="22593" y="111509"/>
                  <a:pt x="0" y="0"/>
                </a:cubicBezTo>
                <a:close/>
              </a:path>
            </a:pathLst>
          </a:custGeom>
          <a:solidFill>
            <a:schemeClr val="bg1"/>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500" dirty="0">
                <a:solidFill>
                  <a:schemeClr val="bg2">
                    <a:lumMod val="25000"/>
                  </a:schemeClr>
                </a:solidFill>
                <a:latin typeface="Arial Black" panose="020B0A04020102020204" pitchFamily="34" charset="0"/>
                <a:ea typeface="Adobe Heiti Std R" panose="020B0400000000000000" pitchFamily="34" charset="-128"/>
              </a:rPr>
              <a:t>makom.balev.project@gmail.com</a:t>
            </a:r>
          </a:p>
          <a:p>
            <a:r>
              <a:rPr lang="en-US" sz="500" dirty="0">
                <a:solidFill>
                  <a:schemeClr val="bg2">
                    <a:lumMod val="25000"/>
                  </a:schemeClr>
                </a:solidFill>
                <a:latin typeface="Arial Black" panose="020B0A04020102020204" pitchFamily="34" charset="0"/>
                <a:ea typeface="Adobe Heiti Std R" panose="020B0400000000000000" pitchFamily="34" charset="-128"/>
              </a:rPr>
              <a:t>054-5920281</a:t>
            </a:r>
            <a:endParaRPr lang="he-IL" sz="400" dirty="0">
              <a:solidFill>
                <a:schemeClr val="bg2">
                  <a:lumMod val="25000"/>
                </a:schemeClr>
              </a:solidFill>
              <a:latin typeface="Arial Black" panose="020B0A04020102020204" pitchFamily="34" charset="0"/>
              <a:ea typeface="Adobe Heiti Std R" panose="020B0400000000000000" pitchFamily="34" charset="-128"/>
            </a:endParaRPr>
          </a:p>
        </p:txBody>
      </p:sp>
      <p:pic>
        <p:nvPicPr>
          <p:cNvPr id="9" name="תמונה 8" descr="תמונה שמכילה טקסט, שלט, גרפיקה וקטורית&#10;&#10;התיאור נוצר באופן אוטומטי">
            <a:extLst>
              <a:ext uri="{FF2B5EF4-FFF2-40B4-BE49-F238E27FC236}">
                <a16:creationId xmlns:a16="http://schemas.microsoft.com/office/drawing/2014/main" id="{5B503F38-9100-4335-B4EC-07303EC44F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380" y="407488"/>
            <a:ext cx="658022" cy="645816"/>
          </a:xfrm>
          <a:prstGeom prst="rect">
            <a:avLst/>
          </a:prstGeom>
        </p:spPr>
      </p:pic>
      <p:sp>
        <p:nvSpPr>
          <p:cNvPr id="30" name="מלבן 29">
            <a:extLst>
              <a:ext uri="{FF2B5EF4-FFF2-40B4-BE49-F238E27FC236}">
                <a16:creationId xmlns:a16="http://schemas.microsoft.com/office/drawing/2014/main" id="{5408A7EF-C955-4B8A-8467-2251E2B442A9}"/>
              </a:ext>
            </a:extLst>
          </p:cNvPr>
          <p:cNvSpPr/>
          <p:nvPr/>
        </p:nvSpPr>
        <p:spPr>
          <a:xfrm>
            <a:off x="56880" y="661706"/>
            <a:ext cx="1387169" cy="85778"/>
          </a:xfrm>
          <a:custGeom>
            <a:avLst/>
            <a:gdLst>
              <a:gd name="connsiteX0" fmla="*/ 0 w 1387169"/>
              <a:gd name="connsiteY0" fmla="*/ 0 h 85778"/>
              <a:gd name="connsiteX1" fmla="*/ 476261 w 1387169"/>
              <a:gd name="connsiteY1" fmla="*/ 0 h 85778"/>
              <a:gd name="connsiteX2" fmla="*/ 966394 w 1387169"/>
              <a:gd name="connsiteY2" fmla="*/ 0 h 85778"/>
              <a:gd name="connsiteX3" fmla="*/ 1387169 w 1387169"/>
              <a:gd name="connsiteY3" fmla="*/ 0 h 85778"/>
              <a:gd name="connsiteX4" fmla="*/ 1387169 w 1387169"/>
              <a:gd name="connsiteY4" fmla="*/ 85778 h 85778"/>
              <a:gd name="connsiteX5" fmla="*/ 938651 w 1387169"/>
              <a:gd name="connsiteY5" fmla="*/ 85778 h 85778"/>
              <a:gd name="connsiteX6" fmla="*/ 504005 w 1387169"/>
              <a:gd name="connsiteY6" fmla="*/ 85778 h 85778"/>
              <a:gd name="connsiteX7" fmla="*/ 0 w 1387169"/>
              <a:gd name="connsiteY7" fmla="*/ 85778 h 85778"/>
              <a:gd name="connsiteX8" fmla="*/ 0 w 1387169"/>
              <a:gd name="connsiteY8" fmla="*/ 0 h 85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169" h="85778" fill="none" extrusionOk="0">
                <a:moveTo>
                  <a:pt x="0" y="0"/>
                </a:moveTo>
                <a:cubicBezTo>
                  <a:pt x="222341" y="-22211"/>
                  <a:pt x="249372" y="40298"/>
                  <a:pt x="476261" y="0"/>
                </a:cubicBezTo>
                <a:cubicBezTo>
                  <a:pt x="703150" y="-40298"/>
                  <a:pt x="758578" y="1320"/>
                  <a:pt x="966394" y="0"/>
                </a:cubicBezTo>
                <a:cubicBezTo>
                  <a:pt x="1174210" y="-1320"/>
                  <a:pt x="1294412" y="39946"/>
                  <a:pt x="1387169" y="0"/>
                </a:cubicBezTo>
                <a:cubicBezTo>
                  <a:pt x="1394197" y="18726"/>
                  <a:pt x="1379710" y="63666"/>
                  <a:pt x="1387169" y="85778"/>
                </a:cubicBezTo>
                <a:cubicBezTo>
                  <a:pt x="1259919" y="95883"/>
                  <a:pt x="1158190" y="34098"/>
                  <a:pt x="938651" y="85778"/>
                </a:cubicBezTo>
                <a:cubicBezTo>
                  <a:pt x="719112" y="137458"/>
                  <a:pt x="692422" y="83798"/>
                  <a:pt x="504005" y="85778"/>
                </a:cubicBezTo>
                <a:cubicBezTo>
                  <a:pt x="315588" y="87758"/>
                  <a:pt x="106154" y="29866"/>
                  <a:pt x="0" y="85778"/>
                </a:cubicBezTo>
                <a:cubicBezTo>
                  <a:pt x="-5570" y="59084"/>
                  <a:pt x="137" y="38280"/>
                  <a:pt x="0" y="0"/>
                </a:cubicBezTo>
                <a:close/>
              </a:path>
              <a:path w="1387169" h="85778" stroke="0" extrusionOk="0">
                <a:moveTo>
                  <a:pt x="0" y="0"/>
                </a:moveTo>
                <a:cubicBezTo>
                  <a:pt x="216022" y="-8378"/>
                  <a:pt x="249786" y="12810"/>
                  <a:pt x="448518" y="0"/>
                </a:cubicBezTo>
                <a:cubicBezTo>
                  <a:pt x="647250" y="-12810"/>
                  <a:pt x="793687" y="38108"/>
                  <a:pt x="938651" y="0"/>
                </a:cubicBezTo>
                <a:cubicBezTo>
                  <a:pt x="1083615" y="-38108"/>
                  <a:pt x="1209328" y="11561"/>
                  <a:pt x="1387169" y="0"/>
                </a:cubicBezTo>
                <a:cubicBezTo>
                  <a:pt x="1388533" y="18032"/>
                  <a:pt x="1378282" y="57357"/>
                  <a:pt x="1387169" y="85778"/>
                </a:cubicBezTo>
                <a:cubicBezTo>
                  <a:pt x="1180322" y="119295"/>
                  <a:pt x="1112274" y="42030"/>
                  <a:pt x="910908" y="85778"/>
                </a:cubicBezTo>
                <a:cubicBezTo>
                  <a:pt x="709542" y="129526"/>
                  <a:pt x="617282" y="70655"/>
                  <a:pt x="476261" y="85778"/>
                </a:cubicBezTo>
                <a:cubicBezTo>
                  <a:pt x="335240" y="100901"/>
                  <a:pt x="139599" y="76886"/>
                  <a:pt x="0" y="85778"/>
                </a:cubicBezTo>
                <a:cubicBezTo>
                  <a:pt x="-1411" y="53888"/>
                  <a:pt x="8581" y="41211"/>
                  <a:pt x="0" y="0"/>
                </a:cubicBezTo>
                <a:close/>
              </a:path>
            </a:pathLst>
          </a:custGeom>
          <a:solidFill>
            <a:schemeClr val="bg1"/>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500" dirty="0">
                <a:solidFill>
                  <a:schemeClr val="bg2">
                    <a:lumMod val="25000"/>
                  </a:schemeClr>
                </a:solidFill>
                <a:latin typeface="Arial Black" panose="020B0A04020102020204" pitchFamily="34" charset="0"/>
                <a:ea typeface="Adobe Heiti Std R" panose="020B0400000000000000" pitchFamily="34" charset="-128"/>
              </a:rPr>
              <a:t>Facebook  |  Instagram  |  TikTok</a:t>
            </a:r>
            <a:endParaRPr lang="he-IL" sz="500" dirty="0">
              <a:solidFill>
                <a:schemeClr val="bg2">
                  <a:lumMod val="25000"/>
                </a:schemeClr>
              </a:solidFill>
              <a:latin typeface="Arial Black" panose="020B0A04020102020204" pitchFamily="34" charset="0"/>
              <a:ea typeface="Adobe Heiti Std R" panose="020B0400000000000000" pitchFamily="34" charset="-128"/>
            </a:endParaRPr>
          </a:p>
        </p:txBody>
      </p:sp>
      <p:sp>
        <p:nvSpPr>
          <p:cNvPr id="13" name="מלבן 12">
            <a:extLst>
              <a:ext uri="{FF2B5EF4-FFF2-40B4-BE49-F238E27FC236}">
                <a16:creationId xmlns:a16="http://schemas.microsoft.com/office/drawing/2014/main" id="{79DF1449-4279-40EE-AF44-429115CD8943}"/>
              </a:ext>
            </a:extLst>
          </p:cNvPr>
          <p:cNvSpPr/>
          <p:nvPr/>
        </p:nvSpPr>
        <p:spPr>
          <a:xfrm>
            <a:off x="582694" y="841883"/>
            <a:ext cx="5294478" cy="244986"/>
          </a:xfrm>
          <a:custGeom>
            <a:avLst/>
            <a:gdLst>
              <a:gd name="connsiteX0" fmla="*/ 0 w 5294478"/>
              <a:gd name="connsiteY0" fmla="*/ 0 h 244986"/>
              <a:gd name="connsiteX1" fmla="*/ 641220 w 5294478"/>
              <a:gd name="connsiteY1" fmla="*/ 0 h 244986"/>
              <a:gd name="connsiteX2" fmla="*/ 1123606 w 5294478"/>
              <a:gd name="connsiteY2" fmla="*/ 0 h 244986"/>
              <a:gd name="connsiteX3" fmla="*/ 1658936 w 5294478"/>
              <a:gd name="connsiteY3" fmla="*/ 0 h 244986"/>
              <a:gd name="connsiteX4" fmla="*/ 2247212 w 5294478"/>
              <a:gd name="connsiteY4" fmla="*/ 0 h 244986"/>
              <a:gd name="connsiteX5" fmla="*/ 2941377 w 5294478"/>
              <a:gd name="connsiteY5" fmla="*/ 0 h 244986"/>
              <a:gd name="connsiteX6" fmla="*/ 3635542 w 5294478"/>
              <a:gd name="connsiteY6" fmla="*/ 0 h 244986"/>
              <a:gd name="connsiteX7" fmla="*/ 4223817 w 5294478"/>
              <a:gd name="connsiteY7" fmla="*/ 0 h 244986"/>
              <a:gd name="connsiteX8" fmla="*/ 4706203 w 5294478"/>
              <a:gd name="connsiteY8" fmla="*/ 0 h 244986"/>
              <a:gd name="connsiteX9" fmla="*/ 5294478 w 5294478"/>
              <a:gd name="connsiteY9" fmla="*/ 0 h 244986"/>
              <a:gd name="connsiteX10" fmla="*/ 5294478 w 5294478"/>
              <a:gd name="connsiteY10" fmla="*/ 244986 h 244986"/>
              <a:gd name="connsiteX11" fmla="*/ 4865037 w 5294478"/>
              <a:gd name="connsiteY11" fmla="*/ 244986 h 244986"/>
              <a:gd name="connsiteX12" fmla="*/ 4329706 w 5294478"/>
              <a:gd name="connsiteY12" fmla="*/ 244986 h 244986"/>
              <a:gd name="connsiteX13" fmla="*/ 3635542 w 5294478"/>
              <a:gd name="connsiteY13" fmla="*/ 244986 h 244986"/>
              <a:gd name="connsiteX14" fmla="*/ 2994321 w 5294478"/>
              <a:gd name="connsiteY14" fmla="*/ 244986 h 244986"/>
              <a:gd name="connsiteX15" fmla="*/ 2300157 w 5294478"/>
              <a:gd name="connsiteY15" fmla="*/ 244986 h 244986"/>
              <a:gd name="connsiteX16" fmla="*/ 1605992 w 5294478"/>
              <a:gd name="connsiteY16" fmla="*/ 244986 h 244986"/>
              <a:gd name="connsiteX17" fmla="*/ 964772 w 5294478"/>
              <a:gd name="connsiteY17" fmla="*/ 244986 h 244986"/>
              <a:gd name="connsiteX18" fmla="*/ 0 w 5294478"/>
              <a:gd name="connsiteY18" fmla="*/ 244986 h 244986"/>
              <a:gd name="connsiteX19" fmla="*/ 0 w 5294478"/>
              <a:gd name="connsiteY19" fmla="*/ 0 h 24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94478" h="244986" extrusionOk="0">
                <a:moveTo>
                  <a:pt x="0" y="0"/>
                </a:moveTo>
                <a:cubicBezTo>
                  <a:pt x="152995" y="-29524"/>
                  <a:pt x="352474" y="29697"/>
                  <a:pt x="641220" y="0"/>
                </a:cubicBezTo>
                <a:cubicBezTo>
                  <a:pt x="929966" y="-29697"/>
                  <a:pt x="1003169" y="3072"/>
                  <a:pt x="1123606" y="0"/>
                </a:cubicBezTo>
                <a:cubicBezTo>
                  <a:pt x="1244043" y="-3072"/>
                  <a:pt x="1431965" y="58435"/>
                  <a:pt x="1658936" y="0"/>
                </a:cubicBezTo>
                <a:cubicBezTo>
                  <a:pt x="1885907" y="-58435"/>
                  <a:pt x="2062572" y="57881"/>
                  <a:pt x="2247212" y="0"/>
                </a:cubicBezTo>
                <a:cubicBezTo>
                  <a:pt x="2431852" y="-57881"/>
                  <a:pt x="2748072" y="11707"/>
                  <a:pt x="2941377" y="0"/>
                </a:cubicBezTo>
                <a:cubicBezTo>
                  <a:pt x="3134683" y="-11707"/>
                  <a:pt x="3437553" y="17419"/>
                  <a:pt x="3635542" y="0"/>
                </a:cubicBezTo>
                <a:cubicBezTo>
                  <a:pt x="3833531" y="-17419"/>
                  <a:pt x="4021895" y="51162"/>
                  <a:pt x="4223817" y="0"/>
                </a:cubicBezTo>
                <a:cubicBezTo>
                  <a:pt x="4425740" y="-51162"/>
                  <a:pt x="4534482" y="17076"/>
                  <a:pt x="4706203" y="0"/>
                </a:cubicBezTo>
                <a:cubicBezTo>
                  <a:pt x="4877924" y="-17076"/>
                  <a:pt x="5013213" y="32276"/>
                  <a:pt x="5294478" y="0"/>
                </a:cubicBezTo>
                <a:cubicBezTo>
                  <a:pt x="5309140" y="100437"/>
                  <a:pt x="5271961" y="129252"/>
                  <a:pt x="5294478" y="244986"/>
                </a:cubicBezTo>
                <a:cubicBezTo>
                  <a:pt x="5148665" y="275905"/>
                  <a:pt x="4961558" y="209440"/>
                  <a:pt x="4865037" y="244986"/>
                </a:cubicBezTo>
                <a:cubicBezTo>
                  <a:pt x="4768516" y="280532"/>
                  <a:pt x="4525729" y="225895"/>
                  <a:pt x="4329706" y="244986"/>
                </a:cubicBezTo>
                <a:cubicBezTo>
                  <a:pt x="4133683" y="264077"/>
                  <a:pt x="3826072" y="213300"/>
                  <a:pt x="3635542" y="244986"/>
                </a:cubicBezTo>
                <a:cubicBezTo>
                  <a:pt x="3445012" y="276672"/>
                  <a:pt x="3267410" y="209403"/>
                  <a:pt x="2994321" y="244986"/>
                </a:cubicBezTo>
                <a:cubicBezTo>
                  <a:pt x="2721232" y="280569"/>
                  <a:pt x="2561638" y="174106"/>
                  <a:pt x="2300157" y="244986"/>
                </a:cubicBezTo>
                <a:cubicBezTo>
                  <a:pt x="2038676" y="315866"/>
                  <a:pt x="1825519" y="181080"/>
                  <a:pt x="1605992" y="244986"/>
                </a:cubicBezTo>
                <a:cubicBezTo>
                  <a:pt x="1386465" y="308892"/>
                  <a:pt x="1177478" y="205714"/>
                  <a:pt x="964772" y="244986"/>
                </a:cubicBezTo>
                <a:cubicBezTo>
                  <a:pt x="752066" y="284258"/>
                  <a:pt x="443973" y="148172"/>
                  <a:pt x="0" y="244986"/>
                </a:cubicBezTo>
                <a:cubicBezTo>
                  <a:pt x="-28518" y="186301"/>
                  <a:pt x="6572" y="89681"/>
                  <a:pt x="0" y="0"/>
                </a:cubicBezTo>
                <a:close/>
              </a:path>
            </a:pathLst>
          </a:custGeom>
          <a:noFill/>
          <a:ln>
            <a:noFill/>
            <a:extLst>
              <a:ext uri="{C807C97D-BFC1-408E-A445-0C87EB9F89A2}">
                <ask:lineSketchStyleProps xmlns:ask="http://schemas.microsoft.com/office/drawing/2018/sketchyshapes" sd="582065366">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1"/>
            <a:r>
              <a:rPr lang="he-IL" sz="1400" b="1" dirty="0">
                <a:solidFill>
                  <a:schemeClr val="tx1"/>
                </a:solidFill>
                <a:latin typeface="Makom Balev Hebrew" panose="02000503000000000000" pitchFamily="2" charset="-79"/>
                <a:cs typeface="Makom Balev Hebrew" panose="02000503000000000000" pitchFamily="2" charset="-79"/>
              </a:rPr>
              <a:t>בית</a:t>
            </a:r>
            <a:r>
              <a:rPr lang="he-IL" sz="1400" b="1" dirty="0">
                <a:solidFill>
                  <a:srgbClr val="8A2F2E"/>
                </a:solidFill>
                <a:latin typeface="Makom Balev Hebrew" panose="02000503000000000000" pitchFamily="2" charset="-79"/>
                <a:cs typeface="Makom Balev Hebrew" panose="02000503000000000000" pitchFamily="2" charset="-79"/>
              </a:rPr>
              <a:t>      אודות      בלוג      גלריה      הצטרפות      יצירת קשר      תרומה</a:t>
            </a:r>
          </a:p>
        </p:txBody>
      </p:sp>
      <p:pic>
        <p:nvPicPr>
          <p:cNvPr id="34" name="תמונה 33" descr="תמונה שמכילה טקסט, שלט, גרפיקה וקטורית&#10;&#10;התיאור נוצר באופן אוטומטי">
            <a:extLst>
              <a:ext uri="{FF2B5EF4-FFF2-40B4-BE49-F238E27FC236}">
                <a16:creationId xmlns:a16="http://schemas.microsoft.com/office/drawing/2014/main" id="{BF2E873E-7176-4AB4-94BE-06386CCBF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6358" y="13047"/>
            <a:ext cx="146683" cy="143962"/>
          </a:xfrm>
          <a:prstGeom prst="rect">
            <a:avLst/>
          </a:prstGeom>
          <a:solidFill>
            <a:srgbClr val="FCD0D0"/>
          </a:solidFill>
        </p:spPr>
      </p:pic>
      <p:sp>
        <p:nvSpPr>
          <p:cNvPr id="8" name="מלבן 7">
            <a:extLst>
              <a:ext uri="{FF2B5EF4-FFF2-40B4-BE49-F238E27FC236}">
                <a16:creationId xmlns:a16="http://schemas.microsoft.com/office/drawing/2014/main" id="{2AA00327-369B-4874-A77C-4AA218078C72}"/>
              </a:ext>
            </a:extLst>
          </p:cNvPr>
          <p:cNvSpPr/>
          <p:nvPr/>
        </p:nvSpPr>
        <p:spPr>
          <a:xfrm>
            <a:off x="1243484" y="40193"/>
            <a:ext cx="45719" cy="98514"/>
          </a:xfrm>
          <a:prstGeom prst="rect">
            <a:avLst/>
          </a:prstGeom>
          <a:solidFill>
            <a:srgbClr val="DF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sp>
        <p:nvSpPr>
          <p:cNvPr id="35" name="מלבן 34">
            <a:extLst>
              <a:ext uri="{FF2B5EF4-FFF2-40B4-BE49-F238E27FC236}">
                <a16:creationId xmlns:a16="http://schemas.microsoft.com/office/drawing/2014/main" id="{600AA004-3E90-41F9-A84D-DEE657AB97FF}"/>
              </a:ext>
            </a:extLst>
          </p:cNvPr>
          <p:cNvSpPr/>
          <p:nvPr/>
        </p:nvSpPr>
        <p:spPr>
          <a:xfrm>
            <a:off x="0" y="1109628"/>
            <a:ext cx="6858000" cy="7672422"/>
          </a:xfrm>
          <a:prstGeom prst="rect">
            <a:avLst/>
          </a:prstGeom>
          <a:solidFill>
            <a:srgbClr val="8A2F2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B05252"/>
              </a:solidFill>
            </a:endParaRPr>
          </a:p>
        </p:txBody>
      </p:sp>
      <p:sp>
        <p:nvSpPr>
          <p:cNvPr id="37" name="מלבן 36">
            <a:extLst>
              <a:ext uri="{FF2B5EF4-FFF2-40B4-BE49-F238E27FC236}">
                <a16:creationId xmlns:a16="http://schemas.microsoft.com/office/drawing/2014/main" id="{5B9D6C3A-E339-4C15-8C3E-757750A11504}"/>
              </a:ext>
            </a:extLst>
          </p:cNvPr>
          <p:cNvSpPr/>
          <p:nvPr/>
        </p:nvSpPr>
        <p:spPr>
          <a:xfrm>
            <a:off x="0" y="7767783"/>
            <a:ext cx="6858000" cy="7434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sp>
        <p:nvSpPr>
          <p:cNvPr id="39" name="מלבן 38">
            <a:extLst>
              <a:ext uri="{FF2B5EF4-FFF2-40B4-BE49-F238E27FC236}">
                <a16:creationId xmlns:a16="http://schemas.microsoft.com/office/drawing/2014/main" id="{ACD11089-6A3E-4314-91C5-3256C9F2A320}"/>
              </a:ext>
            </a:extLst>
          </p:cNvPr>
          <p:cNvSpPr/>
          <p:nvPr/>
        </p:nvSpPr>
        <p:spPr>
          <a:xfrm>
            <a:off x="57196" y="7815465"/>
            <a:ext cx="2061602" cy="398494"/>
          </a:xfrm>
          <a:custGeom>
            <a:avLst/>
            <a:gdLst>
              <a:gd name="connsiteX0" fmla="*/ 0 w 2061602"/>
              <a:gd name="connsiteY0" fmla="*/ 0 h 398494"/>
              <a:gd name="connsiteX1" fmla="*/ 536017 w 2061602"/>
              <a:gd name="connsiteY1" fmla="*/ 0 h 398494"/>
              <a:gd name="connsiteX2" fmla="*/ 989569 w 2061602"/>
              <a:gd name="connsiteY2" fmla="*/ 0 h 398494"/>
              <a:gd name="connsiteX3" fmla="*/ 1525585 w 2061602"/>
              <a:gd name="connsiteY3" fmla="*/ 0 h 398494"/>
              <a:gd name="connsiteX4" fmla="*/ 2061602 w 2061602"/>
              <a:gd name="connsiteY4" fmla="*/ 0 h 398494"/>
              <a:gd name="connsiteX5" fmla="*/ 2061602 w 2061602"/>
              <a:gd name="connsiteY5" fmla="*/ 398494 h 398494"/>
              <a:gd name="connsiteX6" fmla="*/ 1525585 w 2061602"/>
              <a:gd name="connsiteY6" fmla="*/ 398494 h 398494"/>
              <a:gd name="connsiteX7" fmla="*/ 968953 w 2061602"/>
              <a:gd name="connsiteY7" fmla="*/ 398494 h 398494"/>
              <a:gd name="connsiteX8" fmla="*/ 0 w 2061602"/>
              <a:gd name="connsiteY8" fmla="*/ 398494 h 398494"/>
              <a:gd name="connsiteX9" fmla="*/ 0 w 2061602"/>
              <a:gd name="connsiteY9" fmla="*/ 0 h 39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1602" h="398494" fill="none" extrusionOk="0">
                <a:moveTo>
                  <a:pt x="0" y="0"/>
                </a:moveTo>
                <a:cubicBezTo>
                  <a:pt x="157216" y="-51065"/>
                  <a:pt x="323417" y="27595"/>
                  <a:pt x="536017" y="0"/>
                </a:cubicBezTo>
                <a:cubicBezTo>
                  <a:pt x="748617" y="-27595"/>
                  <a:pt x="763055" y="52950"/>
                  <a:pt x="989569" y="0"/>
                </a:cubicBezTo>
                <a:cubicBezTo>
                  <a:pt x="1216083" y="-52950"/>
                  <a:pt x="1277307" y="46147"/>
                  <a:pt x="1525585" y="0"/>
                </a:cubicBezTo>
                <a:cubicBezTo>
                  <a:pt x="1773863" y="-46147"/>
                  <a:pt x="1886162" y="180"/>
                  <a:pt x="2061602" y="0"/>
                </a:cubicBezTo>
                <a:cubicBezTo>
                  <a:pt x="2070329" y="196684"/>
                  <a:pt x="2035518" y="275862"/>
                  <a:pt x="2061602" y="398494"/>
                </a:cubicBezTo>
                <a:cubicBezTo>
                  <a:pt x="1933355" y="407646"/>
                  <a:pt x="1733548" y="383651"/>
                  <a:pt x="1525585" y="398494"/>
                </a:cubicBezTo>
                <a:cubicBezTo>
                  <a:pt x="1317622" y="413337"/>
                  <a:pt x="1129290" y="332443"/>
                  <a:pt x="968953" y="398494"/>
                </a:cubicBezTo>
                <a:cubicBezTo>
                  <a:pt x="808616" y="464545"/>
                  <a:pt x="340702" y="325248"/>
                  <a:pt x="0" y="398494"/>
                </a:cubicBezTo>
                <a:cubicBezTo>
                  <a:pt x="-18347" y="310100"/>
                  <a:pt x="47768" y="173634"/>
                  <a:pt x="0" y="0"/>
                </a:cubicBezTo>
                <a:close/>
              </a:path>
              <a:path w="2061602" h="398494" stroke="0" extrusionOk="0">
                <a:moveTo>
                  <a:pt x="0" y="0"/>
                </a:moveTo>
                <a:cubicBezTo>
                  <a:pt x="189831" y="-47483"/>
                  <a:pt x="355608" y="57059"/>
                  <a:pt x="494784" y="0"/>
                </a:cubicBezTo>
                <a:cubicBezTo>
                  <a:pt x="633960" y="-57059"/>
                  <a:pt x="892074" y="676"/>
                  <a:pt x="1051417" y="0"/>
                </a:cubicBezTo>
                <a:cubicBezTo>
                  <a:pt x="1210760" y="-676"/>
                  <a:pt x="1358246" y="36305"/>
                  <a:pt x="1566818" y="0"/>
                </a:cubicBezTo>
                <a:cubicBezTo>
                  <a:pt x="1775390" y="-36305"/>
                  <a:pt x="1828878" y="29917"/>
                  <a:pt x="2061602" y="0"/>
                </a:cubicBezTo>
                <a:cubicBezTo>
                  <a:pt x="2102632" y="85854"/>
                  <a:pt x="2060661" y="247478"/>
                  <a:pt x="2061602" y="398494"/>
                </a:cubicBezTo>
                <a:cubicBezTo>
                  <a:pt x="1867201" y="436304"/>
                  <a:pt x="1633576" y="336370"/>
                  <a:pt x="1525585" y="398494"/>
                </a:cubicBezTo>
                <a:cubicBezTo>
                  <a:pt x="1417594" y="460618"/>
                  <a:pt x="1241959" y="398125"/>
                  <a:pt x="1051417" y="398494"/>
                </a:cubicBezTo>
                <a:cubicBezTo>
                  <a:pt x="860875" y="398863"/>
                  <a:pt x="824563" y="395116"/>
                  <a:pt x="597865" y="398494"/>
                </a:cubicBezTo>
                <a:cubicBezTo>
                  <a:pt x="371167" y="401872"/>
                  <a:pt x="243184" y="374121"/>
                  <a:pt x="0" y="398494"/>
                </a:cubicBezTo>
                <a:cubicBezTo>
                  <a:pt x="-41880" y="244019"/>
                  <a:pt x="35050" y="182017"/>
                  <a:pt x="0" y="0"/>
                </a:cubicBezTo>
                <a:close/>
              </a:path>
            </a:pathLst>
          </a:custGeom>
          <a:solidFill>
            <a:srgbClr val="DFF1F1"/>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800" dirty="0">
                <a:solidFill>
                  <a:schemeClr val="bg2">
                    <a:lumMod val="25000"/>
                  </a:schemeClr>
                </a:solidFill>
                <a:latin typeface="Arial Black" panose="020B0A04020102020204" pitchFamily="34" charset="0"/>
                <a:ea typeface="Adobe Heiti Std R" panose="020B0400000000000000" pitchFamily="34" charset="-128"/>
              </a:rPr>
              <a:t>makom.balev.project@gmail.com</a:t>
            </a:r>
          </a:p>
          <a:p>
            <a:r>
              <a:rPr lang="en-US" sz="800" dirty="0">
                <a:solidFill>
                  <a:schemeClr val="bg2">
                    <a:lumMod val="25000"/>
                  </a:schemeClr>
                </a:solidFill>
                <a:latin typeface="Arial Black" panose="020B0A04020102020204" pitchFamily="34" charset="0"/>
                <a:ea typeface="Adobe Heiti Std R" panose="020B0400000000000000" pitchFamily="34" charset="-128"/>
              </a:rPr>
              <a:t>054-5920281</a:t>
            </a:r>
            <a:endParaRPr lang="he-IL" sz="700" dirty="0">
              <a:solidFill>
                <a:schemeClr val="bg2">
                  <a:lumMod val="25000"/>
                </a:schemeClr>
              </a:solidFill>
              <a:latin typeface="Arial Black" panose="020B0A04020102020204" pitchFamily="34" charset="0"/>
              <a:ea typeface="Adobe Heiti Std R" panose="020B0400000000000000" pitchFamily="34" charset="-128"/>
            </a:endParaRPr>
          </a:p>
        </p:txBody>
      </p:sp>
      <p:sp>
        <p:nvSpPr>
          <p:cNvPr id="42" name="מלבן 41">
            <a:extLst>
              <a:ext uri="{FF2B5EF4-FFF2-40B4-BE49-F238E27FC236}">
                <a16:creationId xmlns:a16="http://schemas.microsoft.com/office/drawing/2014/main" id="{2DE1641D-86BB-428C-AE0B-5501D294AF56}"/>
              </a:ext>
            </a:extLst>
          </p:cNvPr>
          <p:cNvSpPr/>
          <p:nvPr/>
        </p:nvSpPr>
        <p:spPr>
          <a:xfrm>
            <a:off x="57197" y="8260933"/>
            <a:ext cx="2061601" cy="190921"/>
          </a:xfrm>
          <a:custGeom>
            <a:avLst/>
            <a:gdLst>
              <a:gd name="connsiteX0" fmla="*/ 0 w 2061601"/>
              <a:gd name="connsiteY0" fmla="*/ 0 h 190921"/>
              <a:gd name="connsiteX1" fmla="*/ 536016 w 2061601"/>
              <a:gd name="connsiteY1" fmla="*/ 0 h 190921"/>
              <a:gd name="connsiteX2" fmla="*/ 989568 w 2061601"/>
              <a:gd name="connsiteY2" fmla="*/ 0 h 190921"/>
              <a:gd name="connsiteX3" fmla="*/ 1525585 w 2061601"/>
              <a:gd name="connsiteY3" fmla="*/ 0 h 190921"/>
              <a:gd name="connsiteX4" fmla="*/ 2061601 w 2061601"/>
              <a:gd name="connsiteY4" fmla="*/ 0 h 190921"/>
              <a:gd name="connsiteX5" fmla="*/ 2061601 w 2061601"/>
              <a:gd name="connsiteY5" fmla="*/ 190921 h 190921"/>
              <a:gd name="connsiteX6" fmla="*/ 1525585 w 2061601"/>
              <a:gd name="connsiteY6" fmla="*/ 190921 h 190921"/>
              <a:gd name="connsiteX7" fmla="*/ 968952 w 2061601"/>
              <a:gd name="connsiteY7" fmla="*/ 190921 h 190921"/>
              <a:gd name="connsiteX8" fmla="*/ 0 w 2061601"/>
              <a:gd name="connsiteY8" fmla="*/ 190921 h 190921"/>
              <a:gd name="connsiteX9" fmla="*/ 0 w 2061601"/>
              <a:gd name="connsiteY9" fmla="*/ 0 h 19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1601" h="190921" fill="none" extrusionOk="0">
                <a:moveTo>
                  <a:pt x="0" y="0"/>
                </a:moveTo>
                <a:cubicBezTo>
                  <a:pt x="159475" y="-50386"/>
                  <a:pt x="326507" y="31499"/>
                  <a:pt x="536016" y="0"/>
                </a:cubicBezTo>
                <a:cubicBezTo>
                  <a:pt x="745525" y="-31499"/>
                  <a:pt x="763054" y="52950"/>
                  <a:pt x="989568" y="0"/>
                </a:cubicBezTo>
                <a:cubicBezTo>
                  <a:pt x="1216082" y="-52950"/>
                  <a:pt x="1275987" y="44378"/>
                  <a:pt x="1525585" y="0"/>
                </a:cubicBezTo>
                <a:cubicBezTo>
                  <a:pt x="1775183" y="-44378"/>
                  <a:pt x="1893299" y="5798"/>
                  <a:pt x="2061601" y="0"/>
                </a:cubicBezTo>
                <a:cubicBezTo>
                  <a:pt x="2068221" y="42660"/>
                  <a:pt x="2047612" y="98997"/>
                  <a:pt x="2061601" y="190921"/>
                </a:cubicBezTo>
                <a:cubicBezTo>
                  <a:pt x="1928123" y="197747"/>
                  <a:pt x="1729742" y="171957"/>
                  <a:pt x="1525585" y="190921"/>
                </a:cubicBezTo>
                <a:cubicBezTo>
                  <a:pt x="1321428" y="209885"/>
                  <a:pt x="1129543" y="125039"/>
                  <a:pt x="968952" y="190921"/>
                </a:cubicBezTo>
                <a:cubicBezTo>
                  <a:pt x="808361" y="256803"/>
                  <a:pt x="336951" y="114926"/>
                  <a:pt x="0" y="190921"/>
                </a:cubicBezTo>
                <a:cubicBezTo>
                  <a:pt x="-18343" y="96468"/>
                  <a:pt x="8299" y="54539"/>
                  <a:pt x="0" y="0"/>
                </a:cubicBezTo>
                <a:close/>
              </a:path>
              <a:path w="2061601" h="190921" stroke="0" extrusionOk="0">
                <a:moveTo>
                  <a:pt x="0" y="0"/>
                </a:moveTo>
                <a:cubicBezTo>
                  <a:pt x="189831" y="-47483"/>
                  <a:pt x="355608" y="57059"/>
                  <a:pt x="494784" y="0"/>
                </a:cubicBezTo>
                <a:cubicBezTo>
                  <a:pt x="633960" y="-57059"/>
                  <a:pt x="892074" y="676"/>
                  <a:pt x="1051417" y="0"/>
                </a:cubicBezTo>
                <a:cubicBezTo>
                  <a:pt x="1210760" y="-676"/>
                  <a:pt x="1363138" y="39074"/>
                  <a:pt x="1566817" y="0"/>
                </a:cubicBezTo>
                <a:cubicBezTo>
                  <a:pt x="1770496" y="-39074"/>
                  <a:pt x="1828877" y="29917"/>
                  <a:pt x="2061601" y="0"/>
                </a:cubicBezTo>
                <a:cubicBezTo>
                  <a:pt x="2072320" y="88076"/>
                  <a:pt x="2046624" y="128205"/>
                  <a:pt x="2061601" y="190921"/>
                </a:cubicBezTo>
                <a:cubicBezTo>
                  <a:pt x="1859687" y="225158"/>
                  <a:pt x="1633193" y="185307"/>
                  <a:pt x="1525585" y="190921"/>
                </a:cubicBezTo>
                <a:cubicBezTo>
                  <a:pt x="1417977" y="196535"/>
                  <a:pt x="1241959" y="190552"/>
                  <a:pt x="1051417" y="190921"/>
                </a:cubicBezTo>
                <a:cubicBezTo>
                  <a:pt x="860875" y="191290"/>
                  <a:pt x="689389" y="136513"/>
                  <a:pt x="597864" y="190921"/>
                </a:cubicBezTo>
                <a:cubicBezTo>
                  <a:pt x="506339" y="245329"/>
                  <a:pt x="240192" y="164271"/>
                  <a:pt x="0" y="190921"/>
                </a:cubicBezTo>
                <a:cubicBezTo>
                  <a:pt x="-20401" y="97750"/>
                  <a:pt x="1773" y="82218"/>
                  <a:pt x="0" y="0"/>
                </a:cubicBezTo>
                <a:close/>
              </a:path>
            </a:pathLst>
          </a:custGeom>
          <a:solidFill>
            <a:srgbClr val="DFF1F1"/>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800" dirty="0">
                <a:solidFill>
                  <a:schemeClr val="bg2">
                    <a:lumMod val="25000"/>
                  </a:schemeClr>
                </a:solidFill>
                <a:latin typeface="Arial Black" panose="020B0A04020102020204" pitchFamily="34" charset="0"/>
                <a:ea typeface="Adobe Heiti Std R" panose="020B0400000000000000" pitchFamily="34" charset="-128"/>
              </a:rPr>
              <a:t>Facebook  |  Instagram  |  TikTok</a:t>
            </a:r>
            <a:endParaRPr lang="he-IL" sz="800" dirty="0">
              <a:solidFill>
                <a:schemeClr val="bg2">
                  <a:lumMod val="25000"/>
                </a:schemeClr>
              </a:solidFill>
              <a:latin typeface="Arial Black" panose="020B0A04020102020204" pitchFamily="34" charset="0"/>
              <a:ea typeface="Adobe Heiti Std R" panose="020B0400000000000000" pitchFamily="34" charset="-128"/>
            </a:endParaRPr>
          </a:p>
        </p:txBody>
      </p:sp>
      <p:sp>
        <p:nvSpPr>
          <p:cNvPr id="43" name="תיבת טקסט 42">
            <a:extLst>
              <a:ext uri="{FF2B5EF4-FFF2-40B4-BE49-F238E27FC236}">
                <a16:creationId xmlns:a16="http://schemas.microsoft.com/office/drawing/2014/main" id="{5F83FBF1-2A8C-40B0-BD18-D8AB81AB83ED}"/>
              </a:ext>
            </a:extLst>
          </p:cNvPr>
          <p:cNvSpPr txBox="1"/>
          <p:nvPr/>
        </p:nvSpPr>
        <p:spPr>
          <a:xfrm>
            <a:off x="5844531" y="7767783"/>
            <a:ext cx="1013469" cy="761747"/>
          </a:xfrm>
          <a:prstGeom prst="rect">
            <a:avLst/>
          </a:prstGeom>
          <a:noFill/>
        </p:spPr>
        <p:txBody>
          <a:bodyPr wrap="square" rtlCol="1">
            <a:spAutoFit/>
          </a:bodyPr>
          <a:lstStyle/>
          <a:p>
            <a:pPr algn="r"/>
            <a:r>
              <a:rPr lang="he-IL" sz="1200" dirty="0">
                <a:solidFill>
                  <a:srgbClr val="B05252"/>
                </a:solidFill>
                <a:latin typeface="Makombalevhebrew" panose="02000503000000000000" pitchFamily="2" charset="-79"/>
                <a:cs typeface="Makombalevhebrew" panose="02000503000000000000" pitchFamily="2" charset="-79"/>
              </a:rPr>
              <a:t>תודה רבה ל:</a:t>
            </a:r>
            <a:br>
              <a:rPr lang="en-US" sz="1200" dirty="0">
                <a:solidFill>
                  <a:srgbClr val="B05252"/>
                </a:solidFill>
                <a:latin typeface="Makombalevhebrew" panose="02000503000000000000" pitchFamily="2" charset="-79"/>
                <a:cs typeface="Makombalevhebrew" panose="02000503000000000000" pitchFamily="2" charset="-79"/>
              </a:rPr>
            </a:br>
            <a:r>
              <a:rPr lang="he-IL" sz="1050" dirty="0">
                <a:solidFill>
                  <a:srgbClr val="B05252"/>
                </a:solidFill>
                <a:latin typeface="Makombalevhebrew" panose="02000503000000000000" pitchFamily="2" charset="-79"/>
                <a:cs typeface="Makombalevhebrew" panose="02000503000000000000" pitchFamily="2" charset="-79"/>
              </a:rPr>
              <a:t>#</a:t>
            </a:r>
            <a:br>
              <a:rPr lang="en-US" sz="1050" dirty="0">
                <a:solidFill>
                  <a:srgbClr val="B05252"/>
                </a:solidFill>
                <a:latin typeface="Makombalevhebrew" panose="02000503000000000000" pitchFamily="2" charset="-79"/>
                <a:cs typeface="Makombalevhebrew" panose="02000503000000000000" pitchFamily="2" charset="-79"/>
              </a:rPr>
            </a:br>
            <a:r>
              <a:rPr lang="he-IL" sz="1050" dirty="0">
                <a:solidFill>
                  <a:srgbClr val="B05252"/>
                </a:solidFill>
                <a:latin typeface="Makombalevhebrew" panose="02000503000000000000" pitchFamily="2" charset="-79"/>
                <a:cs typeface="Makombalevhebrew" panose="02000503000000000000" pitchFamily="2" charset="-79"/>
              </a:rPr>
              <a:t>#</a:t>
            </a:r>
          </a:p>
          <a:p>
            <a:pPr algn="r"/>
            <a:r>
              <a:rPr lang="he-IL" sz="1050" dirty="0">
                <a:solidFill>
                  <a:srgbClr val="B05252"/>
                </a:solidFill>
                <a:latin typeface="Makombalevhebrew" panose="02000503000000000000" pitchFamily="2" charset="-79"/>
                <a:cs typeface="Makombalevhebrew" panose="02000503000000000000" pitchFamily="2" charset="-79"/>
              </a:rPr>
              <a:t>#</a:t>
            </a:r>
          </a:p>
        </p:txBody>
      </p:sp>
      <p:grpSp>
        <p:nvGrpSpPr>
          <p:cNvPr id="45" name="קבוצה 44">
            <a:extLst>
              <a:ext uri="{FF2B5EF4-FFF2-40B4-BE49-F238E27FC236}">
                <a16:creationId xmlns:a16="http://schemas.microsoft.com/office/drawing/2014/main" id="{4FC01C50-88D9-44A2-8D9D-FF26C8DE0C52}"/>
              </a:ext>
            </a:extLst>
          </p:cNvPr>
          <p:cNvGrpSpPr/>
          <p:nvPr/>
        </p:nvGrpSpPr>
        <p:grpSpPr>
          <a:xfrm>
            <a:off x="476794" y="1447460"/>
            <a:ext cx="5904412" cy="2306084"/>
            <a:chOff x="476794" y="3569336"/>
            <a:chExt cx="5904412" cy="2306084"/>
          </a:xfrm>
        </p:grpSpPr>
        <p:sp>
          <p:nvSpPr>
            <p:cNvPr id="46" name="מלבן 45">
              <a:extLst>
                <a:ext uri="{FF2B5EF4-FFF2-40B4-BE49-F238E27FC236}">
                  <a16:creationId xmlns:a16="http://schemas.microsoft.com/office/drawing/2014/main" id="{F0B08A6F-D839-476B-94BE-558A709A8913}"/>
                </a:ext>
              </a:extLst>
            </p:cNvPr>
            <p:cNvSpPr/>
            <p:nvPr/>
          </p:nvSpPr>
          <p:spPr>
            <a:xfrm>
              <a:off x="476794" y="3569336"/>
              <a:ext cx="5904412" cy="2306084"/>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B05252"/>
                </a:solidFill>
              </a:endParaRPr>
            </a:p>
          </p:txBody>
        </p:sp>
        <p:sp>
          <p:nvSpPr>
            <p:cNvPr id="48" name="מלבן 47">
              <a:extLst>
                <a:ext uri="{FF2B5EF4-FFF2-40B4-BE49-F238E27FC236}">
                  <a16:creationId xmlns:a16="http://schemas.microsoft.com/office/drawing/2014/main" id="{77C1459B-6E39-4710-AB20-5A723AA5A657}"/>
                </a:ext>
              </a:extLst>
            </p:cNvPr>
            <p:cNvSpPr/>
            <p:nvPr/>
          </p:nvSpPr>
          <p:spPr>
            <a:xfrm>
              <a:off x="4503563" y="3681177"/>
              <a:ext cx="1755522" cy="216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a:r>
                <a:rPr lang="he-IL" dirty="0">
                  <a:solidFill>
                    <a:schemeClr val="tx1"/>
                  </a:solidFill>
                  <a:latin typeface="Makom Balev Hebrew" panose="02000503000000000000" pitchFamily="2" charset="-79"/>
                  <a:cs typeface="Makom Balev Hebrew" panose="02000503000000000000" pitchFamily="2" charset="-79"/>
                </a:rPr>
                <a:t>שושי למען האחר</a:t>
              </a:r>
            </a:p>
          </p:txBody>
        </p:sp>
        <p:sp>
          <p:nvSpPr>
            <p:cNvPr id="49" name="מלבן 48">
              <a:extLst>
                <a:ext uri="{FF2B5EF4-FFF2-40B4-BE49-F238E27FC236}">
                  <a16:creationId xmlns:a16="http://schemas.microsoft.com/office/drawing/2014/main" id="{BB323E97-D96B-4097-B317-0020899344F2}"/>
                </a:ext>
              </a:extLst>
            </p:cNvPr>
            <p:cNvSpPr/>
            <p:nvPr/>
          </p:nvSpPr>
          <p:spPr>
            <a:xfrm>
              <a:off x="2801983" y="4009587"/>
              <a:ext cx="3457101" cy="126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r>
                <a:rPr lang="he-IL" sz="1050" dirty="0">
                  <a:solidFill>
                    <a:schemeClr val="tx1"/>
                  </a:solidFill>
                  <a:latin typeface="+mj-lt"/>
                </a:rPr>
                <a:t>שושי, בת 67 מרמת גן מסתובבת בימים אלו ברחובות תל אביב ומחלקת מזון לנזקקים. "כבר מעל לשנה שאני חסרת עבודה" אומרת שושי" העזרה לאחר ממלאת אותי גאווה ושמחה" לאחרונה שושי פועלת רבות לרווחת דירי הרחוב ואף הקימה מתחם לינה ובית תמחוי בשלושה ערים שונות. שושי שמחה שניתנה לה היכולת לסייע לאחרים. ששושי נשאלת למה היא לא מפסיקה או נחה היא טוענת "שאין סיבה ואין ממה לנוח"</a:t>
              </a:r>
            </a:p>
            <a:p>
              <a:pPr algn="r"/>
              <a:r>
                <a:rPr lang="he-IL" sz="1050" u="sng" dirty="0">
                  <a:solidFill>
                    <a:schemeClr val="tx1"/>
                  </a:solidFill>
                </a:rPr>
                <a:t>להמשך קריאה</a:t>
              </a:r>
            </a:p>
          </p:txBody>
        </p:sp>
        <p:sp>
          <p:nvSpPr>
            <p:cNvPr id="50" name="מלבן 49">
              <a:extLst>
                <a:ext uri="{FF2B5EF4-FFF2-40B4-BE49-F238E27FC236}">
                  <a16:creationId xmlns:a16="http://schemas.microsoft.com/office/drawing/2014/main" id="{3566296A-09B0-4A8F-BBC4-9C6AA43D5032}"/>
                </a:ext>
              </a:extLst>
            </p:cNvPr>
            <p:cNvSpPr/>
            <p:nvPr/>
          </p:nvSpPr>
          <p:spPr>
            <a:xfrm>
              <a:off x="4005226" y="3757642"/>
              <a:ext cx="702743" cy="1401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r>
                <a:rPr lang="he-IL" sz="1000" dirty="0">
                  <a:solidFill>
                    <a:schemeClr val="tx1"/>
                  </a:solidFill>
                  <a:latin typeface="Makom Balev Hebrew" panose="02000503000000000000" pitchFamily="2" charset="-79"/>
                  <a:cs typeface="Makom Balev Hebrew" panose="02000503000000000000" pitchFamily="2" charset="-79"/>
                </a:rPr>
                <a:t>12/4/21</a:t>
              </a:r>
            </a:p>
          </p:txBody>
        </p:sp>
        <p:pic>
          <p:nvPicPr>
            <p:cNvPr id="51" name="תמונה 50">
              <a:extLst>
                <a:ext uri="{FF2B5EF4-FFF2-40B4-BE49-F238E27FC236}">
                  <a16:creationId xmlns:a16="http://schemas.microsoft.com/office/drawing/2014/main" id="{C89EFDA5-5463-4DAF-A9DD-F3DB5509B8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509" y="3827693"/>
              <a:ext cx="1763309" cy="1763309"/>
            </a:xfrm>
            <a:prstGeom prst="rect">
              <a:avLst/>
            </a:prstGeom>
          </p:spPr>
        </p:pic>
        <p:pic>
          <p:nvPicPr>
            <p:cNvPr id="52" name="Picture 2" descr="חורף של דרי הרחוב: &quot;קר, אבל מרגיש כמו גיהנום&quot;">
              <a:extLst>
                <a:ext uri="{FF2B5EF4-FFF2-40B4-BE49-F238E27FC236}">
                  <a16:creationId xmlns:a16="http://schemas.microsoft.com/office/drawing/2014/main" id="{32C38B52-4AE6-4F6F-9CDB-79459EF0913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95" r="38847"/>
            <a:stretch/>
          </p:blipFill>
          <p:spPr bwMode="auto">
            <a:xfrm>
              <a:off x="749509" y="3827693"/>
              <a:ext cx="1763309" cy="1759843"/>
            </a:xfrm>
            <a:prstGeom prst="rect">
              <a:avLst/>
            </a:prstGeom>
            <a:noFill/>
            <a:ln w="28575">
              <a:solidFill>
                <a:srgbClr val="8A2F2E"/>
              </a:solidFill>
            </a:ln>
            <a:extLst>
              <a:ext uri="{909E8E84-426E-40DD-AFC4-6F175D3DCCD1}">
                <a14:hiddenFill xmlns:a14="http://schemas.microsoft.com/office/drawing/2010/main">
                  <a:solidFill>
                    <a:srgbClr val="FFFFFF"/>
                  </a:solidFill>
                </a14:hiddenFill>
              </a:ext>
            </a:extLst>
          </p:spPr>
        </p:pic>
      </p:grpSp>
      <p:sp>
        <p:nvSpPr>
          <p:cNvPr id="53" name="מלבן 52">
            <a:extLst>
              <a:ext uri="{FF2B5EF4-FFF2-40B4-BE49-F238E27FC236}">
                <a16:creationId xmlns:a16="http://schemas.microsoft.com/office/drawing/2014/main" id="{D23B8F9A-0B63-45A4-8905-00CBFC905BF6}"/>
              </a:ext>
            </a:extLst>
          </p:cNvPr>
          <p:cNvSpPr/>
          <p:nvPr/>
        </p:nvSpPr>
        <p:spPr>
          <a:xfrm>
            <a:off x="-3976" y="3987943"/>
            <a:ext cx="6861976" cy="7434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sz="1600" dirty="0">
              <a:solidFill>
                <a:srgbClr val="8A2F2E"/>
              </a:solidFill>
              <a:latin typeface="Makom Balev Hebrew" panose="02000503000000000000" pitchFamily="2" charset="-79"/>
              <a:cs typeface="Makom Balev Hebrew" panose="02000503000000000000" pitchFamily="2" charset="-79"/>
            </a:endParaRPr>
          </a:p>
          <a:p>
            <a:pPr algn="ctr" rtl="1"/>
            <a:r>
              <a:rPr lang="he-IL" sz="1600" dirty="0">
                <a:solidFill>
                  <a:srgbClr val="8A2F2E"/>
                </a:solidFill>
                <a:latin typeface="Makom Balev Hebrew" panose="02000503000000000000" pitchFamily="2" charset="-79"/>
                <a:cs typeface="Makom Balev Hebrew" panose="02000503000000000000" pitchFamily="2" charset="-79"/>
              </a:rPr>
              <a:t>"טוב לתת כשנשאלים, אך טוב יותר לתת מבלי להישאל - לתת מתוך הבנה." </a:t>
            </a:r>
            <a:endParaRPr lang="en-US" sz="1600" dirty="0">
              <a:solidFill>
                <a:srgbClr val="8A2F2E"/>
              </a:solidFill>
              <a:latin typeface="Makom Balev Hebrew" panose="02000503000000000000" pitchFamily="2" charset="-79"/>
              <a:cs typeface="Makom Balev Hebrew" panose="02000503000000000000" pitchFamily="2" charset="-79"/>
            </a:endParaRPr>
          </a:p>
          <a:p>
            <a:pPr algn="ctr" rtl="1"/>
            <a:r>
              <a:rPr lang="he-IL" sz="1400" dirty="0">
                <a:solidFill>
                  <a:srgbClr val="8A2F2E"/>
                </a:solidFill>
                <a:latin typeface="Makom Balev Hebrew" panose="02000503000000000000" pitchFamily="2" charset="-79"/>
                <a:cs typeface="Makom Balev Hebrew" panose="02000503000000000000" pitchFamily="2" charset="-79"/>
              </a:rPr>
              <a:t>ג'ובראן חליל ג'ובראן</a:t>
            </a:r>
            <a:endParaRPr lang="en-US" sz="1400" dirty="0">
              <a:solidFill>
                <a:srgbClr val="8A2F2E"/>
              </a:solidFill>
              <a:latin typeface="Makom Balev Hebrew" panose="02000503000000000000" pitchFamily="2" charset="-79"/>
              <a:cs typeface="Makom Balev Hebrew" panose="02000503000000000000" pitchFamily="2" charset="-79"/>
            </a:endParaRPr>
          </a:p>
          <a:p>
            <a:pPr algn="ctr"/>
            <a:endParaRPr lang="he-IL" sz="1600" dirty="0">
              <a:solidFill>
                <a:srgbClr val="8A2F2E"/>
              </a:solidFill>
              <a:latin typeface="Makom Balev Hebrew" panose="02000503000000000000" pitchFamily="2" charset="-79"/>
              <a:cs typeface="Makom Balev Hebrew" panose="02000503000000000000" pitchFamily="2" charset="-79"/>
            </a:endParaRPr>
          </a:p>
        </p:txBody>
      </p:sp>
      <p:pic>
        <p:nvPicPr>
          <p:cNvPr id="2" name="תמונה 1">
            <a:extLst>
              <a:ext uri="{FF2B5EF4-FFF2-40B4-BE49-F238E27FC236}">
                <a16:creationId xmlns:a16="http://schemas.microsoft.com/office/drawing/2014/main" id="{6C60192A-2666-4638-ACE8-F944374504B7}"/>
              </a:ext>
            </a:extLst>
          </p:cNvPr>
          <p:cNvPicPr>
            <a:picLocks noChangeAspect="1"/>
          </p:cNvPicPr>
          <p:nvPr/>
        </p:nvPicPr>
        <p:blipFill>
          <a:blip r:embed="rId6"/>
          <a:stretch>
            <a:fillRect/>
          </a:stretch>
        </p:blipFill>
        <p:spPr>
          <a:xfrm>
            <a:off x="186540" y="1288909"/>
            <a:ext cx="6480944" cy="2534858"/>
          </a:xfrm>
          <a:prstGeom prst="rect">
            <a:avLst/>
          </a:prstGeom>
          <a:solidFill>
            <a:srgbClr val="8A2F2E"/>
          </a:solidFill>
        </p:spPr>
      </p:pic>
      <p:pic>
        <p:nvPicPr>
          <p:cNvPr id="4" name="תמונה 3">
            <a:extLst>
              <a:ext uri="{FF2B5EF4-FFF2-40B4-BE49-F238E27FC236}">
                <a16:creationId xmlns:a16="http://schemas.microsoft.com/office/drawing/2014/main" id="{EC53C741-CDDB-4920-A391-73C6EDE5B978}"/>
              </a:ext>
            </a:extLst>
          </p:cNvPr>
          <p:cNvPicPr>
            <a:picLocks noChangeAspect="1"/>
          </p:cNvPicPr>
          <p:nvPr/>
        </p:nvPicPr>
        <p:blipFill>
          <a:blip r:embed="rId7"/>
          <a:stretch>
            <a:fillRect/>
          </a:stretch>
        </p:blipFill>
        <p:spPr>
          <a:xfrm>
            <a:off x="186540" y="4890962"/>
            <a:ext cx="6480943" cy="2534857"/>
          </a:xfrm>
          <a:prstGeom prst="rect">
            <a:avLst/>
          </a:prstGeom>
        </p:spPr>
      </p:pic>
    </p:spTree>
    <p:extLst>
      <p:ext uri="{BB962C8B-B14F-4D97-AF65-F5344CB8AC3E}">
        <p14:creationId xmlns:p14="http://schemas.microsoft.com/office/powerpoint/2010/main" val="1043721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מלבן 9">
            <a:extLst>
              <a:ext uri="{FF2B5EF4-FFF2-40B4-BE49-F238E27FC236}">
                <a16:creationId xmlns:a16="http://schemas.microsoft.com/office/drawing/2014/main" id="{38C209C3-0932-4A09-B2CC-D69D71F43D7D}"/>
              </a:ext>
            </a:extLst>
          </p:cNvPr>
          <p:cNvSpPr/>
          <p:nvPr/>
        </p:nvSpPr>
        <p:spPr>
          <a:xfrm>
            <a:off x="0" y="368132"/>
            <a:ext cx="6857999" cy="7434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pic>
        <p:nvPicPr>
          <p:cNvPr id="3" name="תמונה 2">
            <a:extLst>
              <a:ext uri="{FF2B5EF4-FFF2-40B4-BE49-F238E27FC236}">
                <a16:creationId xmlns:a16="http://schemas.microsoft.com/office/drawing/2014/main" id="{DCB6673E-83A1-4575-BF70-E98CEED7E4E5}"/>
              </a:ext>
            </a:extLst>
          </p:cNvPr>
          <p:cNvPicPr>
            <a:picLocks noChangeAspect="1"/>
          </p:cNvPicPr>
          <p:nvPr/>
        </p:nvPicPr>
        <p:blipFill rotWithShape="1">
          <a:blip r:embed="rId2"/>
          <a:srcRect b="90494"/>
          <a:stretch/>
        </p:blipFill>
        <p:spPr>
          <a:xfrm>
            <a:off x="0" y="0"/>
            <a:ext cx="6858000" cy="368132"/>
          </a:xfrm>
          <a:prstGeom prst="rect">
            <a:avLst/>
          </a:prstGeom>
        </p:spPr>
      </p:pic>
      <p:sp>
        <p:nvSpPr>
          <p:cNvPr id="26" name="מלבן 25">
            <a:extLst>
              <a:ext uri="{FF2B5EF4-FFF2-40B4-BE49-F238E27FC236}">
                <a16:creationId xmlns:a16="http://schemas.microsoft.com/office/drawing/2014/main" id="{7BBDF5AE-4A6D-4141-A3EB-28295C1E6D6C}"/>
              </a:ext>
            </a:extLst>
          </p:cNvPr>
          <p:cNvSpPr/>
          <p:nvPr/>
        </p:nvSpPr>
        <p:spPr>
          <a:xfrm>
            <a:off x="56880" y="407169"/>
            <a:ext cx="1387169" cy="228924"/>
          </a:xfrm>
          <a:custGeom>
            <a:avLst/>
            <a:gdLst>
              <a:gd name="connsiteX0" fmla="*/ 0 w 1387169"/>
              <a:gd name="connsiteY0" fmla="*/ 0 h 228924"/>
              <a:gd name="connsiteX1" fmla="*/ 476261 w 1387169"/>
              <a:gd name="connsiteY1" fmla="*/ 0 h 228924"/>
              <a:gd name="connsiteX2" fmla="*/ 966394 w 1387169"/>
              <a:gd name="connsiteY2" fmla="*/ 0 h 228924"/>
              <a:gd name="connsiteX3" fmla="*/ 1387169 w 1387169"/>
              <a:gd name="connsiteY3" fmla="*/ 0 h 228924"/>
              <a:gd name="connsiteX4" fmla="*/ 1387169 w 1387169"/>
              <a:gd name="connsiteY4" fmla="*/ 228924 h 228924"/>
              <a:gd name="connsiteX5" fmla="*/ 938651 w 1387169"/>
              <a:gd name="connsiteY5" fmla="*/ 228924 h 228924"/>
              <a:gd name="connsiteX6" fmla="*/ 504005 w 1387169"/>
              <a:gd name="connsiteY6" fmla="*/ 228924 h 228924"/>
              <a:gd name="connsiteX7" fmla="*/ 0 w 1387169"/>
              <a:gd name="connsiteY7" fmla="*/ 228924 h 228924"/>
              <a:gd name="connsiteX8" fmla="*/ 0 w 1387169"/>
              <a:gd name="connsiteY8" fmla="*/ 0 h 228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169" h="228924" fill="none" extrusionOk="0">
                <a:moveTo>
                  <a:pt x="0" y="0"/>
                </a:moveTo>
                <a:cubicBezTo>
                  <a:pt x="222341" y="-22211"/>
                  <a:pt x="249372" y="40298"/>
                  <a:pt x="476261" y="0"/>
                </a:cubicBezTo>
                <a:cubicBezTo>
                  <a:pt x="703150" y="-40298"/>
                  <a:pt x="758578" y="1320"/>
                  <a:pt x="966394" y="0"/>
                </a:cubicBezTo>
                <a:cubicBezTo>
                  <a:pt x="1174210" y="-1320"/>
                  <a:pt x="1294412" y="39946"/>
                  <a:pt x="1387169" y="0"/>
                </a:cubicBezTo>
                <a:cubicBezTo>
                  <a:pt x="1406554" y="83047"/>
                  <a:pt x="1381337" y="114590"/>
                  <a:pt x="1387169" y="228924"/>
                </a:cubicBezTo>
                <a:cubicBezTo>
                  <a:pt x="1259919" y="239029"/>
                  <a:pt x="1158190" y="177244"/>
                  <a:pt x="938651" y="228924"/>
                </a:cubicBezTo>
                <a:cubicBezTo>
                  <a:pt x="719112" y="280604"/>
                  <a:pt x="692422" y="226944"/>
                  <a:pt x="504005" y="228924"/>
                </a:cubicBezTo>
                <a:cubicBezTo>
                  <a:pt x="315588" y="230904"/>
                  <a:pt x="106154" y="173012"/>
                  <a:pt x="0" y="228924"/>
                </a:cubicBezTo>
                <a:cubicBezTo>
                  <a:pt x="-7971" y="130712"/>
                  <a:pt x="24713" y="68998"/>
                  <a:pt x="0" y="0"/>
                </a:cubicBezTo>
                <a:close/>
              </a:path>
              <a:path w="1387169" h="228924" stroke="0" extrusionOk="0">
                <a:moveTo>
                  <a:pt x="0" y="0"/>
                </a:moveTo>
                <a:cubicBezTo>
                  <a:pt x="216022" y="-8378"/>
                  <a:pt x="249786" y="12810"/>
                  <a:pt x="448518" y="0"/>
                </a:cubicBezTo>
                <a:cubicBezTo>
                  <a:pt x="647250" y="-12810"/>
                  <a:pt x="793687" y="38108"/>
                  <a:pt x="938651" y="0"/>
                </a:cubicBezTo>
                <a:cubicBezTo>
                  <a:pt x="1083615" y="-38108"/>
                  <a:pt x="1209328" y="11561"/>
                  <a:pt x="1387169" y="0"/>
                </a:cubicBezTo>
                <a:cubicBezTo>
                  <a:pt x="1396028" y="99493"/>
                  <a:pt x="1373892" y="153715"/>
                  <a:pt x="1387169" y="228924"/>
                </a:cubicBezTo>
                <a:cubicBezTo>
                  <a:pt x="1180322" y="262441"/>
                  <a:pt x="1112274" y="185176"/>
                  <a:pt x="910908" y="228924"/>
                </a:cubicBezTo>
                <a:cubicBezTo>
                  <a:pt x="709542" y="272672"/>
                  <a:pt x="617282" y="213801"/>
                  <a:pt x="476261" y="228924"/>
                </a:cubicBezTo>
                <a:cubicBezTo>
                  <a:pt x="335240" y="244047"/>
                  <a:pt x="139599" y="220032"/>
                  <a:pt x="0" y="228924"/>
                </a:cubicBezTo>
                <a:cubicBezTo>
                  <a:pt x="-2409" y="181975"/>
                  <a:pt x="22593" y="111509"/>
                  <a:pt x="0" y="0"/>
                </a:cubicBezTo>
                <a:close/>
              </a:path>
            </a:pathLst>
          </a:custGeom>
          <a:solidFill>
            <a:srgbClr val="FFF6EF"/>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500" dirty="0">
                <a:solidFill>
                  <a:schemeClr val="bg2">
                    <a:lumMod val="25000"/>
                  </a:schemeClr>
                </a:solidFill>
                <a:latin typeface="Arial Black" panose="020B0A04020102020204" pitchFamily="34" charset="0"/>
                <a:ea typeface="Adobe Heiti Std R" panose="020B0400000000000000" pitchFamily="34" charset="-128"/>
              </a:rPr>
              <a:t>makom.balev.project@gmail.com</a:t>
            </a:r>
          </a:p>
          <a:p>
            <a:r>
              <a:rPr lang="en-US" sz="500" dirty="0">
                <a:solidFill>
                  <a:schemeClr val="bg2">
                    <a:lumMod val="25000"/>
                  </a:schemeClr>
                </a:solidFill>
                <a:latin typeface="Arial Black" panose="020B0A04020102020204" pitchFamily="34" charset="0"/>
                <a:ea typeface="Adobe Heiti Std R" panose="020B0400000000000000" pitchFamily="34" charset="-128"/>
              </a:rPr>
              <a:t>054-5920281</a:t>
            </a:r>
            <a:endParaRPr lang="he-IL" sz="400" dirty="0">
              <a:solidFill>
                <a:schemeClr val="bg2">
                  <a:lumMod val="25000"/>
                </a:schemeClr>
              </a:solidFill>
              <a:latin typeface="Arial Black" panose="020B0A04020102020204" pitchFamily="34" charset="0"/>
              <a:ea typeface="Adobe Heiti Std R" panose="020B0400000000000000" pitchFamily="34" charset="-128"/>
            </a:endParaRPr>
          </a:p>
        </p:txBody>
      </p:sp>
      <p:pic>
        <p:nvPicPr>
          <p:cNvPr id="9" name="תמונה 8" descr="תמונה שמכילה טקסט, שלט, גרפיקה וקטורית&#10;&#10;התיאור נוצר באופן אוטומטי">
            <a:extLst>
              <a:ext uri="{FF2B5EF4-FFF2-40B4-BE49-F238E27FC236}">
                <a16:creationId xmlns:a16="http://schemas.microsoft.com/office/drawing/2014/main" id="{5B503F38-9100-4335-B4EC-07303EC44F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380" y="407488"/>
            <a:ext cx="658022" cy="645816"/>
          </a:xfrm>
          <a:prstGeom prst="rect">
            <a:avLst/>
          </a:prstGeom>
        </p:spPr>
      </p:pic>
      <p:sp>
        <p:nvSpPr>
          <p:cNvPr id="30" name="מלבן 29">
            <a:extLst>
              <a:ext uri="{FF2B5EF4-FFF2-40B4-BE49-F238E27FC236}">
                <a16:creationId xmlns:a16="http://schemas.microsoft.com/office/drawing/2014/main" id="{5408A7EF-C955-4B8A-8467-2251E2B442A9}"/>
              </a:ext>
            </a:extLst>
          </p:cNvPr>
          <p:cNvSpPr/>
          <p:nvPr/>
        </p:nvSpPr>
        <p:spPr>
          <a:xfrm>
            <a:off x="56880" y="661706"/>
            <a:ext cx="1387169" cy="85778"/>
          </a:xfrm>
          <a:custGeom>
            <a:avLst/>
            <a:gdLst>
              <a:gd name="connsiteX0" fmla="*/ 0 w 1387169"/>
              <a:gd name="connsiteY0" fmla="*/ 0 h 85778"/>
              <a:gd name="connsiteX1" fmla="*/ 476261 w 1387169"/>
              <a:gd name="connsiteY1" fmla="*/ 0 h 85778"/>
              <a:gd name="connsiteX2" fmla="*/ 966394 w 1387169"/>
              <a:gd name="connsiteY2" fmla="*/ 0 h 85778"/>
              <a:gd name="connsiteX3" fmla="*/ 1387169 w 1387169"/>
              <a:gd name="connsiteY3" fmla="*/ 0 h 85778"/>
              <a:gd name="connsiteX4" fmla="*/ 1387169 w 1387169"/>
              <a:gd name="connsiteY4" fmla="*/ 85778 h 85778"/>
              <a:gd name="connsiteX5" fmla="*/ 938651 w 1387169"/>
              <a:gd name="connsiteY5" fmla="*/ 85778 h 85778"/>
              <a:gd name="connsiteX6" fmla="*/ 504005 w 1387169"/>
              <a:gd name="connsiteY6" fmla="*/ 85778 h 85778"/>
              <a:gd name="connsiteX7" fmla="*/ 0 w 1387169"/>
              <a:gd name="connsiteY7" fmla="*/ 85778 h 85778"/>
              <a:gd name="connsiteX8" fmla="*/ 0 w 1387169"/>
              <a:gd name="connsiteY8" fmla="*/ 0 h 85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169" h="85778" fill="none" extrusionOk="0">
                <a:moveTo>
                  <a:pt x="0" y="0"/>
                </a:moveTo>
                <a:cubicBezTo>
                  <a:pt x="222341" y="-22211"/>
                  <a:pt x="249372" y="40298"/>
                  <a:pt x="476261" y="0"/>
                </a:cubicBezTo>
                <a:cubicBezTo>
                  <a:pt x="703150" y="-40298"/>
                  <a:pt x="758578" y="1320"/>
                  <a:pt x="966394" y="0"/>
                </a:cubicBezTo>
                <a:cubicBezTo>
                  <a:pt x="1174210" y="-1320"/>
                  <a:pt x="1294412" y="39946"/>
                  <a:pt x="1387169" y="0"/>
                </a:cubicBezTo>
                <a:cubicBezTo>
                  <a:pt x="1394197" y="18726"/>
                  <a:pt x="1379710" y="63666"/>
                  <a:pt x="1387169" y="85778"/>
                </a:cubicBezTo>
                <a:cubicBezTo>
                  <a:pt x="1259919" y="95883"/>
                  <a:pt x="1158190" y="34098"/>
                  <a:pt x="938651" y="85778"/>
                </a:cubicBezTo>
                <a:cubicBezTo>
                  <a:pt x="719112" y="137458"/>
                  <a:pt x="692422" y="83798"/>
                  <a:pt x="504005" y="85778"/>
                </a:cubicBezTo>
                <a:cubicBezTo>
                  <a:pt x="315588" y="87758"/>
                  <a:pt x="106154" y="29866"/>
                  <a:pt x="0" y="85778"/>
                </a:cubicBezTo>
                <a:cubicBezTo>
                  <a:pt x="-5570" y="59084"/>
                  <a:pt x="137" y="38280"/>
                  <a:pt x="0" y="0"/>
                </a:cubicBezTo>
                <a:close/>
              </a:path>
              <a:path w="1387169" h="85778" stroke="0" extrusionOk="0">
                <a:moveTo>
                  <a:pt x="0" y="0"/>
                </a:moveTo>
                <a:cubicBezTo>
                  <a:pt x="216022" y="-8378"/>
                  <a:pt x="249786" y="12810"/>
                  <a:pt x="448518" y="0"/>
                </a:cubicBezTo>
                <a:cubicBezTo>
                  <a:pt x="647250" y="-12810"/>
                  <a:pt x="793687" y="38108"/>
                  <a:pt x="938651" y="0"/>
                </a:cubicBezTo>
                <a:cubicBezTo>
                  <a:pt x="1083615" y="-38108"/>
                  <a:pt x="1209328" y="11561"/>
                  <a:pt x="1387169" y="0"/>
                </a:cubicBezTo>
                <a:cubicBezTo>
                  <a:pt x="1388533" y="18032"/>
                  <a:pt x="1378282" y="57357"/>
                  <a:pt x="1387169" y="85778"/>
                </a:cubicBezTo>
                <a:cubicBezTo>
                  <a:pt x="1180322" y="119295"/>
                  <a:pt x="1112274" y="42030"/>
                  <a:pt x="910908" y="85778"/>
                </a:cubicBezTo>
                <a:cubicBezTo>
                  <a:pt x="709542" y="129526"/>
                  <a:pt x="617282" y="70655"/>
                  <a:pt x="476261" y="85778"/>
                </a:cubicBezTo>
                <a:cubicBezTo>
                  <a:pt x="335240" y="100901"/>
                  <a:pt x="139599" y="76886"/>
                  <a:pt x="0" y="85778"/>
                </a:cubicBezTo>
                <a:cubicBezTo>
                  <a:pt x="-1411" y="53888"/>
                  <a:pt x="8581" y="41211"/>
                  <a:pt x="0" y="0"/>
                </a:cubicBezTo>
                <a:close/>
              </a:path>
            </a:pathLst>
          </a:custGeom>
          <a:solidFill>
            <a:srgbClr val="FFF6EF"/>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500" dirty="0">
                <a:solidFill>
                  <a:schemeClr val="bg2">
                    <a:lumMod val="25000"/>
                  </a:schemeClr>
                </a:solidFill>
                <a:latin typeface="Arial Black" panose="020B0A04020102020204" pitchFamily="34" charset="0"/>
                <a:ea typeface="Adobe Heiti Std R" panose="020B0400000000000000" pitchFamily="34" charset="-128"/>
              </a:rPr>
              <a:t>Facebook  |  Instagram  |  TikTok</a:t>
            </a:r>
            <a:endParaRPr lang="he-IL" sz="500" dirty="0">
              <a:solidFill>
                <a:schemeClr val="bg2">
                  <a:lumMod val="25000"/>
                </a:schemeClr>
              </a:solidFill>
              <a:latin typeface="Arial Black" panose="020B0A04020102020204" pitchFamily="34" charset="0"/>
              <a:ea typeface="Adobe Heiti Std R" panose="020B0400000000000000" pitchFamily="34" charset="-128"/>
            </a:endParaRPr>
          </a:p>
        </p:txBody>
      </p:sp>
      <p:sp>
        <p:nvSpPr>
          <p:cNvPr id="13" name="מלבן 12">
            <a:extLst>
              <a:ext uri="{FF2B5EF4-FFF2-40B4-BE49-F238E27FC236}">
                <a16:creationId xmlns:a16="http://schemas.microsoft.com/office/drawing/2014/main" id="{79DF1449-4279-40EE-AF44-429115CD8943}"/>
              </a:ext>
            </a:extLst>
          </p:cNvPr>
          <p:cNvSpPr/>
          <p:nvPr/>
        </p:nvSpPr>
        <p:spPr>
          <a:xfrm>
            <a:off x="582694" y="841883"/>
            <a:ext cx="5294478" cy="244986"/>
          </a:xfrm>
          <a:custGeom>
            <a:avLst/>
            <a:gdLst>
              <a:gd name="connsiteX0" fmla="*/ 0 w 5294478"/>
              <a:gd name="connsiteY0" fmla="*/ 0 h 244986"/>
              <a:gd name="connsiteX1" fmla="*/ 641220 w 5294478"/>
              <a:gd name="connsiteY1" fmla="*/ 0 h 244986"/>
              <a:gd name="connsiteX2" fmla="*/ 1123606 w 5294478"/>
              <a:gd name="connsiteY2" fmla="*/ 0 h 244986"/>
              <a:gd name="connsiteX3" fmla="*/ 1658936 w 5294478"/>
              <a:gd name="connsiteY3" fmla="*/ 0 h 244986"/>
              <a:gd name="connsiteX4" fmla="*/ 2247212 w 5294478"/>
              <a:gd name="connsiteY4" fmla="*/ 0 h 244986"/>
              <a:gd name="connsiteX5" fmla="*/ 2941377 w 5294478"/>
              <a:gd name="connsiteY5" fmla="*/ 0 h 244986"/>
              <a:gd name="connsiteX6" fmla="*/ 3635542 w 5294478"/>
              <a:gd name="connsiteY6" fmla="*/ 0 h 244986"/>
              <a:gd name="connsiteX7" fmla="*/ 4223817 w 5294478"/>
              <a:gd name="connsiteY7" fmla="*/ 0 h 244986"/>
              <a:gd name="connsiteX8" fmla="*/ 4706203 w 5294478"/>
              <a:gd name="connsiteY8" fmla="*/ 0 h 244986"/>
              <a:gd name="connsiteX9" fmla="*/ 5294478 w 5294478"/>
              <a:gd name="connsiteY9" fmla="*/ 0 h 244986"/>
              <a:gd name="connsiteX10" fmla="*/ 5294478 w 5294478"/>
              <a:gd name="connsiteY10" fmla="*/ 244986 h 244986"/>
              <a:gd name="connsiteX11" fmla="*/ 4865037 w 5294478"/>
              <a:gd name="connsiteY11" fmla="*/ 244986 h 244986"/>
              <a:gd name="connsiteX12" fmla="*/ 4329706 w 5294478"/>
              <a:gd name="connsiteY12" fmla="*/ 244986 h 244986"/>
              <a:gd name="connsiteX13" fmla="*/ 3635542 w 5294478"/>
              <a:gd name="connsiteY13" fmla="*/ 244986 h 244986"/>
              <a:gd name="connsiteX14" fmla="*/ 2994321 w 5294478"/>
              <a:gd name="connsiteY14" fmla="*/ 244986 h 244986"/>
              <a:gd name="connsiteX15" fmla="*/ 2300157 w 5294478"/>
              <a:gd name="connsiteY15" fmla="*/ 244986 h 244986"/>
              <a:gd name="connsiteX16" fmla="*/ 1605992 w 5294478"/>
              <a:gd name="connsiteY16" fmla="*/ 244986 h 244986"/>
              <a:gd name="connsiteX17" fmla="*/ 964772 w 5294478"/>
              <a:gd name="connsiteY17" fmla="*/ 244986 h 244986"/>
              <a:gd name="connsiteX18" fmla="*/ 0 w 5294478"/>
              <a:gd name="connsiteY18" fmla="*/ 244986 h 244986"/>
              <a:gd name="connsiteX19" fmla="*/ 0 w 5294478"/>
              <a:gd name="connsiteY19" fmla="*/ 0 h 24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94478" h="244986" extrusionOk="0">
                <a:moveTo>
                  <a:pt x="0" y="0"/>
                </a:moveTo>
                <a:cubicBezTo>
                  <a:pt x="152995" y="-29524"/>
                  <a:pt x="352474" y="29697"/>
                  <a:pt x="641220" y="0"/>
                </a:cubicBezTo>
                <a:cubicBezTo>
                  <a:pt x="929966" y="-29697"/>
                  <a:pt x="1003169" y="3072"/>
                  <a:pt x="1123606" y="0"/>
                </a:cubicBezTo>
                <a:cubicBezTo>
                  <a:pt x="1244043" y="-3072"/>
                  <a:pt x="1431965" y="58435"/>
                  <a:pt x="1658936" y="0"/>
                </a:cubicBezTo>
                <a:cubicBezTo>
                  <a:pt x="1885907" y="-58435"/>
                  <a:pt x="2062572" y="57881"/>
                  <a:pt x="2247212" y="0"/>
                </a:cubicBezTo>
                <a:cubicBezTo>
                  <a:pt x="2431852" y="-57881"/>
                  <a:pt x="2748072" y="11707"/>
                  <a:pt x="2941377" y="0"/>
                </a:cubicBezTo>
                <a:cubicBezTo>
                  <a:pt x="3134683" y="-11707"/>
                  <a:pt x="3437553" y="17419"/>
                  <a:pt x="3635542" y="0"/>
                </a:cubicBezTo>
                <a:cubicBezTo>
                  <a:pt x="3833531" y="-17419"/>
                  <a:pt x="4021895" y="51162"/>
                  <a:pt x="4223817" y="0"/>
                </a:cubicBezTo>
                <a:cubicBezTo>
                  <a:pt x="4425740" y="-51162"/>
                  <a:pt x="4534482" y="17076"/>
                  <a:pt x="4706203" y="0"/>
                </a:cubicBezTo>
                <a:cubicBezTo>
                  <a:pt x="4877924" y="-17076"/>
                  <a:pt x="5013213" y="32276"/>
                  <a:pt x="5294478" y="0"/>
                </a:cubicBezTo>
                <a:cubicBezTo>
                  <a:pt x="5309140" y="100437"/>
                  <a:pt x="5271961" y="129252"/>
                  <a:pt x="5294478" y="244986"/>
                </a:cubicBezTo>
                <a:cubicBezTo>
                  <a:pt x="5148665" y="275905"/>
                  <a:pt x="4961558" y="209440"/>
                  <a:pt x="4865037" y="244986"/>
                </a:cubicBezTo>
                <a:cubicBezTo>
                  <a:pt x="4768516" y="280532"/>
                  <a:pt x="4525729" y="225895"/>
                  <a:pt x="4329706" y="244986"/>
                </a:cubicBezTo>
                <a:cubicBezTo>
                  <a:pt x="4133683" y="264077"/>
                  <a:pt x="3826072" y="213300"/>
                  <a:pt x="3635542" y="244986"/>
                </a:cubicBezTo>
                <a:cubicBezTo>
                  <a:pt x="3445012" y="276672"/>
                  <a:pt x="3267410" y="209403"/>
                  <a:pt x="2994321" y="244986"/>
                </a:cubicBezTo>
                <a:cubicBezTo>
                  <a:pt x="2721232" y="280569"/>
                  <a:pt x="2561638" y="174106"/>
                  <a:pt x="2300157" y="244986"/>
                </a:cubicBezTo>
                <a:cubicBezTo>
                  <a:pt x="2038676" y="315866"/>
                  <a:pt x="1825519" y="181080"/>
                  <a:pt x="1605992" y="244986"/>
                </a:cubicBezTo>
                <a:cubicBezTo>
                  <a:pt x="1386465" y="308892"/>
                  <a:pt x="1177478" y="205714"/>
                  <a:pt x="964772" y="244986"/>
                </a:cubicBezTo>
                <a:cubicBezTo>
                  <a:pt x="752066" y="284258"/>
                  <a:pt x="443973" y="148172"/>
                  <a:pt x="0" y="244986"/>
                </a:cubicBezTo>
                <a:cubicBezTo>
                  <a:pt x="-28518" y="186301"/>
                  <a:pt x="6572" y="89681"/>
                  <a:pt x="0" y="0"/>
                </a:cubicBezTo>
                <a:close/>
              </a:path>
            </a:pathLst>
          </a:custGeom>
          <a:noFill/>
          <a:ln>
            <a:noFill/>
            <a:extLst>
              <a:ext uri="{C807C97D-BFC1-408E-A445-0C87EB9F89A2}">
                <ask:lineSketchStyleProps xmlns:ask="http://schemas.microsoft.com/office/drawing/2018/sketchyshapes" sd="582065366">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1"/>
            <a:r>
              <a:rPr lang="he-IL" sz="1400" b="1" dirty="0">
                <a:solidFill>
                  <a:schemeClr val="tx1"/>
                </a:solidFill>
                <a:latin typeface="Makom Balev Hebrew" panose="02000503000000000000" pitchFamily="2" charset="-79"/>
                <a:cs typeface="Makom Balev Hebrew" panose="02000503000000000000" pitchFamily="2" charset="-79"/>
              </a:rPr>
              <a:t>בית</a:t>
            </a:r>
            <a:r>
              <a:rPr lang="he-IL" sz="1400" b="1" dirty="0">
                <a:solidFill>
                  <a:srgbClr val="8A2F2E"/>
                </a:solidFill>
                <a:latin typeface="Makom Balev Hebrew" panose="02000503000000000000" pitchFamily="2" charset="-79"/>
                <a:cs typeface="Makom Balev Hebrew" panose="02000503000000000000" pitchFamily="2" charset="-79"/>
              </a:rPr>
              <a:t>      אודות      בלוג      גלריה      הצטרפות      יצירת קשר      תרומה</a:t>
            </a:r>
          </a:p>
        </p:txBody>
      </p:sp>
      <p:pic>
        <p:nvPicPr>
          <p:cNvPr id="34" name="תמונה 33" descr="תמונה שמכילה טקסט, שלט, גרפיקה וקטורית&#10;&#10;התיאור נוצר באופן אוטומטי">
            <a:extLst>
              <a:ext uri="{FF2B5EF4-FFF2-40B4-BE49-F238E27FC236}">
                <a16:creationId xmlns:a16="http://schemas.microsoft.com/office/drawing/2014/main" id="{BF2E873E-7176-4AB4-94BE-06386CCBF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6358" y="13047"/>
            <a:ext cx="146683" cy="143962"/>
          </a:xfrm>
          <a:prstGeom prst="rect">
            <a:avLst/>
          </a:prstGeom>
          <a:solidFill>
            <a:srgbClr val="FCD0D0"/>
          </a:solidFill>
        </p:spPr>
      </p:pic>
      <p:sp>
        <p:nvSpPr>
          <p:cNvPr id="8" name="מלבן 7">
            <a:extLst>
              <a:ext uri="{FF2B5EF4-FFF2-40B4-BE49-F238E27FC236}">
                <a16:creationId xmlns:a16="http://schemas.microsoft.com/office/drawing/2014/main" id="{2AA00327-369B-4874-A77C-4AA218078C72}"/>
              </a:ext>
            </a:extLst>
          </p:cNvPr>
          <p:cNvSpPr/>
          <p:nvPr/>
        </p:nvSpPr>
        <p:spPr>
          <a:xfrm>
            <a:off x="1243484" y="40193"/>
            <a:ext cx="45719" cy="98514"/>
          </a:xfrm>
          <a:prstGeom prst="rect">
            <a:avLst/>
          </a:prstGeom>
          <a:solidFill>
            <a:srgbClr val="DF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sp>
        <p:nvSpPr>
          <p:cNvPr id="35" name="מלבן 34">
            <a:extLst>
              <a:ext uri="{FF2B5EF4-FFF2-40B4-BE49-F238E27FC236}">
                <a16:creationId xmlns:a16="http://schemas.microsoft.com/office/drawing/2014/main" id="{600AA004-3E90-41F9-A84D-DEE657AB97FF}"/>
              </a:ext>
            </a:extLst>
          </p:cNvPr>
          <p:cNvSpPr/>
          <p:nvPr/>
        </p:nvSpPr>
        <p:spPr>
          <a:xfrm>
            <a:off x="0" y="1109628"/>
            <a:ext cx="6858000" cy="7672422"/>
          </a:xfrm>
          <a:prstGeom prst="rect">
            <a:avLst/>
          </a:prstGeom>
          <a:solidFill>
            <a:srgbClr val="FFE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B05252"/>
              </a:solidFill>
            </a:endParaRPr>
          </a:p>
        </p:txBody>
      </p:sp>
      <p:sp>
        <p:nvSpPr>
          <p:cNvPr id="37" name="מלבן 36">
            <a:extLst>
              <a:ext uri="{FF2B5EF4-FFF2-40B4-BE49-F238E27FC236}">
                <a16:creationId xmlns:a16="http://schemas.microsoft.com/office/drawing/2014/main" id="{5B9D6C3A-E339-4C15-8C3E-757750A11504}"/>
              </a:ext>
            </a:extLst>
          </p:cNvPr>
          <p:cNvSpPr/>
          <p:nvPr/>
        </p:nvSpPr>
        <p:spPr>
          <a:xfrm>
            <a:off x="0" y="7767783"/>
            <a:ext cx="6858000" cy="7434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B05252"/>
              </a:solidFill>
            </a:endParaRPr>
          </a:p>
        </p:txBody>
      </p:sp>
      <p:sp>
        <p:nvSpPr>
          <p:cNvPr id="39" name="מלבן 38">
            <a:extLst>
              <a:ext uri="{FF2B5EF4-FFF2-40B4-BE49-F238E27FC236}">
                <a16:creationId xmlns:a16="http://schemas.microsoft.com/office/drawing/2014/main" id="{ACD11089-6A3E-4314-91C5-3256C9F2A320}"/>
              </a:ext>
            </a:extLst>
          </p:cNvPr>
          <p:cNvSpPr/>
          <p:nvPr/>
        </p:nvSpPr>
        <p:spPr>
          <a:xfrm>
            <a:off x="57196" y="7815465"/>
            <a:ext cx="2061602" cy="398494"/>
          </a:xfrm>
          <a:custGeom>
            <a:avLst/>
            <a:gdLst>
              <a:gd name="connsiteX0" fmla="*/ 0 w 2061602"/>
              <a:gd name="connsiteY0" fmla="*/ 0 h 398494"/>
              <a:gd name="connsiteX1" fmla="*/ 536017 w 2061602"/>
              <a:gd name="connsiteY1" fmla="*/ 0 h 398494"/>
              <a:gd name="connsiteX2" fmla="*/ 989569 w 2061602"/>
              <a:gd name="connsiteY2" fmla="*/ 0 h 398494"/>
              <a:gd name="connsiteX3" fmla="*/ 1525585 w 2061602"/>
              <a:gd name="connsiteY3" fmla="*/ 0 h 398494"/>
              <a:gd name="connsiteX4" fmla="*/ 2061602 w 2061602"/>
              <a:gd name="connsiteY4" fmla="*/ 0 h 398494"/>
              <a:gd name="connsiteX5" fmla="*/ 2061602 w 2061602"/>
              <a:gd name="connsiteY5" fmla="*/ 398494 h 398494"/>
              <a:gd name="connsiteX6" fmla="*/ 1525585 w 2061602"/>
              <a:gd name="connsiteY6" fmla="*/ 398494 h 398494"/>
              <a:gd name="connsiteX7" fmla="*/ 968953 w 2061602"/>
              <a:gd name="connsiteY7" fmla="*/ 398494 h 398494"/>
              <a:gd name="connsiteX8" fmla="*/ 0 w 2061602"/>
              <a:gd name="connsiteY8" fmla="*/ 398494 h 398494"/>
              <a:gd name="connsiteX9" fmla="*/ 0 w 2061602"/>
              <a:gd name="connsiteY9" fmla="*/ 0 h 39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1602" h="398494" fill="none" extrusionOk="0">
                <a:moveTo>
                  <a:pt x="0" y="0"/>
                </a:moveTo>
                <a:cubicBezTo>
                  <a:pt x="157216" y="-51065"/>
                  <a:pt x="323417" y="27595"/>
                  <a:pt x="536017" y="0"/>
                </a:cubicBezTo>
                <a:cubicBezTo>
                  <a:pt x="748617" y="-27595"/>
                  <a:pt x="763055" y="52950"/>
                  <a:pt x="989569" y="0"/>
                </a:cubicBezTo>
                <a:cubicBezTo>
                  <a:pt x="1216083" y="-52950"/>
                  <a:pt x="1277307" y="46147"/>
                  <a:pt x="1525585" y="0"/>
                </a:cubicBezTo>
                <a:cubicBezTo>
                  <a:pt x="1773863" y="-46147"/>
                  <a:pt x="1886162" y="180"/>
                  <a:pt x="2061602" y="0"/>
                </a:cubicBezTo>
                <a:cubicBezTo>
                  <a:pt x="2070329" y="196684"/>
                  <a:pt x="2035518" y="275862"/>
                  <a:pt x="2061602" y="398494"/>
                </a:cubicBezTo>
                <a:cubicBezTo>
                  <a:pt x="1933355" y="407646"/>
                  <a:pt x="1733548" y="383651"/>
                  <a:pt x="1525585" y="398494"/>
                </a:cubicBezTo>
                <a:cubicBezTo>
                  <a:pt x="1317622" y="413337"/>
                  <a:pt x="1129290" y="332443"/>
                  <a:pt x="968953" y="398494"/>
                </a:cubicBezTo>
                <a:cubicBezTo>
                  <a:pt x="808616" y="464545"/>
                  <a:pt x="340702" y="325248"/>
                  <a:pt x="0" y="398494"/>
                </a:cubicBezTo>
                <a:cubicBezTo>
                  <a:pt x="-18347" y="310100"/>
                  <a:pt x="47768" y="173634"/>
                  <a:pt x="0" y="0"/>
                </a:cubicBezTo>
                <a:close/>
              </a:path>
              <a:path w="2061602" h="398494" stroke="0" extrusionOk="0">
                <a:moveTo>
                  <a:pt x="0" y="0"/>
                </a:moveTo>
                <a:cubicBezTo>
                  <a:pt x="189831" y="-47483"/>
                  <a:pt x="355608" y="57059"/>
                  <a:pt x="494784" y="0"/>
                </a:cubicBezTo>
                <a:cubicBezTo>
                  <a:pt x="633960" y="-57059"/>
                  <a:pt x="892074" y="676"/>
                  <a:pt x="1051417" y="0"/>
                </a:cubicBezTo>
                <a:cubicBezTo>
                  <a:pt x="1210760" y="-676"/>
                  <a:pt x="1358246" y="36305"/>
                  <a:pt x="1566818" y="0"/>
                </a:cubicBezTo>
                <a:cubicBezTo>
                  <a:pt x="1775390" y="-36305"/>
                  <a:pt x="1828878" y="29917"/>
                  <a:pt x="2061602" y="0"/>
                </a:cubicBezTo>
                <a:cubicBezTo>
                  <a:pt x="2102632" y="85854"/>
                  <a:pt x="2060661" y="247478"/>
                  <a:pt x="2061602" y="398494"/>
                </a:cubicBezTo>
                <a:cubicBezTo>
                  <a:pt x="1867201" y="436304"/>
                  <a:pt x="1633576" y="336370"/>
                  <a:pt x="1525585" y="398494"/>
                </a:cubicBezTo>
                <a:cubicBezTo>
                  <a:pt x="1417594" y="460618"/>
                  <a:pt x="1241959" y="398125"/>
                  <a:pt x="1051417" y="398494"/>
                </a:cubicBezTo>
                <a:cubicBezTo>
                  <a:pt x="860875" y="398863"/>
                  <a:pt x="824563" y="395116"/>
                  <a:pt x="597865" y="398494"/>
                </a:cubicBezTo>
                <a:cubicBezTo>
                  <a:pt x="371167" y="401872"/>
                  <a:pt x="243184" y="374121"/>
                  <a:pt x="0" y="398494"/>
                </a:cubicBezTo>
                <a:cubicBezTo>
                  <a:pt x="-41880" y="244019"/>
                  <a:pt x="35050" y="182017"/>
                  <a:pt x="0" y="0"/>
                </a:cubicBezTo>
                <a:close/>
              </a:path>
            </a:pathLst>
          </a:custGeom>
          <a:solidFill>
            <a:srgbClr val="FFF6EF"/>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800" dirty="0">
                <a:solidFill>
                  <a:schemeClr val="bg2">
                    <a:lumMod val="25000"/>
                  </a:schemeClr>
                </a:solidFill>
                <a:latin typeface="Arial Black" panose="020B0A04020102020204" pitchFamily="34" charset="0"/>
                <a:ea typeface="Adobe Heiti Std R" panose="020B0400000000000000" pitchFamily="34" charset="-128"/>
              </a:rPr>
              <a:t>makom.balev.project@gmail.com</a:t>
            </a:r>
          </a:p>
          <a:p>
            <a:r>
              <a:rPr lang="en-US" sz="800" dirty="0">
                <a:solidFill>
                  <a:schemeClr val="bg2">
                    <a:lumMod val="25000"/>
                  </a:schemeClr>
                </a:solidFill>
                <a:latin typeface="Arial Black" panose="020B0A04020102020204" pitchFamily="34" charset="0"/>
                <a:ea typeface="Adobe Heiti Std R" panose="020B0400000000000000" pitchFamily="34" charset="-128"/>
              </a:rPr>
              <a:t>054-5920281</a:t>
            </a:r>
            <a:endParaRPr lang="he-IL" sz="700" dirty="0">
              <a:solidFill>
                <a:schemeClr val="bg2">
                  <a:lumMod val="25000"/>
                </a:schemeClr>
              </a:solidFill>
              <a:latin typeface="Arial Black" panose="020B0A04020102020204" pitchFamily="34" charset="0"/>
              <a:ea typeface="Adobe Heiti Std R" panose="020B0400000000000000" pitchFamily="34" charset="-128"/>
            </a:endParaRPr>
          </a:p>
        </p:txBody>
      </p:sp>
      <p:sp>
        <p:nvSpPr>
          <p:cNvPr id="42" name="מלבן 41">
            <a:extLst>
              <a:ext uri="{FF2B5EF4-FFF2-40B4-BE49-F238E27FC236}">
                <a16:creationId xmlns:a16="http://schemas.microsoft.com/office/drawing/2014/main" id="{2DE1641D-86BB-428C-AE0B-5501D294AF56}"/>
              </a:ext>
            </a:extLst>
          </p:cNvPr>
          <p:cNvSpPr/>
          <p:nvPr/>
        </p:nvSpPr>
        <p:spPr>
          <a:xfrm>
            <a:off x="57197" y="8260933"/>
            <a:ext cx="2061601" cy="190921"/>
          </a:xfrm>
          <a:custGeom>
            <a:avLst/>
            <a:gdLst>
              <a:gd name="connsiteX0" fmla="*/ 0 w 2061601"/>
              <a:gd name="connsiteY0" fmla="*/ 0 h 190921"/>
              <a:gd name="connsiteX1" fmla="*/ 536016 w 2061601"/>
              <a:gd name="connsiteY1" fmla="*/ 0 h 190921"/>
              <a:gd name="connsiteX2" fmla="*/ 989568 w 2061601"/>
              <a:gd name="connsiteY2" fmla="*/ 0 h 190921"/>
              <a:gd name="connsiteX3" fmla="*/ 1525585 w 2061601"/>
              <a:gd name="connsiteY3" fmla="*/ 0 h 190921"/>
              <a:gd name="connsiteX4" fmla="*/ 2061601 w 2061601"/>
              <a:gd name="connsiteY4" fmla="*/ 0 h 190921"/>
              <a:gd name="connsiteX5" fmla="*/ 2061601 w 2061601"/>
              <a:gd name="connsiteY5" fmla="*/ 190921 h 190921"/>
              <a:gd name="connsiteX6" fmla="*/ 1525585 w 2061601"/>
              <a:gd name="connsiteY6" fmla="*/ 190921 h 190921"/>
              <a:gd name="connsiteX7" fmla="*/ 968952 w 2061601"/>
              <a:gd name="connsiteY7" fmla="*/ 190921 h 190921"/>
              <a:gd name="connsiteX8" fmla="*/ 0 w 2061601"/>
              <a:gd name="connsiteY8" fmla="*/ 190921 h 190921"/>
              <a:gd name="connsiteX9" fmla="*/ 0 w 2061601"/>
              <a:gd name="connsiteY9" fmla="*/ 0 h 19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1601" h="190921" fill="none" extrusionOk="0">
                <a:moveTo>
                  <a:pt x="0" y="0"/>
                </a:moveTo>
                <a:cubicBezTo>
                  <a:pt x="159475" y="-50386"/>
                  <a:pt x="326507" y="31499"/>
                  <a:pt x="536016" y="0"/>
                </a:cubicBezTo>
                <a:cubicBezTo>
                  <a:pt x="745525" y="-31499"/>
                  <a:pt x="763054" y="52950"/>
                  <a:pt x="989568" y="0"/>
                </a:cubicBezTo>
                <a:cubicBezTo>
                  <a:pt x="1216082" y="-52950"/>
                  <a:pt x="1275987" y="44378"/>
                  <a:pt x="1525585" y="0"/>
                </a:cubicBezTo>
                <a:cubicBezTo>
                  <a:pt x="1775183" y="-44378"/>
                  <a:pt x="1893299" y="5798"/>
                  <a:pt x="2061601" y="0"/>
                </a:cubicBezTo>
                <a:cubicBezTo>
                  <a:pt x="2068221" y="42660"/>
                  <a:pt x="2047612" y="98997"/>
                  <a:pt x="2061601" y="190921"/>
                </a:cubicBezTo>
                <a:cubicBezTo>
                  <a:pt x="1928123" y="197747"/>
                  <a:pt x="1729742" y="171957"/>
                  <a:pt x="1525585" y="190921"/>
                </a:cubicBezTo>
                <a:cubicBezTo>
                  <a:pt x="1321428" y="209885"/>
                  <a:pt x="1129543" y="125039"/>
                  <a:pt x="968952" y="190921"/>
                </a:cubicBezTo>
                <a:cubicBezTo>
                  <a:pt x="808361" y="256803"/>
                  <a:pt x="336951" y="114926"/>
                  <a:pt x="0" y="190921"/>
                </a:cubicBezTo>
                <a:cubicBezTo>
                  <a:pt x="-18343" y="96468"/>
                  <a:pt x="8299" y="54539"/>
                  <a:pt x="0" y="0"/>
                </a:cubicBezTo>
                <a:close/>
              </a:path>
              <a:path w="2061601" h="190921" stroke="0" extrusionOk="0">
                <a:moveTo>
                  <a:pt x="0" y="0"/>
                </a:moveTo>
                <a:cubicBezTo>
                  <a:pt x="189831" y="-47483"/>
                  <a:pt x="355608" y="57059"/>
                  <a:pt x="494784" y="0"/>
                </a:cubicBezTo>
                <a:cubicBezTo>
                  <a:pt x="633960" y="-57059"/>
                  <a:pt x="892074" y="676"/>
                  <a:pt x="1051417" y="0"/>
                </a:cubicBezTo>
                <a:cubicBezTo>
                  <a:pt x="1210760" y="-676"/>
                  <a:pt x="1363138" y="39074"/>
                  <a:pt x="1566817" y="0"/>
                </a:cubicBezTo>
                <a:cubicBezTo>
                  <a:pt x="1770496" y="-39074"/>
                  <a:pt x="1828877" y="29917"/>
                  <a:pt x="2061601" y="0"/>
                </a:cubicBezTo>
                <a:cubicBezTo>
                  <a:pt x="2072320" y="88076"/>
                  <a:pt x="2046624" y="128205"/>
                  <a:pt x="2061601" y="190921"/>
                </a:cubicBezTo>
                <a:cubicBezTo>
                  <a:pt x="1859687" y="225158"/>
                  <a:pt x="1633193" y="185307"/>
                  <a:pt x="1525585" y="190921"/>
                </a:cubicBezTo>
                <a:cubicBezTo>
                  <a:pt x="1417977" y="196535"/>
                  <a:pt x="1241959" y="190552"/>
                  <a:pt x="1051417" y="190921"/>
                </a:cubicBezTo>
                <a:cubicBezTo>
                  <a:pt x="860875" y="191290"/>
                  <a:pt x="689389" y="136513"/>
                  <a:pt x="597864" y="190921"/>
                </a:cubicBezTo>
                <a:cubicBezTo>
                  <a:pt x="506339" y="245329"/>
                  <a:pt x="240192" y="164271"/>
                  <a:pt x="0" y="190921"/>
                </a:cubicBezTo>
                <a:cubicBezTo>
                  <a:pt x="-20401" y="97750"/>
                  <a:pt x="1773" y="82218"/>
                  <a:pt x="0" y="0"/>
                </a:cubicBezTo>
                <a:close/>
              </a:path>
            </a:pathLst>
          </a:custGeom>
          <a:solidFill>
            <a:srgbClr val="FFF6EF"/>
          </a:solidFill>
          <a:ln>
            <a:noFill/>
            <a:extLst>
              <a:ext uri="{C807C97D-BFC1-408E-A445-0C87EB9F89A2}">
                <ask:lineSketchStyleProps xmlns:ask="http://schemas.microsoft.com/office/drawing/2018/sketchyshapes" sd="16788261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800" dirty="0">
                <a:solidFill>
                  <a:schemeClr val="bg2">
                    <a:lumMod val="25000"/>
                  </a:schemeClr>
                </a:solidFill>
                <a:latin typeface="Arial Black" panose="020B0A04020102020204" pitchFamily="34" charset="0"/>
                <a:ea typeface="Adobe Heiti Std R" panose="020B0400000000000000" pitchFamily="34" charset="-128"/>
              </a:rPr>
              <a:t>Facebook  |  Instagram  |  TikTok</a:t>
            </a:r>
            <a:endParaRPr lang="he-IL" sz="800" dirty="0">
              <a:solidFill>
                <a:schemeClr val="bg2">
                  <a:lumMod val="25000"/>
                </a:schemeClr>
              </a:solidFill>
              <a:latin typeface="Arial Black" panose="020B0A04020102020204" pitchFamily="34" charset="0"/>
              <a:ea typeface="Adobe Heiti Std R" panose="020B0400000000000000" pitchFamily="34" charset="-128"/>
            </a:endParaRPr>
          </a:p>
        </p:txBody>
      </p:sp>
      <p:sp>
        <p:nvSpPr>
          <p:cNvPr id="43" name="תיבת טקסט 42">
            <a:extLst>
              <a:ext uri="{FF2B5EF4-FFF2-40B4-BE49-F238E27FC236}">
                <a16:creationId xmlns:a16="http://schemas.microsoft.com/office/drawing/2014/main" id="{5F83FBF1-2A8C-40B0-BD18-D8AB81AB83ED}"/>
              </a:ext>
            </a:extLst>
          </p:cNvPr>
          <p:cNvSpPr txBox="1"/>
          <p:nvPr/>
        </p:nvSpPr>
        <p:spPr>
          <a:xfrm>
            <a:off x="5844531" y="7767783"/>
            <a:ext cx="1013469" cy="761747"/>
          </a:xfrm>
          <a:prstGeom prst="rect">
            <a:avLst/>
          </a:prstGeom>
          <a:noFill/>
        </p:spPr>
        <p:txBody>
          <a:bodyPr wrap="square" rtlCol="1">
            <a:spAutoFit/>
          </a:bodyPr>
          <a:lstStyle/>
          <a:p>
            <a:pPr algn="r"/>
            <a:r>
              <a:rPr lang="he-IL" sz="1200" dirty="0">
                <a:solidFill>
                  <a:srgbClr val="B05252"/>
                </a:solidFill>
                <a:latin typeface="Makombalevhebrew" panose="02000503000000000000" pitchFamily="2" charset="-79"/>
                <a:cs typeface="Makombalevhebrew" panose="02000503000000000000" pitchFamily="2" charset="-79"/>
              </a:rPr>
              <a:t>תודה רבה ל:</a:t>
            </a:r>
            <a:br>
              <a:rPr lang="en-US" sz="1200" dirty="0">
                <a:solidFill>
                  <a:srgbClr val="B05252"/>
                </a:solidFill>
                <a:latin typeface="Makombalevhebrew" panose="02000503000000000000" pitchFamily="2" charset="-79"/>
                <a:cs typeface="Makombalevhebrew" panose="02000503000000000000" pitchFamily="2" charset="-79"/>
              </a:rPr>
            </a:br>
            <a:r>
              <a:rPr lang="he-IL" sz="1050" dirty="0">
                <a:solidFill>
                  <a:srgbClr val="B05252"/>
                </a:solidFill>
                <a:latin typeface="Makombalevhebrew" panose="02000503000000000000" pitchFamily="2" charset="-79"/>
                <a:cs typeface="Makombalevhebrew" panose="02000503000000000000" pitchFamily="2" charset="-79"/>
              </a:rPr>
              <a:t>#</a:t>
            </a:r>
            <a:br>
              <a:rPr lang="en-US" sz="1050" dirty="0">
                <a:solidFill>
                  <a:srgbClr val="B05252"/>
                </a:solidFill>
                <a:latin typeface="Makombalevhebrew" panose="02000503000000000000" pitchFamily="2" charset="-79"/>
                <a:cs typeface="Makombalevhebrew" panose="02000503000000000000" pitchFamily="2" charset="-79"/>
              </a:rPr>
            </a:br>
            <a:r>
              <a:rPr lang="he-IL" sz="1050" dirty="0">
                <a:solidFill>
                  <a:srgbClr val="B05252"/>
                </a:solidFill>
                <a:latin typeface="Makombalevhebrew" panose="02000503000000000000" pitchFamily="2" charset="-79"/>
                <a:cs typeface="Makombalevhebrew" panose="02000503000000000000" pitchFamily="2" charset="-79"/>
              </a:rPr>
              <a:t>#</a:t>
            </a:r>
          </a:p>
          <a:p>
            <a:pPr algn="r"/>
            <a:r>
              <a:rPr lang="he-IL" sz="1050" dirty="0">
                <a:solidFill>
                  <a:srgbClr val="B05252"/>
                </a:solidFill>
                <a:latin typeface="Makombalevhebrew" panose="02000503000000000000" pitchFamily="2" charset="-79"/>
                <a:cs typeface="Makombalevhebrew" panose="02000503000000000000" pitchFamily="2" charset="-79"/>
              </a:rPr>
              <a:t>#</a:t>
            </a:r>
          </a:p>
        </p:txBody>
      </p:sp>
      <p:grpSp>
        <p:nvGrpSpPr>
          <p:cNvPr id="45" name="קבוצה 44">
            <a:extLst>
              <a:ext uri="{FF2B5EF4-FFF2-40B4-BE49-F238E27FC236}">
                <a16:creationId xmlns:a16="http://schemas.microsoft.com/office/drawing/2014/main" id="{4FC01C50-88D9-44A2-8D9D-FF26C8DE0C52}"/>
              </a:ext>
            </a:extLst>
          </p:cNvPr>
          <p:cNvGrpSpPr/>
          <p:nvPr/>
        </p:nvGrpSpPr>
        <p:grpSpPr>
          <a:xfrm>
            <a:off x="476794" y="1447460"/>
            <a:ext cx="5904412" cy="2306084"/>
            <a:chOff x="476794" y="3569336"/>
            <a:chExt cx="5904412" cy="2306084"/>
          </a:xfrm>
        </p:grpSpPr>
        <p:sp>
          <p:nvSpPr>
            <p:cNvPr id="46" name="מלבן 45">
              <a:extLst>
                <a:ext uri="{FF2B5EF4-FFF2-40B4-BE49-F238E27FC236}">
                  <a16:creationId xmlns:a16="http://schemas.microsoft.com/office/drawing/2014/main" id="{F0B08A6F-D839-476B-94BE-558A709A8913}"/>
                </a:ext>
              </a:extLst>
            </p:cNvPr>
            <p:cNvSpPr/>
            <p:nvPr/>
          </p:nvSpPr>
          <p:spPr>
            <a:xfrm>
              <a:off x="476794" y="3569336"/>
              <a:ext cx="5904412" cy="2306084"/>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B05252"/>
                </a:solidFill>
              </a:endParaRPr>
            </a:p>
          </p:txBody>
        </p:sp>
        <p:sp>
          <p:nvSpPr>
            <p:cNvPr id="48" name="מלבן 47">
              <a:extLst>
                <a:ext uri="{FF2B5EF4-FFF2-40B4-BE49-F238E27FC236}">
                  <a16:creationId xmlns:a16="http://schemas.microsoft.com/office/drawing/2014/main" id="{77C1459B-6E39-4710-AB20-5A723AA5A657}"/>
                </a:ext>
              </a:extLst>
            </p:cNvPr>
            <p:cNvSpPr/>
            <p:nvPr/>
          </p:nvSpPr>
          <p:spPr>
            <a:xfrm>
              <a:off x="4503563" y="3681177"/>
              <a:ext cx="1755522" cy="216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a:r>
                <a:rPr lang="he-IL" dirty="0">
                  <a:solidFill>
                    <a:schemeClr val="tx1"/>
                  </a:solidFill>
                  <a:latin typeface="Makom Balev Hebrew" panose="02000503000000000000" pitchFamily="2" charset="-79"/>
                  <a:cs typeface="Makom Balev Hebrew" panose="02000503000000000000" pitchFamily="2" charset="-79"/>
                </a:rPr>
                <a:t>שושי למען האחר</a:t>
              </a:r>
            </a:p>
          </p:txBody>
        </p:sp>
        <p:sp>
          <p:nvSpPr>
            <p:cNvPr id="49" name="מלבן 48">
              <a:extLst>
                <a:ext uri="{FF2B5EF4-FFF2-40B4-BE49-F238E27FC236}">
                  <a16:creationId xmlns:a16="http://schemas.microsoft.com/office/drawing/2014/main" id="{BB323E97-D96B-4097-B317-0020899344F2}"/>
                </a:ext>
              </a:extLst>
            </p:cNvPr>
            <p:cNvSpPr/>
            <p:nvPr/>
          </p:nvSpPr>
          <p:spPr>
            <a:xfrm>
              <a:off x="2801983" y="4009587"/>
              <a:ext cx="3457101" cy="126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r>
                <a:rPr lang="he-IL" sz="1050" dirty="0">
                  <a:solidFill>
                    <a:schemeClr val="tx1"/>
                  </a:solidFill>
                  <a:latin typeface="+mj-lt"/>
                </a:rPr>
                <a:t>שושי, בת 67 מרמת גן מסתובבת בימים אלו ברחובות תל אביב ומחלקת מזון לנזקקים. "כבר מעל לשנה שאני חסרת עבודה" אומרת שושי" העזרה לאחר ממלאת אותי גאווה ושמחה" לאחרונה שושי פועלת רבות לרווחת דירי הרחוב ואף הקימה מתחם לינה ובית תמחוי בשלושה ערים שונות. שושי שמחה שניתנה לה היכולת לסייע לאחרים. ששושי נשאלת למה היא לא מפסיקה או נחה היא טוענת "שאין סיבה ואין ממה לנוח"</a:t>
              </a:r>
            </a:p>
            <a:p>
              <a:pPr algn="r"/>
              <a:r>
                <a:rPr lang="he-IL" sz="1050" u="sng" dirty="0">
                  <a:solidFill>
                    <a:schemeClr val="tx1"/>
                  </a:solidFill>
                </a:rPr>
                <a:t>להמשך קריאה</a:t>
              </a:r>
            </a:p>
          </p:txBody>
        </p:sp>
        <p:sp>
          <p:nvSpPr>
            <p:cNvPr id="50" name="מלבן 49">
              <a:extLst>
                <a:ext uri="{FF2B5EF4-FFF2-40B4-BE49-F238E27FC236}">
                  <a16:creationId xmlns:a16="http://schemas.microsoft.com/office/drawing/2014/main" id="{3566296A-09B0-4A8F-BBC4-9C6AA43D5032}"/>
                </a:ext>
              </a:extLst>
            </p:cNvPr>
            <p:cNvSpPr/>
            <p:nvPr/>
          </p:nvSpPr>
          <p:spPr>
            <a:xfrm>
              <a:off x="4005226" y="3757642"/>
              <a:ext cx="702743" cy="1401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r>
                <a:rPr lang="he-IL" sz="1000" dirty="0">
                  <a:solidFill>
                    <a:schemeClr val="tx1"/>
                  </a:solidFill>
                  <a:latin typeface="Makom Balev Hebrew" panose="02000503000000000000" pitchFamily="2" charset="-79"/>
                  <a:cs typeface="Makom Balev Hebrew" panose="02000503000000000000" pitchFamily="2" charset="-79"/>
                </a:rPr>
                <a:t>12/4/21</a:t>
              </a:r>
            </a:p>
          </p:txBody>
        </p:sp>
        <p:pic>
          <p:nvPicPr>
            <p:cNvPr id="51" name="תמונה 50">
              <a:extLst>
                <a:ext uri="{FF2B5EF4-FFF2-40B4-BE49-F238E27FC236}">
                  <a16:creationId xmlns:a16="http://schemas.microsoft.com/office/drawing/2014/main" id="{C89EFDA5-5463-4DAF-A9DD-F3DB5509B8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509" y="3827693"/>
              <a:ext cx="1763309" cy="1763309"/>
            </a:xfrm>
            <a:prstGeom prst="rect">
              <a:avLst/>
            </a:prstGeom>
          </p:spPr>
        </p:pic>
        <p:pic>
          <p:nvPicPr>
            <p:cNvPr id="52" name="Picture 2" descr="חורף של דרי הרחוב: &quot;קר, אבל מרגיש כמו גיהנום&quot;">
              <a:extLst>
                <a:ext uri="{FF2B5EF4-FFF2-40B4-BE49-F238E27FC236}">
                  <a16:creationId xmlns:a16="http://schemas.microsoft.com/office/drawing/2014/main" id="{32C38B52-4AE6-4F6F-9CDB-79459EF0913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95" r="38847"/>
            <a:stretch/>
          </p:blipFill>
          <p:spPr bwMode="auto">
            <a:xfrm>
              <a:off x="749509" y="3827693"/>
              <a:ext cx="1763309" cy="1759843"/>
            </a:xfrm>
            <a:prstGeom prst="rect">
              <a:avLst/>
            </a:prstGeom>
            <a:noFill/>
            <a:ln w="28575">
              <a:solidFill>
                <a:srgbClr val="8A2F2E"/>
              </a:solidFill>
            </a:ln>
            <a:extLst>
              <a:ext uri="{909E8E84-426E-40DD-AFC4-6F175D3DCCD1}">
                <a14:hiddenFill xmlns:a14="http://schemas.microsoft.com/office/drawing/2010/main">
                  <a:solidFill>
                    <a:srgbClr val="FFFFFF"/>
                  </a:solidFill>
                </a14:hiddenFill>
              </a:ext>
            </a:extLst>
          </p:spPr>
        </p:pic>
      </p:grpSp>
      <p:sp>
        <p:nvSpPr>
          <p:cNvPr id="53" name="מלבן 52">
            <a:extLst>
              <a:ext uri="{FF2B5EF4-FFF2-40B4-BE49-F238E27FC236}">
                <a16:creationId xmlns:a16="http://schemas.microsoft.com/office/drawing/2014/main" id="{D23B8F9A-0B63-45A4-8905-00CBFC905BF6}"/>
              </a:ext>
            </a:extLst>
          </p:cNvPr>
          <p:cNvSpPr/>
          <p:nvPr/>
        </p:nvSpPr>
        <p:spPr>
          <a:xfrm>
            <a:off x="-3976" y="3987943"/>
            <a:ext cx="6861976" cy="7434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sz="1600" dirty="0">
              <a:solidFill>
                <a:srgbClr val="8A2F2E"/>
              </a:solidFill>
              <a:latin typeface="Makom Balev Hebrew" panose="02000503000000000000" pitchFamily="2" charset="-79"/>
              <a:cs typeface="Makom Balev Hebrew" panose="02000503000000000000" pitchFamily="2" charset="-79"/>
            </a:endParaRPr>
          </a:p>
          <a:p>
            <a:pPr algn="ctr" rtl="1"/>
            <a:r>
              <a:rPr lang="he-IL" sz="1600" dirty="0">
                <a:solidFill>
                  <a:srgbClr val="8A2F2E"/>
                </a:solidFill>
                <a:latin typeface="Makom Balev Hebrew" panose="02000503000000000000" pitchFamily="2" charset="-79"/>
                <a:cs typeface="Makom Balev Hebrew" panose="02000503000000000000" pitchFamily="2" charset="-79"/>
              </a:rPr>
              <a:t>"טוב לתת כשנשאלים, אך טוב יותר לתת מבלי להישאל - לתת מתוך הבנה." </a:t>
            </a:r>
            <a:endParaRPr lang="en-US" sz="1600" dirty="0">
              <a:solidFill>
                <a:srgbClr val="8A2F2E"/>
              </a:solidFill>
              <a:latin typeface="Makom Balev Hebrew" panose="02000503000000000000" pitchFamily="2" charset="-79"/>
              <a:cs typeface="Makom Balev Hebrew" panose="02000503000000000000" pitchFamily="2" charset="-79"/>
            </a:endParaRPr>
          </a:p>
          <a:p>
            <a:pPr algn="ctr" rtl="1"/>
            <a:r>
              <a:rPr lang="he-IL" sz="1400" dirty="0">
                <a:solidFill>
                  <a:srgbClr val="8A2F2E"/>
                </a:solidFill>
                <a:latin typeface="Makom Balev Hebrew" panose="02000503000000000000" pitchFamily="2" charset="-79"/>
                <a:cs typeface="Makom Balev Hebrew" panose="02000503000000000000" pitchFamily="2" charset="-79"/>
              </a:rPr>
              <a:t>ג'ובראן חליל ג'ובראן</a:t>
            </a:r>
            <a:endParaRPr lang="en-US" sz="1400" dirty="0">
              <a:solidFill>
                <a:srgbClr val="8A2F2E"/>
              </a:solidFill>
              <a:latin typeface="Makom Balev Hebrew" panose="02000503000000000000" pitchFamily="2" charset="-79"/>
              <a:cs typeface="Makom Balev Hebrew" panose="02000503000000000000" pitchFamily="2" charset="-79"/>
            </a:endParaRPr>
          </a:p>
          <a:p>
            <a:pPr algn="ctr"/>
            <a:endParaRPr lang="he-IL" sz="1600" dirty="0">
              <a:solidFill>
                <a:srgbClr val="8A2F2E"/>
              </a:solidFill>
              <a:latin typeface="Makom Balev Hebrew" panose="02000503000000000000" pitchFamily="2" charset="-79"/>
              <a:cs typeface="Makom Balev Hebrew" panose="02000503000000000000" pitchFamily="2" charset="-79"/>
            </a:endParaRPr>
          </a:p>
        </p:txBody>
      </p:sp>
      <p:pic>
        <p:nvPicPr>
          <p:cNvPr id="2" name="תמונה 1">
            <a:extLst>
              <a:ext uri="{FF2B5EF4-FFF2-40B4-BE49-F238E27FC236}">
                <a16:creationId xmlns:a16="http://schemas.microsoft.com/office/drawing/2014/main" id="{6C60192A-2666-4638-ACE8-F944374504B7}"/>
              </a:ext>
            </a:extLst>
          </p:cNvPr>
          <p:cNvPicPr>
            <a:picLocks noChangeAspect="1"/>
          </p:cNvPicPr>
          <p:nvPr/>
        </p:nvPicPr>
        <p:blipFill>
          <a:blip r:embed="rId6"/>
          <a:stretch>
            <a:fillRect/>
          </a:stretch>
        </p:blipFill>
        <p:spPr>
          <a:xfrm>
            <a:off x="186540" y="1288909"/>
            <a:ext cx="6480944" cy="2534858"/>
          </a:xfrm>
          <a:prstGeom prst="rect">
            <a:avLst/>
          </a:prstGeom>
        </p:spPr>
      </p:pic>
      <p:pic>
        <p:nvPicPr>
          <p:cNvPr id="4" name="תמונה 3">
            <a:extLst>
              <a:ext uri="{FF2B5EF4-FFF2-40B4-BE49-F238E27FC236}">
                <a16:creationId xmlns:a16="http://schemas.microsoft.com/office/drawing/2014/main" id="{EC53C741-CDDB-4920-A391-73C6EDE5B978}"/>
              </a:ext>
            </a:extLst>
          </p:cNvPr>
          <p:cNvPicPr>
            <a:picLocks noChangeAspect="1"/>
          </p:cNvPicPr>
          <p:nvPr/>
        </p:nvPicPr>
        <p:blipFill>
          <a:blip r:embed="rId7"/>
          <a:stretch>
            <a:fillRect/>
          </a:stretch>
        </p:blipFill>
        <p:spPr>
          <a:xfrm>
            <a:off x="186540" y="4890962"/>
            <a:ext cx="6480943" cy="2534857"/>
          </a:xfrm>
          <a:prstGeom prst="rect">
            <a:avLst/>
          </a:prstGeom>
        </p:spPr>
      </p:pic>
    </p:spTree>
    <p:extLst>
      <p:ext uri="{BB962C8B-B14F-4D97-AF65-F5344CB8AC3E}">
        <p14:creationId xmlns:p14="http://schemas.microsoft.com/office/powerpoint/2010/main" val="2855928754"/>
      </p:ext>
    </p:extLst>
  </p:cSld>
  <p:clrMapOvr>
    <a:masterClrMapping/>
  </p:clrMapOvr>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377</TotalTime>
  <Words>2116</Words>
  <Application>Microsoft Office PowerPoint</Application>
  <PresentationFormat>נייר A4 ‏(210x297 מ"מ)</PresentationFormat>
  <Paragraphs>208</Paragraphs>
  <Slides>12</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12</vt:i4>
      </vt:variant>
    </vt:vector>
  </HeadingPairs>
  <TitlesOfParts>
    <vt:vector size="19" baseType="lpstr">
      <vt:lpstr>Arial</vt:lpstr>
      <vt:lpstr>Arial Black</vt:lpstr>
      <vt:lpstr>Calibri</vt:lpstr>
      <vt:lpstr>Calibri Light</vt:lpstr>
      <vt:lpstr>Makom Balev Hebrew</vt:lpstr>
      <vt:lpstr>Makombalevhebrew</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דן יצחק דיליון</dc:creator>
  <cp:lastModifiedBy>דן יצחק דיליון</cp:lastModifiedBy>
  <cp:revision>35</cp:revision>
  <dcterms:created xsi:type="dcterms:W3CDTF">2020-12-30T19:01:47Z</dcterms:created>
  <dcterms:modified xsi:type="dcterms:W3CDTF">2021-01-24T13:43:09Z</dcterms:modified>
</cp:coreProperties>
</file>