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519997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93FF"/>
    <a:srgbClr val="1595FF"/>
    <a:srgbClr val="0B93FF"/>
    <a:srgbClr val="911DEE"/>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 d="100"/>
          <a:sy n="15" d="100"/>
        </p:scale>
        <p:origin x="2635"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n-US"/>
              <a:t>Click to edit Master title style</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407080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84016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95089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71267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n-US"/>
              <a:t>Click to edit Master title style</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F86DA2-6F35-4111-ACB3-E2300C0C7C15}" type="datetimeFigureOut">
              <a:rPr lang="en-GB" smtClean="0"/>
              <a:t>12/02/2023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8640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86DA2-6F35-4111-ACB3-E2300C0C7C15}" type="datetimeFigureOut">
              <a:rPr lang="en-GB" smtClean="0"/>
              <a:t>12/02/2023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96388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4" name="Content Placeholder 3"/>
          <p:cNvSpPr>
            <a:spLocks noGrp="1"/>
          </p:cNvSpPr>
          <p:nvPr>
            <p:ph sz="half" idx="2"/>
          </p:nvPr>
        </p:nvSpPr>
        <p:spPr>
          <a:xfrm>
            <a:off x="1735783" y="13149904"/>
            <a:ext cx="10660769"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6" name="Content Placeholder 5"/>
          <p:cNvSpPr>
            <a:spLocks noGrp="1"/>
          </p:cNvSpPr>
          <p:nvPr>
            <p:ph sz="quarter" idx="4"/>
          </p:nvPr>
        </p:nvSpPr>
        <p:spPr>
          <a:xfrm>
            <a:off x="12757489" y="13149904"/>
            <a:ext cx="1071327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86DA2-6F35-4111-ACB3-E2300C0C7C15}" type="datetimeFigureOut">
              <a:rPr lang="en-GB" smtClean="0"/>
              <a:t>12/02/2023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55958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86DA2-6F35-4111-ACB3-E2300C0C7C15}" type="datetimeFigureOut">
              <a:rPr lang="en-GB" smtClean="0"/>
              <a:t>12/02/2023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57251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86DA2-6F35-4111-ACB3-E2300C0C7C15}" type="datetimeFigureOut">
              <a:rPr lang="en-GB" smtClean="0"/>
              <a:t>12/02/2023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34026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12/02/2023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84143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US"/>
              <a:t>Click icon to add picture</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12/02/2023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15406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75000"/>
                  </a:schemeClr>
                </a:solidFill>
              </a:defRPr>
            </a:lvl1pPr>
          </a:lstStyle>
          <a:p>
            <a:fld id="{96F86DA2-6F35-4111-ACB3-E2300C0C7C15}" type="datetimeFigureOut">
              <a:rPr lang="en-GB" smtClean="0"/>
              <a:t>12/02/2023</a:t>
            </a:fld>
            <a:endParaRPr lang="en-GB"/>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75000"/>
                  </a:schemeClr>
                </a:solidFill>
              </a:defRPr>
            </a:lvl1pPr>
          </a:lstStyle>
          <a:p>
            <a:fld id="{18C2CB9A-9BA4-4F40-AC33-1A1DB0F02AD0}" type="slidenum">
              <a:rPr lang="en-GB" smtClean="0"/>
              <a:t>‹#›</a:t>
            </a:fld>
            <a:endParaRPr lang="en-GB"/>
          </a:p>
        </p:txBody>
      </p:sp>
    </p:spTree>
    <p:extLst>
      <p:ext uri="{BB962C8B-B14F-4D97-AF65-F5344CB8AC3E}">
        <p14:creationId xmlns:p14="http://schemas.microsoft.com/office/powerpoint/2010/main" val="2572802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github.com/ZivSimchoni/ETZ_Cocktails" TargetMode="Externa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E55D3C5-B04D-41A5-9B17-C157FCAEF508}"/>
              </a:ext>
            </a:extLst>
          </p:cNvPr>
          <p:cNvGraphicFramePr>
            <a:graphicFrameLocks noGrp="1"/>
          </p:cNvGraphicFramePr>
          <p:nvPr>
            <p:extLst>
              <p:ext uri="{D42A27DB-BD31-4B8C-83A1-F6EECF244321}">
                <p14:modId xmlns:p14="http://schemas.microsoft.com/office/powerpoint/2010/main" val="589848138"/>
              </p:ext>
            </p:extLst>
          </p:nvPr>
        </p:nvGraphicFramePr>
        <p:xfrm>
          <a:off x="818147" y="665380"/>
          <a:ext cx="23509706" cy="3563720"/>
        </p:xfrm>
        <a:graphic>
          <a:graphicData uri="http://schemas.openxmlformats.org/drawingml/2006/table">
            <a:tbl>
              <a:tblPr firstRow="1" bandRow="1">
                <a:tableStyleId>{5C22544A-7EE6-4342-B048-85BDC9FD1C3A}</a:tableStyleId>
              </a:tblPr>
              <a:tblGrid>
                <a:gridCol w="5558590">
                  <a:extLst>
                    <a:ext uri="{9D8B030D-6E8A-4147-A177-3AD203B41FA5}">
                      <a16:colId xmlns:a16="http://schemas.microsoft.com/office/drawing/2014/main" val="4092810084"/>
                    </a:ext>
                  </a:extLst>
                </a:gridCol>
                <a:gridCol w="13210674">
                  <a:extLst>
                    <a:ext uri="{9D8B030D-6E8A-4147-A177-3AD203B41FA5}">
                      <a16:colId xmlns:a16="http://schemas.microsoft.com/office/drawing/2014/main" val="3944608498"/>
                    </a:ext>
                  </a:extLst>
                </a:gridCol>
                <a:gridCol w="4740442">
                  <a:extLst>
                    <a:ext uri="{9D8B030D-6E8A-4147-A177-3AD203B41FA5}">
                      <a16:colId xmlns:a16="http://schemas.microsoft.com/office/drawing/2014/main" val="3295376166"/>
                    </a:ext>
                  </a:extLst>
                </a:gridCol>
              </a:tblGrid>
              <a:tr h="17818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GB" sz="4000" dirty="0"/>
                        <a:t>Android App Development in Kotlin</a:t>
                      </a:r>
                    </a:p>
                  </a:txBody>
                  <a:tcPr anchor="ctr">
                    <a:solidFill>
                      <a:srgbClr val="009999"/>
                    </a:solidFill>
                  </a:tcPr>
                </a:tc>
                <a:tc rowSpan="2">
                  <a:txBody>
                    <a:bodyPr/>
                    <a:lstStyle/>
                    <a:p>
                      <a:pPr algn="ctr"/>
                      <a:r>
                        <a:rPr lang="en-US" sz="7600" dirty="0"/>
                        <a:t>ETZ Cocktails</a:t>
                      </a:r>
                      <a:endParaRPr lang="he-IL" sz="7600" dirty="0"/>
                    </a:p>
                    <a:p>
                      <a:pPr algn="ctr"/>
                      <a:r>
                        <a:rPr lang="en-US" sz="5400" dirty="0" err="1"/>
                        <a:t>Eytan</a:t>
                      </a:r>
                      <a:r>
                        <a:rPr lang="en-US" sz="5400" dirty="0"/>
                        <a:t> </a:t>
                      </a:r>
                      <a:r>
                        <a:rPr lang="en-US" sz="5400" dirty="0" err="1"/>
                        <a:t>Rahlin</a:t>
                      </a:r>
                      <a:r>
                        <a:rPr lang="en-US" sz="5400" dirty="0"/>
                        <a:t>, Tony Hasson, Ziv Simchoni</a:t>
                      </a:r>
                      <a:endParaRPr lang="he-IL" sz="5400" dirty="0"/>
                    </a:p>
                    <a:p>
                      <a:pPr algn="ctr"/>
                      <a:r>
                        <a:rPr lang="en-US" sz="4000" b="1" kern="1200" dirty="0">
                          <a:solidFill>
                            <a:schemeClr val="lt1"/>
                          </a:solidFill>
                          <a:latin typeface="+mn-lt"/>
                          <a:ea typeface="+mn-ea"/>
                          <a:cs typeface="+mn-cs"/>
                        </a:rPr>
                        <a:t>2023, Semester A – </a:t>
                      </a:r>
                      <a:r>
                        <a:rPr lang="he-IL" sz="4000" b="1" kern="1200" dirty="0">
                          <a:solidFill>
                            <a:schemeClr val="lt1"/>
                          </a:solidFill>
                          <a:latin typeface="+mn-lt"/>
                          <a:ea typeface="+mn-ea"/>
                          <a:cs typeface="+mn-cs"/>
                        </a:rPr>
                        <a:t>תשפ"ג, סמסטר א</a:t>
                      </a:r>
                      <a:endParaRPr lang="en-GB" sz="4000" b="1" kern="1200" dirty="0">
                        <a:solidFill>
                          <a:schemeClr val="lt1"/>
                        </a:solidFill>
                        <a:latin typeface="Arial" panose="020B0604020202020204" pitchFamily="34" charset="0"/>
                        <a:ea typeface="+mn-ea"/>
                        <a:cs typeface="Arial" panose="020B0604020202020204" pitchFamily="34" charset="0"/>
                      </a:endParaRPr>
                    </a:p>
                  </a:txBody>
                  <a:tcPr anchor="ctr">
                    <a:solidFill>
                      <a:srgbClr val="009999"/>
                    </a:solidFill>
                  </a:tcPr>
                </a:tc>
                <a:tc rowSpan="2">
                  <a:txBody>
                    <a:bodyPr/>
                    <a:lstStyle/>
                    <a:p>
                      <a:endParaRPr lang="en-GB" dirty="0"/>
                    </a:p>
                  </a:txBody>
                  <a:tcPr>
                    <a:solidFill>
                      <a:srgbClr val="009999"/>
                    </a:solidFill>
                  </a:tcPr>
                </a:tc>
                <a:extLst>
                  <a:ext uri="{0D108BD9-81ED-4DB2-BD59-A6C34878D82A}">
                    <a16:rowId xmlns:a16="http://schemas.microsoft.com/office/drawing/2014/main" val="1622067825"/>
                  </a:ext>
                </a:extLst>
              </a:tr>
              <a:tr h="17818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GB" sz="5400" b="1">
                          <a:solidFill>
                            <a:schemeClr val="bg1"/>
                          </a:solidFill>
                        </a:rPr>
                        <a:t>Eran Katsav</a:t>
                      </a:r>
                      <a:endParaRPr lang="en-GB" sz="5400" b="1" dirty="0">
                        <a:solidFill>
                          <a:schemeClr val="bg1"/>
                        </a:solidFill>
                      </a:endParaRPr>
                    </a:p>
                  </a:txBody>
                  <a:tcPr anchor="ctr">
                    <a:solidFill>
                      <a:srgbClr val="009999"/>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987700668"/>
                  </a:ext>
                </a:extLst>
              </a:tr>
            </a:tbl>
          </a:graphicData>
        </a:graphic>
      </p:graphicFrame>
      <p:pic>
        <p:nvPicPr>
          <p:cNvPr id="1026" name="Picture 1" descr="Related image">
            <a:extLst>
              <a:ext uri="{FF2B5EF4-FFF2-40B4-BE49-F238E27FC236}">
                <a16:creationId xmlns:a16="http://schemas.microsoft.com/office/drawing/2014/main" id="{5A5333D2-7388-4619-A766-D87FC1725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0513" y="1040568"/>
            <a:ext cx="4252557" cy="281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4E2E9B59-38DC-46AD-A4E5-9A55979323A6}"/>
              </a:ext>
            </a:extLst>
          </p:cNvPr>
          <p:cNvSpPr/>
          <p:nvPr/>
        </p:nvSpPr>
        <p:spPr>
          <a:xfrm>
            <a:off x="818147" y="4591050"/>
            <a:ext cx="23509706" cy="30743308"/>
          </a:xfrm>
          <a:prstGeom prst="roundRect">
            <a:avLst/>
          </a:prstGeom>
          <a:solidFill>
            <a:srgbClr val="009999"/>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תרשים זרימה: תהליך חלופי 1">
            <a:extLst>
              <a:ext uri="{FF2B5EF4-FFF2-40B4-BE49-F238E27FC236}">
                <a16:creationId xmlns:a16="http://schemas.microsoft.com/office/drawing/2014/main" id="{477D5BC6-C315-7F0F-B757-93796B2FFB8D}"/>
              </a:ext>
            </a:extLst>
          </p:cNvPr>
          <p:cNvSpPr/>
          <p:nvPr/>
        </p:nvSpPr>
        <p:spPr>
          <a:xfrm>
            <a:off x="2183578" y="22053766"/>
            <a:ext cx="14001301" cy="5791200"/>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b="1" u="sng" dirty="0"/>
          </a:p>
          <a:p>
            <a:r>
              <a:rPr lang="en-US" sz="3200" b="1" u="sng" dirty="0"/>
              <a:t>Possible Future Implementations </a:t>
            </a:r>
          </a:p>
          <a:p>
            <a:pPr marL="457200" indent="-457200">
              <a:buFont typeface="Arial" panose="020B0604020202020204" pitchFamily="34" charset="0"/>
              <a:buChar char="•"/>
            </a:pPr>
            <a:r>
              <a:rPr lang="en-US" sz="3200" b="1" dirty="0"/>
              <a:t>Social sharing features:</a:t>
            </a:r>
            <a:r>
              <a:rPr lang="en-US" sz="3200" dirty="0"/>
              <a:t> allowing users to share their favorite cocktails on social media platforms and enabling other users to try and rate these cocktails.</a:t>
            </a:r>
          </a:p>
          <a:p>
            <a:pPr marL="457200" indent="-457200">
              <a:buFont typeface="Arial" panose="020B0604020202020204" pitchFamily="34" charset="0"/>
              <a:buChar char="•"/>
            </a:pPr>
            <a:r>
              <a:rPr lang="en-US" sz="3200" b="1" dirty="0"/>
              <a:t>Expansion of the database:</a:t>
            </a:r>
            <a:r>
              <a:rPr lang="en-US" sz="3200" dirty="0"/>
              <a:t> adding more cocktail recipes to the database, as well as including information about the history and origin of each cocktail, creating an educational and informative experience for users.</a:t>
            </a:r>
          </a:p>
          <a:p>
            <a:pPr marL="457200" indent="-457200">
              <a:buFont typeface="Arial" panose="020B0604020202020204" pitchFamily="34" charset="0"/>
              <a:buChar char="•"/>
            </a:pPr>
            <a:r>
              <a:rPr lang="en-US" sz="3200" b="1" dirty="0"/>
              <a:t>Personalization:</a:t>
            </a:r>
            <a:r>
              <a:rPr lang="en-US" sz="3200" dirty="0"/>
              <a:t> allowing users to personalize their experience, such as creating a profile, setting up their preferences, and saving their favorite cocktails, leading to a more tailored experience for the user.</a:t>
            </a:r>
          </a:p>
          <a:p>
            <a:endParaRPr lang="en-US" sz="3200" dirty="0"/>
          </a:p>
        </p:txBody>
      </p:sp>
      <p:sp>
        <p:nvSpPr>
          <p:cNvPr id="6" name="תרשים זרימה: תהליך חלופי 5">
            <a:extLst>
              <a:ext uri="{FF2B5EF4-FFF2-40B4-BE49-F238E27FC236}">
                <a16:creationId xmlns:a16="http://schemas.microsoft.com/office/drawing/2014/main" id="{14A958C0-53AB-CDE3-8D48-4F2EB8249831}"/>
              </a:ext>
            </a:extLst>
          </p:cNvPr>
          <p:cNvSpPr/>
          <p:nvPr/>
        </p:nvSpPr>
        <p:spPr>
          <a:xfrm>
            <a:off x="1645920" y="5503382"/>
            <a:ext cx="21854159" cy="8688555"/>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b="1" u="sng" dirty="0"/>
              <a:t>Introduction</a:t>
            </a:r>
          </a:p>
          <a:p>
            <a:r>
              <a:rPr lang="en-US" sz="3800" dirty="0"/>
              <a:t>ETZ Cocktails is a fun and easy-to-use Android app for anyone who loves cocktails. The app allows users to search for cocktail recipes by name or ingredient, add their own custom recipes, and save their favorite cocktails for quick and easy reference. With a user-friendly interface and a comprehensive database of cocktail recipes, ETZ Cocktails is the perfect app for mixologists, bartenders, and anyone who loves to shake up a good drink. Built using the MVVM architectural pattern and a variety of Android Jetpack components, the app is fast, reliable, and easy to navigate. Whether you're a seasoned bartender or just getting started, ETZ Cocktails is the perfect app to help you discover new and exciting drinks.</a:t>
            </a:r>
          </a:p>
          <a:p>
            <a:r>
              <a:rPr lang="en-US" sz="3800" dirty="0"/>
              <a:t>The app works both online and offline.</a:t>
            </a:r>
          </a:p>
          <a:p>
            <a:pPr marL="457200" indent="-457200">
              <a:buFont typeface="Arial" panose="020B0604020202020204" pitchFamily="34" charset="0"/>
              <a:buChar char="•"/>
            </a:pPr>
            <a:endParaRPr lang="en-US" sz="3800" dirty="0"/>
          </a:p>
          <a:p>
            <a:pPr algn="ctr"/>
            <a:endParaRPr lang="en-US" sz="3800" dirty="0"/>
          </a:p>
        </p:txBody>
      </p:sp>
      <p:sp>
        <p:nvSpPr>
          <p:cNvPr id="7" name="תרשים זרימה: תהליך חלופי 6">
            <a:extLst>
              <a:ext uri="{FF2B5EF4-FFF2-40B4-BE49-F238E27FC236}">
                <a16:creationId xmlns:a16="http://schemas.microsoft.com/office/drawing/2014/main" id="{6C42B0F6-BE2F-FB2F-69AF-6F37E7731FEC}"/>
              </a:ext>
            </a:extLst>
          </p:cNvPr>
          <p:cNvSpPr/>
          <p:nvPr/>
        </p:nvSpPr>
        <p:spPr>
          <a:xfrm>
            <a:off x="2183579" y="14553886"/>
            <a:ext cx="9305036" cy="7137931"/>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u="sng" dirty="0"/>
              <a:t>Goals And Objectives</a:t>
            </a:r>
          </a:p>
          <a:p>
            <a:r>
              <a:rPr lang="en-US" sz="3200" b="0" i="0" dirty="0">
                <a:solidFill>
                  <a:schemeClr val="bg1"/>
                </a:solidFill>
                <a:effectLst/>
                <a:latin typeface="Söhne"/>
              </a:rPr>
              <a:t>Our objective was to develop a user-friendly app that enables users to easily create and discover new cocktails, as well as search for and save their favorite drinks from an extensive database. Despite the missing feature of online sharing, which we hope to incorporate in future updates, we are proud to have successfully achieved our goals and provide a seamless cocktail-making experience for our users.</a:t>
            </a:r>
            <a:endParaRPr lang="en-US" sz="3200" dirty="0">
              <a:solidFill>
                <a:schemeClr val="bg1"/>
              </a:solidFill>
            </a:endParaRPr>
          </a:p>
        </p:txBody>
      </p:sp>
      <p:sp>
        <p:nvSpPr>
          <p:cNvPr id="8" name="תרשים זרימה: תהליך חלופי 7">
            <a:extLst>
              <a:ext uri="{FF2B5EF4-FFF2-40B4-BE49-F238E27FC236}">
                <a16:creationId xmlns:a16="http://schemas.microsoft.com/office/drawing/2014/main" id="{BA7EC542-A62D-C6F0-6D0F-4F09E4F2629B}"/>
              </a:ext>
            </a:extLst>
          </p:cNvPr>
          <p:cNvSpPr/>
          <p:nvPr/>
        </p:nvSpPr>
        <p:spPr>
          <a:xfrm>
            <a:off x="12568681" y="14553886"/>
            <a:ext cx="10385103" cy="7137931"/>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u="sng" dirty="0"/>
              <a:t>Functional Diagram</a:t>
            </a:r>
          </a:p>
          <a:p>
            <a:endParaRPr lang="en-US" sz="3200" b="1" u="sng" dirty="0"/>
          </a:p>
          <a:p>
            <a:endParaRPr lang="en-US" sz="3200" b="1" u="sng" dirty="0"/>
          </a:p>
          <a:p>
            <a:endParaRPr lang="en-US" sz="3200" b="1" u="sng" dirty="0"/>
          </a:p>
          <a:p>
            <a:endParaRPr lang="en-US" sz="3200" b="1" u="sng" dirty="0"/>
          </a:p>
          <a:p>
            <a:endParaRPr lang="en-US" sz="3200" b="1" u="sng" dirty="0"/>
          </a:p>
          <a:p>
            <a:endParaRPr lang="en-US" sz="3200" b="1" u="sng" dirty="0"/>
          </a:p>
          <a:p>
            <a:endParaRPr lang="en-US" sz="3200" b="1" u="sng" dirty="0"/>
          </a:p>
          <a:p>
            <a:endParaRPr lang="en-US" sz="3200" b="1" u="sng" dirty="0"/>
          </a:p>
          <a:p>
            <a:endParaRPr lang="en-US" sz="3200" b="1" u="sng" dirty="0"/>
          </a:p>
          <a:p>
            <a:endParaRPr lang="en-US" sz="3200" b="1" u="sng" dirty="0"/>
          </a:p>
        </p:txBody>
      </p:sp>
      <p:sp>
        <p:nvSpPr>
          <p:cNvPr id="9" name="תרשים זרימה: תהליך חלופי 8">
            <a:extLst>
              <a:ext uri="{FF2B5EF4-FFF2-40B4-BE49-F238E27FC236}">
                <a16:creationId xmlns:a16="http://schemas.microsoft.com/office/drawing/2014/main" id="{DBF55C28-E798-17FF-DFF1-8CB071437DDE}"/>
              </a:ext>
            </a:extLst>
          </p:cNvPr>
          <p:cNvSpPr/>
          <p:nvPr/>
        </p:nvSpPr>
        <p:spPr>
          <a:xfrm>
            <a:off x="17055214" y="22053766"/>
            <a:ext cx="5961183" cy="5587143"/>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u="sng" dirty="0"/>
          </a:p>
          <a:p>
            <a:pPr algn="ctr"/>
            <a:r>
              <a:rPr lang="en-US" sz="3200" b="1" u="sng" dirty="0" err="1"/>
              <a:t>Youtube</a:t>
            </a:r>
            <a:r>
              <a:rPr lang="en-US" sz="3200" b="1" u="sng" dirty="0"/>
              <a:t> QR</a:t>
            </a:r>
          </a:p>
          <a:p>
            <a:pPr algn="ctr"/>
            <a:endParaRPr lang="en-US" sz="3200" b="1" u="sng" dirty="0"/>
          </a:p>
          <a:p>
            <a:pPr algn="ctr"/>
            <a:endParaRPr lang="en-US" sz="3200" b="1" u="sng" dirty="0"/>
          </a:p>
          <a:p>
            <a:endParaRPr lang="en-US" sz="3200" b="1" u="sng" dirty="0"/>
          </a:p>
          <a:p>
            <a:endParaRPr lang="en-US" sz="3200" b="1" u="sng" dirty="0"/>
          </a:p>
          <a:p>
            <a:endParaRPr lang="en-US" sz="3200" b="1" u="sng" dirty="0"/>
          </a:p>
          <a:p>
            <a:endParaRPr lang="en-US" sz="3200" b="1" u="sng" dirty="0"/>
          </a:p>
          <a:p>
            <a:endParaRPr lang="en-US" sz="3200" b="1" u="sng" dirty="0"/>
          </a:p>
          <a:p>
            <a:pPr algn="ctr"/>
            <a:r>
              <a:rPr lang="en-US" sz="3200" b="1" u="sng" dirty="0">
                <a:solidFill>
                  <a:schemeClr val="bg1"/>
                </a:solidFill>
                <a:hlinkClick r:id="rId3">
                  <a:extLst>
                    <a:ext uri="{A12FA001-AC4F-418D-AE19-62706E023703}">
                      <ahyp:hlinkClr xmlns:ahyp="http://schemas.microsoft.com/office/drawing/2018/hyperlinkcolor" val="tx"/>
                    </a:ext>
                  </a:extLst>
                </a:hlinkClick>
              </a:rPr>
              <a:t>GITHUB link</a:t>
            </a:r>
            <a:endParaRPr lang="en-US" sz="3200" b="1" u="sng" dirty="0">
              <a:solidFill>
                <a:schemeClr val="bg1"/>
              </a:solidFill>
            </a:endParaRPr>
          </a:p>
          <a:p>
            <a:endParaRPr lang="en-US" sz="3200" b="1" u="sng" dirty="0"/>
          </a:p>
          <a:p>
            <a:endParaRPr lang="en-US" sz="3200" b="1" u="sng" dirty="0"/>
          </a:p>
        </p:txBody>
      </p:sp>
      <p:sp>
        <p:nvSpPr>
          <p:cNvPr id="10" name="תרשים זרימה: תהליך חלופי 9">
            <a:extLst>
              <a:ext uri="{FF2B5EF4-FFF2-40B4-BE49-F238E27FC236}">
                <a16:creationId xmlns:a16="http://schemas.microsoft.com/office/drawing/2014/main" id="{64E1AFB0-FBDD-86C1-4270-921CDB5D681E}"/>
              </a:ext>
            </a:extLst>
          </p:cNvPr>
          <p:cNvSpPr/>
          <p:nvPr/>
        </p:nvSpPr>
        <p:spPr>
          <a:xfrm>
            <a:off x="2183578" y="28376041"/>
            <a:ext cx="20770205" cy="5791200"/>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L" sz="3200"/>
          </a:p>
        </p:txBody>
      </p:sp>
      <p:pic>
        <p:nvPicPr>
          <p:cNvPr id="11" name="גרפיקה 10">
            <a:extLst>
              <a:ext uri="{FF2B5EF4-FFF2-40B4-BE49-F238E27FC236}">
                <a16:creationId xmlns:a16="http://schemas.microsoft.com/office/drawing/2014/main" id="{C65C5B1A-D018-E148-9D79-7E78E45E4F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701184" y="23313000"/>
            <a:ext cx="2669242" cy="2669242"/>
          </a:xfrm>
          <a:prstGeom prst="rect">
            <a:avLst/>
          </a:prstGeom>
        </p:spPr>
      </p:pic>
      <p:pic>
        <p:nvPicPr>
          <p:cNvPr id="14" name="תמונה 13">
            <a:extLst>
              <a:ext uri="{FF2B5EF4-FFF2-40B4-BE49-F238E27FC236}">
                <a16:creationId xmlns:a16="http://schemas.microsoft.com/office/drawing/2014/main" id="{86435947-47E5-1C81-37E0-D1891115D0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26715" y="16007429"/>
            <a:ext cx="9164761" cy="5311205"/>
          </a:xfrm>
          <a:prstGeom prst="rect">
            <a:avLst/>
          </a:prstGeom>
        </p:spPr>
      </p:pic>
      <p:pic>
        <p:nvPicPr>
          <p:cNvPr id="16" name="תמונה 15">
            <a:extLst>
              <a:ext uri="{FF2B5EF4-FFF2-40B4-BE49-F238E27FC236}">
                <a16:creationId xmlns:a16="http://schemas.microsoft.com/office/drawing/2014/main" id="{69B4E863-C5F9-6521-BB77-B99B56CCCA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52255" y="28374102"/>
            <a:ext cx="2749651" cy="5741170"/>
          </a:xfrm>
          <a:prstGeom prst="rect">
            <a:avLst/>
          </a:prstGeom>
        </p:spPr>
      </p:pic>
      <p:pic>
        <p:nvPicPr>
          <p:cNvPr id="18" name="תמונה 17">
            <a:extLst>
              <a:ext uri="{FF2B5EF4-FFF2-40B4-BE49-F238E27FC236}">
                <a16:creationId xmlns:a16="http://schemas.microsoft.com/office/drawing/2014/main" id="{01E1C576-2674-235E-9F19-EFD7AB8E1FC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28726" y="28349087"/>
            <a:ext cx="2785287" cy="5818154"/>
          </a:xfrm>
          <a:prstGeom prst="rect">
            <a:avLst/>
          </a:prstGeom>
        </p:spPr>
      </p:pic>
      <p:pic>
        <p:nvPicPr>
          <p:cNvPr id="20" name="תמונה 19">
            <a:extLst>
              <a:ext uri="{FF2B5EF4-FFF2-40B4-BE49-F238E27FC236}">
                <a16:creationId xmlns:a16="http://schemas.microsoft.com/office/drawing/2014/main" id="{FA293689-6111-7A2F-84C8-9039282D22D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53746" y="28374101"/>
            <a:ext cx="2748433" cy="5741171"/>
          </a:xfrm>
          <a:prstGeom prst="rect">
            <a:avLst/>
          </a:prstGeom>
        </p:spPr>
      </p:pic>
      <p:pic>
        <p:nvPicPr>
          <p:cNvPr id="22" name="תמונה 21">
            <a:extLst>
              <a:ext uri="{FF2B5EF4-FFF2-40B4-BE49-F238E27FC236}">
                <a16:creationId xmlns:a16="http://schemas.microsoft.com/office/drawing/2014/main" id="{35EA2F04-8D70-1B37-23D6-DC963F897DF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028745" y="28402995"/>
            <a:ext cx="2746814" cy="5791200"/>
          </a:xfrm>
          <a:prstGeom prst="rect">
            <a:avLst/>
          </a:prstGeom>
        </p:spPr>
      </p:pic>
      <p:pic>
        <p:nvPicPr>
          <p:cNvPr id="24" name="תמונה 23">
            <a:extLst>
              <a:ext uri="{FF2B5EF4-FFF2-40B4-BE49-F238E27FC236}">
                <a16:creationId xmlns:a16="http://schemas.microsoft.com/office/drawing/2014/main" id="{E21CEF63-BC3B-F479-ADE8-3D59A03466C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580742" y="28475223"/>
            <a:ext cx="2661717" cy="5587142"/>
          </a:xfrm>
          <a:prstGeom prst="rect">
            <a:avLst/>
          </a:prstGeom>
        </p:spPr>
      </p:pic>
      <p:pic>
        <p:nvPicPr>
          <p:cNvPr id="26" name="תמונה 25">
            <a:extLst>
              <a:ext uri="{FF2B5EF4-FFF2-40B4-BE49-F238E27FC236}">
                <a16:creationId xmlns:a16="http://schemas.microsoft.com/office/drawing/2014/main" id="{248DB843-01A6-A184-2397-84D9FAAC316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355722" y="28421214"/>
            <a:ext cx="2746815" cy="5747966"/>
          </a:xfrm>
          <a:prstGeom prst="rect">
            <a:avLst/>
          </a:prstGeom>
        </p:spPr>
      </p:pic>
    </p:spTree>
    <p:extLst>
      <p:ext uri="{BB962C8B-B14F-4D97-AF65-F5344CB8AC3E}">
        <p14:creationId xmlns:p14="http://schemas.microsoft.com/office/powerpoint/2010/main" val="1360458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3036</TotalTime>
  <Words>346</Words>
  <Application>Microsoft Office PowerPoint</Application>
  <PresentationFormat>מותאם אישית</PresentationFormat>
  <Paragraphs>34</Paragraphs>
  <Slides>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vt:i4>
      </vt:variant>
    </vt:vector>
  </HeadingPairs>
  <TitlesOfParts>
    <vt:vector size="6" baseType="lpstr">
      <vt:lpstr>Arial</vt:lpstr>
      <vt:lpstr>Calibri</vt:lpstr>
      <vt:lpstr>Calibri Light</vt:lpstr>
      <vt:lpstr>Söhne</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Dmitry Patashov</dc:creator>
  <cp:lastModifiedBy>tony hasson</cp:lastModifiedBy>
  <cp:revision>50</cp:revision>
  <dcterms:created xsi:type="dcterms:W3CDTF">2019-01-27T10:54:29Z</dcterms:created>
  <dcterms:modified xsi:type="dcterms:W3CDTF">2023-02-12T22:03:58Z</dcterms:modified>
</cp:coreProperties>
</file>