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DEE"/>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256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12/02/2023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12/02/2023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12/02/2023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12/02/2023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12/02/2023</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589848138"/>
              </p:ext>
            </p:extLst>
          </p:nvPr>
        </p:nvGraphicFramePr>
        <p:xfrm>
          <a:off x="818147" y="665380"/>
          <a:ext cx="23509706" cy="3563720"/>
        </p:xfrm>
        <a:graphic>
          <a:graphicData uri="http://schemas.openxmlformats.org/drawingml/2006/table">
            <a:tbl>
              <a:tblPr firstRow="1" bandRow="1">
                <a:tableStyleId>{5C22544A-7EE6-4342-B048-85BDC9FD1C3A}</a:tableStyleId>
              </a:tblPr>
              <a:tblGrid>
                <a:gridCol w="5558590">
                  <a:extLst>
                    <a:ext uri="{9D8B030D-6E8A-4147-A177-3AD203B41FA5}">
                      <a16:colId xmlns:a16="http://schemas.microsoft.com/office/drawing/2014/main" val="4092810084"/>
                    </a:ext>
                  </a:extLst>
                </a:gridCol>
                <a:gridCol w="13210674">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GB" sz="4000" dirty="0"/>
                        <a:t>Android App Development in Kotlin</a:t>
                      </a:r>
                    </a:p>
                  </a:txBody>
                  <a:tcPr anchor="ctr">
                    <a:solidFill>
                      <a:srgbClr val="009999"/>
                    </a:solidFill>
                  </a:tcPr>
                </a:tc>
                <a:tc rowSpan="2">
                  <a:txBody>
                    <a:bodyPr/>
                    <a:lstStyle/>
                    <a:p>
                      <a:pPr algn="ctr"/>
                      <a:r>
                        <a:rPr lang="en-US" sz="7600" dirty="0"/>
                        <a:t>ETZ Cocktails</a:t>
                      </a:r>
                      <a:endParaRPr lang="he-IL" sz="7600" dirty="0"/>
                    </a:p>
                    <a:p>
                      <a:pPr algn="ctr"/>
                      <a:r>
                        <a:rPr lang="en-US" sz="5400" dirty="0" err="1"/>
                        <a:t>Eytan</a:t>
                      </a:r>
                      <a:r>
                        <a:rPr lang="en-US" sz="5400" dirty="0"/>
                        <a:t> </a:t>
                      </a:r>
                      <a:r>
                        <a:rPr lang="en-US" sz="5400" dirty="0" err="1"/>
                        <a:t>Rahlin</a:t>
                      </a:r>
                      <a:r>
                        <a:rPr lang="en-US" sz="5400" dirty="0"/>
                        <a:t>, Tony Hasson, Ziv Simchoni</a:t>
                      </a:r>
                      <a:endParaRPr lang="he-IL" sz="5400" dirty="0"/>
                    </a:p>
                    <a:p>
                      <a:pPr algn="ctr"/>
                      <a:r>
                        <a:rPr lang="en-US" sz="4000" b="1" kern="1200" dirty="0">
                          <a:solidFill>
                            <a:schemeClr val="lt1"/>
                          </a:solidFill>
                          <a:latin typeface="+mn-lt"/>
                          <a:ea typeface="+mn-ea"/>
                          <a:cs typeface="+mn-cs"/>
                        </a:rPr>
                        <a:t>2023, Semester A – </a:t>
                      </a:r>
                      <a:r>
                        <a:rPr lang="he-IL" sz="4000" b="1" kern="1200" dirty="0">
                          <a:solidFill>
                            <a:schemeClr val="lt1"/>
                          </a:solidFill>
                          <a:latin typeface="+mn-lt"/>
                          <a:ea typeface="+mn-ea"/>
                          <a:cs typeface="+mn-cs"/>
                        </a:rPr>
                        <a:t>תשפ"ג, סמסטר א</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rowSpan="2">
                  <a:txBody>
                    <a:bodyPr/>
                    <a:lstStyle/>
                    <a:p>
                      <a:endParaRPr lang="en-GB" dirty="0"/>
                    </a:p>
                  </a:txBody>
                  <a:tcPr>
                    <a:solidFill>
                      <a:srgbClr val="009999"/>
                    </a:solidFill>
                  </a:tcPr>
                </a:tc>
                <a:extLst>
                  <a:ext uri="{0D108BD9-81ED-4DB2-BD59-A6C34878D82A}">
                    <a16:rowId xmlns:a16="http://schemas.microsoft.com/office/drawing/2014/main" val="1622067825"/>
                  </a:ext>
                </a:extLst>
              </a:tr>
              <a:tr h="17818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GB" sz="5400" b="1">
                          <a:solidFill>
                            <a:schemeClr val="bg1"/>
                          </a:solidFill>
                        </a:rPr>
                        <a:t>Eran Katsav</a:t>
                      </a:r>
                      <a:endParaRPr lang="en-GB" sz="5400" b="1" dirty="0">
                        <a:solidFill>
                          <a:schemeClr val="bg1"/>
                        </a:solidFill>
                      </a:endParaRPr>
                    </a:p>
                  </a:txBody>
                  <a:tcPr anchor="ctr">
                    <a:solidFill>
                      <a:srgbClr val="00999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4E2E9B59-38DC-46AD-A4E5-9A55979323A6}"/>
              </a:ext>
            </a:extLst>
          </p:cNvPr>
          <p:cNvSpPr/>
          <p:nvPr/>
        </p:nvSpPr>
        <p:spPr>
          <a:xfrm>
            <a:off x="818147" y="4591050"/>
            <a:ext cx="23509706" cy="30743308"/>
          </a:xfrm>
          <a:prstGeom prst="roundRect">
            <a:avLst/>
          </a:prstGeom>
          <a:solidFill>
            <a:srgbClr val="00999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תרשים זרימה: תהליך חלופי 1">
            <a:extLst>
              <a:ext uri="{FF2B5EF4-FFF2-40B4-BE49-F238E27FC236}">
                <a16:creationId xmlns:a16="http://schemas.microsoft.com/office/drawing/2014/main" id="{477D5BC6-C315-7F0F-B757-93796B2FFB8D}"/>
              </a:ext>
            </a:extLst>
          </p:cNvPr>
          <p:cNvSpPr/>
          <p:nvPr/>
        </p:nvSpPr>
        <p:spPr>
          <a:xfrm>
            <a:off x="2183578" y="22053766"/>
            <a:ext cx="14001301" cy="5791200"/>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b="1" u="sng" dirty="0"/>
          </a:p>
          <a:p>
            <a:r>
              <a:rPr lang="en-US" sz="3200" b="1" u="sng" dirty="0"/>
              <a:t>Discussions </a:t>
            </a:r>
          </a:p>
          <a:p>
            <a:pPr marL="457200" indent="-457200">
              <a:buFont typeface="Arial" panose="020B0604020202020204" pitchFamily="34" charset="0"/>
              <a:buChar char="•"/>
            </a:pPr>
            <a:r>
              <a:rPr lang="en-US" sz="3200" b="1" dirty="0"/>
              <a:t>Social sharing features:</a:t>
            </a:r>
            <a:r>
              <a:rPr lang="en-US" sz="3200" dirty="0"/>
              <a:t> allowing users to share their favorite cocktails on social media platforms and enabling other users to try and rate these cocktails.</a:t>
            </a:r>
          </a:p>
          <a:p>
            <a:pPr marL="457200" indent="-457200">
              <a:buFont typeface="Arial" panose="020B0604020202020204" pitchFamily="34" charset="0"/>
              <a:buChar char="•"/>
            </a:pPr>
            <a:r>
              <a:rPr lang="en-US" sz="3200" b="1" dirty="0"/>
              <a:t>Expansion of the database:</a:t>
            </a:r>
            <a:r>
              <a:rPr lang="en-US" sz="3200" dirty="0"/>
              <a:t> adding more cocktail recipes to the database, as well as including information about the history and origin of each cocktail, creating an educational and informative experience for users.</a:t>
            </a:r>
          </a:p>
          <a:p>
            <a:pPr marL="457200" indent="-457200">
              <a:buFont typeface="Arial" panose="020B0604020202020204" pitchFamily="34" charset="0"/>
              <a:buChar char="•"/>
            </a:pPr>
            <a:r>
              <a:rPr lang="en-US" sz="3200" b="1" dirty="0"/>
              <a:t>Personalization:</a:t>
            </a:r>
            <a:r>
              <a:rPr lang="en-US" sz="3200" dirty="0"/>
              <a:t> allowing users to personalize their experience, such as creating a profile, setting up their preferences, and saving their favorite cocktails, leading to a more tailored experience for the user.</a:t>
            </a:r>
          </a:p>
          <a:p>
            <a:endParaRPr lang="en-US" sz="3200" dirty="0"/>
          </a:p>
        </p:txBody>
      </p:sp>
      <p:sp>
        <p:nvSpPr>
          <p:cNvPr id="6" name="תרשים זרימה: תהליך חלופי 5">
            <a:extLst>
              <a:ext uri="{FF2B5EF4-FFF2-40B4-BE49-F238E27FC236}">
                <a16:creationId xmlns:a16="http://schemas.microsoft.com/office/drawing/2014/main" id="{14A958C0-53AB-CDE3-8D48-4F2EB8249831}"/>
              </a:ext>
            </a:extLst>
          </p:cNvPr>
          <p:cNvSpPr/>
          <p:nvPr/>
        </p:nvSpPr>
        <p:spPr>
          <a:xfrm>
            <a:off x="4190999" y="5503382"/>
            <a:ext cx="18762785" cy="8688555"/>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u="sng" dirty="0"/>
              <a:t>Introduction</a:t>
            </a:r>
          </a:p>
          <a:p>
            <a:r>
              <a:rPr lang="en-US" sz="3800" dirty="0"/>
              <a:t>ETZ Cocktails is a fun and easy-to-use Android app for anyone who loves cocktails. The app allows users to search for cocktail recipes by name or ingredient, add their own custom recipes, and save their favorite cocktails for quick and easy reference. With a user-friendly interface and a comprehensive database of cocktail recipes, ETZ Cocktails is the perfect app for mixologists, bartenders, and anyone who loves to shake up a good drink. Built using the MVVM architectural pattern and a variety of Android Jetpack components, the app is fast, reliable, and easy to navigate. Whether you're a seasoned bartender or just getting started, ETZ Cocktails is the perfect app to help you discover new and exciting drinks.</a:t>
            </a:r>
          </a:p>
          <a:p>
            <a:r>
              <a:rPr lang="en-US" sz="3800" dirty="0"/>
              <a:t>The app works both online and offline.</a:t>
            </a:r>
          </a:p>
          <a:p>
            <a:pPr marL="457200" indent="-457200">
              <a:buFont typeface="Arial" panose="020B0604020202020204" pitchFamily="34" charset="0"/>
              <a:buChar char="•"/>
            </a:pPr>
            <a:endParaRPr lang="en-US" sz="3800" dirty="0"/>
          </a:p>
          <a:p>
            <a:pPr algn="ctr"/>
            <a:endParaRPr lang="en-US" sz="3800" dirty="0"/>
          </a:p>
        </p:txBody>
      </p:sp>
      <p:sp>
        <p:nvSpPr>
          <p:cNvPr id="7" name="תרשים זרימה: תהליך חלופי 6">
            <a:extLst>
              <a:ext uri="{FF2B5EF4-FFF2-40B4-BE49-F238E27FC236}">
                <a16:creationId xmlns:a16="http://schemas.microsoft.com/office/drawing/2014/main" id="{6C42B0F6-BE2F-FB2F-69AF-6F37E7731FEC}"/>
              </a:ext>
            </a:extLst>
          </p:cNvPr>
          <p:cNvSpPr/>
          <p:nvPr/>
        </p:nvSpPr>
        <p:spPr>
          <a:xfrm>
            <a:off x="2183579" y="14553886"/>
            <a:ext cx="9305036" cy="7137931"/>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u="sng" dirty="0"/>
              <a:t>Conclusions</a:t>
            </a:r>
          </a:p>
          <a:p>
            <a:r>
              <a:rPr lang="en-US" sz="3200" dirty="0"/>
              <a:t>First, we came here to learn and expand our minds and knowledge.</a:t>
            </a:r>
          </a:p>
          <a:p>
            <a:r>
              <a:rPr lang="en-US" sz="3200" dirty="0"/>
              <a:t>Secondly, we’ve wanted to develop an intuitive app that’s easy yet powerful that provides all the necessaries for the user.</a:t>
            </a:r>
          </a:p>
          <a:p>
            <a:r>
              <a:rPr lang="en-US" sz="3200" dirty="0"/>
              <a:t>Moreover, our final product should be a product that we’ll be proud at, such that utilize modern technology and design principles.</a:t>
            </a:r>
          </a:p>
          <a:p>
            <a:endParaRPr lang="en-US" sz="3200" dirty="0"/>
          </a:p>
          <a:p>
            <a:r>
              <a:rPr lang="en-US" sz="3200" b="1" u="sng" dirty="0" err="1"/>
              <a:t>Acheived</a:t>
            </a:r>
            <a:r>
              <a:rPr lang="en-US" sz="3200" b="1" u="sng" dirty="0"/>
              <a:t> Goals Vs Target Goals</a:t>
            </a:r>
          </a:p>
          <a:p>
            <a:endParaRPr lang="en-US" sz="3200" dirty="0"/>
          </a:p>
        </p:txBody>
      </p:sp>
      <p:sp>
        <p:nvSpPr>
          <p:cNvPr id="8" name="תרשים זרימה: תהליך חלופי 7">
            <a:extLst>
              <a:ext uri="{FF2B5EF4-FFF2-40B4-BE49-F238E27FC236}">
                <a16:creationId xmlns:a16="http://schemas.microsoft.com/office/drawing/2014/main" id="{BA7EC542-A62D-C6F0-6D0F-4F09E4F2629B}"/>
              </a:ext>
            </a:extLst>
          </p:cNvPr>
          <p:cNvSpPr/>
          <p:nvPr/>
        </p:nvSpPr>
        <p:spPr>
          <a:xfrm>
            <a:off x="12568681" y="14553886"/>
            <a:ext cx="10385103" cy="7137931"/>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Kotlin, Android Studio, Retrofit, Android Jetpack, Glide, </a:t>
            </a:r>
          </a:p>
          <a:p>
            <a:endParaRPr lang="en-US" sz="3200" dirty="0"/>
          </a:p>
          <a:p>
            <a:r>
              <a:rPr lang="en-US" sz="3200" dirty="0"/>
              <a:t>* Add Icons</a:t>
            </a:r>
          </a:p>
        </p:txBody>
      </p:sp>
      <p:sp>
        <p:nvSpPr>
          <p:cNvPr id="9" name="תרשים זרימה: תהליך חלופי 8">
            <a:extLst>
              <a:ext uri="{FF2B5EF4-FFF2-40B4-BE49-F238E27FC236}">
                <a16:creationId xmlns:a16="http://schemas.microsoft.com/office/drawing/2014/main" id="{DBF55C28-E798-17FF-DFF1-8CB071437DDE}"/>
              </a:ext>
            </a:extLst>
          </p:cNvPr>
          <p:cNvSpPr/>
          <p:nvPr/>
        </p:nvSpPr>
        <p:spPr>
          <a:xfrm>
            <a:off x="16992599" y="22053766"/>
            <a:ext cx="5961183" cy="5587143"/>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u="sng" dirty="0"/>
              <a:t>QR Code &amp; </a:t>
            </a:r>
            <a:r>
              <a:rPr lang="en-US" sz="3200" b="1" u="sng" dirty="0" err="1"/>
              <a:t>Github</a:t>
            </a:r>
            <a:r>
              <a:rPr lang="en-US" sz="3200" b="1" u="sng" dirty="0"/>
              <a:t> Link</a:t>
            </a:r>
            <a:endParaRPr lang="en-US" sz="3200" dirty="0"/>
          </a:p>
        </p:txBody>
      </p:sp>
      <p:sp>
        <p:nvSpPr>
          <p:cNvPr id="10" name="תרשים זרימה: תהליך חלופי 9">
            <a:extLst>
              <a:ext uri="{FF2B5EF4-FFF2-40B4-BE49-F238E27FC236}">
                <a16:creationId xmlns:a16="http://schemas.microsoft.com/office/drawing/2014/main" id="{64E1AFB0-FBDD-86C1-4270-921CDB5D681E}"/>
              </a:ext>
            </a:extLst>
          </p:cNvPr>
          <p:cNvSpPr/>
          <p:nvPr/>
        </p:nvSpPr>
        <p:spPr>
          <a:xfrm>
            <a:off x="2183578" y="28376041"/>
            <a:ext cx="20770205" cy="5791200"/>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p>
        </p:txBody>
      </p:sp>
      <p:sp>
        <p:nvSpPr>
          <p:cNvPr id="11" name="תרשים זרימה: תהליך חלופי 10">
            <a:extLst>
              <a:ext uri="{FF2B5EF4-FFF2-40B4-BE49-F238E27FC236}">
                <a16:creationId xmlns:a16="http://schemas.microsoft.com/office/drawing/2014/main" id="{BA4DF303-0823-4623-18DE-E961675974D7}"/>
              </a:ext>
            </a:extLst>
          </p:cNvPr>
          <p:cNvSpPr/>
          <p:nvPr/>
        </p:nvSpPr>
        <p:spPr>
          <a:xfrm>
            <a:off x="1264919" y="7011772"/>
            <a:ext cx="2621281" cy="2286000"/>
          </a:xfrm>
          <a:prstGeom prst="flowChartAlternateProcess">
            <a:avLst/>
          </a:prstGeom>
          <a:solidFill>
            <a:srgbClr val="911D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Our App icon</a:t>
            </a:r>
          </a:p>
        </p:txBody>
      </p:sp>
      <p:pic>
        <p:nvPicPr>
          <p:cNvPr id="12" name="גרפיקה 11">
            <a:extLst>
              <a:ext uri="{FF2B5EF4-FFF2-40B4-BE49-F238E27FC236}">
                <a16:creationId xmlns:a16="http://schemas.microsoft.com/office/drawing/2014/main" id="{6A13E710-674D-C80C-6E4C-0C5A575C9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92419" y="18961340"/>
            <a:ext cx="2242129" cy="2242129"/>
          </a:xfrm>
          <a:prstGeom prst="rect">
            <a:avLst/>
          </a:prstGeom>
        </p:spPr>
      </p:pic>
      <p:pic>
        <p:nvPicPr>
          <p:cNvPr id="14" name="גרפיקה 13">
            <a:extLst>
              <a:ext uri="{FF2B5EF4-FFF2-40B4-BE49-F238E27FC236}">
                <a16:creationId xmlns:a16="http://schemas.microsoft.com/office/drawing/2014/main" id="{C6E400B5-E71E-1F7B-337C-CC315EBC4D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08617" y="19149453"/>
            <a:ext cx="2054016" cy="2054016"/>
          </a:xfrm>
          <a:prstGeom prst="rect">
            <a:avLst/>
          </a:prstGeom>
        </p:spPr>
      </p:pic>
      <p:pic>
        <p:nvPicPr>
          <p:cNvPr id="16" name="גרפיקה 15">
            <a:extLst>
              <a:ext uri="{FF2B5EF4-FFF2-40B4-BE49-F238E27FC236}">
                <a16:creationId xmlns:a16="http://schemas.microsoft.com/office/drawing/2014/main" id="{3FFE350A-2B09-04C3-AEC2-8AFC043DCD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536702" y="19565891"/>
            <a:ext cx="1033025" cy="1033025"/>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2995</TotalTime>
  <Words>354</Words>
  <Application>Microsoft Office PowerPoint</Application>
  <PresentationFormat>מותאם אישית</PresentationFormat>
  <Paragraphs>24</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Ziv Simchoni</cp:lastModifiedBy>
  <cp:revision>47</cp:revision>
  <dcterms:created xsi:type="dcterms:W3CDTF">2019-01-27T10:54:29Z</dcterms:created>
  <dcterms:modified xsi:type="dcterms:W3CDTF">2023-02-12T20:55:29Z</dcterms:modified>
</cp:coreProperties>
</file>