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5199975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7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5891626"/>
            <a:ext cx="21419979" cy="12533242"/>
          </a:xfrm>
        </p:spPr>
        <p:txBody>
          <a:bodyPr anchor="b"/>
          <a:lstStyle>
            <a:lvl1pPr algn="ctr">
              <a:defRPr sz="165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18908198"/>
            <a:ext cx="18899981" cy="8691601"/>
          </a:xfrm>
        </p:spPr>
        <p:txBody>
          <a:bodyPr/>
          <a:lstStyle>
            <a:lvl1pPr marL="0" indent="0" algn="ctr">
              <a:buNone/>
              <a:defRPr sz="6614"/>
            </a:lvl1pPr>
            <a:lvl2pPr marL="1259997" indent="0" algn="ctr">
              <a:buNone/>
              <a:defRPr sz="5512"/>
            </a:lvl2pPr>
            <a:lvl3pPr marL="2519995" indent="0" algn="ctr">
              <a:buNone/>
              <a:defRPr sz="4961"/>
            </a:lvl3pPr>
            <a:lvl4pPr marL="3779992" indent="0" algn="ctr">
              <a:buNone/>
              <a:defRPr sz="4409"/>
            </a:lvl4pPr>
            <a:lvl5pPr marL="5039990" indent="0" algn="ctr">
              <a:buNone/>
              <a:defRPr sz="4409"/>
            </a:lvl5pPr>
            <a:lvl6pPr marL="6299987" indent="0" algn="ctr">
              <a:buNone/>
              <a:defRPr sz="4409"/>
            </a:lvl6pPr>
            <a:lvl7pPr marL="7559985" indent="0" algn="ctr">
              <a:buNone/>
              <a:defRPr sz="4409"/>
            </a:lvl7pPr>
            <a:lvl8pPr marL="8819982" indent="0" algn="ctr">
              <a:buNone/>
              <a:defRPr sz="4409"/>
            </a:lvl8pPr>
            <a:lvl9pPr marL="10079980" indent="0" algn="ctr">
              <a:buNone/>
              <a:defRPr sz="440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11/02/2023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80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11/02/2023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16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3" y="1916653"/>
            <a:ext cx="5433745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0" y="1916653"/>
            <a:ext cx="15986234" cy="305081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11/02/2023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89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11/02/2023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67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5" y="8974945"/>
            <a:ext cx="21734978" cy="14974888"/>
          </a:xfrm>
        </p:spPr>
        <p:txBody>
          <a:bodyPr anchor="b"/>
          <a:lstStyle>
            <a:lvl1pPr>
              <a:defRPr sz="165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5" y="24091502"/>
            <a:ext cx="21734978" cy="7874940"/>
          </a:xfrm>
        </p:spPr>
        <p:txBody>
          <a:bodyPr/>
          <a:lstStyle>
            <a:lvl1pPr marL="0" indent="0">
              <a:buNone/>
              <a:defRPr sz="6614">
                <a:solidFill>
                  <a:schemeClr val="tx1"/>
                </a:solidFill>
              </a:defRPr>
            </a:lvl1pPr>
            <a:lvl2pPr marL="1259997" indent="0">
              <a:buNone/>
              <a:defRPr sz="5512">
                <a:solidFill>
                  <a:schemeClr val="tx1">
                    <a:tint val="75000"/>
                  </a:schemeClr>
                </a:solidFill>
              </a:defRPr>
            </a:lvl2pPr>
            <a:lvl3pPr marL="2519995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3pPr>
            <a:lvl4pPr marL="377999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4pPr>
            <a:lvl5pPr marL="503999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5pPr>
            <a:lvl6pPr marL="6299987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6pPr>
            <a:lvl7pPr marL="7559985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7pPr>
            <a:lvl8pPr marL="881998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8pPr>
            <a:lvl9pPr marL="1007998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11/02/2023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0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9583264"/>
            <a:ext cx="10709989" cy="22841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9583264"/>
            <a:ext cx="10709989" cy="22841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11/02/2023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88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1916661"/>
            <a:ext cx="21734978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3" y="8824938"/>
            <a:ext cx="10660769" cy="4324966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3" y="13149904"/>
            <a:ext cx="10660769" cy="193415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9" y="8824938"/>
            <a:ext cx="10713272" cy="4324966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9" y="13149904"/>
            <a:ext cx="10713272" cy="193415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11/02/2023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58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11/02/2023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51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11/02/2023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26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5183304"/>
            <a:ext cx="12757487" cy="25583147"/>
          </a:xfrm>
        </p:spPr>
        <p:txBody>
          <a:bodyPr/>
          <a:lstStyle>
            <a:lvl1pPr>
              <a:defRPr sz="8819"/>
            </a:lvl1pPr>
            <a:lvl2pPr>
              <a:defRPr sz="7717"/>
            </a:lvl2pPr>
            <a:lvl3pPr>
              <a:defRPr sz="6614"/>
            </a:lvl3pPr>
            <a:lvl4pPr>
              <a:defRPr sz="5512"/>
            </a:lvl4pPr>
            <a:lvl5pPr>
              <a:defRPr sz="5512"/>
            </a:lvl5pPr>
            <a:lvl6pPr>
              <a:defRPr sz="5512"/>
            </a:lvl6pPr>
            <a:lvl7pPr>
              <a:defRPr sz="5512"/>
            </a:lvl7pPr>
            <a:lvl8pPr>
              <a:defRPr sz="5512"/>
            </a:lvl8pPr>
            <a:lvl9pPr>
              <a:defRPr sz="551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0799922"/>
            <a:ext cx="8127648" cy="20008190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11/02/2023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43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5183304"/>
            <a:ext cx="12757487" cy="25583147"/>
          </a:xfrm>
        </p:spPr>
        <p:txBody>
          <a:bodyPr anchor="t"/>
          <a:lstStyle>
            <a:lvl1pPr marL="0" indent="0">
              <a:buNone/>
              <a:defRPr sz="8819"/>
            </a:lvl1pPr>
            <a:lvl2pPr marL="1259997" indent="0">
              <a:buNone/>
              <a:defRPr sz="7717"/>
            </a:lvl2pPr>
            <a:lvl3pPr marL="2519995" indent="0">
              <a:buNone/>
              <a:defRPr sz="6614"/>
            </a:lvl3pPr>
            <a:lvl4pPr marL="3779992" indent="0">
              <a:buNone/>
              <a:defRPr sz="5512"/>
            </a:lvl4pPr>
            <a:lvl5pPr marL="5039990" indent="0">
              <a:buNone/>
              <a:defRPr sz="5512"/>
            </a:lvl5pPr>
            <a:lvl6pPr marL="6299987" indent="0">
              <a:buNone/>
              <a:defRPr sz="5512"/>
            </a:lvl6pPr>
            <a:lvl7pPr marL="7559985" indent="0">
              <a:buNone/>
              <a:defRPr sz="5512"/>
            </a:lvl7pPr>
            <a:lvl8pPr marL="8819982" indent="0">
              <a:buNone/>
              <a:defRPr sz="5512"/>
            </a:lvl8pPr>
            <a:lvl9pPr marL="10079980" indent="0">
              <a:buNone/>
              <a:defRPr sz="55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0799922"/>
            <a:ext cx="8127648" cy="20008190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11/02/2023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06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1916661"/>
            <a:ext cx="21734978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9583264"/>
            <a:ext cx="21734978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6DA2-6F35-4111-ACB3-E2300C0C7C15}" type="datetimeFigureOut">
              <a:rPr lang="en-GB" smtClean="0"/>
              <a:t>11/02/2023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80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519995" rtl="0" eaLnBrk="1" latinLnBrk="0" hangingPunct="1">
        <a:lnSpc>
          <a:spcPct val="90000"/>
        </a:lnSpc>
        <a:spcBef>
          <a:spcPct val="0"/>
        </a:spcBef>
        <a:buNone/>
        <a:defRPr sz="121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999" indent="-629999" algn="l" defTabSz="2519995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7717" kern="1200">
          <a:solidFill>
            <a:schemeClr val="tx1"/>
          </a:solidFill>
          <a:latin typeface="+mn-lt"/>
          <a:ea typeface="+mn-ea"/>
          <a:cs typeface="+mn-cs"/>
        </a:defRPr>
      </a:lvl1pPr>
      <a:lvl2pPr marL="188999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14999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3pPr>
      <a:lvl4pPr marL="440999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66998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92998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818998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944998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70997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5999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9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03999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29998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755998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881998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07998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55D3C5-B04D-41A5-9B17-C157FCAEF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910115"/>
              </p:ext>
            </p:extLst>
          </p:nvPr>
        </p:nvGraphicFramePr>
        <p:xfrm>
          <a:off x="818147" y="665380"/>
          <a:ext cx="23509706" cy="356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8590">
                  <a:extLst>
                    <a:ext uri="{9D8B030D-6E8A-4147-A177-3AD203B41FA5}">
                      <a16:colId xmlns:a16="http://schemas.microsoft.com/office/drawing/2014/main" val="4092810084"/>
                    </a:ext>
                  </a:extLst>
                </a:gridCol>
                <a:gridCol w="13210674">
                  <a:extLst>
                    <a:ext uri="{9D8B030D-6E8A-4147-A177-3AD203B41FA5}">
                      <a16:colId xmlns:a16="http://schemas.microsoft.com/office/drawing/2014/main" val="3944608498"/>
                    </a:ext>
                  </a:extLst>
                </a:gridCol>
                <a:gridCol w="4740442">
                  <a:extLst>
                    <a:ext uri="{9D8B030D-6E8A-4147-A177-3AD203B41FA5}">
                      <a16:colId xmlns:a16="http://schemas.microsoft.com/office/drawing/2014/main" val="3295376166"/>
                    </a:ext>
                  </a:extLst>
                </a:gridCol>
              </a:tblGrid>
              <a:tr h="1781860">
                <a:tc>
                  <a:txBody>
                    <a:bodyPr/>
                    <a:lstStyle/>
                    <a:p>
                      <a:pPr marL="0" marR="0" lvl="0" indent="0" algn="ctr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4000" dirty="0"/>
                        <a:t>Android App Development in Kotlin</a:t>
                      </a: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600" dirty="0"/>
                        <a:t>ETZ Cocktails</a:t>
                      </a:r>
                      <a:endParaRPr lang="he-IL" sz="7600" dirty="0"/>
                    </a:p>
                    <a:p>
                      <a:pPr algn="ctr"/>
                      <a:r>
                        <a:rPr lang="en-US" sz="5400" dirty="0" err="1"/>
                        <a:t>Eytan</a:t>
                      </a:r>
                      <a:r>
                        <a:rPr lang="en-US" sz="5400" dirty="0"/>
                        <a:t> </a:t>
                      </a:r>
                      <a:r>
                        <a:rPr lang="en-US" sz="5400" dirty="0" err="1"/>
                        <a:t>Rahlin</a:t>
                      </a:r>
                      <a:r>
                        <a:rPr lang="en-US" sz="5400" dirty="0"/>
                        <a:t>, Tony Hasson, Ziv Simchoni</a:t>
                      </a:r>
                      <a:endParaRPr lang="he-IL" sz="5400" dirty="0"/>
                    </a:p>
                    <a:p>
                      <a:pPr algn="ctr"/>
                      <a:r>
                        <a:rPr lang="en-US" sz="4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2023, Semester A – </a:t>
                      </a:r>
                      <a:r>
                        <a:rPr lang="he-IL" sz="4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תשפ"ג, סמסטר א</a:t>
                      </a:r>
                      <a:endParaRPr lang="en-GB" sz="40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067825"/>
                  </a:ext>
                </a:extLst>
              </a:tr>
              <a:tr h="1781860">
                <a:tc>
                  <a:txBody>
                    <a:bodyPr/>
                    <a:lstStyle/>
                    <a:p>
                      <a:pPr marL="0" marR="0" lvl="0" indent="0" algn="ctr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400" b="1" dirty="0">
                          <a:solidFill>
                            <a:schemeClr val="bg1"/>
                          </a:solidFill>
                        </a:rPr>
                        <a:t>Eran </a:t>
                      </a:r>
                      <a:r>
                        <a:rPr lang="en-GB" sz="5400" b="1" dirty="0" err="1">
                          <a:solidFill>
                            <a:schemeClr val="bg1"/>
                          </a:solidFill>
                        </a:rPr>
                        <a:t>Katzav</a:t>
                      </a:r>
                      <a:endParaRPr lang="en-GB" sz="5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700668"/>
                  </a:ext>
                </a:extLst>
              </a:tr>
            </a:tbl>
          </a:graphicData>
        </a:graphic>
      </p:graphicFrame>
      <p:pic>
        <p:nvPicPr>
          <p:cNvPr id="1026" name="Picture 1" descr="Related image">
            <a:extLst>
              <a:ext uri="{FF2B5EF4-FFF2-40B4-BE49-F238E27FC236}">
                <a16:creationId xmlns:a16="http://schemas.microsoft.com/office/drawing/2014/main" id="{5A5333D2-7388-4619-A766-D87FC1725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0513" y="1040568"/>
            <a:ext cx="4252557" cy="281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2E9B59-38DC-46AD-A4E5-9A55979323A6}"/>
              </a:ext>
            </a:extLst>
          </p:cNvPr>
          <p:cNvSpPr/>
          <p:nvPr/>
        </p:nvSpPr>
        <p:spPr>
          <a:xfrm>
            <a:off x="818147" y="4591050"/>
            <a:ext cx="23509706" cy="30743308"/>
          </a:xfrm>
          <a:prstGeom prst="roundRect">
            <a:avLst/>
          </a:prstGeom>
          <a:solidFill>
            <a:srgbClr val="009999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97E8D-8EAC-4A73-A1C8-30FEEE629843}"/>
              </a:ext>
            </a:extLst>
          </p:cNvPr>
          <p:cNvSpPr txBox="1"/>
          <p:nvPr/>
        </p:nvSpPr>
        <p:spPr>
          <a:xfrm>
            <a:off x="2911641" y="8720406"/>
            <a:ext cx="19659601" cy="144962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3600" dirty="0"/>
              <a:t>You are not allowed to change poster size B1 (70x100 cm).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You are not allowed to change the header section format.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The poster can be made in any of the two languages - Hebrew / English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Project name size should be between 74-78.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Section titles should have size between 52-56.</a:t>
            </a:r>
            <a:endParaRPr lang="he-IL" sz="3600" dirty="0"/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Year of study and semester of project execution</a:t>
            </a:r>
            <a:r>
              <a:rPr lang="he-IL" sz="3600" dirty="0"/>
              <a:t> </a:t>
            </a:r>
            <a:r>
              <a:rPr lang="en-US" sz="3600" dirty="0"/>
              <a:t>have size between 38-42.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Lecturer name and participants names should have size between 52-56.</a:t>
            </a:r>
            <a:endParaRPr lang="he-IL" sz="3600" dirty="0"/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Course name should have size between 38-42.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Body texts of the poster should have size between 32-38.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Replace the current text in the header with correct information.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Student  may change the colors, fonts and font sizes of the header within the restrictions as long as header size and format stay unchanged.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Student may design the poster's </a:t>
            </a:r>
            <a:r>
              <a:rPr lang="en-US" dirty="0"/>
              <a:t> </a:t>
            </a:r>
            <a:r>
              <a:rPr lang="en-US" sz="3600" dirty="0"/>
              <a:t>body section as you please but under these constrains:</a:t>
            </a:r>
          </a:p>
          <a:p>
            <a:pPr marL="1371600" lvl="1" indent="-914400">
              <a:buFont typeface="+mj-lt"/>
              <a:buAutoNum type="alphaLcParenR"/>
            </a:pPr>
            <a:r>
              <a:rPr lang="en-US" sz="3600" dirty="0"/>
              <a:t>Body must include the following sections in this exact order:</a:t>
            </a:r>
          </a:p>
          <a:p>
            <a:pPr marL="1828800" lvl="2" indent="-914400">
              <a:buFont typeface="Arial" panose="020B0604020202020204" pitchFamily="34" charset="0"/>
              <a:buChar char="•"/>
            </a:pPr>
            <a:r>
              <a:rPr lang="en-US" sz="3600" dirty="0"/>
              <a:t>Introduction – overview of the project.</a:t>
            </a:r>
          </a:p>
          <a:p>
            <a:pPr marL="1828800" lvl="2" indent="-914400">
              <a:buFont typeface="Arial" panose="020B0604020202020204" pitchFamily="34" charset="0"/>
              <a:buChar char="•"/>
            </a:pPr>
            <a:r>
              <a:rPr lang="en-US" sz="3600" dirty="0"/>
              <a:t>&lt;Read part (b)&gt;</a:t>
            </a:r>
          </a:p>
          <a:p>
            <a:pPr marL="1828800" lvl="2" indent="-914400">
              <a:buFont typeface="Arial" panose="020B0604020202020204" pitchFamily="34" charset="0"/>
              <a:buChar char="•"/>
            </a:pPr>
            <a:r>
              <a:rPr lang="en-US" sz="3600" dirty="0"/>
              <a:t>Conclusions – achieved goals, received results and their comparison to the defined targets of project as set at its beginning.</a:t>
            </a:r>
          </a:p>
          <a:p>
            <a:pPr marL="1828800" lvl="2" indent="-914400">
              <a:buFont typeface="Arial" panose="020B0604020202020204" pitchFamily="34" charset="0"/>
              <a:buChar char="•"/>
            </a:pPr>
            <a:r>
              <a:rPr lang="en-US" sz="3600" dirty="0"/>
              <a:t>Discussions – vision of further development of the project, QR code to the video and source codes of the project (if applicable).</a:t>
            </a:r>
          </a:p>
          <a:p>
            <a:pPr marL="1371600" lvl="1" indent="-914400">
              <a:buFont typeface="+mj-lt"/>
              <a:buAutoNum type="alphaLcParenR"/>
            </a:pPr>
            <a:r>
              <a:rPr lang="en-US" sz="3600" dirty="0"/>
              <a:t>In (a), the blank paragraph is where you add your own section/s. You must add at least one section and you cannot add more than two sections.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When you submit the poster, do so in two files: PowerPoint presentation (this file) and PDF file.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Any images, graphs or charts included in the poster, must have high resolution, sharp markings and texts.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This poster template is in accordance with written above limitations.</a:t>
            </a:r>
          </a:p>
        </p:txBody>
      </p:sp>
    </p:spTree>
    <p:extLst>
      <p:ext uri="{BB962C8B-B14F-4D97-AF65-F5344CB8AC3E}">
        <p14:creationId xmlns:p14="http://schemas.microsoft.com/office/powerpoint/2010/main" val="1360458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2950</TotalTime>
  <Words>334</Words>
  <Application>Microsoft Office PowerPoint</Application>
  <PresentationFormat>מותאם אישית</PresentationFormat>
  <Paragraphs>26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Patashov</dc:creator>
  <cp:lastModifiedBy>Ziv Simchoni</cp:lastModifiedBy>
  <cp:revision>42</cp:revision>
  <dcterms:created xsi:type="dcterms:W3CDTF">2019-01-27T10:54:29Z</dcterms:created>
  <dcterms:modified xsi:type="dcterms:W3CDTF">2023-02-11T09:14:46Z</dcterms:modified>
</cp:coreProperties>
</file>