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1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 i="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 i="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 i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Luhn's algorithm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166701" x="685800"/>
            <a:ext cy="94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The fascinating world of check digits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What is a checksum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More about Luhn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Example: Checksum calculation of credit cards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/>
        </p:nvSpPr>
        <p:spPr>
          <a:xfrm>
            <a:off y="59900" x="29016"/>
            <a:ext cy="5191183" cx="90859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Has this ever happened to you?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Example of the Amex checksum process: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Sample credit card number:                  3852 00000 2323</a:t>
            </a:r>
            <a:r>
              <a:rPr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Double every second digit from the second to last: 3</a:t>
            </a:r>
            <a:r>
              <a:rPr lang="en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Sum all the individual digits: 3+1+6+5+4+0+0+0+0+0+4+3+4+3 = 33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Multiply the result by 9: 33 * 9 = 297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Mod 10 the result: 297 % 10 = 7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Number matches the check digit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Checksum code</a:t>
            </a:r>
          </a:p>
        </p:txBody>
      </p:sp>
      <p:sp>
        <p:nvSpPr>
          <p:cNvPr id="53" name="Shape 53"/>
          <p:cNvSpPr/>
          <p:nvPr/>
        </p:nvSpPr>
        <p:spPr>
          <a:xfrm>
            <a:off y="457450" x="2552700"/>
            <a:ext cy="4914900" cx="4038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Checksum code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Catches single digit errors.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Spots simplistic fraud.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Pros and Cons of Luhn algorithm</a:t>
            </a:r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y="1947332" x="4656600"/>
            <a:ext cy="4620299" cx="4030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Cons</a:t>
            </a:r>
          </a:p>
          <a:p>
            <a:pPr rtl="0" lvl="0"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May miss: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Transposition (swapping digits).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Multi-digit errors.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Trebuchet MS"/>
                <a:ea typeface="Trebuchet MS"/>
                <a:cs typeface="Trebuchet MS"/>
                <a:sym typeface="Trebuchet MS"/>
              </a:rPr>
              <a:t>Further reading: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latin typeface="Trebuchet MS"/>
                <a:ea typeface="Trebuchet MS"/>
                <a:cs typeface="Trebuchet MS"/>
                <a:sym typeface="Trebuchet MS"/>
              </a:rPr>
              <a:t>1. More checksum formulas:</a:t>
            </a:r>
          </a:p>
          <a:p>
            <a:pPr rtl="0" lvl="0">
              <a:buNone/>
            </a:pPr>
            <a:r>
              <a:rPr sz="2400" lang="en">
                <a:latin typeface="Trebuchet MS"/>
                <a:ea typeface="Trebuchet MS"/>
                <a:cs typeface="Trebuchet MS"/>
                <a:sym typeface="Trebuchet MS"/>
              </a:rPr>
              <a:t>http://www.ee.unb.ca/tervo/ee4253/luhn.shtml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latin typeface="Trebuchet MS"/>
                <a:ea typeface="Trebuchet MS"/>
                <a:cs typeface="Trebuchet MS"/>
                <a:sym typeface="Trebuchet MS"/>
              </a:rPr>
              <a:t>2. What your credit card numbers mean:</a:t>
            </a:r>
          </a:p>
          <a:p>
            <a:pPr rtl="0" lvl="0">
              <a:buNone/>
            </a:pPr>
            <a:r>
              <a:rPr sz="2400" lang="en">
                <a:latin typeface="Trebuchet MS"/>
                <a:ea typeface="Trebuchet MS"/>
                <a:cs typeface="Trebuchet MS"/>
                <a:sym typeface="Trebuchet MS"/>
              </a:rPr>
              <a:t>http://www.computersolving.com/computer-tips-tricks/what-your-credit-card-numbers-mean/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