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269" r:id="rId3"/>
    <p:sldId id="330" r:id="rId4"/>
    <p:sldId id="345" r:id="rId6"/>
    <p:sldId id="347" r:id="rId7"/>
    <p:sldId id="348" r:id="rId8"/>
    <p:sldId id="357" r:id="rId9"/>
    <p:sldId id="352" r:id="rId10"/>
    <p:sldId id="354" r:id="rId11"/>
    <p:sldId id="356" r:id="rId12"/>
    <p:sldId id="355" r:id="rId13"/>
    <p:sldId id="32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Ye" initials="J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9933"/>
    <a:srgbClr val="FF9999"/>
    <a:srgbClr val="F8CECC"/>
    <a:srgbClr val="FFF2CC"/>
    <a:srgbClr val="D5E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87704" autoAdjust="0"/>
  </p:normalViewPr>
  <p:slideViewPr>
    <p:cSldViewPr snapToGrid="0">
      <p:cViewPr varScale="1">
        <p:scale>
          <a:sx n="111" d="100"/>
          <a:sy n="111" d="100"/>
        </p:scale>
        <p:origin x="11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A239C-9A66-44E9-9693-888D8C945B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1D91-FA13-4C2B-BC4D-0D299953FF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4D5CE-F3E7-44F0-BE81-4A417DF52B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E9E71-55E7-46C7-9C8E-734C719365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E9E71-55E7-46C7-9C8E-734C719365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334434" y="4076700"/>
            <a:ext cx="11523133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/>
          <a:p>
            <a:endParaRPr lang="zh-CN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0650" y="1839277"/>
            <a:ext cx="9410700" cy="2062163"/>
          </a:xfrm>
        </p:spPr>
        <p:txBody>
          <a:bodyPr/>
          <a:lstStyle>
            <a:lvl1pPr algn="ctr">
              <a:defRPr sz="4400" b="1"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4437698"/>
            <a:ext cx="8331200" cy="1641475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28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64010" y="393382"/>
            <a:ext cx="2293557" cy="77089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8368"/>
            <a:ext cx="11089640" cy="67167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78560"/>
            <a:ext cx="11089640" cy="499840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8" name="灯片编号占位符 5"/>
          <p:cNvSpPr txBox="1"/>
          <p:nvPr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797" y="333131"/>
            <a:ext cx="1954443" cy="6569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8368"/>
            <a:ext cx="11089640" cy="67167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43000"/>
            <a:ext cx="5220000" cy="5033963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6479240" y="1143000"/>
            <a:ext cx="5220000" cy="5033963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4" name="灯片编号占位符 5"/>
          <p:cNvSpPr txBox="1"/>
          <p:nvPr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灯片编号占位符 5"/>
          <p:cNvSpPr txBox="1"/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8368"/>
            <a:ext cx="11089640" cy="67167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78560"/>
            <a:ext cx="11089640" cy="499840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8" name="灯片编号占位符 5"/>
          <p:cNvSpPr txBox="1"/>
          <p:nvPr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8368"/>
            <a:ext cx="11089640" cy="67167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43000"/>
            <a:ext cx="5220000" cy="5033963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6479240" y="1143000"/>
            <a:ext cx="5220000" cy="5033963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4" name="灯片编号占位符 5"/>
          <p:cNvSpPr txBox="1"/>
          <p:nvPr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灯片编号占位符 5"/>
          <p:cNvSpPr txBox="1"/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2052636" y="2727269"/>
            <a:ext cx="8086725" cy="701731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4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0" algn="ctr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b="0" dirty="0"/>
              <a:t>中科鉴芯</a:t>
            </a:r>
            <a:r>
              <a:rPr lang="en-US" altLang="zh-CN" b="0" dirty="0"/>
              <a:t>(</a:t>
            </a:r>
            <a:r>
              <a:rPr lang="zh-CN" altLang="en-US" b="0" dirty="0"/>
              <a:t>北京</a:t>
            </a:r>
            <a:r>
              <a:rPr lang="en-US" altLang="zh-CN" b="0" dirty="0"/>
              <a:t>)</a:t>
            </a:r>
            <a:r>
              <a:rPr lang="zh-CN" altLang="en-US" b="0" dirty="0"/>
              <a:t>科技有限</a:t>
            </a:r>
            <a:r>
              <a:rPr lang="zh-CN" altLang="en-US" b="0" dirty="0"/>
              <a:t>责任公司</a:t>
            </a:r>
            <a:endParaRPr lang="zh-CN" alt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1E92-1F8A-468C-B6F0-EBD75B5FA3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tags" Target="../tags/tag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SIM-FPGA</a:t>
            </a:r>
            <a:r>
              <a:rPr lang="zh-CN" altLang="en-US" dirty="0">
                <a:solidFill>
                  <a:srgbClr val="C00000"/>
                </a:solidFill>
              </a:rPr>
              <a:t>论文调研和</a:t>
            </a:r>
            <a:r>
              <a:rPr lang="zh-CN" altLang="en-US" dirty="0">
                <a:solidFill>
                  <a:srgbClr val="C00000"/>
                </a:solidFill>
              </a:rPr>
              <a:t>总结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930400" y="4437698"/>
            <a:ext cx="8331200" cy="1641475"/>
          </a:xfrm>
        </p:spPr>
        <p:txBody>
          <a:bodyPr/>
          <a:lstStyle/>
          <a:p>
            <a:r>
              <a:rPr lang="zh-CN" altLang="en-US" b="0" dirty="0">
                <a:solidFill>
                  <a:schemeClr val="bg2">
                    <a:lumMod val="50000"/>
                  </a:schemeClr>
                </a:solidFill>
              </a:rPr>
              <a:t>攻关组</a:t>
            </a:r>
            <a:endParaRPr lang="zh-CN" altLang="en-US" b="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2022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年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月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27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日 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中科鉴芯（北京）科技有限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责任公司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 based Fault In</a:t>
            </a:r>
            <a:r>
              <a:rPr lang="en-US" altLang="zh-CN" dirty="0"/>
              <a:t>jection &amp; E</a:t>
            </a:r>
            <a:r>
              <a:rPr lang="en-US" altLang="zh-CN" dirty="0"/>
              <a:t>mulation</a:t>
            </a:r>
            <a:endParaRPr lang="en-US" altLang="zh-CN" dirty="0"/>
          </a:p>
        </p:txBody>
      </p: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609600" y="1178560"/>
            <a:ext cx="10995660" cy="50673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2018 RASP-FIT A Fast and Automatic Fault Injection Tool for Code-Modification of FPGA Designs</a:t>
            </a:r>
            <a:endParaRPr sz="1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ct val="150000"/>
              </a:lnSpc>
            </a:pPr>
            <a:endParaRPr sz="1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3105" y="1877060"/>
            <a:ext cx="5420360" cy="9836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algn="l">
              <a:buClrTx/>
              <a:buSzTx/>
              <a:buNone/>
            </a:pPr>
            <a:r>
              <a:rPr lang="zh-CN" sz="1600" b="1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实验结果：</a:t>
            </a:r>
            <a:endParaRPr lang="zh-CN" sz="1600" b="1">
              <a:solidFill>
                <a:schemeClr val="bg2">
                  <a:lumMod val="50000"/>
                </a:schemeClr>
              </a:solidFill>
              <a:latin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sz="140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400"/>
          </a:p>
          <a:p>
            <a:pPr marL="269875" indent="-269875"/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5280" y="2589530"/>
            <a:ext cx="3862705" cy="2810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65800" y="2762885"/>
            <a:ext cx="4149090" cy="25565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结束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609600" y="1178560"/>
            <a:ext cx="10995378" cy="4998403"/>
          </a:xfrm>
        </p:spPr>
        <p:txBody>
          <a:bodyPr anchor="ctr">
            <a:normAutofit/>
          </a:bodyPr>
          <a:lstStyle/>
          <a:p>
            <a:pPr marL="0" indent="0" algn="ctr" defTabSz="4572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Q&amp;A</a:t>
            </a:r>
            <a:endParaRPr lang="en-US" altLang="zh-CN" sz="44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</a:t>
            </a:r>
            <a:endParaRPr lang="zh-CN" altLang="en-US" dirty="0"/>
          </a:p>
        </p:txBody>
      </p: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1580198" y="1480185"/>
            <a:ext cx="9031605" cy="3897630"/>
          </a:xfrm>
        </p:spPr>
        <p:txBody>
          <a:bodyPr anchor="ctr"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C00000"/>
                </a:solidFill>
                <a:latin typeface="+mn-ea"/>
              </a:rPr>
              <a:t>FPGA based Fault I</a:t>
            </a:r>
            <a:r>
              <a:rPr lang="en-US" altLang="zh-CN" sz="3200" b="1" dirty="0">
                <a:solidFill>
                  <a:srgbClr val="C00000"/>
                </a:solidFill>
                <a:latin typeface="+mn-ea"/>
              </a:rPr>
              <a:t>njection&amp;Emulation</a:t>
            </a:r>
            <a:endParaRPr lang="en-US" altLang="zh-CN" sz="3200" b="1" dirty="0">
              <a:solidFill>
                <a:srgbClr val="C00000"/>
              </a:solidFill>
              <a:latin typeface="+mn-ea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C00000"/>
                </a:solidFill>
                <a:latin typeface="+mn-ea"/>
              </a:rPr>
              <a:t>FPGA based Logic Emulation</a:t>
            </a:r>
            <a:endParaRPr lang="en-US" altLang="zh-CN" sz="3200" b="1" dirty="0">
              <a:solidFill>
                <a:srgbClr val="C00000"/>
              </a:solidFill>
              <a:latin typeface="+mn-ea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C00000"/>
                </a:solidFill>
                <a:latin typeface="+mn-ea"/>
              </a:rPr>
              <a:t>其他</a:t>
            </a:r>
            <a:endParaRPr lang="en-US" altLang="zh-CN" sz="3200" b="1" dirty="0">
              <a:solidFill>
                <a:srgbClr val="C00000"/>
              </a:solidFill>
              <a:latin typeface="+mn-ea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C00000"/>
              </a:solidFill>
              <a:latin typeface="+mn-ea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 based Fault In</a:t>
            </a:r>
            <a:r>
              <a:rPr lang="en-US" altLang="zh-CN" dirty="0"/>
              <a:t>jection &amp; E</a:t>
            </a:r>
            <a:r>
              <a:rPr lang="en-US" altLang="zh-CN" dirty="0"/>
              <a:t>mulation</a:t>
            </a:r>
            <a:endParaRPr lang="en-US" altLang="zh-CN" dirty="0"/>
          </a:p>
        </p:txBody>
      </p: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609600" y="1178560"/>
            <a:ext cx="10995378" cy="4998403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概括：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06390" y="6113145"/>
            <a:ext cx="1379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+mn-ea"/>
                <a:cs typeface="+mn-ea"/>
              </a:rPr>
              <a:t>总篇数：</a:t>
            </a:r>
            <a:r>
              <a:rPr lang="en-US" altLang="zh-CN" b="1">
                <a:solidFill>
                  <a:srgbClr val="C00000"/>
                </a:solidFill>
                <a:latin typeface="+mn-ea"/>
                <a:cs typeface="+mn-ea"/>
              </a:rPr>
              <a:t>49</a:t>
            </a:r>
            <a:endParaRPr lang="en-US" altLang="zh-CN" b="1">
              <a:solidFill>
                <a:srgbClr val="C00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 based Fault In</a:t>
            </a:r>
            <a:r>
              <a:rPr lang="en-US" altLang="zh-CN" dirty="0"/>
              <a:t>jection &amp; E</a:t>
            </a:r>
            <a:r>
              <a:rPr lang="en-US" altLang="zh-CN" dirty="0"/>
              <a:t>mulation</a:t>
            </a:r>
            <a:endParaRPr lang="en-US" altLang="zh-CN" dirty="0"/>
          </a:p>
        </p:txBody>
      </p: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609600" y="1178560"/>
            <a:ext cx="10995378" cy="499840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Fault Injection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分类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汇总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Simulation-based Fault Injection 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Techniques</a:t>
            </a:r>
            <a:endParaRPr lang="en-US" altLang="zh-CN" sz="1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2" algn="l"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优点： flexible，good controllability and observability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 algn="l"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缺点：a lot of time to simulate the model of the design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Physical Fault Injection </a:t>
            </a:r>
            <a:r>
              <a:rPr lang="en-US" altLang="zh-CN"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Techniques</a:t>
            </a:r>
            <a:endParaRPr lang="en-US" altLang="zh-CN" sz="1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2" algn="l"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优点：very fast(system run time speed)，can be used when a prototype of the system is available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lvl="2" algn="l"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缺点：high cost of required facilities， poor controllability and observability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lvl="1" indent="0" algn="l">
              <a:lnSpc>
                <a:spcPct val="150000"/>
              </a:lnSpc>
              <a:buNone/>
            </a:pP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 based Fault In</a:t>
            </a:r>
            <a:r>
              <a:rPr lang="en-US" altLang="zh-CN" dirty="0"/>
              <a:t>jection &amp; E</a:t>
            </a:r>
            <a:r>
              <a:rPr lang="en-US" altLang="zh-CN" dirty="0"/>
              <a:t>mulation</a:t>
            </a:r>
            <a:endParaRPr lang="en-US" altLang="zh-CN" dirty="0"/>
          </a:p>
        </p:txBody>
      </p: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609600" y="1178560"/>
            <a:ext cx="10995378" cy="499840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Fault Injection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分类</a:t>
            </a:r>
            <a:r>
              <a:rPr lang="zh-CN" altLang="en-US" sz="24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汇总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sz="1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FPGA-based Fault Injection Techniques</a:t>
            </a:r>
            <a:endParaRPr lang="zh-CN" altLang="en-US" sz="17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 algn="l"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Instrumentation-based：rely on fault injector circuits called saboteurs（破坏者）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3" algn="l"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优点： Saboteur units for stuck-at fault, bridging-AND, transient faults  and SEU faults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3" algn="l"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缺点：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huge area overhead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（比如插入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mux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 algn="l"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Reconfiguration-based: partial or full reconfifiguration to inject a fault in the design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3" algn="l"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优点：do not impose any area overhead on the system as they use resources within FPGA for fault injection purpose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3" algn="l"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缺点：time overhead is considerable（综合，下载比特流</a:t>
            </a:r>
            <a:r>
              <a:rPr lang="zh-CN" altLang="en-US" sz="15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lang="en-US" altLang="zh-CN" sz="153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endParaRPr lang="en-US" altLang="zh-CN" sz="153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 based Fault In</a:t>
            </a:r>
            <a:r>
              <a:rPr lang="en-US" altLang="zh-CN" dirty="0"/>
              <a:t>jection &amp; E</a:t>
            </a:r>
            <a:r>
              <a:rPr lang="en-US" altLang="zh-CN" dirty="0"/>
              <a:t>mulation</a:t>
            </a:r>
            <a:endParaRPr lang="en-US" altLang="zh-CN" dirty="0"/>
          </a:p>
        </p:txBody>
      </p: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609600" y="1178560"/>
            <a:ext cx="10995660" cy="50673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2012 SCFIT_A_FPGA-based_fault_injection_technique_for_SEU_fault_model</a:t>
            </a:r>
            <a:endParaRPr sz="1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ct val="150000"/>
              </a:lnSpc>
            </a:pPr>
            <a:endParaRPr sz="1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3105" y="1877060"/>
            <a:ext cx="5420360" cy="29845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简介：</a:t>
            </a:r>
            <a:endParaRPr lang="zh-CN" altLang="en-US" sz="1600" b="1">
              <a:solidFill>
                <a:schemeClr val="bg2">
                  <a:lumMod val="50000"/>
                </a:schemeClr>
              </a:solidFill>
              <a:latin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做了什么？</a:t>
            </a:r>
            <a:endParaRPr lang="zh-CN" altLang="en-US" sz="1600">
              <a:solidFill>
                <a:schemeClr val="bg2">
                  <a:lumMod val="50000"/>
                </a:schemeClr>
              </a:solidFill>
              <a:latin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故障注入分类？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reconfiguration or instrumentation</a:t>
            </a:r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？</a:t>
            </a:r>
            <a:endParaRPr lang="zh-CN" altLang="en-US" sz="1600">
              <a:solidFill>
                <a:schemeClr val="bg2">
                  <a:lumMod val="50000"/>
                </a:schemeClr>
              </a:solidFill>
              <a:latin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支持的故障类型？</a:t>
            </a:r>
            <a:endParaRPr lang="zh-CN" altLang="en-US" sz="1600">
              <a:solidFill>
                <a:schemeClr val="bg2">
                  <a:lumMod val="50000"/>
                </a:schemeClr>
              </a:solidFill>
              <a:latin typeface="+mn-ea"/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+mn-ea"/>
              </a:rPr>
              <a:t>技术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+mn-ea"/>
              </a:rPr>
              <a:t>实现：</a:t>
            </a:r>
            <a:endParaRPr lang="zh-CN" altLang="en-US" sz="1600" b="1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+mn-ea"/>
              </a:rPr>
              <a:t>如何注入故障的？</a:t>
            </a:r>
            <a:endParaRPr lang="zh-CN" altLang="en-US" sz="160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+mn-ea"/>
              </a:rPr>
              <a:t>实现方法？</a:t>
            </a:r>
            <a:endParaRPr lang="zh-CN" altLang="en-US" sz="160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sz="1600" b="1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实验结果：</a:t>
            </a:r>
            <a:endParaRPr lang="zh-CN" sz="1600" b="1">
              <a:solidFill>
                <a:schemeClr val="bg2">
                  <a:lumMod val="50000"/>
                </a:schemeClr>
              </a:solidFill>
              <a:latin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sz="160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故障注入的时间和面积开销？</a:t>
            </a:r>
            <a:endParaRPr lang="zh-CN" sz="1600">
              <a:solidFill>
                <a:schemeClr val="bg2">
                  <a:lumMod val="50000"/>
                </a:schemeClr>
              </a:solidFill>
              <a:latin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sz="160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或者故障仿真的时间和面积开销（是否包括综合时间）？</a:t>
            </a:r>
            <a:endParaRPr lang="zh-CN" sz="1600">
              <a:solidFill>
                <a:schemeClr val="bg2">
                  <a:lumMod val="50000"/>
                </a:schemeClr>
              </a:solidFill>
              <a:latin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400"/>
          </a:p>
          <a:p>
            <a:pPr marL="269875" indent="-269875"/>
            <a:endParaRPr lang="zh-CN" altLang="en-US" sz="1400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6672580" y="2094230"/>
            <a:ext cx="4244975" cy="24276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 based Fault In</a:t>
            </a:r>
            <a:r>
              <a:rPr lang="en-US" altLang="zh-CN" dirty="0"/>
              <a:t>jection &amp; E</a:t>
            </a:r>
            <a:r>
              <a:rPr lang="en-US" altLang="zh-CN" dirty="0"/>
              <a:t>mulation</a:t>
            </a:r>
            <a:endParaRPr lang="en-US" altLang="zh-CN" dirty="0"/>
          </a:p>
        </p:txBody>
      </p: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609600" y="1178560"/>
            <a:ext cx="10995660" cy="50673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2012 SCFIT_A_FPGA-based_fault_injection_technique_for_SEU_fault_model</a:t>
            </a:r>
            <a:endParaRPr sz="1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ct val="150000"/>
              </a:lnSpc>
            </a:pPr>
            <a:endParaRPr sz="1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3105" y="1877060"/>
            <a:ext cx="542036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简介：</a:t>
            </a:r>
            <a:endParaRPr lang="zh-CN" altLang="en-US" sz="1600" b="1">
              <a:solidFill>
                <a:schemeClr val="bg2">
                  <a:lumMod val="50000"/>
                </a:schemeClr>
              </a:solidFill>
              <a:latin typeface="+mn-ea"/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sz="1200">
                <a:latin typeface="+mn-ea"/>
                <a:cs typeface="+mn-ea"/>
                <a:sym typeface="+mn-ea"/>
              </a:rPr>
              <a:t>这篇论文基于Altera FPGA及其提供的调试工具（Debug Facilities），提出一个在flip-flop和memory unit上注入SEU（Single Event Upsets）故障的故障注入技术SCFIT（Shadow Components-based Fault Injection Technique）。</a:t>
            </a:r>
            <a:endParaRPr lang="zh-CN" sz="1200">
              <a:latin typeface="+mn-ea"/>
              <a:cs typeface="+mn-ea"/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sz="1200">
                <a:latin typeface="+mn-ea"/>
                <a:cs typeface="+mn-ea"/>
                <a:sym typeface="+mn-ea"/>
              </a:rPr>
              <a:t>故障注入方式：Instrumentation</a:t>
            </a:r>
            <a:endParaRPr lang="zh-CN" sz="1200">
              <a:latin typeface="+mn-ea"/>
              <a:cs typeface="+mn-ea"/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sz="1200">
                <a:latin typeface="+mn-ea"/>
                <a:cs typeface="+mn-ea"/>
                <a:sym typeface="+mn-ea"/>
              </a:rPr>
              <a:t>故障类型：SEU</a:t>
            </a:r>
            <a:endParaRPr lang="zh-CN" sz="1200">
              <a:latin typeface="+mn-ea"/>
              <a:cs typeface="+mn-ea"/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+mn-ea"/>
              </a:rPr>
              <a:t>技术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+mn-ea"/>
              </a:rPr>
              <a:t>实现：</a:t>
            </a:r>
            <a:endParaRPr lang="zh-CN" altLang="en-US" sz="1600" b="1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269875" indent="-269875" algn="l">
              <a:buClrTx/>
              <a:buSzTx/>
              <a:buNone/>
            </a:pPr>
            <a:r>
              <a:rPr lang="zh-CN" sz="1200">
                <a:latin typeface="+mn-ea"/>
                <a:cs typeface="+mn-ea"/>
                <a:sym typeface="+mn-ea"/>
              </a:rPr>
              <a:t>如何利用Altera FPGA的调试工具？Altera FPGA提供了MCE（ In-System Memory Content Editor）可以读写memory unit上特定地址上的值；提供了SAP（ In-System Sources and Probes）可以向目标节点输入虚拟的激励，或者捕获目标节点上值。通过主机上的Quartus软件和JTAG Controller可以控制MCE和SAP。</a:t>
            </a:r>
            <a:endParaRPr lang="zh-CN" sz="1200" b="0">
              <a:latin typeface="+mn-ea"/>
              <a:cs typeface="+mn-ea"/>
            </a:endParaRPr>
          </a:p>
          <a:p>
            <a:pPr marL="269875" indent="-269875"/>
            <a:r>
              <a:rPr lang="zh-CN" sz="1200">
                <a:latin typeface="+mn-ea"/>
                <a:cs typeface="+mn-ea"/>
                <a:sym typeface="+mn-ea"/>
              </a:rPr>
              <a:t>如何在flip-flop上注入注入故障？插入扫描链（scan-chain），比如使用Synopsys DFT Compiler。</a:t>
            </a:r>
            <a:endParaRPr lang="zh-CN" sz="1200" b="0">
              <a:latin typeface="+mn-ea"/>
              <a:cs typeface="+mn-ea"/>
            </a:endParaRPr>
          </a:p>
          <a:p>
            <a:pPr marL="269875" indent="-269875"/>
            <a:r>
              <a:rPr lang="zh-CN" sz="1200">
                <a:latin typeface="+mn-ea"/>
                <a:cs typeface="+mn-ea"/>
                <a:sym typeface="+mn-ea"/>
              </a:rPr>
              <a:t>如何在memory unit上注入故障？使用Altera FPGA提供的MCE辅助工具。</a:t>
            </a:r>
            <a:endParaRPr lang="zh-CN" sz="120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sz="1600" b="1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实验结果：</a:t>
            </a:r>
            <a:endParaRPr lang="zh-CN" sz="1600" b="1">
              <a:solidFill>
                <a:schemeClr val="bg2">
                  <a:lumMod val="50000"/>
                </a:schemeClr>
              </a:solidFill>
              <a:latin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sz="1200">
                <a:latin typeface="+mn-ea"/>
                <a:cs typeface="+mn-ea"/>
                <a:sym typeface="+mn-ea"/>
              </a:rPr>
              <a:t>在</a:t>
            </a:r>
            <a:r>
              <a:rPr lang="en-US" sz="1200">
                <a:latin typeface="+mn-ea"/>
                <a:cs typeface="+mn-ea"/>
                <a:sym typeface="+mn-ea"/>
              </a:rPr>
              <a:t>LEON2</a:t>
            </a:r>
            <a:r>
              <a:rPr lang="zh-CN" sz="1200">
                <a:latin typeface="+mn-ea"/>
                <a:cs typeface="+mn-ea"/>
                <a:sym typeface="+mn-ea"/>
              </a:rPr>
              <a:t>上的实验结果，相比</a:t>
            </a:r>
            <a:r>
              <a:rPr lang="en-US" sz="1200">
                <a:latin typeface="+mn-ea"/>
                <a:cs typeface="+mn-ea"/>
                <a:sym typeface="+mn-ea"/>
              </a:rPr>
              <a:t>simulation-based fault injection</a:t>
            </a:r>
            <a:r>
              <a:rPr lang="zh-CN" sz="1200">
                <a:latin typeface="+mn-ea"/>
                <a:cs typeface="+mn-ea"/>
                <a:sym typeface="+mn-ea"/>
              </a:rPr>
              <a:t>（使用</a:t>
            </a:r>
            <a:r>
              <a:rPr lang="en-US" sz="1200">
                <a:latin typeface="+mn-ea"/>
                <a:cs typeface="+mn-ea"/>
                <a:sym typeface="+mn-ea"/>
              </a:rPr>
              <a:t>ModelSim simulator</a:t>
            </a:r>
            <a:r>
              <a:rPr lang="zh-CN" sz="1200">
                <a:latin typeface="+mn-ea"/>
                <a:cs typeface="+mn-ea"/>
                <a:sym typeface="+mn-ea"/>
              </a:rPr>
              <a:t>）提升了</a:t>
            </a:r>
            <a:r>
              <a:rPr lang="en-US" sz="1200">
                <a:latin typeface="+mn-ea"/>
                <a:cs typeface="+mn-ea"/>
                <a:sym typeface="+mn-ea"/>
              </a:rPr>
              <a:t>10562</a:t>
            </a:r>
            <a:r>
              <a:rPr lang="zh-CN" sz="1200">
                <a:latin typeface="+mn-ea"/>
                <a:cs typeface="+mn-ea"/>
                <a:sym typeface="+mn-ea"/>
              </a:rPr>
              <a:t>倍，实现</a:t>
            </a:r>
            <a:r>
              <a:rPr lang="en-US" sz="1200">
                <a:latin typeface="+mn-ea"/>
                <a:cs typeface="+mn-ea"/>
                <a:sym typeface="+mn-ea"/>
              </a:rPr>
              <a:t>SCFIT</a:t>
            </a:r>
            <a:r>
              <a:rPr lang="zh-CN" sz="1200">
                <a:latin typeface="+mn-ea"/>
                <a:cs typeface="+mn-ea"/>
                <a:sym typeface="+mn-ea"/>
              </a:rPr>
              <a:t>使用了少于</a:t>
            </a:r>
            <a:r>
              <a:rPr lang="en-US" sz="1200">
                <a:latin typeface="+mn-ea"/>
                <a:cs typeface="+mn-ea"/>
                <a:sym typeface="+mn-ea"/>
              </a:rPr>
              <a:t>5%</a:t>
            </a:r>
            <a:r>
              <a:rPr lang="zh-CN" sz="1200">
                <a:latin typeface="+mn-ea"/>
                <a:cs typeface="+mn-ea"/>
                <a:sym typeface="+mn-ea"/>
              </a:rPr>
              <a:t>的</a:t>
            </a:r>
            <a:r>
              <a:rPr lang="en-US" sz="1200">
                <a:latin typeface="+mn-ea"/>
                <a:cs typeface="+mn-ea"/>
                <a:sym typeface="+mn-ea"/>
              </a:rPr>
              <a:t>FPGA</a:t>
            </a:r>
            <a:r>
              <a:rPr lang="zh-CN" sz="1200">
                <a:latin typeface="+mn-ea"/>
                <a:cs typeface="+mn-ea"/>
                <a:sym typeface="+mn-ea"/>
              </a:rPr>
              <a:t>资源。</a:t>
            </a:r>
            <a:endParaRPr lang="zh-CN" sz="140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400"/>
          </a:p>
          <a:p>
            <a:pPr marL="269875" indent="-269875"/>
            <a:endParaRPr lang="zh-CN" altLang="en-US" sz="1400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6672580" y="2094230"/>
            <a:ext cx="4244975" cy="24276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 based Fault In</a:t>
            </a:r>
            <a:r>
              <a:rPr lang="en-US" altLang="zh-CN" dirty="0"/>
              <a:t>jection &amp; E</a:t>
            </a:r>
            <a:r>
              <a:rPr lang="en-US" altLang="zh-CN" dirty="0"/>
              <a:t>mulation</a:t>
            </a:r>
            <a:endParaRPr lang="en-US" altLang="zh-CN" dirty="0"/>
          </a:p>
        </p:txBody>
      </p: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609600" y="1178560"/>
            <a:ext cx="10995660" cy="50673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2018 RASP-FIT A Fast and Automatic Fault Injection Tool for Code-Modification of FPGA Designs</a:t>
            </a:r>
            <a:endParaRPr sz="1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ct val="150000"/>
              </a:lnSpc>
            </a:pPr>
            <a:endParaRPr sz="1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3105" y="1877060"/>
            <a:ext cx="5420360" cy="3384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简介：</a:t>
            </a:r>
            <a:endParaRPr lang="zh-CN" altLang="en-US" sz="1600" b="1">
              <a:solidFill>
                <a:schemeClr val="bg2">
                  <a:lumMod val="50000"/>
                </a:schemeClr>
              </a:solidFill>
              <a:latin typeface="+mn-ea"/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sz="1200">
                <a:latin typeface="+mn-ea"/>
                <a:cs typeface="+mn-ea"/>
                <a:sym typeface="+mn-ea"/>
              </a:rPr>
              <a:t>这篇论文提出一个</a:t>
            </a:r>
            <a:r>
              <a:rPr lang="en-US" altLang="zh-CN" sz="1200">
                <a:latin typeface="+mn-ea"/>
                <a:cs typeface="+mn-ea"/>
                <a:sym typeface="+mn-ea"/>
              </a:rPr>
              <a:t>verilog</a:t>
            </a:r>
            <a:r>
              <a:rPr lang="zh-CN" altLang="en-US" sz="1200">
                <a:latin typeface="+mn-ea"/>
                <a:cs typeface="+mn-ea"/>
                <a:sym typeface="+mn-ea"/>
              </a:rPr>
              <a:t>代码层次进行修改的故障注入工具</a:t>
            </a:r>
            <a:r>
              <a:rPr lang="en-US" altLang="zh-CN" sz="1200">
                <a:latin typeface="+mn-ea"/>
                <a:cs typeface="+mn-ea"/>
                <a:sym typeface="+mn-ea"/>
              </a:rPr>
              <a:t>RASP-FIT</a:t>
            </a:r>
            <a:r>
              <a:rPr lang="zh-CN" sz="1200">
                <a:latin typeface="+mn-ea"/>
                <a:cs typeface="+mn-ea"/>
                <a:sym typeface="+mn-ea"/>
              </a:rPr>
              <a:t>。</a:t>
            </a:r>
            <a:endParaRPr lang="zh-CN" sz="1200">
              <a:latin typeface="+mn-ea"/>
              <a:cs typeface="+mn-ea"/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sz="1200">
                <a:latin typeface="+mn-ea"/>
                <a:cs typeface="+mn-ea"/>
                <a:sym typeface="+mn-ea"/>
              </a:rPr>
              <a:t>故障注入方式：Instrumentation</a:t>
            </a:r>
            <a:endParaRPr lang="zh-CN" sz="1200">
              <a:latin typeface="+mn-ea"/>
              <a:cs typeface="+mn-ea"/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sz="1200">
                <a:latin typeface="+mn-ea"/>
                <a:cs typeface="+mn-ea"/>
                <a:sym typeface="+mn-ea"/>
              </a:rPr>
              <a:t>故障类型：</a:t>
            </a:r>
            <a:r>
              <a:rPr lang="en-US" altLang="zh-CN" sz="1200">
                <a:latin typeface="+mn-ea"/>
                <a:cs typeface="+mn-ea"/>
                <a:sym typeface="+mn-ea"/>
              </a:rPr>
              <a:t>Stuck-at</a:t>
            </a:r>
            <a:r>
              <a:rPr lang="zh-CN" altLang="en-US" sz="1200">
                <a:latin typeface="+mn-ea"/>
                <a:cs typeface="+mn-ea"/>
                <a:sym typeface="+mn-ea"/>
              </a:rPr>
              <a:t>，</a:t>
            </a:r>
            <a:r>
              <a:rPr lang="en-US" altLang="zh-CN" sz="1200">
                <a:latin typeface="+mn-ea"/>
                <a:cs typeface="+mn-ea"/>
                <a:sym typeface="+mn-ea"/>
              </a:rPr>
              <a:t>Bit-Fl</a:t>
            </a:r>
            <a:r>
              <a:rPr lang="en-US" altLang="zh-CN" sz="1200">
                <a:latin typeface="+mn-ea"/>
                <a:cs typeface="+mn-ea"/>
                <a:sym typeface="+mn-ea"/>
              </a:rPr>
              <a:t>ip</a:t>
            </a:r>
            <a:r>
              <a:rPr lang="zh-CN" altLang="en-US" sz="1200">
                <a:latin typeface="+mn-ea"/>
                <a:cs typeface="+mn-ea"/>
                <a:sym typeface="+mn-ea"/>
              </a:rPr>
              <a:t>（</a:t>
            </a:r>
            <a:r>
              <a:rPr lang="zh-CN" sz="1200">
                <a:latin typeface="+mn-ea"/>
                <a:cs typeface="+mn-ea"/>
                <a:sym typeface="+mn-ea"/>
              </a:rPr>
              <a:t>SEU）</a:t>
            </a:r>
            <a:endParaRPr lang="zh-CN" sz="1200">
              <a:latin typeface="+mn-ea"/>
              <a:cs typeface="+mn-ea"/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+mn-ea"/>
              </a:rPr>
              <a:t>技术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+mn-ea"/>
              </a:rPr>
              <a:t>实现：</a:t>
            </a:r>
            <a:endParaRPr lang="zh-CN" altLang="en-US" sz="1600" b="1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269875" indent="-269875" algn="l">
              <a:buClrTx/>
              <a:buSzTx/>
              <a:buNone/>
            </a:pPr>
            <a:r>
              <a:rPr lang="zh-CN" sz="1200">
                <a:latin typeface="+mn-ea"/>
                <a:cs typeface="+mn-ea"/>
                <a:sym typeface="+mn-ea"/>
              </a:rPr>
              <a:t>包含三个</a:t>
            </a:r>
            <a:r>
              <a:rPr lang="zh-CN" sz="1200">
                <a:latin typeface="+mn-ea"/>
                <a:cs typeface="+mn-ea"/>
                <a:sym typeface="+mn-ea"/>
              </a:rPr>
              <a:t>模块：</a:t>
            </a:r>
            <a:endParaRPr lang="zh-CN" sz="1200">
              <a:latin typeface="+mn-ea"/>
              <a:cs typeface="+mn-ea"/>
              <a:sym typeface="+mn-ea"/>
            </a:endParaRPr>
          </a:p>
          <a:p>
            <a:pPr marL="269875" indent="-269875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automatic code generator</a:t>
            </a:r>
            <a:r>
              <a:rPr lang="zh-CN" altLang="en-US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（</a:t>
            </a:r>
            <a:r>
              <a:rPr lang="en-US" altLang="zh-CN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verilog modifier</a:t>
            </a:r>
            <a:r>
              <a:rPr lang="zh-CN" altLang="en-US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）</a:t>
            </a:r>
            <a:endParaRPr lang="zh-CN" altLang="en-US" sz="1200">
              <a:latin typeface="+mn-ea"/>
              <a:cs typeface="+mn-ea"/>
              <a:sym typeface="+mn-ea"/>
            </a:endParaRPr>
          </a:p>
          <a:p>
            <a:pPr marL="727075" lvl="1" indent="-269875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  <a:cs typeface="+mn-ea"/>
                <a:sym typeface="+mn-ea"/>
              </a:rPr>
              <a:t>Gate-level design</a:t>
            </a:r>
            <a:endParaRPr lang="en-US" altLang="zh-CN" sz="1200">
              <a:latin typeface="+mn-ea"/>
              <a:cs typeface="+mn-ea"/>
              <a:sym typeface="+mn-ea"/>
            </a:endParaRPr>
          </a:p>
          <a:p>
            <a:pPr marL="727075" lvl="1" indent="-269875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  <a:cs typeface="+mn-ea"/>
                <a:sym typeface="+mn-ea"/>
              </a:rPr>
              <a:t>Data-flow design</a:t>
            </a:r>
            <a:endParaRPr lang="en-US" altLang="zh-CN" sz="1200">
              <a:latin typeface="+mn-ea"/>
              <a:cs typeface="+mn-ea"/>
              <a:sym typeface="+mn-ea"/>
            </a:endParaRPr>
          </a:p>
          <a:p>
            <a:pPr marL="727075" lvl="1" indent="-269875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>
                <a:latin typeface="+mn-ea"/>
                <a:cs typeface="+mn-ea"/>
                <a:sym typeface="+mn-ea"/>
              </a:rPr>
              <a:t>Behavioural Designs</a:t>
            </a:r>
            <a:endParaRPr lang="zh-CN" altLang="en-US" sz="1200">
              <a:latin typeface="+mn-ea"/>
              <a:cs typeface="+mn-ea"/>
              <a:sym typeface="+mn-ea"/>
            </a:endParaRPr>
          </a:p>
          <a:p>
            <a:pPr marL="269875" indent="-269875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bg2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fault injection control unit</a:t>
            </a:r>
            <a:endParaRPr lang="en-US" altLang="zh-CN" sz="1200">
              <a:solidFill>
                <a:schemeClr val="bg2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  <a:p>
            <a:pPr marL="727075" lvl="1" indent="-269875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bg2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DEMUX-based Fault Injection, Selection, &amp; Activation</a:t>
            </a:r>
            <a:endParaRPr lang="en-US" altLang="zh-CN" sz="1200">
              <a:solidFill>
                <a:schemeClr val="bg2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  <a:p>
            <a:pPr lvl="1"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bg2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(FISA) unit is developed to control the selection and activa_x0002_tion of the injected faults in the fault simulation/emulation applications</a:t>
            </a:r>
            <a:endParaRPr lang="en-US" altLang="zh-CN" sz="1200">
              <a:solidFill>
                <a:schemeClr val="bg2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  <a:p>
            <a:pPr marL="269875" indent="-269875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  <a:cs typeface="+mn-ea"/>
                <a:sym typeface="+mn-ea"/>
              </a:rPr>
              <a:t>result analys</a:t>
            </a:r>
            <a:r>
              <a:rPr lang="en-US" altLang="zh-CN" sz="1200">
                <a:latin typeface="+mn-ea"/>
                <a:cs typeface="+mn-ea"/>
                <a:sym typeface="+mn-ea"/>
              </a:rPr>
              <a:t>er</a:t>
            </a:r>
            <a:endParaRPr lang="en-US" altLang="zh-CN" sz="1200">
              <a:latin typeface="+mn-ea"/>
              <a:cs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7190" y="1685290"/>
            <a:ext cx="3818255" cy="2173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50" y="4163060"/>
            <a:ext cx="5931535" cy="1765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 based Fault In</a:t>
            </a:r>
            <a:r>
              <a:rPr lang="en-US" altLang="zh-CN" dirty="0"/>
              <a:t>jection &amp; E</a:t>
            </a:r>
            <a:r>
              <a:rPr lang="en-US" altLang="zh-CN" dirty="0"/>
              <a:t>mulation</a:t>
            </a:r>
            <a:endParaRPr lang="en-US" altLang="zh-CN" dirty="0"/>
          </a:p>
        </p:txBody>
      </p: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609600" y="1178560"/>
            <a:ext cx="10995660" cy="50673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sz="1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2018 RASP-FIT A Fast and Automatic Fault Injection Tool for Code-Modification of FPGA Designs</a:t>
            </a:r>
            <a:endParaRPr sz="1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ct val="150000"/>
              </a:lnSpc>
            </a:pPr>
            <a:endParaRPr sz="1800" b="1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3105" y="1877060"/>
            <a:ext cx="5420360" cy="3384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简介：</a:t>
            </a:r>
            <a:endParaRPr lang="zh-CN" altLang="en-US" sz="1600" b="1">
              <a:solidFill>
                <a:schemeClr val="bg2">
                  <a:lumMod val="50000"/>
                </a:schemeClr>
              </a:solidFill>
              <a:latin typeface="+mn-ea"/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sz="1200">
                <a:latin typeface="+mn-ea"/>
                <a:cs typeface="+mn-ea"/>
                <a:sym typeface="+mn-ea"/>
              </a:rPr>
              <a:t>这篇论文提出一个</a:t>
            </a:r>
            <a:r>
              <a:rPr lang="en-US" altLang="zh-CN" sz="1200">
                <a:latin typeface="+mn-ea"/>
                <a:cs typeface="+mn-ea"/>
                <a:sym typeface="+mn-ea"/>
              </a:rPr>
              <a:t>verilog</a:t>
            </a:r>
            <a:r>
              <a:rPr lang="zh-CN" altLang="en-US" sz="1200">
                <a:latin typeface="+mn-ea"/>
                <a:cs typeface="+mn-ea"/>
                <a:sym typeface="+mn-ea"/>
              </a:rPr>
              <a:t>代码层次进行修改的故障注入工具</a:t>
            </a:r>
            <a:r>
              <a:rPr lang="en-US" altLang="zh-CN" sz="1200">
                <a:latin typeface="+mn-ea"/>
                <a:cs typeface="+mn-ea"/>
                <a:sym typeface="+mn-ea"/>
              </a:rPr>
              <a:t>RASP-FIT</a:t>
            </a:r>
            <a:r>
              <a:rPr lang="zh-CN" sz="1200">
                <a:latin typeface="+mn-ea"/>
                <a:cs typeface="+mn-ea"/>
                <a:sym typeface="+mn-ea"/>
              </a:rPr>
              <a:t>。</a:t>
            </a:r>
            <a:endParaRPr lang="zh-CN" sz="1200">
              <a:latin typeface="+mn-ea"/>
              <a:cs typeface="+mn-ea"/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sz="1200">
                <a:latin typeface="+mn-ea"/>
                <a:cs typeface="+mn-ea"/>
                <a:sym typeface="+mn-ea"/>
              </a:rPr>
              <a:t>故障注入方式：Instrumentation</a:t>
            </a:r>
            <a:endParaRPr lang="zh-CN" sz="1200">
              <a:latin typeface="+mn-ea"/>
              <a:cs typeface="+mn-ea"/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sz="1200">
                <a:latin typeface="+mn-ea"/>
                <a:cs typeface="+mn-ea"/>
                <a:sym typeface="+mn-ea"/>
              </a:rPr>
              <a:t>故障类型：</a:t>
            </a:r>
            <a:r>
              <a:rPr lang="en-US" altLang="zh-CN" sz="1200">
                <a:latin typeface="+mn-ea"/>
                <a:cs typeface="+mn-ea"/>
                <a:sym typeface="+mn-ea"/>
              </a:rPr>
              <a:t>Stuck-at</a:t>
            </a:r>
            <a:r>
              <a:rPr lang="zh-CN" altLang="en-US" sz="1200">
                <a:latin typeface="+mn-ea"/>
                <a:cs typeface="+mn-ea"/>
                <a:sym typeface="+mn-ea"/>
              </a:rPr>
              <a:t>，</a:t>
            </a:r>
            <a:r>
              <a:rPr lang="en-US" altLang="zh-CN" sz="1200">
                <a:latin typeface="+mn-ea"/>
                <a:cs typeface="+mn-ea"/>
                <a:sym typeface="+mn-ea"/>
              </a:rPr>
              <a:t>Bit-Fl</a:t>
            </a:r>
            <a:r>
              <a:rPr lang="en-US" altLang="zh-CN" sz="1200">
                <a:latin typeface="+mn-ea"/>
                <a:cs typeface="+mn-ea"/>
                <a:sym typeface="+mn-ea"/>
              </a:rPr>
              <a:t>ip</a:t>
            </a:r>
            <a:r>
              <a:rPr lang="zh-CN" altLang="en-US" sz="1200">
                <a:latin typeface="+mn-ea"/>
                <a:cs typeface="+mn-ea"/>
                <a:sym typeface="+mn-ea"/>
              </a:rPr>
              <a:t>（</a:t>
            </a:r>
            <a:r>
              <a:rPr lang="zh-CN" sz="1200">
                <a:latin typeface="+mn-ea"/>
                <a:cs typeface="+mn-ea"/>
                <a:sym typeface="+mn-ea"/>
              </a:rPr>
              <a:t>SEU）</a:t>
            </a:r>
            <a:endParaRPr lang="zh-CN" sz="1200">
              <a:latin typeface="+mn-ea"/>
              <a:cs typeface="+mn-ea"/>
              <a:sym typeface="+mn-ea"/>
            </a:endParaRPr>
          </a:p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+mn-ea"/>
              </a:rPr>
              <a:t>技术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+mn-ea"/>
              </a:rPr>
              <a:t>实现：</a:t>
            </a:r>
            <a:endParaRPr lang="zh-CN" altLang="en-US" sz="1600" b="1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pPr marL="269875" indent="-269875" algn="l">
              <a:buClrTx/>
              <a:buSzTx/>
              <a:buNone/>
            </a:pPr>
            <a:r>
              <a:rPr lang="zh-CN" sz="1200">
                <a:latin typeface="+mn-ea"/>
                <a:cs typeface="+mn-ea"/>
                <a:sym typeface="+mn-ea"/>
              </a:rPr>
              <a:t>包含三个</a:t>
            </a:r>
            <a:r>
              <a:rPr lang="zh-CN" sz="1200">
                <a:latin typeface="+mn-ea"/>
                <a:cs typeface="+mn-ea"/>
                <a:sym typeface="+mn-ea"/>
              </a:rPr>
              <a:t>模块：</a:t>
            </a:r>
            <a:endParaRPr lang="zh-CN" sz="1200">
              <a:latin typeface="+mn-ea"/>
              <a:cs typeface="+mn-ea"/>
              <a:sym typeface="+mn-ea"/>
            </a:endParaRPr>
          </a:p>
          <a:p>
            <a:pPr marL="269875" indent="-269875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bg2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automatic code generator（verilog modifier）</a:t>
            </a:r>
            <a:endParaRPr lang="zh-CN" altLang="en-US" sz="1200">
              <a:solidFill>
                <a:schemeClr val="bg2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  <a:p>
            <a:pPr marL="727075" lvl="1" indent="-269875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bg2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Gate-level design</a:t>
            </a:r>
            <a:endParaRPr lang="en-US" altLang="zh-CN" sz="1200">
              <a:solidFill>
                <a:schemeClr val="bg2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  <a:p>
            <a:pPr marL="727075" lvl="1" indent="-269875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bg2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Data-flow design</a:t>
            </a:r>
            <a:endParaRPr lang="en-US" altLang="zh-CN" sz="1200">
              <a:solidFill>
                <a:schemeClr val="bg2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  <a:p>
            <a:pPr marL="727075" lvl="1" indent="-269875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bg2">
                    <a:lumMod val="75000"/>
                  </a:schemeClr>
                </a:solidFill>
                <a:latin typeface="+mn-ea"/>
                <a:cs typeface="+mn-ea"/>
                <a:sym typeface="+mn-ea"/>
              </a:rPr>
              <a:t>Behavioural Designs</a:t>
            </a:r>
            <a:endParaRPr lang="zh-CN" altLang="en-US" sz="1200">
              <a:solidFill>
                <a:schemeClr val="bg2">
                  <a:lumMod val="75000"/>
                </a:schemeClr>
              </a:solidFill>
              <a:latin typeface="+mn-ea"/>
              <a:cs typeface="+mn-ea"/>
              <a:sym typeface="+mn-ea"/>
            </a:endParaRPr>
          </a:p>
          <a:p>
            <a:pPr marL="269875" indent="-269875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fault injection control unit</a:t>
            </a:r>
            <a:endParaRPr lang="en-US" altLang="zh-CN" sz="120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  <a:p>
            <a:pPr marL="727075" lvl="1" indent="-269875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  <a:cs typeface="+mn-ea"/>
                <a:sym typeface="+mn-ea"/>
              </a:rPr>
              <a:t>DEMUX-based Fault Injection, Selection, &amp; Activation</a:t>
            </a:r>
            <a:endParaRPr lang="en-US" altLang="zh-CN" sz="1200">
              <a:latin typeface="+mn-ea"/>
              <a:cs typeface="+mn-ea"/>
              <a:sym typeface="+mn-ea"/>
            </a:endParaRPr>
          </a:p>
          <a:p>
            <a:pPr lvl="1"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latin typeface="+mn-ea"/>
                <a:cs typeface="+mn-ea"/>
                <a:sym typeface="+mn-ea"/>
              </a:rPr>
              <a:t>(FISA) unit is developed to control the selection and activa_x0002_tion of the injected faults in the fault simulation/emulation applications</a:t>
            </a:r>
            <a:endParaRPr lang="en-US" altLang="zh-CN" sz="1200">
              <a:latin typeface="+mn-ea"/>
              <a:cs typeface="+mn-ea"/>
              <a:sym typeface="+mn-ea"/>
            </a:endParaRPr>
          </a:p>
          <a:p>
            <a:pPr marL="269875" indent="-269875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>
                <a:latin typeface="+mn-ea"/>
                <a:cs typeface="+mn-ea"/>
                <a:sym typeface="+mn-ea"/>
              </a:rPr>
              <a:t>result analys</a:t>
            </a:r>
            <a:r>
              <a:rPr lang="en-US" altLang="zh-CN" sz="1200">
                <a:latin typeface="+mn-ea"/>
                <a:cs typeface="+mn-ea"/>
                <a:sym typeface="+mn-ea"/>
              </a:rPr>
              <a:t>er</a:t>
            </a:r>
            <a:endParaRPr lang="en-US" altLang="zh-CN" sz="1200">
              <a:latin typeface="+mn-ea"/>
              <a:cs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8175" y="1815465"/>
            <a:ext cx="3213100" cy="39966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426,&quot;width&quot;:6083}"/>
</p:tagLst>
</file>

<file path=ppt/tags/tag2.xml><?xml version="1.0" encoding="utf-8"?>
<p:tagLst xmlns:p="http://schemas.openxmlformats.org/presentationml/2006/main">
  <p:tag name="KSO_WM_UNIT_PLACING_PICTURE_USER_VIEWPORT" val="{&quot;height&quot;:5970,&quot;width&quot;:9690}"/>
</p:tagLst>
</file>

<file path=ppt/theme/theme1.xml><?xml version="1.0" encoding="utf-8"?>
<a:theme xmlns:a="http://schemas.openxmlformats.org/drawingml/2006/main" name="香山模板-16-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香山模板-16-9</Template>
  <TotalTime>0</TotalTime>
  <Words>3309</Words>
  <Application>WPS 演示</Application>
  <PresentationFormat>宽屏</PresentationFormat>
  <Paragraphs>137</Paragraphs>
  <Slides>11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香山模板-16-9</vt:lpstr>
      <vt:lpstr>SIM-FPGA论文调研和总结</vt:lpstr>
      <vt:lpstr>分类</vt:lpstr>
      <vt:lpstr>FPGA based Fault Injection &amp; Emulation</vt:lpstr>
      <vt:lpstr>FPGA based Fault Injection &amp; Emulation</vt:lpstr>
      <vt:lpstr>FPGA based Fault Injection &amp; Emulation</vt:lpstr>
      <vt:lpstr>FPGA based Fault Injection &amp; Emulation</vt:lpstr>
      <vt:lpstr>FPGA based Fault Injection &amp; Emulation</vt:lpstr>
      <vt:lpstr>FPGA based Fault Injection &amp; Emulation</vt:lpstr>
      <vt:lpstr>FPGA based Fault Injection &amp; Emulation</vt:lpstr>
      <vt:lpstr>FPGA based Fault Injection &amp; Emulation</vt:lpstr>
      <vt:lpstr>结束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易难</dc:creator>
  <cp:lastModifiedBy>龙鱼hip</cp:lastModifiedBy>
  <cp:revision>391</cp:revision>
  <dcterms:created xsi:type="dcterms:W3CDTF">2021-06-17T06:23:00Z</dcterms:created>
  <dcterms:modified xsi:type="dcterms:W3CDTF">2022-01-30T02:42:34Z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  <property fmtid="{D5CDD505-2E9C-101B-9397-08002B2CF9AE}" pid="3" name="ICV">
    <vt:lpwstr>1B4E017513B449E2973F95609CB1550E</vt:lpwstr>
  </property>
</Properties>
</file>