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
  </p:notesMasterIdLst>
  <p:handoutMasterIdLst>
    <p:handoutMasterId r:id="rId15"/>
  </p:handoutMasterIdLst>
  <p:sldIdLst>
    <p:sldId id="269" r:id="rId3"/>
    <p:sldId id="330" r:id="rId4"/>
    <p:sldId id="345" r:id="rId6"/>
    <p:sldId id="357" r:id="rId7"/>
    <p:sldId id="352" r:id="rId8"/>
    <p:sldId id="356" r:id="rId9"/>
    <p:sldId id="367" r:id="rId10"/>
    <p:sldId id="366" r:id="rId11"/>
    <p:sldId id="363" r:id="rId12"/>
    <p:sldId id="355" r:id="rId13"/>
    <p:sldId id="32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Ye" initials="J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9933"/>
    <a:srgbClr val="FF9999"/>
    <a:srgbClr val="F8CECC"/>
    <a:srgbClr val="FFF2CC"/>
    <a:srgbClr val="D5E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autoAdjust="0"/>
    <p:restoredTop sz="87704" autoAdjust="0"/>
  </p:normalViewPr>
  <p:slideViewPr>
    <p:cSldViewPr snapToGrid="0">
      <p:cViewPr varScale="1">
        <p:scale>
          <a:sx n="111" d="100"/>
          <a:sy n="111" d="100"/>
        </p:scale>
        <p:origin x="1108" y="68"/>
      </p:cViewPr>
      <p:guideLst/>
    </p:cSldViewPr>
  </p:slideViewPr>
  <p:notesTextViewPr>
    <p:cViewPr>
      <p:scale>
        <a:sx n="1" d="1"/>
        <a:sy n="1" d="1"/>
      </p:scale>
      <p:origin x="0" y="0"/>
    </p:cViewPr>
  </p:notesTextViewPr>
  <p:notesViewPr>
    <p:cSldViewPr snapToGrid="0">
      <p:cViewPr varScale="1">
        <p:scale>
          <a:sx n="124" d="100"/>
          <a:sy n="124" d="100"/>
        </p:scale>
        <p:origin x="4960" y="8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2A239C-9A66-44E9-9693-888D8C945B0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721D91-FA13-4C2B-BC4D-0D299953FF5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4D5CE-F3E7-44F0-BE81-4A417DF52BA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E9E71-55E7-46C7-9C8E-734C7193653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EE9E71-55E7-46C7-9C8E-734C7193653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4_标题幻灯片">
    <p:spTree>
      <p:nvGrpSpPr>
        <p:cNvPr id="1" name=""/>
        <p:cNvGrpSpPr/>
        <p:nvPr/>
      </p:nvGrpSpPr>
      <p:grpSpPr>
        <a:xfrm>
          <a:off x="0" y="0"/>
          <a:ext cx="0" cy="0"/>
          <a:chOff x="0" y="0"/>
          <a:chExt cx="0" cy="0"/>
        </a:xfrm>
      </p:grpSpPr>
      <p:sp>
        <p:nvSpPr>
          <p:cNvPr id="5" name="Rectangle 44"/>
          <p:cNvSpPr>
            <a:spLocks noChangeArrowheads="1"/>
          </p:cNvSpPr>
          <p:nvPr/>
        </p:nvSpPr>
        <p:spPr bwMode="auto">
          <a:xfrm>
            <a:off x="334434" y="4076700"/>
            <a:ext cx="11523133" cy="71438"/>
          </a:xfrm>
          <a:prstGeom prst="rect">
            <a:avLst/>
          </a:prstGeom>
          <a:solidFill>
            <a:srgbClr val="C00000"/>
          </a:solidFill>
          <a:ln>
            <a:noFill/>
          </a:ln>
        </p:spPr>
        <p:txBody>
          <a:bodyPr wrap="none" anchor="ctr"/>
          <a:lstStyle/>
          <a:p>
            <a:endParaRPr lang="zh-CN" altLang="en-US" sz="1800">
              <a:latin typeface="Calibri" panose="020F0502020204030204" pitchFamily="34" charset="0"/>
              <a:cs typeface="Calibri" panose="020F0502020204030204" pitchFamily="34" charset="0"/>
            </a:endParaRPr>
          </a:p>
        </p:txBody>
      </p:sp>
      <p:sp>
        <p:nvSpPr>
          <p:cNvPr id="32771" name="Rectangle 3"/>
          <p:cNvSpPr>
            <a:spLocks noGrp="1" noChangeArrowheads="1"/>
          </p:cNvSpPr>
          <p:nvPr>
            <p:ph type="ctrTitle"/>
          </p:nvPr>
        </p:nvSpPr>
        <p:spPr>
          <a:xfrm>
            <a:off x="1390650" y="1839277"/>
            <a:ext cx="9410700" cy="2062163"/>
          </a:xfrm>
        </p:spPr>
        <p:txBody>
          <a:bodyPr/>
          <a:lstStyle>
            <a:lvl1pPr algn="ctr">
              <a:defRPr sz="4400" b="1">
                <a:latin typeface="Calibri" panose="020F0502020204030204" pitchFamily="34" charset="0"/>
                <a:ea typeface="+mj-ea"/>
                <a:cs typeface="Calibri" panose="020F0502020204030204" pitchFamily="34" charset="0"/>
              </a:defRPr>
            </a:lvl1pPr>
          </a:lstStyle>
          <a:p>
            <a:r>
              <a:rPr lang="zh-CN" altLang="en-US" dirty="0"/>
              <a:t>单击此处编辑母版标题样式</a:t>
            </a:r>
            <a:endParaRPr lang="zh-CN" altLang="en-US" dirty="0"/>
          </a:p>
        </p:txBody>
      </p:sp>
      <p:sp>
        <p:nvSpPr>
          <p:cNvPr id="32772" name="Rectangle 4"/>
          <p:cNvSpPr>
            <a:spLocks noGrp="1" noChangeArrowheads="1"/>
          </p:cNvSpPr>
          <p:nvPr>
            <p:ph type="subTitle" idx="1"/>
          </p:nvPr>
        </p:nvSpPr>
        <p:spPr>
          <a:xfrm>
            <a:off x="1930400" y="4437698"/>
            <a:ext cx="8331200" cy="1641475"/>
          </a:xfrm>
        </p:spPr>
        <p:txBody>
          <a:bodyPr>
            <a:normAutofit/>
          </a:bodyPr>
          <a:lstStyle>
            <a:lvl1pPr marL="0" indent="0" algn="ctr">
              <a:buFont typeface="Wingdings" panose="05000000000000000000" pitchFamily="2" charset="2"/>
              <a:buNone/>
              <a:defRPr sz="2800">
                <a:latin typeface="Calibri" panose="020F0502020204030204" pitchFamily="34" charset="0"/>
                <a:ea typeface="+mn-ea"/>
                <a:cs typeface="Calibri" panose="020F0502020204030204" pitchFamily="34" charset="0"/>
              </a:defRPr>
            </a:lvl1pPr>
          </a:lstStyle>
          <a:p>
            <a:r>
              <a:rPr lang="zh-CN" altLang="en-US"/>
              <a:t>单击此处编辑母版副标题样式</a:t>
            </a:r>
            <a:endParaRPr lang="zh-CN" altLang="en-US" dirty="0"/>
          </a:p>
        </p:txBody>
      </p:sp>
      <p:pic>
        <p:nvPicPr>
          <p:cNvPr id="6" name="图片 5"/>
          <p:cNvPicPr>
            <a:picLocks noChangeAspect="1"/>
          </p:cNvPicPr>
          <p:nvPr userDrawn="1"/>
        </p:nvPicPr>
        <p:blipFill>
          <a:blip r:embed="rId2"/>
          <a:stretch>
            <a:fillRect/>
          </a:stretch>
        </p:blipFill>
        <p:spPr>
          <a:xfrm>
            <a:off x="9564010" y="393382"/>
            <a:ext cx="2293557" cy="77089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18368"/>
            <a:ext cx="11089640" cy="671673"/>
          </a:xfrm>
        </p:spPr>
        <p:txBody>
          <a:bodyPr>
            <a:normAutofit/>
          </a:bodyPr>
          <a:lstStyle>
            <a:lvl1pPr>
              <a:defRPr sz="3600" b="1">
                <a:solidFill>
                  <a:srgbClr val="C00000"/>
                </a:solidFill>
                <a:latin typeface="Calibri" panose="020F0502020204030204" pitchFamily="34" charset="0"/>
                <a:ea typeface="+mj-ea"/>
                <a:cs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78560"/>
            <a:ext cx="11089640" cy="4998403"/>
          </a:xfrm>
        </p:spPr>
        <p:txBody>
          <a:bodyPr/>
          <a:lstStyle>
            <a:lvl1pPr>
              <a:defRPr>
                <a:latin typeface="Calibri" panose="020F0502020204030204" pitchFamily="34" charset="0"/>
                <a:ea typeface="+mn-ea"/>
                <a:cs typeface="Calibri" panose="020F0502020204030204" pitchFamily="34" charset="0"/>
              </a:defRPr>
            </a:lvl1pPr>
            <a:lvl2pPr>
              <a:defRPr>
                <a:latin typeface="Calibri" panose="020F0502020204030204" pitchFamily="34" charset="0"/>
                <a:ea typeface="+mn-ea"/>
                <a:cs typeface="Calibri" panose="020F0502020204030204" pitchFamily="34" charset="0"/>
              </a:defRPr>
            </a:lvl2pPr>
            <a:lvl3pPr>
              <a:defRPr>
                <a:latin typeface="Calibri" panose="020F0502020204030204" pitchFamily="34" charset="0"/>
                <a:ea typeface="+mn-ea"/>
                <a:cs typeface="Calibri" panose="020F0502020204030204" pitchFamily="34" charset="0"/>
              </a:defRPr>
            </a:lvl3pPr>
            <a:lvl4pPr>
              <a:defRPr>
                <a:latin typeface="Calibri" panose="020F0502020204030204" pitchFamily="34" charset="0"/>
                <a:ea typeface="+mn-ea"/>
                <a:cs typeface="Calibri" panose="020F0502020204030204" pitchFamily="34" charset="0"/>
              </a:defRPr>
            </a:lvl4pPr>
            <a:lvl5pPr>
              <a:defRPr>
                <a:latin typeface="Calibri" panose="020F0502020204030204" pitchFamily="34" charset="0"/>
                <a:ea typeface="+mn-ea"/>
                <a:cs typeface="Calibri" panose="020F0502020204030204" pitchFamily="3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28" name="灯片编号占位符 5"/>
          <p:cNvSpPr txBox="1"/>
          <p:nvPr/>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sp>
        <p:nvSpPr>
          <p:cNvPr id="9" name="灯片编号占位符 5"/>
          <p:cNvSpPr txBox="1"/>
          <p:nvPr userDrawn="1"/>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pic>
        <p:nvPicPr>
          <p:cNvPr id="5" name="图片 4"/>
          <p:cNvPicPr>
            <a:picLocks noChangeAspect="1"/>
          </p:cNvPicPr>
          <p:nvPr userDrawn="1"/>
        </p:nvPicPr>
        <p:blipFill>
          <a:blip r:embed="rId2"/>
          <a:stretch>
            <a:fillRect/>
          </a:stretch>
        </p:blipFill>
        <p:spPr>
          <a:xfrm>
            <a:off x="9744797" y="333131"/>
            <a:ext cx="1954443" cy="6569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18368"/>
            <a:ext cx="11089640" cy="671673"/>
          </a:xfrm>
        </p:spPr>
        <p:txBody>
          <a:bodyPr>
            <a:normAutofit/>
          </a:bodyPr>
          <a:lstStyle>
            <a:lvl1pPr>
              <a:defRPr sz="3600" b="1">
                <a:solidFill>
                  <a:srgbClr val="C00000"/>
                </a:solidFill>
                <a:latin typeface="Calibri" panose="020F0502020204030204" pitchFamily="34" charset="0"/>
                <a:ea typeface="+mn-ea"/>
                <a:cs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43000"/>
            <a:ext cx="5220000" cy="5033963"/>
          </a:xfrm>
        </p:spPr>
        <p:txBody>
          <a:bodyPr>
            <a:normAutofit/>
          </a:bodyPr>
          <a:lstStyle>
            <a:lvl1pPr>
              <a:defRPr sz="2400">
                <a:latin typeface="Calibri" panose="020F0502020204030204" pitchFamily="34" charset="0"/>
                <a:ea typeface="+mn-ea"/>
                <a:cs typeface="Calibri" panose="020F0502020204030204" pitchFamily="34" charset="0"/>
              </a:defRPr>
            </a:lvl1pPr>
            <a:lvl2pPr>
              <a:defRPr sz="2000">
                <a:latin typeface="Calibri" panose="020F0502020204030204" pitchFamily="34" charset="0"/>
                <a:ea typeface="+mn-ea"/>
                <a:cs typeface="Calibri" panose="020F0502020204030204" pitchFamily="34" charset="0"/>
              </a:defRPr>
            </a:lvl2pPr>
            <a:lvl3pPr>
              <a:defRPr sz="1800">
                <a:latin typeface="Calibri" panose="020F0502020204030204" pitchFamily="34" charset="0"/>
                <a:ea typeface="+mn-ea"/>
                <a:cs typeface="Calibri" panose="020F0502020204030204" pitchFamily="34" charset="0"/>
              </a:defRPr>
            </a:lvl3pPr>
            <a:lvl4pPr>
              <a:defRPr sz="1600">
                <a:latin typeface="Calibri" panose="020F0502020204030204" pitchFamily="34" charset="0"/>
                <a:ea typeface="+mn-ea"/>
                <a:cs typeface="Calibri" panose="020F0502020204030204" pitchFamily="34" charset="0"/>
              </a:defRPr>
            </a:lvl4pPr>
            <a:lvl5pPr>
              <a:defRPr sz="1600">
                <a:latin typeface="Calibri" panose="020F0502020204030204" pitchFamily="34" charset="0"/>
                <a:ea typeface="+mn-ea"/>
                <a:cs typeface="Calibri" panose="020F0502020204030204" pitchFamily="34" charset="0"/>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内容占位符 2"/>
          <p:cNvSpPr>
            <a:spLocks noGrp="1"/>
          </p:cNvSpPr>
          <p:nvPr>
            <p:ph idx="13"/>
          </p:nvPr>
        </p:nvSpPr>
        <p:spPr>
          <a:xfrm>
            <a:off x="6479240" y="1143000"/>
            <a:ext cx="5220000" cy="5033963"/>
          </a:xfrm>
        </p:spPr>
        <p:txBody>
          <a:bodyPr>
            <a:normAutofit/>
          </a:bodyPr>
          <a:lstStyle>
            <a:lvl1pPr>
              <a:defRPr sz="2400">
                <a:latin typeface="Calibri" panose="020F0502020204030204" pitchFamily="34" charset="0"/>
                <a:ea typeface="+mn-ea"/>
                <a:cs typeface="Calibri" panose="020F0502020204030204" pitchFamily="34" charset="0"/>
              </a:defRPr>
            </a:lvl1pPr>
            <a:lvl2pPr>
              <a:defRPr sz="2000">
                <a:latin typeface="Calibri" panose="020F0502020204030204" pitchFamily="34" charset="0"/>
                <a:ea typeface="+mn-ea"/>
                <a:cs typeface="Calibri" panose="020F0502020204030204" pitchFamily="34" charset="0"/>
              </a:defRPr>
            </a:lvl2pPr>
            <a:lvl3pPr>
              <a:defRPr sz="1800">
                <a:latin typeface="Calibri" panose="020F0502020204030204" pitchFamily="34" charset="0"/>
                <a:ea typeface="+mn-ea"/>
                <a:cs typeface="Calibri" panose="020F0502020204030204" pitchFamily="34" charset="0"/>
              </a:defRPr>
            </a:lvl3pPr>
            <a:lvl4pPr>
              <a:defRPr sz="1600">
                <a:latin typeface="Calibri" panose="020F0502020204030204" pitchFamily="34" charset="0"/>
                <a:ea typeface="+mn-ea"/>
                <a:cs typeface="Calibri" panose="020F0502020204030204" pitchFamily="34" charset="0"/>
              </a:defRPr>
            </a:lvl4pPr>
            <a:lvl5pPr>
              <a:defRPr sz="1600">
                <a:latin typeface="Calibri" panose="020F0502020204030204" pitchFamily="34" charset="0"/>
                <a:ea typeface="+mn-ea"/>
                <a:cs typeface="Calibri" panose="020F0502020204030204" pitchFamily="3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4" name="灯片编号占位符 5"/>
          <p:cNvSpPr txBox="1"/>
          <p:nvPr/>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sp>
        <p:nvSpPr>
          <p:cNvPr id="10" name="灯片编号占位符 5"/>
          <p:cNvSpPr txBox="1"/>
          <p:nvPr userDrawn="1"/>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18368"/>
            <a:ext cx="11089640" cy="671673"/>
          </a:xfrm>
        </p:spPr>
        <p:txBody>
          <a:bodyPr>
            <a:normAutofit/>
          </a:bodyPr>
          <a:lstStyle>
            <a:lvl1pPr algn="ctr">
              <a:defRPr sz="3600" b="1">
                <a:solidFill>
                  <a:srgbClr val="C00000"/>
                </a:solidFill>
                <a:latin typeface="Calibri" panose="020F0502020204030204" pitchFamily="34" charset="0"/>
                <a:ea typeface="+mn-ea"/>
                <a:cs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78560"/>
            <a:ext cx="11089640" cy="4998403"/>
          </a:xfrm>
        </p:spPr>
        <p:txBody>
          <a:bodyPr/>
          <a:lstStyle>
            <a:lvl1pPr>
              <a:defRPr>
                <a:latin typeface="Calibri" panose="020F0502020204030204" pitchFamily="34" charset="0"/>
                <a:ea typeface="+mn-ea"/>
                <a:cs typeface="Calibri" panose="020F0502020204030204" pitchFamily="34" charset="0"/>
              </a:defRPr>
            </a:lvl1pPr>
            <a:lvl2pPr>
              <a:defRPr>
                <a:latin typeface="Calibri" panose="020F0502020204030204" pitchFamily="34" charset="0"/>
                <a:ea typeface="+mn-ea"/>
                <a:cs typeface="Calibri" panose="020F0502020204030204" pitchFamily="34" charset="0"/>
              </a:defRPr>
            </a:lvl2pPr>
            <a:lvl3pPr>
              <a:defRPr>
                <a:latin typeface="Calibri" panose="020F0502020204030204" pitchFamily="34" charset="0"/>
                <a:ea typeface="+mn-ea"/>
                <a:cs typeface="Calibri" panose="020F0502020204030204" pitchFamily="34" charset="0"/>
              </a:defRPr>
            </a:lvl3pPr>
            <a:lvl4pPr>
              <a:defRPr>
                <a:latin typeface="Calibri" panose="020F0502020204030204" pitchFamily="34" charset="0"/>
                <a:ea typeface="+mn-ea"/>
                <a:cs typeface="Calibri" panose="020F0502020204030204" pitchFamily="34" charset="0"/>
              </a:defRPr>
            </a:lvl4pPr>
            <a:lvl5pPr>
              <a:defRPr>
                <a:latin typeface="Calibri" panose="020F0502020204030204" pitchFamily="34" charset="0"/>
                <a:ea typeface="+mn-ea"/>
                <a:cs typeface="Calibri" panose="020F0502020204030204" pitchFamily="3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28" name="灯片编号占位符 5"/>
          <p:cNvSpPr txBox="1"/>
          <p:nvPr/>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18368"/>
            <a:ext cx="11089640" cy="671673"/>
          </a:xfrm>
        </p:spPr>
        <p:txBody>
          <a:bodyPr>
            <a:normAutofit/>
          </a:bodyPr>
          <a:lstStyle>
            <a:lvl1pPr algn="ctr">
              <a:defRPr sz="3600" b="1">
                <a:solidFill>
                  <a:srgbClr val="C00000"/>
                </a:solidFill>
                <a:latin typeface="Calibri" panose="020F0502020204030204" pitchFamily="34" charset="0"/>
                <a:ea typeface="+mn-ea"/>
                <a:cs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43000"/>
            <a:ext cx="5220000" cy="5033963"/>
          </a:xfrm>
        </p:spPr>
        <p:txBody>
          <a:bodyPr>
            <a:normAutofit/>
          </a:bodyPr>
          <a:lstStyle>
            <a:lvl1pPr>
              <a:defRPr sz="2400">
                <a:latin typeface="Calibri" panose="020F0502020204030204" pitchFamily="34" charset="0"/>
                <a:ea typeface="+mn-ea"/>
                <a:cs typeface="Calibri" panose="020F0502020204030204" pitchFamily="34" charset="0"/>
              </a:defRPr>
            </a:lvl1pPr>
            <a:lvl2pPr>
              <a:defRPr sz="2000">
                <a:latin typeface="Calibri" panose="020F0502020204030204" pitchFamily="34" charset="0"/>
                <a:ea typeface="+mn-ea"/>
                <a:cs typeface="Calibri" panose="020F0502020204030204" pitchFamily="34" charset="0"/>
              </a:defRPr>
            </a:lvl2pPr>
            <a:lvl3pPr>
              <a:defRPr sz="1800">
                <a:latin typeface="Calibri" panose="020F0502020204030204" pitchFamily="34" charset="0"/>
                <a:ea typeface="+mn-ea"/>
                <a:cs typeface="Calibri" panose="020F0502020204030204" pitchFamily="34" charset="0"/>
              </a:defRPr>
            </a:lvl3pPr>
            <a:lvl4pPr>
              <a:defRPr sz="1600">
                <a:latin typeface="Calibri" panose="020F0502020204030204" pitchFamily="34" charset="0"/>
                <a:ea typeface="+mn-ea"/>
                <a:cs typeface="Calibri" panose="020F0502020204030204" pitchFamily="34" charset="0"/>
              </a:defRPr>
            </a:lvl4pPr>
            <a:lvl5pPr>
              <a:defRPr sz="1600">
                <a:latin typeface="Calibri" panose="020F0502020204030204" pitchFamily="34" charset="0"/>
                <a:ea typeface="+mn-ea"/>
                <a:cs typeface="Calibri" panose="020F0502020204030204" pitchFamily="34" charset="0"/>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8" name="内容占位符 2"/>
          <p:cNvSpPr>
            <a:spLocks noGrp="1"/>
          </p:cNvSpPr>
          <p:nvPr>
            <p:ph idx="13"/>
          </p:nvPr>
        </p:nvSpPr>
        <p:spPr>
          <a:xfrm>
            <a:off x="6479240" y="1143000"/>
            <a:ext cx="5220000" cy="5033963"/>
          </a:xfrm>
        </p:spPr>
        <p:txBody>
          <a:bodyPr>
            <a:normAutofit/>
          </a:bodyPr>
          <a:lstStyle>
            <a:lvl1pPr>
              <a:defRPr sz="2400">
                <a:latin typeface="Calibri" panose="020F0502020204030204" pitchFamily="34" charset="0"/>
                <a:ea typeface="+mn-ea"/>
                <a:cs typeface="Calibri" panose="020F0502020204030204" pitchFamily="34" charset="0"/>
              </a:defRPr>
            </a:lvl1pPr>
            <a:lvl2pPr>
              <a:defRPr sz="2000">
                <a:latin typeface="Calibri" panose="020F0502020204030204" pitchFamily="34" charset="0"/>
                <a:ea typeface="+mn-ea"/>
                <a:cs typeface="Calibri" panose="020F0502020204030204" pitchFamily="34" charset="0"/>
              </a:defRPr>
            </a:lvl2pPr>
            <a:lvl3pPr>
              <a:defRPr sz="1800">
                <a:latin typeface="Calibri" panose="020F0502020204030204" pitchFamily="34" charset="0"/>
                <a:ea typeface="+mn-ea"/>
                <a:cs typeface="Calibri" panose="020F0502020204030204" pitchFamily="34" charset="0"/>
              </a:defRPr>
            </a:lvl3pPr>
            <a:lvl4pPr>
              <a:defRPr sz="1600">
                <a:latin typeface="Calibri" panose="020F0502020204030204" pitchFamily="34" charset="0"/>
                <a:ea typeface="+mn-ea"/>
                <a:cs typeface="Calibri" panose="020F0502020204030204" pitchFamily="34" charset="0"/>
              </a:defRPr>
            </a:lvl4pPr>
            <a:lvl5pPr>
              <a:defRPr sz="1600">
                <a:latin typeface="Calibri" panose="020F0502020204030204" pitchFamily="34" charset="0"/>
                <a:ea typeface="+mn-ea"/>
                <a:cs typeface="Calibri" panose="020F0502020204030204" pitchFamily="34"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4" name="灯片编号占位符 5"/>
          <p:cNvSpPr txBox="1"/>
          <p:nvPr/>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sp>
        <p:nvSpPr>
          <p:cNvPr id="10" name="灯片编号占位符 5"/>
          <p:cNvSpPr txBox="1"/>
          <p:nvPr userDrawn="1"/>
        </p:nvSpPr>
        <p:spPr>
          <a:xfrm>
            <a:off x="86106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300" kern="1200">
                <a:solidFill>
                  <a:schemeClr val="bg1">
                    <a:lumMod val="50000"/>
                  </a:schemeClr>
                </a:solidFill>
                <a:latin typeface="+mn-e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C71E92-1F8A-468C-B6F0-EBD75B5FA3D2}" type="slidenum">
              <a:rPr lang="zh-CN" altLang="en-US" smtClean="0">
                <a:latin typeface="Calibri" panose="020F0502020204030204" pitchFamily="34" charset="0"/>
                <a:cs typeface="Calibri" panose="020F0502020204030204" pitchFamily="34" charset="0"/>
              </a:rPr>
            </a:fld>
            <a:endParaRPr lang="zh-CN" altLang="en-US">
              <a:latin typeface="Calibri" panose="020F0502020204030204" pitchFamily="34" charset="0"/>
              <a:cs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2052636" y="2727269"/>
            <a:ext cx="8086725" cy="701731"/>
          </a:xfrm>
          <a:noFill/>
        </p:spPr>
        <p:txBody>
          <a:bodyPr wrap="square" rtlCol="0">
            <a:spAutoFit/>
          </a:bodyPr>
          <a:lstStyle>
            <a:lvl1pPr marL="0" indent="0" algn="ctr">
              <a:buNone/>
              <a:defRPr lang="zh-CN" altLang="en-US" sz="4400" b="1" dirty="0" smtClean="0">
                <a:solidFill>
                  <a:srgbClr val="C00000"/>
                </a:solidFill>
                <a:latin typeface="Calibri" panose="020F0502020204030204" pitchFamily="34" charset="0"/>
                <a:cs typeface="Calibri" panose="020F0502020204030204" pitchFamily="34" charset="0"/>
              </a:defRPr>
            </a:lvl1pPr>
          </a:lstStyle>
          <a:p>
            <a:pPr marL="0" lvl="0" algn="ctr"/>
            <a:r>
              <a:rPr lang="zh-CN" altLang="en-US" dirty="0"/>
              <a:t>单击此处编辑母版文本样式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b="0" dirty="0"/>
              <a:t>中科鉴芯</a:t>
            </a:r>
            <a:r>
              <a:rPr lang="en-US" altLang="zh-CN" b="0" dirty="0"/>
              <a:t>(</a:t>
            </a:r>
            <a:r>
              <a:rPr lang="zh-CN" altLang="en-US" b="0" dirty="0"/>
              <a:t>北京</a:t>
            </a:r>
            <a:r>
              <a:rPr lang="en-US" altLang="zh-CN" b="0" dirty="0"/>
              <a:t>)</a:t>
            </a:r>
            <a:r>
              <a:rPr lang="zh-CN" altLang="en-US" b="0" dirty="0"/>
              <a:t>科技有限</a:t>
            </a:r>
            <a:r>
              <a:rPr lang="zh-CN" altLang="en-US" b="0" dirty="0"/>
              <a:t>责任公司</a:t>
            </a:r>
            <a:endParaRPr lang="zh-CN" altLang="en-US" b="0" dirty="0">
              <a:latin typeface="Calibri" panose="020F0502020204030204" pitchFamily="34" charset="0"/>
              <a:cs typeface="Calibri" panose="020F0502020204030204" pitchFamily="34" charset="0"/>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71E92-1F8A-468C-B6F0-EBD75B5FA3D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solidFill>
                  <a:srgbClr val="C00000"/>
                </a:solidFill>
              </a:rPr>
              <a:t>Testability</a:t>
            </a:r>
            <a:r>
              <a:rPr lang="zh-CN" altLang="en-US" dirty="0">
                <a:solidFill>
                  <a:srgbClr val="C00000"/>
                </a:solidFill>
              </a:rPr>
              <a:t>论文调研和</a:t>
            </a:r>
            <a:r>
              <a:rPr lang="zh-CN" altLang="en-US" dirty="0">
                <a:solidFill>
                  <a:srgbClr val="C00000"/>
                </a:solidFill>
              </a:rPr>
              <a:t>总结</a:t>
            </a:r>
            <a:endParaRPr lang="zh-CN" altLang="en-US" dirty="0">
              <a:solidFill>
                <a:srgbClr val="C00000"/>
              </a:solidFill>
            </a:endParaRPr>
          </a:p>
        </p:txBody>
      </p:sp>
      <p:sp>
        <p:nvSpPr>
          <p:cNvPr id="5" name="副标题 4"/>
          <p:cNvSpPr>
            <a:spLocks noGrp="1"/>
          </p:cNvSpPr>
          <p:nvPr>
            <p:ph type="subTitle" idx="1"/>
          </p:nvPr>
        </p:nvSpPr>
        <p:spPr>
          <a:xfrm>
            <a:off x="1930400" y="4437698"/>
            <a:ext cx="8331200" cy="1641475"/>
          </a:xfrm>
        </p:spPr>
        <p:txBody>
          <a:bodyPr/>
          <a:lstStyle/>
          <a:p>
            <a:r>
              <a:rPr lang="zh-CN" altLang="en-US" b="0" dirty="0">
                <a:solidFill>
                  <a:schemeClr val="bg2">
                    <a:lumMod val="50000"/>
                  </a:schemeClr>
                </a:solidFill>
              </a:rPr>
              <a:t>攻关组</a:t>
            </a:r>
            <a:endParaRPr lang="zh-CN" altLang="en-US" b="0" dirty="0">
              <a:solidFill>
                <a:schemeClr val="bg2">
                  <a:lumMod val="50000"/>
                </a:schemeClr>
              </a:solidFill>
              <a:latin typeface="Calibri" panose="020F0502020204030204" pitchFamily="34" charset="0"/>
              <a:cs typeface="Calibri" panose="020F0502020204030204" pitchFamily="34" charset="0"/>
            </a:endParaRPr>
          </a:p>
          <a:p>
            <a:r>
              <a:rPr lang="en-US" altLang="zh-CN" dirty="0">
                <a:solidFill>
                  <a:schemeClr val="bg2">
                    <a:lumMod val="50000"/>
                  </a:schemeClr>
                </a:solidFill>
              </a:rPr>
              <a:t>2022</a:t>
            </a:r>
            <a:r>
              <a:rPr lang="zh-CN" altLang="en-US" dirty="0">
                <a:solidFill>
                  <a:schemeClr val="bg2">
                    <a:lumMod val="50000"/>
                  </a:schemeClr>
                </a:solidFill>
              </a:rPr>
              <a:t>年</a:t>
            </a:r>
            <a:r>
              <a:rPr lang="en-US" altLang="zh-CN" dirty="0">
                <a:solidFill>
                  <a:schemeClr val="bg2">
                    <a:lumMod val="50000"/>
                  </a:schemeClr>
                </a:solidFill>
              </a:rPr>
              <a:t>2</a:t>
            </a:r>
            <a:r>
              <a:rPr lang="zh-CN" altLang="en-US" dirty="0">
                <a:solidFill>
                  <a:schemeClr val="bg2">
                    <a:lumMod val="50000"/>
                  </a:schemeClr>
                </a:solidFill>
              </a:rPr>
              <a:t>月</a:t>
            </a:r>
            <a:r>
              <a:rPr lang="en-US" altLang="zh-CN" dirty="0">
                <a:solidFill>
                  <a:schemeClr val="bg2">
                    <a:lumMod val="50000"/>
                  </a:schemeClr>
                </a:solidFill>
              </a:rPr>
              <a:t>21</a:t>
            </a:r>
            <a:r>
              <a:rPr lang="zh-CN" altLang="en-US" dirty="0">
                <a:solidFill>
                  <a:schemeClr val="bg2">
                    <a:lumMod val="50000"/>
                  </a:schemeClr>
                </a:solidFill>
              </a:rPr>
              <a:t>日 </a:t>
            </a:r>
            <a:endParaRPr lang="en-US" altLang="zh-CN" dirty="0">
              <a:solidFill>
                <a:schemeClr val="bg2">
                  <a:lumMod val="50000"/>
                </a:schemeClr>
              </a:solidFill>
            </a:endParaRPr>
          </a:p>
          <a:p>
            <a:r>
              <a:rPr lang="zh-CN" altLang="en-US" dirty="0">
                <a:solidFill>
                  <a:schemeClr val="bg2">
                    <a:lumMod val="50000"/>
                  </a:schemeClr>
                </a:solidFill>
              </a:rPr>
              <a:t>中科鉴芯（北京）科技有限</a:t>
            </a:r>
            <a:r>
              <a:rPr lang="zh-CN" altLang="en-US" dirty="0">
                <a:solidFill>
                  <a:schemeClr val="bg2">
                    <a:lumMod val="50000"/>
                  </a:schemeClr>
                </a:solidFill>
              </a:rPr>
              <a:t>责任公司</a:t>
            </a:r>
            <a:endParaRPr lang="zh-CN" altLang="en-US" dirty="0">
              <a:solidFill>
                <a:schemeClr val="bg2">
                  <a:lumMod val="50000"/>
                </a:schemeClr>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Testability Analysis</a:t>
            </a:r>
            <a:endParaRPr lang="en-US" altLang="zh-CN" dirty="0"/>
          </a:p>
        </p:txBody>
      </p:sp>
      <p:sp>
        <p:nvSpPr>
          <p:cNvPr id="8" name="内容占位符 4"/>
          <p:cNvSpPr>
            <a:spLocks noGrp="1"/>
          </p:cNvSpPr>
          <p:nvPr>
            <p:ph idx="1"/>
          </p:nvPr>
        </p:nvSpPr>
        <p:spPr>
          <a:xfrm>
            <a:off x="609600" y="1178560"/>
            <a:ext cx="10995660" cy="506730"/>
          </a:xfrm>
        </p:spPr>
        <p:txBody>
          <a:bodyPr>
            <a:normAutofit/>
          </a:bodyPr>
          <a:lstStyle/>
          <a:p>
            <a:pPr algn="l">
              <a:lnSpc>
                <a:spcPct val="150000"/>
              </a:lnSpc>
            </a:pPr>
            <a:r>
              <a:rPr sz="1800" b="1" dirty="0">
                <a:solidFill>
                  <a:schemeClr val="bg2">
                    <a:lumMod val="50000"/>
                  </a:schemeClr>
                </a:solidFill>
                <a:latin typeface="微软雅黑" panose="020B0503020204020204" pitchFamily="34" charset="-122"/>
                <a:ea typeface="微软雅黑" panose="020B0503020204020204" pitchFamily="34" charset="-122"/>
                <a:cs typeface="+mn-cs"/>
              </a:rPr>
              <a:t>2000 可测试性分析 TAIR</a:t>
            </a:r>
            <a:endParaRPr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983615"/>
          </a:xfrm>
          <a:prstGeom prst="rect">
            <a:avLst/>
          </a:prstGeom>
          <a:noFill/>
          <a:ln w="9525">
            <a:noFill/>
          </a:ln>
        </p:spPr>
        <p:txBody>
          <a:bodyPr wrap="square">
            <a:spAutoFit/>
          </a:bodyPr>
          <a:p>
            <a:pPr marL="285750" indent="-285750" algn="l">
              <a:buClrTx/>
              <a:buSzTx/>
              <a:buNone/>
            </a:pPr>
            <a:r>
              <a:rPr lang="zh-CN" sz="1600" b="1">
                <a:solidFill>
                  <a:schemeClr val="bg2">
                    <a:lumMod val="50000"/>
                  </a:schemeClr>
                </a:solidFill>
                <a:latin typeface="+mn-ea"/>
                <a:sym typeface="+mn-ea"/>
              </a:rPr>
              <a:t>实验结果：</a:t>
            </a:r>
            <a:endParaRPr lang="zh-CN" sz="1600" b="1">
              <a:solidFill>
                <a:schemeClr val="bg2">
                  <a:lumMod val="50000"/>
                </a:schemeClr>
              </a:solidFill>
              <a:latin typeface="+mn-ea"/>
              <a:sym typeface="+mn-ea"/>
            </a:endParaRPr>
          </a:p>
          <a:p>
            <a:pPr indent="0">
              <a:buFont typeface="Arial" panose="020B0604020202020204" pitchFamily="34" charset="0"/>
              <a:buNone/>
            </a:pPr>
            <a:endParaRPr lang="zh-CN" sz="1400">
              <a:latin typeface="Calibri" panose="020F0502020204030204" pitchFamily="34" charset="0"/>
              <a:ea typeface="宋体" panose="02010600030101010101" pitchFamily="2" charset="-122"/>
              <a:sym typeface="+mn-ea"/>
            </a:endParaRPr>
          </a:p>
          <a:p>
            <a:pPr indent="0">
              <a:buFont typeface="Arial" panose="020B0604020202020204" pitchFamily="34" charset="0"/>
              <a:buNone/>
            </a:pPr>
            <a:endParaRPr lang="zh-CN" altLang="en-US" sz="1400"/>
          </a:p>
          <a:p>
            <a:pPr marL="269875" indent="-269875"/>
            <a:endParaRPr lang="zh-CN" altLang="en-US" sz="1400"/>
          </a:p>
        </p:txBody>
      </p:sp>
      <p:pic>
        <p:nvPicPr>
          <p:cNvPr id="2" name="图片 1"/>
          <p:cNvPicPr>
            <a:picLocks noChangeAspect="1"/>
          </p:cNvPicPr>
          <p:nvPr/>
        </p:nvPicPr>
        <p:blipFill>
          <a:blip r:embed="rId1"/>
          <a:stretch>
            <a:fillRect/>
          </a:stretch>
        </p:blipFill>
        <p:spPr>
          <a:xfrm>
            <a:off x="713105" y="2433955"/>
            <a:ext cx="4575175" cy="3621405"/>
          </a:xfrm>
          <a:prstGeom prst="rect">
            <a:avLst/>
          </a:prstGeom>
        </p:spPr>
      </p:pic>
      <p:pic>
        <p:nvPicPr>
          <p:cNvPr id="5" name="图片 4"/>
          <p:cNvPicPr>
            <a:picLocks noChangeAspect="1"/>
          </p:cNvPicPr>
          <p:nvPr/>
        </p:nvPicPr>
        <p:blipFill>
          <a:blip r:embed="rId2"/>
          <a:stretch>
            <a:fillRect/>
          </a:stretch>
        </p:blipFill>
        <p:spPr>
          <a:xfrm>
            <a:off x="5988685" y="1685290"/>
            <a:ext cx="3488690" cy="4429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结束</a:t>
            </a:r>
            <a:r>
              <a:rPr lang="en-US" altLang="zh-CN" dirty="0"/>
              <a:t> </a:t>
            </a:r>
            <a:endParaRPr lang="zh-CN" altLang="en-US" dirty="0"/>
          </a:p>
        </p:txBody>
      </p:sp>
      <p:sp>
        <p:nvSpPr>
          <p:cNvPr id="8" name="内容占位符 4"/>
          <p:cNvSpPr>
            <a:spLocks noGrp="1"/>
          </p:cNvSpPr>
          <p:nvPr>
            <p:ph idx="1"/>
          </p:nvPr>
        </p:nvSpPr>
        <p:spPr>
          <a:xfrm>
            <a:off x="609600" y="1178560"/>
            <a:ext cx="10995378" cy="4998403"/>
          </a:xfrm>
        </p:spPr>
        <p:txBody>
          <a:bodyPr anchor="ctr">
            <a:normAutofit/>
          </a:bodyPr>
          <a:lstStyle/>
          <a:p>
            <a:pPr marL="0" indent="0" algn="ctr" defTabSz="457200">
              <a:lnSpc>
                <a:spcPct val="150000"/>
              </a:lnSpc>
              <a:spcBef>
                <a:spcPct val="0"/>
              </a:spcBef>
              <a:buNone/>
            </a:pPr>
            <a:r>
              <a:rPr lang="en-US" altLang="zh-CN" sz="4400" b="1" dirty="0">
                <a:solidFill>
                  <a:schemeClr val="bg2">
                    <a:lumMod val="50000"/>
                  </a:schemeClr>
                </a:solidFill>
                <a:latin typeface="微软雅黑" panose="020B0503020204020204" pitchFamily="34" charset="-122"/>
                <a:ea typeface="微软雅黑" panose="020B0503020204020204" pitchFamily="34" charset="-122"/>
                <a:cs typeface="+mn-cs"/>
              </a:rPr>
              <a:t>Q&amp;A</a:t>
            </a:r>
            <a:endParaRPr lang="en-US" altLang="zh-CN" sz="44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分类</a:t>
            </a:r>
            <a:endParaRPr lang="zh-CN" altLang="en-US" dirty="0"/>
          </a:p>
        </p:txBody>
      </p:sp>
      <p:sp>
        <p:nvSpPr>
          <p:cNvPr id="8" name="内容占位符 4"/>
          <p:cNvSpPr>
            <a:spLocks noGrp="1"/>
          </p:cNvSpPr>
          <p:nvPr>
            <p:ph idx="1"/>
          </p:nvPr>
        </p:nvSpPr>
        <p:spPr>
          <a:xfrm>
            <a:off x="1493520" y="1959610"/>
            <a:ext cx="9077960" cy="4618990"/>
          </a:xfrm>
        </p:spPr>
        <p:txBody>
          <a:bodyPr anchor="ctr">
            <a:normAutofit fontScale="80000"/>
          </a:bodyPr>
          <a:lstStyle/>
          <a:p>
            <a:pPr marL="0" indent="0" algn="l">
              <a:lnSpc>
                <a:spcPct val="150000"/>
              </a:lnSpc>
              <a:spcBef>
                <a:spcPts val="0"/>
              </a:spcBef>
              <a:buFont typeface="Wingdings" panose="05000000000000000000" pitchFamily="2" charset="2"/>
              <a:buChar char="Ø"/>
            </a:pPr>
            <a:r>
              <a:rPr lang="en-US" altLang="zh-CN" sz="3200" b="1" dirty="0">
                <a:solidFill>
                  <a:srgbClr val="C00000"/>
                </a:solidFill>
                <a:latin typeface="+mn-ea"/>
              </a:rPr>
              <a:t>Controllability/Observability Analysis of Digital Circuits</a:t>
            </a:r>
            <a:endParaRPr lang="en-US" altLang="zh-CN" sz="3200" b="1" dirty="0">
              <a:solidFill>
                <a:srgbClr val="C00000"/>
              </a:solidFill>
              <a:latin typeface="+mn-ea"/>
            </a:endParaRPr>
          </a:p>
          <a:p>
            <a:pPr marL="0" indent="0" algn="l">
              <a:lnSpc>
                <a:spcPct val="150000"/>
              </a:lnSpc>
              <a:spcBef>
                <a:spcPts val="0"/>
              </a:spcBef>
              <a:buFont typeface="Wingdings" panose="05000000000000000000" pitchFamily="2" charset="2"/>
              <a:buChar char="Ø"/>
            </a:pPr>
            <a:r>
              <a:rPr lang="en-US" altLang="zh-CN" sz="3200" b="1" dirty="0">
                <a:solidFill>
                  <a:srgbClr val="C00000"/>
                </a:solidFill>
                <a:latin typeface="+mn-ea"/>
              </a:rPr>
              <a:t>Good Controllability and Observability Do Not Guarantee Good Testability</a:t>
            </a:r>
            <a:endParaRPr lang="zh-CN" altLang="en-US" sz="3200" b="1" dirty="0">
              <a:solidFill>
                <a:srgbClr val="C00000"/>
              </a:solidFill>
              <a:latin typeface="+mn-ea"/>
            </a:endParaRPr>
          </a:p>
          <a:p>
            <a:pPr marL="0" indent="0" algn="l">
              <a:lnSpc>
                <a:spcPct val="150000"/>
              </a:lnSpc>
              <a:spcBef>
                <a:spcPts val="0"/>
              </a:spcBef>
              <a:buFont typeface="Wingdings" panose="05000000000000000000" pitchFamily="2" charset="2"/>
              <a:buChar char="Ø"/>
            </a:pPr>
            <a:r>
              <a:rPr lang="en-US" altLang="zh-CN" sz="3200" b="1" dirty="0">
                <a:solidFill>
                  <a:srgbClr val="C00000"/>
                </a:solidFill>
                <a:latin typeface="+mn-ea"/>
              </a:rPr>
              <a:t>TAIR: Testability Analysis by Implication Reasoning</a:t>
            </a:r>
            <a:endParaRPr lang="en-US" altLang="zh-CN" sz="3200" b="1" dirty="0">
              <a:solidFill>
                <a:srgbClr val="C00000"/>
              </a:solidFill>
              <a:latin typeface="+mn-ea"/>
            </a:endParaRPr>
          </a:p>
          <a:p>
            <a:pPr marL="0" indent="0" algn="l">
              <a:lnSpc>
                <a:spcPct val="150000"/>
              </a:lnSpc>
              <a:spcBef>
                <a:spcPts val="0"/>
              </a:spcBef>
              <a:buFont typeface="Wingdings" panose="05000000000000000000" pitchFamily="2" charset="2"/>
              <a:buChar char="Ø"/>
            </a:pPr>
            <a:r>
              <a:rPr lang="en-US" altLang="zh-CN" sz="3200" b="1" dirty="0">
                <a:solidFill>
                  <a:srgbClr val="C00000"/>
                </a:solidFill>
                <a:latin typeface="+mn-ea"/>
              </a:rPr>
              <a:t>DYTEST: A Self-Learning Algorithm Using Dynamic </a:t>
            </a:r>
            <a:endParaRPr lang="en-US" altLang="zh-CN" sz="3200" b="1" dirty="0">
              <a:solidFill>
                <a:srgbClr val="C00000"/>
              </a:solidFill>
              <a:latin typeface="+mn-ea"/>
            </a:endParaRPr>
          </a:p>
          <a:p>
            <a:pPr marL="0" indent="0" algn="l">
              <a:lnSpc>
                <a:spcPct val="150000"/>
              </a:lnSpc>
              <a:spcBef>
                <a:spcPts val="0"/>
              </a:spcBef>
              <a:buFont typeface="Wingdings" panose="05000000000000000000" pitchFamily="2" charset="2"/>
              <a:buNone/>
            </a:pPr>
            <a:r>
              <a:rPr lang="en-US" altLang="zh-CN" sz="3200" b="1" dirty="0">
                <a:solidFill>
                  <a:srgbClr val="C00000"/>
                </a:solidFill>
                <a:latin typeface="+mn-ea"/>
              </a:rPr>
              <a:t>Testability Measures to Accelerate Test Generation</a:t>
            </a:r>
            <a:endParaRPr lang="en-US" altLang="zh-CN" sz="3200" b="1" dirty="0">
              <a:solidFill>
                <a:srgbClr val="C00000"/>
              </a:solidFill>
              <a:latin typeface="+mn-ea"/>
            </a:endParaRPr>
          </a:p>
          <a:p>
            <a:pPr marL="0" indent="0" algn="l">
              <a:lnSpc>
                <a:spcPct val="150000"/>
              </a:lnSpc>
              <a:spcBef>
                <a:spcPts val="0"/>
              </a:spcBef>
              <a:buFont typeface="Wingdings" panose="05000000000000000000" pitchFamily="2" charset="2"/>
              <a:buNone/>
            </a:pPr>
            <a:endParaRPr lang="en-US" altLang="zh-CN" sz="3200" b="1" dirty="0">
              <a:solidFill>
                <a:srgbClr val="C00000"/>
              </a:solidFill>
              <a:latin typeface="+mn-ea"/>
            </a:endParaRPr>
          </a:p>
          <a:p>
            <a:pPr marL="0" indent="0" algn="l">
              <a:lnSpc>
                <a:spcPct val="150000"/>
              </a:lnSpc>
              <a:spcBef>
                <a:spcPts val="0"/>
              </a:spcBef>
              <a:buFont typeface="Wingdings" panose="05000000000000000000" pitchFamily="2" charset="2"/>
              <a:buChar char="Ø"/>
            </a:pPr>
            <a:endParaRPr lang="en-US" altLang="zh-CN" sz="3200" b="1" dirty="0">
              <a:solidFill>
                <a:srgbClr val="C00000"/>
              </a:solidFill>
              <a:latin typeface="+mn-ea"/>
            </a:endParaRPr>
          </a:p>
          <a:p>
            <a:pPr marL="0" indent="0" algn="l">
              <a:lnSpc>
                <a:spcPct val="150000"/>
              </a:lnSpc>
              <a:spcBef>
                <a:spcPts val="0"/>
              </a:spcBef>
              <a:buFont typeface="Wingdings" panose="05000000000000000000" pitchFamily="2" charset="2"/>
              <a:buChar char="Ø"/>
            </a:pPr>
            <a:endParaRPr lang="en-US" altLang="zh-CN" b="1" dirty="0">
              <a:solidFill>
                <a:srgbClr val="C00000"/>
              </a:solidFill>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Testability A</a:t>
            </a:r>
            <a:r>
              <a:rPr lang="en-US" altLang="zh-CN" dirty="0"/>
              <a:t>nalysis</a:t>
            </a:r>
            <a:endParaRPr lang="en-US" altLang="zh-CN" dirty="0"/>
          </a:p>
        </p:txBody>
      </p:sp>
      <p:sp>
        <p:nvSpPr>
          <p:cNvPr id="8" name="内容占位符 4"/>
          <p:cNvSpPr>
            <a:spLocks noGrp="1"/>
          </p:cNvSpPr>
          <p:nvPr>
            <p:ph idx="1"/>
          </p:nvPr>
        </p:nvSpPr>
        <p:spPr>
          <a:xfrm>
            <a:off x="609600" y="1178560"/>
            <a:ext cx="10995378" cy="4998403"/>
          </a:xfrm>
        </p:spPr>
        <p:txBody>
          <a:bodyPr>
            <a:normAutofit/>
          </a:bodyPr>
          <a:lstStyle/>
          <a:p>
            <a:pPr marL="0" indent="0" algn="l">
              <a:lnSpc>
                <a:spcPct val="150000"/>
              </a:lnSpc>
              <a:buNone/>
            </a:pP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rPr>
              <a:t>概括：这几篇论文，介绍了</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cs"/>
              </a:rPr>
              <a:t>SCOAP</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rPr>
              <a:t>、</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cs"/>
              </a:rPr>
              <a:t>COP</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rPr>
              <a:t>等可控制性</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cs"/>
              </a:rPr>
              <a:t>/</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rPr>
              <a:t>可观测性方法，并在此基础上提出</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cs"/>
              </a:rPr>
              <a:t>SCOAP</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rPr>
              <a:t>、</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cs"/>
              </a:rPr>
              <a:t>COP</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rPr>
              <a:t>方法不能很好的表征数字电路的可测试性（</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cs"/>
              </a:rPr>
              <a:t>Testability</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rPr>
              <a:t>）。在此基础上提出了</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cs"/>
              </a:rPr>
              <a:t>TAIR</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rPr>
              <a:t>算法，使用蕴含推理的方法提升可测试性的准确度（基于</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cs"/>
              </a:rPr>
              <a:t>COP</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rPr>
              <a:t>）；</a:t>
            </a:r>
            <a:r>
              <a:rPr lang="en-US" altLang="zh-CN" sz="2400" b="1" dirty="0">
                <a:solidFill>
                  <a:schemeClr val="bg2">
                    <a:lumMod val="50000"/>
                  </a:schemeClr>
                </a:solidFill>
                <a:latin typeface="微软雅黑" panose="020B0503020204020204" pitchFamily="34" charset="-122"/>
                <a:ea typeface="微软雅黑" panose="020B0503020204020204" pitchFamily="34" charset="-122"/>
                <a:cs typeface="+mn-cs"/>
              </a:rPr>
              <a:t>DYTEST</a:t>
            </a:r>
            <a:r>
              <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rPr>
              <a:t>算法，在自动测试生成过程中，动态的进行可测试性分析，以此提升效率。</a:t>
            </a:r>
            <a:endParaRPr lang="zh-CN" altLang="en-US" sz="24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Testability Analysis</a:t>
            </a:r>
            <a:endParaRPr lang="en-US" altLang="zh-CN" dirty="0"/>
          </a:p>
        </p:txBody>
      </p:sp>
      <p:sp>
        <p:nvSpPr>
          <p:cNvPr id="8" name="内容占位符 4"/>
          <p:cNvSpPr>
            <a:spLocks noGrp="1"/>
          </p:cNvSpPr>
          <p:nvPr>
            <p:ph idx="1"/>
          </p:nvPr>
        </p:nvSpPr>
        <p:spPr>
          <a:xfrm>
            <a:off x="609600" y="1178560"/>
            <a:ext cx="10995660" cy="506730"/>
          </a:xfrm>
        </p:spPr>
        <p:txBody>
          <a:bodyPr>
            <a:normAutofit/>
          </a:bodyPr>
          <a:lstStyle/>
          <a:p>
            <a:pPr algn="l">
              <a:lnSpc>
                <a:spcPct val="150000"/>
              </a:lnSpc>
            </a:pPr>
            <a:r>
              <a:rPr sz="1800" b="1" dirty="0">
                <a:solidFill>
                  <a:schemeClr val="bg2">
                    <a:lumMod val="50000"/>
                  </a:schemeClr>
                </a:solidFill>
                <a:latin typeface="微软雅黑" panose="020B0503020204020204" pitchFamily="34" charset="-122"/>
                <a:ea typeface="微软雅黑" panose="020B0503020204020204" pitchFamily="34" charset="-122"/>
                <a:cs typeface="+mn-cs"/>
              </a:rPr>
              <a:t>1979 可测试性 Controllability Observability Analysis of Digital Circuits</a:t>
            </a:r>
            <a:endParaRPr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1783715"/>
          </a:xfrm>
          <a:prstGeom prst="rect">
            <a:avLst/>
          </a:prstGeom>
          <a:noFill/>
          <a:ln w="9525">
            <a:noFill/>
          </a:ln>
        </p:spPr>
        <p:txBody>
          <a:bodyPr wrap="square">
            <a:spAutoFit/>
          </a:bodyPr>
          <a:p>
            <a:pPr indent="0">
              <a:buFont typeface="Arial" panose="020B0604020202020204" pitchFamily="34" charset="0"/>
              <a:buNone/>
            </a:pPr>
            <a:r>
              <a:rPr lang="zh-CN" altLang="en-US" sz="1600" b="1">
                <a:solidFill>
                  <a:schemeClr val="bg2">
                    <a:lumMod val="50000"/>
                  </a:schemeClr>
                </a:solidFill>
                <a:latin typeface="+mn-ea"/>
                <a:sym typeface="+mn-ea"/>
              </a:rPr>
              <a:t>简介：</a:t>
            </a:r>
            <a:endParaRPr lang="zh-CN" altLang="en-US" sz="1600" b="1">
              <a:solidFill>
                <a:schemeClr val="bg2">
                  <a:lumMod val="50000"/>
                </a:schemeClr>
              </a:solidFill>
              <a:latin typeface="+mn-ea"/>
              <a:sym typeface="+mn-ea"/>
            </a:endParaRPr>
          </a:p>
          <a:p>
            <a:pPr indent="0">
              <a:buFont typeface="Arial" panose="020B0604020202020204" pitchFamily="34" charset="0"/>
              <a:buNone/>
            </a:pPr>
            <a:r>
              <a:rPr lang="zh-CN" altLang="en-US" sz="1600">
                <a:solidFill>
                  <a:schemeClr val="bg2">
                    <a:lumMod val="50000"/>
                  </a:schemeClr>
                </a:solidFill>
                <a:latin typeface="+mn-ea"/>
                <a:sym typeface="+mn-ea"/>
              </a:rPr>
              <a:t>本文提出了一种基于组合电路、顺序电路可控性和可观测性的数字集成电路的计算方法（</a:t>
            </a:r>
            <a:r>
              <a:rPr lang="en-US" altLang="zh-CN" sz="1600">
                <a:solidFill>
                  <a:schemeClr val="bg2">
                    <a:lumMod val="50000"/>
                  </a:schemeClr>
                </a:solidFill>
                <a:latin typeface="+mn-ea"/>
                <a:sym typeface="+mn-ea"/>
              </a:rPr>
              <a:t>SCOAP</a:t>
            </a:r>
            <a:r>
              <a:rPr lang="zh-CN" altLang="en-US" sz="1600">
                <a:solidFill>
                  <a:schemeClr val="bg2">
                    <a:lumMod val="50000"/>
                  </a:schemeClr>
                </a:solidFill>
                <a:latin typeface="+mn-ea"/>
                <a:sym typeface="+mn-ea"/>
              </a:rPr>
              <a:t>）。</a:t>
            </a:r>
            <a:endParaRPr lang="zh-CN" altLang="en-US" sz="1600">
              <a:solidFill>
                <a:schemeClr val="bg2">
                  <a:lumMod val="50000"/>
                </a:schemeClr>
              </a:solidFill>
              <a:latin typeface="+mn-ea"/>
              <a:sym typeface="+mn-ea"/>
            </a:endParaRPr>
          </a:p>
          <a:p>
            <a:pPr indent="0">
              <a:buFont typeface="Arial" panose="020B0604020202020204" pitchFamily="34" charset="0"/>
              <a:buNone/>
            </a:pPr>
            <a:r>
              <a:rPr lang="zh-CN" altLang="en-US" sz="1600" b="1">
                <a:solidFill>
                  <a:schemeClr val="bg2">
                    <a:lumMod val="50000"/>
                  </a:schemeClr>
                </a:solidFill>
                <a:latin typeface="+mn-ea"/>
              </a:rPr>
              <a:t>技术</a:t>
            </a:r>
            <a:r>
              <a:rPr lang="zh-CN" altLang="en-US" sz="1600" b="1">
                <a:solidFill>
                  <a:schemeClr val="bg2">
                    <a:lumMod val="50000"/>
                  </a:schemeClr>
                </a:solidFill>
                <a:latin typeface="+mn-ea"/>
              </a:rPr>
              <a:t>实现：</a:t>
            </a:r>
            <a:endParaRPr lang="zh-CN" altLang="en-US" sz="1600" b="1">
              <a:solidFill>
                <a:schemeClr val="bg2">
                  <a:lumMod val="50000"/>
                </a:schemeClr>
              </a:solidFill>
              <a:latin typeface="+mn-ea"/>
            </a:endParaRPr>
          </a:p>
          <a:p>
            <a:pPr indent="0" algn="l">
              <a:buClrTx/>
              <a:buSzTx/>
              <a:buFont typeface="Arial" panose="020B0604020202020204" pitchFamily="34" charset="0"/>
              <a:buNone/>
            </a:pPr>
            <a:r>
              <a:rPr lang="zh-CN" altLang="en-US" sz="1600">
                <a:solidFill>
                  <a:schemeClr val="bg2">
                    <a:lumMod val="50000"/>
                  </a:schemeClr>
                </a:solidFill>
                <a:latin typeface="+mn-ea"/>
              </a:rPr>
              <a:t>给出了计算组合电路和时序电路可控制性和可观测性的计算方法和计算规则。</a:t>
            </a:r>
            <a:endParaRPr lang="zh-CN" altLang="en-US" sz="1600">
              <a:solidFill>
                <a:schemeClr val="bg2">
                  <a:lumMod val="50000"/>
                </a:schemeClr>
              </a:solidFill>
              <a:latin typeface="+mn-ea"/>
            </a:endParaRPr>
          </a:p>
          <a:p>
            <a:pPr indent="0">
              <a:buFont typeface="Arial" panose="020B0604020202020204" pitchFamily="34" charset="0"/>
              <a:buNone/>
            </a:pPr>
            <a:endParaRPr lang="zh-CN"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Testability Analysis</a:t>
            </a:r>
            <a:endParaRPr lang="en-US" altLang="zh-CN" dirty="0"/>
          </a:p>
        </p:txBody>
      </p:sp>
      <p:sp>
        <p:nvSpPr>
          <p:cNvPr id="8" name="内容占位符 4"/>
          <p:cNvSpPr>
            <a:spLocks noGrp="1"/>
          </p:cNvSpPr>
          <p:nvPr>
            <p:ph idx="1"/>
          </p:nvPr>
        </p:nvSpPr>
        <p:spPr>
          <a:xfrm>
            <a:off x="609600" y="1178560"/>
            <a:ext cx="10995660" cy="506730"/>
          </a:xfrm>
        </p:spPr>
        <p:txBody>
          <a:bodyPr>
            <a:normAutofit fontScale="90000"/>
          </a:bodyPr>
          <a:lstStyle/>
          <a:p>
            <a:pPr algn="l">
              <a:lnSpc>
                <a:spcPct val="150000"/>
              </a:lnSpc>
            </a:pPr>
            <a:r>
              <a:rPr sz="1800" b="1" dirty="0">
                <a:solidFill>
                  <a:schemeClr val="bg2">
                    <a:lumMod val="50000"/>
                  </a:schemeClr>
                </a:solidFill>
                <a:latin typeface="微软雅黑" panose="020B0503020204020204" pitchFamily="34" charset="-122"/>
                <a:ea typeface="微软雅黑" panose="020B0503020204020204" pitchFamily="34" charset="-122"/>
                <a:cs typeface="+mn-cs"/>
              </a:rPr>
              <a:t>1983 可测试性分析 Good_Controllability_and_Observability_Do_Not_Guarantee_Good_Testability</a:t>
            </a:r>
            <a:endParaRPr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3815080"/>
          </a:xfrm>
          <a:prstGeom prst="rect">
            <a:avLst/>
          </a:prstGeom>
          <a:noFill/>
          <a:ln w="9525">
            <a:noFill/>
          </a:ln>
        </p:spPr>
        <p:txBody>
          <a:bodyPr wrap="square">
            <a:spAutoFit/>
          </a:bodyPr>
          <a:p>
            <a:pPr indent="0">
              <a:buFont typeface="Arial" panose="020B0604020202020204" pitchFamily="34" charset="0"/>
              <a:buNone/>
            </a:pPr>
            <a:r>
              <a:rPr lang="zh-CN" altLang="en-US" sz="1600" b="1">
                <a:solidFill>
                  <a:schemeClr val="bg2">
                    <a:lumMod val="50000"/>
                  </a:schemeClr>
                </a:solidFill>
                <a:latin typeface="+mn-ea"/>
                <a:sym typeface="+mn-ea"/>
              </a:rPr>
              <a:t>简介：</a:t>
            </a:r>
            <a:endParaRPr lang="zh-CN" altLang="en-US" sz="1600" b="1">
              <a:solidFill>
                <a:schemeClr val="bg2">
                  <a:lumMod val="50000"/>
                </a:schemeClr>
              </a:solidFill>
              <a:latin typeface="+mn-ea"/>
              <a:sym typeface="+mn-ea"/>
            </a:endParaRPr>
          </a:p>
          <a:p>
            <a:pPr indent="0">
              <a:buFont typeface="Arial" panose="020B0604020202020204" pitchFamily="34" charset="0"/>
              <a:buNone/>
            </a:pPr>
            <a:r>
              <a:rPr lang="zh-CN" sz="1200">
                <a:latin typeface="+mn-ea"/>
                <a:cs typeface="+mn-ea"/>
                <a:sym typeface="+mn-ea"/>
              </a:rPr>
              <a:t>本文通过具体实例证明了良好的可控性和可观察性并不能保证良好的可测试性。但是本文并没有提出一种改进的可测试性分析方法。</a:t>
            </a:r>
            <a:endParaRPr lang="zh-CN" sz="1200">
              <a:latin typeface="+mn-ea"/>
              <a:cs typeface="+mn-ea"/>
              <a:sym typeface="+mn-ea"/>
            </a:endParaRPr>
          </a:p>
          <a:p>
            <a:pPr indent="0" algn="l">
              <a:buClrTx/>
              <a:buSzTx/>
              <a:buFont typeface="Arial" panose="020B0604020202020204" pitchFamily="34" charset="0"/>
              <a:buNone/>
            </a:pPr>
            <a:r>
              <a:rPr lang="zh-CN" altLang="en-US" sz="1600" b="1">
                <a:solidFill>
                  <a:schemeClr val="bg2">
                    <a:lumMod val="50000"/>
                  </a:schemeClr>
                </a:solidFill>
                <a:latin typeface="+mn-ea"/>
              </a:rPr>
              <a:t>定义</a:t>
            </a:r>
            <a:r>
              <a:rPr lang="zh-CN" altLang="en-US" sz="1600" b="1">
                <a:solidFill>
                  <a:schemeClr val="bg2">
                    <a:lumMod val="50000"/>
                  </a:schemeClr>
                </a:solidFill>
                <a:latin typeface="+mn-ea"/>
              </a:rPr>
              <a:t>：</a:t>
            </a:r>
            <a:endParaRPr lang="zh-CN" altLang="en-US" sz="1600" b="1">
              <a:solidFill>
                <a:schemeClr val="bg2">
                  <a:lumMod val="50000"/>
                </a:schemeClr>
              </a:solidFill>
              <a:latin typeface="+mn-ea"/>
            </a:endParaRPr>
          </a:p>
          <a:p>
            <a:pPr marL="269875" indent="-269875" algn="l">
              <a:buClrTx/>
              <a:buSzTx/>
              <a:buNone/>
            </a:pPr>
            <a:r>
              <a:rPr lang="zh-CN" sz="1200">
                <a:latin typeface="+mn-ea"/>
                <a:cs typeface="+mn-ea"/>
                <a:sym typeface="+mn-ea"/>
              </a:rPr>
              <a:t>可控制性：故障g/i的可控性，就是将该行的值设置为</a:t>
            </a:r>
            <a:r>
              <a:rPr lang="en-US" altLang="zh-CN" sz="1200">
                <a:latin typeface="+mn-ea"/>
                <a:cs typeface="+mn-ea"/>
                <a:sym typeface="+mn-ea"/>
              </a:rPr>
              <a:t>i</a:t>
            </a:r>
            <a:r>
              <a:rPr lang="zh-CN" sz="1200">
                <a:latin typeface="+mn-ea"/>
                <a:cs typeface="+mn-ea"/>
                <a:sym typeface="+mn-ea"/>
              </a:rPr>
              <a:t>的输入向量的分数。换句话说，一个故障g/i的可控性是指随机选取的N个输入将行g的值设置为i的可能性（</a:t>
            </a:r>
            <a:r>
              <a:rPr lang="en-US" altLang="zh-CN" sz="1200">
                <a:latin typeface="+mn-ea"/>
                <a:cs typeface="+mn-ea"/>
                <a:sym typeface="+mn-ea"/>
              </a:rPr>
              <a:t>probability</a:t>
            </a:r>
            <a:r>
              <a:rPr lang="zh-CN" sz="1200">
                <a:latin typeface="+mn-ea"/>
                <a:cs typeface="+mn-ea"/>
                <a:sym typeface="+mn-ea"/>
              </a:rPr>
              <a:t>）。</a:t>
            </a:r>
            <a:endParaRPr lang="zh-CN" sz="1200">
              <a:latin typeface="+mn-ea"/>
              <a:cs typeface="+mn-ea"/>
              <a:sym typeface="+mn-ea"/>
            </a:endParaRPr>
          </a:p>
          <a:p>
            <a:pPr marL="269875" indent="-269875"/>
            <a:r>
              <a:rPr lang="zh-CN" sz="1200">
                <a:latin typeface="+mn-ea"/>
                <a:cs typeface="+mn-ea"/>
                <a:sym typeface="+mn-ea"/>
              </a:rPr>
              <a:t>可观测性：故障g/i的可观测性，是将将这个故障的影响传播到一个主输出的输入向量的分数。换句话说，一个故障的可观察性是随机选择的</a:t>
            </a:r>
            <a:r>
              <a:rPr lang="en-US" altLang="zh-CN" sz="1200">
                <a:latin typeface="+mn-ea"/>
                <a:cs typeface="+mn-ea"/>
                <a:sym typeface="+mn-ea"/>
              </a:rPr>
              <a:t>N</a:t>
            </a:r>
            <a:r>
              <a:rPr lang="zh-CN" altLang="en-US" sz="1200">
                <a:latin typeface="+mn-ea"/>
                <a:cs typeface="+mn-ea"/>
                <a:sym typeface="+mn-ea"/>
              </a:rPr>
              <a:t>个</a:t>
            </a:r>
            <a:r>
              <a:rPr lang="zh-CN" sz="1200">
                <a:latin typeface="+mn-ea"/>
                <a:cs typeface="+mn-ea"/>
                <a:sym typeface="+mn-ea"/>
              </a:rPr>
              <a:t>输入将此故障的影响传播到主输出的可能性</a:t>
            </a:r>
            <a:r>
              <a:rPr lang="zh-CN" sz="1200">
                <a:latin typeface="+mn-ea"/>
                <a:cs typeface="+mn-ea"/>
                <a:sym typeface="+mn-ea"/>
              </a:rPr>
              <a:t>。</a:t>
            </a:r>
            <a:endParaRPr lang="zh-CN" sz="1200" b="0">
              <a:latin typeface="+mn-ea"/>
              <a:cs typeface="+mn-ea"/>
            </a:endParaRPr>
          </a:p>
          <a:p>
            <a:pPr marL="269875" indent="-269875"/>
            <a:r>
              <a:rPr lang="zh-CN" sz="1200">
                <a:latin typeface="+mn-ea"/>
                <a:cs typeface="+mn-ea"/>
                <a:sym typeface="+mn-ea"/>
              </a:rPr>
              <a:t>可测试性：故障g/i的可测试性，是检测故障的输入向量的分数。</a:t>
            </a:r>
            <a:endParaRPr lang="zh-CN" sz="1200">
              <a:latin typeface="+mn-ea"/>
              <a:cs typeface="+mn-ea"/>
              <a:sym typeface="+mn-ea"/>
            </a:endParaRPr>
          </a:p>
          <a:p>
            <a:pPr indent="0">
              <a:buFont typeface="Arial" panose="020B0604020202020204" pitchFamily="34" charset="0"/>
              <a:buNone/>
            </a:pPr>
            <a:r>
              <a:rPr lang="zh-CN" sz="1600" b="1">
                <a:solidFill>
                  <a:schemeClr val="bg2">
                    <a:lumMod val="50000"/>
                  </a:schemeClr>
                </a:solidFill>
                <a:latin typeface="+mn-ea"/>
                <a:sym typeface="+mn-ea"/>
              </a:rPr>
              <a:t>示例</a:t>
            </a:r>
            <a:r>
              <a:rPr lang="zh-CN" sz="1600" b="1">
                <a:solidFill>
                  <a:schemeClr val="bg2">
                    <a:lumMod val="50000"/>
                  </a:schemeClr>
                </a:solidFill>
                <a:latin typeface="+mn-ea"/>
                <a:sym typeface="+mn-ea"/>
              </a:rPr>
              <a:t>：</a:t>
            </a:r>
            <a:endParaRPr lang="zh-CN" sz="1600" b="1">
              <a:solidFill>
                <a:schemeClr val="bg2">
                  <a:lumMod val="50000"/>
                </a:schemeClr>
              </a:solidFill>
              <a:latin typeface="+mn-ea"/>
              <a:sym typeface="+mn-ea"/>
            </a:endParaRPr>
          </a:p>
          <a:p>
            <a:pPr indent="0">
              <a:buFont typeface="Arial" panose="020B0604020202020204" pitchFamily="34" charset="0"/>
              <a:buNone/>
            </a:pPr>
            <a:r>
              <a:rPr lang="zh-CN" sz="1200">
                <a:latin typeface="+mn-ea"/>
                <a:cs typeface="+mn-ea"/>
                <a:sym typeface="+mn-ea"/>
              </a:rPr>
              <a:t>如右图，分别计算故障点的可控制性</a:t>
            </a:r>
            <a:r>
              <a:rPr lang="en-US" altLang="zh-CN" sz="1200">
                <a:latin typeface="+mn-ea"/>
                <a:cs typeface="+mn-ea"/>
                <a:sym typeface="+mn-ea"/>
              </a:rPr>
              <a:t>/</a:t>
            </a:r>
            <a:r>
              <a:rPr lang="zh-CN" altLang="en-US" sz="1200">
                <a:latin typeface="+mn-ea"/>
                <a:cs typeface="+mn-ea"/>
                <a:sym typeface="+mn-ea"/>
              </a:rPr>
              <a:t>可观测性，以及可</a:t>
            </a:r>
            <a:r>
              <a:rPr lang="zh-CN" altLang="en-US" sz="1200">
                <a:latin typeface="+mn-ea"/>
                <a:cs typeface="+mn-ea"/>
                <a:sym typeface="+mn-ea"/>
              </a:rPr>
              <a:t>测试性，进行比较。</a:t>
            </a:r>
            <a:endParaRPr lang="zh-CN" altLang="en-US" sz="1400"/>
          </a:p>
          <a:p>
            <a:pPr indent="0">
              <a:buFont typeface="Arial" panose="020B0604020202020204" pitchFamily="34" charset="0"/>
              <a:buNone/>
            </a:pPr>
            <a:r>
              <a:rPr lang="zh-CN" sz="1400" b="1">
                <a:solidFill>
                  <a:schemeClr val="bg2">
                    <a:lumMod val="50000"/>
                  </a:schemeClr>
                </a:solidFill>
                <a:latin typeface="+mn-ea"/>
                <a:sym typeface="+mn-ea"/>
              </a:rPr>
              <a:t>结论</a:t>
            </a:r>
            <a:r>
              <a:rPr lang="zh-CN" sz="1400" b="1">
                <a:solidFill>
                  <a:schemeClr val="bg2">
                    <a:lumMod val="50000"/>
                  </a:schemeClr>
                </a:solidFill>
                <a:latin typeface="+mn-ea"/>
                <a:sym typeface="+mn-ea"/>
              </a:rPr>
              <a:t>：</a:t>
            </a:r>
            <a:endParaRPr lang="zh-CN" sz="1400" b="1">
              <a:solidFill>
                <a:schemeClr val="bg2">
                  <a:lumMod val="50000"/>
                </a:schemeClr>
              </a:solidFill>
              <a:latin typeface="+mn-ea"/>
              <a:sym typeface="+mn-ea"/>
            </a:endParaRPr>
          </a:p>
          <a:p>
            <a:pPr indent="0">
              <a:buFont typeface="Arial" panose="020B0604020202020204" pitchFamily="34" charset="0"/>
              <a:buNone/>
            </a:pPr>
            <a:r>
              <a:rPr lang="zh-CN" altLang="en-US" sz="1200">
                <a:latin typeface="+mn-ea"/>
                <a:cs typeface="+mn-ea"/>
              </a:rPr>
              <a:t>可控制性</a:t>
            </a:r>
            <a:r>
              <a:rPr lang="en-US" altLang="zh-CN" sz="1200">
                <a:latin typeface="+mn-ea"/>
                <a:cs typeface="+mn-ea"/>
              </a:rPr>
              <a:t>/</a:t>
            </a:r>
            <a:r>
              <a:rPr lang="zh-CN" altLang="en-US" sz="1200">
                <a:latin typeface="+mn-ea"/>
                <a:cs typeface="+mn-ea"/>
              </a:rPr>
              <a:t>可观测性并不能很好的表征电路的可测试性。</a:t>
            </a:r>
            <a:endParaRPr lang="zh-CN" altLang="en-US" sz="1200">
              <a:latin typeface="+mn-ea"/>
              <a:cs typeface="+mn-ea"/>
            </a:endParaRPr>
          </a:p>
          <a:p>
            <a:pPr marL="269875" indent="-269875"/>
            <a:endParaRPr lang="zh-CN" altLang="en-US" sz="1200">
              <a:latin typeface="+mn-ea"/>
              <a:cs typeface="+mn-ea"/>
            </a:endParaRPr>
          </a:p>
        </p:txBody>
      </p:sp>
      <p:pic>
        <p:nvPicPr>
          <p:cNvPr id="5" name="图片 4"/>
          <p:cNvPicPr>
            <a:picLocks noChangeAspect="1"/>
          </p:cNvPicPr>
          <p:nvPr/>
        </p:nvPicPr>
        <p:blipFill>
          <a:blip r:embed="rId1"/>
          <a:stretch>
            <a:fillRect/>
          </a:stretch>
        </p:blipFill>
        <p:spPr>
          <a:xfrm>
            <a:off x="6334760" y="2049145"/>
            <a:ext cx="2571750" cy="2857500"/>
          </a:xfrm>
          <a:prstGeom prst="rect">
            <a:avLst/>
          </a:prstGeom>
        </p:spPr>
      </p:pic>
      <p:pic>
        <p:nvPicPr>
          <p:cNvPr id="7" name="图片 6"/>
          <p:cNvPicPr>
            <a:picLocks noChangeAspect="1"/>
          </p:cNvPicPr>
          <p:nvPr/>
        </p:nvPicPr>
        <p:blipFill>
          <a:blip r:embed="rId2"/>
          <a:stretch>
            <a:fillRect/>
          </a:stretch>
        </p:blipFill>
        <p:spPr>
          <a:xfrm>
            <a:off x="9022080" y="1957070"/>
            <a:ext cx="2393950" cy="3041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Testability Analysis</a:t>
            </a:r>
            <a:endParaRPr lang="en-US" altLang="zh-CN" dirty="0"/>
          </a:p>
        </p:txBody>
      </p:sp>
      <p:sp>
        <p:nvSpPr>
          <p:cNvPr id="8" name="内容占位符 4"/>
          <p:cNvSpPr>
            <a:spLocks noGrp="1"/>
          </p:cNvSpPr>
          <p:nvPr>
            <p:ph idx="1"/>
          </p:nvPr>
        </p:nvSpPr>
        <p:spPr>
          <a:xfrm>
            <a:off x="609600" y="1178560"/>
            <a:ext cx="10995660" cy="506730"/>
          </a:xfrm>
        </p:spPr>
        <p:txBody>
          <a:bodyPr>
            <a:normAutofit/>
          </a:bodyPr>
          <a:lstStyle/>
          <a:p>
            <a:pPr algn="l">
              <a:lnSpc>
                <a:spcPct val="150000"/>
              </a:lnSpc>
            </a:pPr>
            <a:r>
              <a:rPr sz="1800" b="1" dirty="0">
                <a:solidFill>
                  <a:schemeClr val="bg2">
                    <a:lumMod val="50000"/>
                  </a:schemeClr>
                </a:solidFill>
                <a:latin typeface="微软雅黑" panose="020B0503020204020204" pitchFamily="34" charset="-122"/>
                <a:ea typeface="微软雅黑" panose="020B0503020204020204" pitchFamily="34" charset="-122"/>
                <a:cs typeface="+mn-cs"/>
              </a:rPr>
              <a:t>1990 DYTEST</a:t>
            </a:r>
            <a:endParaRPr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3661410"/>
          </a:xfrm>
          <a:prstGeom prst="rect">
            <a:avLst/>
          </a:prstGeom>
          <a:noFill/>
          <a:ln w="9525">
            <a:noFill/>
          </a:ln>
        </p:spPr>
        <p:txBody>
          <a:bodyPr wrap="square">
            <a:spAutoFit/>
          </a:bodyPr>
          <a:p>
            <a:pPr indent="0">
              <a:buFont typeface="Arial" panose="020B0604020202020204" pitchFamily="34" charset="0"/>
              <a:buNone/>
            </a:pPr>
            <a:r>
              <a:rPr lang="zh-CN" altLang="en-US" sz="1600" b="1">
                <a:solidFill>
                  <a:schemeClr val="bg2">
                    <a:lumMod val="50000"/>
                  </a:schemeClr>
                </a:solidFill>
                <a:latin typeface="+mn-ea"/>
                <a:sym typeface="+mn-ea"/>
              </a:rPr>
              <a:t>简介：</a:t>
            </a:r>
            <a:endParaRPr lang="zh-CN" altLang="en-US" sz="1600" b="1">
              <a:solidFill>
                <a:schemeClr val="bg2">
                  <a:lumMod val="50000"/>
                </a:schemeClr>
              </a:solidFill>
              <a:latin typeface="+mn-ea"/>
              <a:sym typeface="+mn-ea"/>
            </a:endParaRPr>
          </a:p>
          <a:p>
            <a:pPr indent="0" algn="l">
              <a:buClrTx/>
              <a:buSzTx/>
              <a:buFont typeface="Arial" panose="020B0604020202020204" pitchFamily="34" charset="0"/>
              <a:buNone/>
            </a:pPr>
            <a:r>
              <a:rPr lang="zh-CN" sz="1200">
                <a:latin typeface="+mn-ea"/>
                <a:cs typeface="+mn-ea"/>
                <a:sym typeface="+mn-ea"/>
              </a:rPr>
              <a:t>本文提出了一种利用动态可测试性方法来加速测试生成的自学习算法。这种动态可测方法(DTM)，在测试生成过程中考虑到一些具有特定逻辑值的行，重新计算静态可测测度（</a:t>
            </a:r>
            <a:r>
              <a:rPr lang="en-US" altLang="zh-CN" sz="1200">
                <a:latin typeface="+mn-ea"/>
                <a:cs typeface="+mn-ea"/>
                <a:sym typeface="+mn-ea"/>
              </a:rPr>
              <a:t>STM</a:t>
            </a:r>
            <a:r>
              <a:rPr lang="zh-CN" sz="1200">
                <a:latin typeface="+mn-ea"/>
                <a:cs typeface="+mn-ea"/>
                <a:sym typeface="+mn-ea"/>
              </a:rPr>
              <a:t>），最后通过自学习的方法选择最优的敏化路径测试生成。</a:t>
            </a:r>
            <a:endParaRPr lang="zh-CN" sz="1200">
              <a:latin typeface="+mn-ea"/>
              <a:cs typeface="+mn-ea"/>
              <a:sym typeface="+mn-ea"/>
            </a:endParaRPr>
          </a:p>
          <a:p>
            <a:pPr indent="0" algn="l">
              <a:buClrTx/>
              <a:buSzTx/>
              <a:buFont typeface="Arial" panose="020B0604020202020204" pitchFamily="34" charset="0"/>
              <a:buNone/>
            </a:pPr>
            <a:r>
              <a:rPr lang="zh-CN" altLang="en-US" sz="1600" b="1">
                <a:solidFill>
                  <a:schemeClr val="bg2">
                    <a:lumMod val="50000"/>
                  </a:schemeClr>
                </a:solidFill>
                <a:latin typeface="+mn-ea"/>
              </a:rPr>
              <a:t>技术</a:t>
            </a:r>
            <a:r>
              <a:rPr lang="zh-CN" altLang="en-US" sz="1600" b="1">
                <a:solidFill>
                  <a:schemeClr val="bg2">
                    <a:lumMod val="50000"/>
                  </a:schemeClr>
                </a:solidFill>
                <a:latin typeface="+mn-ea"/>
              </a:rPr>
              <a:t>实现：</a:t>
            </a:r>
            <a:endParaRPr lang="zh-CN" sz="1200">
              <a:latin typeface="+mn-ea"/>
              <a:cs typeface="+mn-ea"/>
              <a:sym typeface="+mn-ea"/>
            </a:endParaRPr>
          </a:p>
          <a:p>
            <a:pPr marL="285750" indent="-285750">
              <a:buFont typeface="Arial" panose="020B0604020202020204" pitchFamily="34" charset="0"/>
              <a:buChar char="•"/>
            </a:pPr>
            <a:r>
              <a:rPr lang="zh-CN" altLang="en-US" sz="1200"/>
              <a:t>动态可测性方法计算</a:t>
            </a:r>
            <a:endParaRPr lang="zh-CN" altLang="en-US" sz="1200"/>
          </a:p>
          <a:p>
            <a:pPr indent="0">
              <a:buFont typeface="Arial" panose="020B0604020202020204" pitchFamily="34" charset="0"/>
              <a:buNone/>
            </a:pPr>
            <a:r>
              <a:rPr lang="en-US" altLang="zh-CN" sz="1200"/>
              <a:t>	DTM(j)=ns(j)*Ws - nf(j)*Wf</a:t>
            </a:r>
            <a:endParaRPr lang="zh-CN" altLang="en-US" sz="1200"/>
          </a:p>
          <a:p>
            <a:pPr marL="285750" indent="-285750">
              <a:buFont typeface="Arial" panose="020B0604020202020204" pitchFamily="34" charset="0"/>
              <a:buChar char="•"/>
            </a:pPr>
            <a:r>
              <a:rPr lang="en-US" altLang="zh-CN" sz="1200"/>
              <a:t>Forward/Backward Implication</a:t>
            </a:r>
            <a:endParaRPr lang="en-US" altLang="zh-CN" sz="1200"/>
          </a:p>
          <a:p>
            <a:pPr indent="0">
              <a:buFont typeface="Arial" panose="020B0604020202020204" pitchFamily="34" charset="0"/>
              <a:buNone/>
            </a:pPr>
            <a:r>
              <a:rPr lang="en-US" altLang="zh-CN" sz="1200"/>
              <a:t>	</a:t>
            </a:r>
            <a:r>
              <a:rPr lang="zh-CN" altLang="en-US" sz="1200"/>
              <a:t>类似于</a:t>
            </a:r>
            <a:r>
              <a:rPr lang="en-US" altLang="zh-CN" sz="1200"/>
              <a:t>FAN</a:t>
            </a:r>
            <a:r>
              <a:rPr lang="zh-CN" altLang="en-US" sz="1200"/>
              <a:t>算法和</a:t>
            </a:r>
            <a:r>
              <a:rPr lang="en-US" altLang="zh-CN" sz="1200"/>
              <a:t>D</a:t>
            </a:r>
            <a:r>
              <a:rPr lang="zh-CN" altLang="en-US" sz="1200"/>
              <a:t>算法的蕴含，把这些直接蕴含叫做</a:t>
            </a:r>
            <a:r>
              <a:rPr lang="en-US" altLang="zh-CN" sz="1200"/>
              <a:t>MUST-BE</a:t>
            </a:r>
            <a:r>
              <a:rPr lang="zh-CN" altLang="en-US" sz="1200"/>
              <a:t>值</a:t>
            </a:r>
            <a:endParaRPr lang="en-US" altLang="zh-CN" sz="1200"/>
          </a:p>
          <a:p>
            <a:pPr marL="285750" indent="-285750">
              <a:buFont typeface="Arial" panose="020B0604020202020204" pitchFamily="34" charset="0"/>
              <a:buChar char="•"/>
            </a:pPr>
            <a:r>
              <a:rPr lang="zh-CN" altLang="en-US" sz="1200"/>
              <a:t>潜在敏化</a:t>
            </a:r>
            <a:r>
              <a:rPr lang="zh-CN" altLang="en-US" sz="1200"/>
              <a:t>路径（</a:t>
            </a:r>
            <a:r>
              <a:rPr lang="en-US" altLang="zh-CN" sz="1200"/>
              <a:t>PMSP</a:t>
            </a:r>
            <a:r>
              <a:rPr lang="zh-CN" altLang="en-US" sz="1200"/>
              <a:t>）</a:t>
            </a:r>
            <a:endParaRPr lang="zh-CN" altLang="en-US" sz="1200"/>
          </a:p>
          <a:p>
            <a:pPr indent="0">
              <a:buFont typeface="Arial" panose="020B0604020202020204" pitchFamily="34" charset="0"/>
              <a:buNone/>
            </a:pPr>
            <a:r>
              <a:rPr lang="en-US" altLang="zh-CN" sz="1200"/>
              <a:t>	PMSP</a:t>
            </a:r>
            <a:r>
              <a:rPr lang="zh-CN" altLang="en-US" sz="1200"/>
              <a:t>是指将错误传播到基本输出的一条路径，在这条路径上的值</a:t>
            </a:r>
            <a:r>
              <a:rPr lang="en-US" altLang="zh-CN" sz="1200"/>
              <a:t>	</a:t>
            </a:r>
            <a:r>
              <a:rPr lang="zh-CN" altLang="en-US" sz="1200"/>
              <a:t>都是</a:t>
            </a:r>
            <a:r>
              <a:rPr lang="en-US" altLang="zh-CN" sz="1200"/>
              <a:t>D</a:t>
            </a:r>
            <a:r>
              <a:rPr lang="zh-CN" altLang="en-US" sz="1200"/>
              <a:t>或</a:t>
            </a:r>
            <a:r>
              <a:rPr lang="en-US" altLang="zh-CN" sz="1200"/>
              <a:t>X</a:t>
            </a:r>
            <a:endParaRPr lang="zh-CN" altLang="en-US" sz="1200"/>
          </a:p>
          <a:p>
            <a:pPr marL="285750" indent="-285750">
              <a:buFont typeface="Arial" panose="020B0604020202020204" pitchFamily="34" charset="0"/>
              <a:buChar char="•"/>
            </a:pPr>
            <a:r>
              <a:rPr lang="zh-CN" altLang="en-US" sz="1200"/>
              <a:t>全逻辑值标签回溯蕴含（</a:t>
            </a:r>
            <a:r>
              <a:rPr lang="en-US" altLang="zh-CN" sz="1200"/>
              <a:t>FLVLBI</a:t>
            </a:r>
            <a:r>
              <a:rPr lang="zh-CN" altLang="en-US" sz="1200"/>
              <a:t>）</a:t>
            </a:r>
            <a:endParaRPr lang="zh-CN" altLang="en-US" sz="1200"/>
          </a:p>
          <a:p>
            <a:pPr indent="0">
              <a:buFont typeface="Arial" panose="020B0604020202020204" pitchFamily="34" charset="0"/>
              <a:buNone/>
            </a:pPr>
            <a:r>
              <a:rPr lang="en-US" altLang="zh-CN" sz="1200"/>
              <a:t>	</a:t>
            </a:r>
            <a:r>
              <a:rPr lang="zh-CN" altLang="en-US" sz="1200"/>
              <a:t>根据得到的</a:t>
            </a:r>
            <a:r>
              <a:rPr lang="en-US" altLang="zh-CN" sz="1200"/>
              <a:t>MUST-BE</a:t>
            </a:r>
            <a:r>
              <a:rPr lang="zh-CN" altLang="en-US" sz="1200"/>
              <a:t>值和已经存在的错误，向后推导，在给定规</a:t>
            </a:r>
            <a:r>
              <a:rPr lang="en-US" altLang="zh-CN" sz="1200"/>
              <a:t>	</a:t>
            </a:r>
            <a:r>
              <a:rPr lang="zh-CN" altLang="en-US" sz="1200"/>
              <a:t>则下推出每个</a:t>
            </a:r>
            <a:r>
              <a:rPr lang="en-US" altLang="zh-CN" sz="1200"/>
              <a:t>line</a:t>
            </a:r>
            <a:r>
              <a:rPr lang="zh-CN" altLang="en-US" sz="1200"/>
              <a:t>的值，直到基本输入</a:t>
            </a:r>
            <a:endParaRPr lang="zh-CN" altLang="en-US" sz="1200"/>
          </a:p>
          <a:p>
            <a:pPr indent="0">
              <a:buFont typeface="Arial" panose="020B0604020202020204" pitchFamily="34" charset="0"/>
              <a:buNone/>
            </a:pPr>
            <a:endParaRPr lang="zh-CN" altLang="en-US" sz="1600">
              <a:solidFill>
                <a:schemeClr val="tx1"/>
              </a:solidFill>
            </a:endParaRPr>
          </a:p>
          <a:p>
            <a:pPr marL="171450" indent="-171450">
              <a:buFont typeface="Arial" panose="020B0604020202020204" pitchFamily="34" charset="0"/>
              <a:buChar char="•"/>
            </a:pPr>
            <a:endParaRPr lang="zh-CN" altLang="en-US" sz="1600">
              <a:solidFill>
                <a:schemeClr val="tx1"/>
              </a:solidFill>
            </a:endParaRPr>
          </a:p>
        </p:txBody>
      </p:sp>
      <p:pic>
        <p:nvPicPr>
          <p:cNvPr id="2" name="图片 1"/>
          <p:cNvPicPr>
            <a:picLocks noChangeAspect="1"/>
          </p:cNvPicPr>
          <p:nvPr/>
        </p:nvPicPr>
        <p:blipFill>
          <a:blip r:embed="rId1"/>
          <a:stretch>
            <a:fillRect/>
          </a:stretch>
        </p:blipFill>
        <p:spPr>
          <a:xfrm>
            <a:off x="6133465" y="1178560"/>
            <a:ext cx="2590800" cy="2407920"/>
          </a:xfrm>
          <a:prstGeom prst="rect">
            <a:avLst/>
          </a:prstGeom>
        </p:spPr>
      </p:pic>
      <p:pic>
        <p:nvPicPr>
          <p:cNvPr id="5" name="图片 4"/>
          <p:cNvPicPr>
            <a:picLocks noChangeAspect="1"/>
          </p:cNvPicPr>
          <p:nvPr/>
        </p:nvPicPr>
        <p:blipFill>
          <a:blip r:embed="rId2"/>
          <a:stretch>
            <a:fillRect/>
          </a:stretch>
        </p:blipFill>
        <p:spPr>
          <a:xfrm>
            <a:off x="9337040" y="1685290"/>
            <a:ext cx="2621280" cy="1653540"/>
          </a:xfrm>
          <a:prstGeom prst="rect">
            <a:avLst/>
          </a:prstGeom>
        </p:spPr>
      </p:pic>
      <p:pic>
        <p:nvPicPr>
          <p:cNvPr id="9" name="图片 8"/>
          <p:cNvPicPr>
            <a:picLocks noChangeAspect="1"/>
          </p:cNvPicPr>
          <p:nvPr/>
        </p:nvPicPr>
        <p:blipFill>
          <a:blip r:embed="rId3"/>
          <a:stretch>
            <a:fillRect/>
          </a:stretch>
        </p:blipFill>
        <p:spPr>
          <a:xfrm>
            <a:off x="6247130" y="4262120"/>
            <a:ext cx="3680460" cy="1463040"/>
          </a:xfrm>
          <a:prstGeom prst="rect">
            <a:avLst/>
          </a:prstGeom>
        </p:spPr>
      </p:pic>
      <p:pic>
        <p:nvPicPr>
          <p:cNvPr id="10" name="图片 9"/>
          <p:cNvPicPr>
            <a:picLocks noChangeAspect="1"/>
          </p:cNvPicPr>
          <p:nvPr/>
        </p:nvPicPr>
        <p:blipFill>
          <a:blip r:embed="rId4"/>
          <a:stretch>
            <a:fillRect/>
          </a:stretch>
        </p:blipFill>
        <p:spPr>
          <a:xfrm>
            <a:off x="6247130" y="5878830"/>
            <a:ext cx="3535680" cy="708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Testability Analysis</a:t>
            </a:r>
            <a:endParaRPr lang="en-US" altLang="zh-CN" dirty="0"/>
          </a:p>
        </p:txBody>
      </p:sp>
      <p:sp>
        <p:nvSpPr>
          <p:cNvPr id="8" name="内容占位符 4"/>
          <p:cNvSpPr>
            <a:spLocks noGrp="1"/>
          </p:cNvSpPr>
          <p:nvPr>
            <p:ph idx="1"/>
          </p:nvPr>
        </p:nvSpPr>
        <p:spPr>
          <a:xfrm>
            <a:off x="609600" y="1178560"/>
            <a:ext cx="10995660" cy="506730"/>
          </a:xfrm>
        </p:spPr>
        <p:txBody>
          <a:bodyPr>
            <a:normAutofit/>
          </a:bodyPr>
          <a:lstStyle/>
          <a:p>
            <a:pPr algn="l">
              <a:lnSpc>
                <a:spcPct val="150000"/>
              </a:lnSpc>
            </a:pPr>
            <a:r>
              <a:rPr sz="1800" b="1" dirty="0">
                <a:solidFill>
                  <a:schemeClr val="bg2">
                    <a:lumMod val="50000"/>
                  </a:schemeClr>
                </a:solidFill>
                <a:latin typeface="微软雅黑" panose="020B0503020204020204" pitchFamily="34" charset="-122"/>
                <a:ea typeface="微软雅黑" panose="020B0503020204020204" pitchFamily="34" charset="-122"/>
                <a:cs typeface="+mn-cs"/>
                <a:sym typeface="+mn-ea"/>
              </a:rPr>
              <a:t>1990 DYTEST</a:t>
            </a:r>
            <a:endParaRPr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1722120"/>
          </a:xfrm>
          <a:prstGeom prst="rect">
            <a:avLst/>
          </a:prstGeom>
          <a:noFill/>
          <a:ln w="9525">
            <a:noFill/>
          </a:ln>
        </p:spPr>
        <p:txBody>
          <a:bodyPr wrap="square">
            <a:spAutoFit/>
          </a:bodyPr>
          <a:p>
            <a:pPr marL="285750" indent="-285750" algn="l">
              <a:buClrTx/>
              <a:buSzTx/>
              <a:buNone/>
            </a:pPr>
            <a:r>
              <a:rPr lang="zh-CN" sz="1600" b="1">
                <a:solidFill>
                  <a:schemeClr val="bg2">
                    <a:lumMod val="50000"/>
                  </a:schemeClr>
                </a:solidFill>
                <a:latin typeface="+mn-ea"/>
                <a:sym typeface="+mn-ea"/>
              </a:rPr>
              <a:t>技术实现</a:t>
            </a:r>
            <a:r>
              <a:rPr lang="zh-CN" sz="1600" b="1">
                <a:solidFill>
                  <a:schemeClr val="bg2">
                    <a:lumMod val="50000"/>
                  </a:schemeClr>
                </a:solidFill>
                <a:latin typeface="+mn-ea"/>
                <a:sym typeface="+mn-ea"/>
              </a:rPr>
              <a:t>：</a:t>
            </a:r>
            <a:endParaRPr lang="zh-CN" sz="1600" b="1">
              <a:solidFill>
                <a:schemeClr val="bg2">
                  <a:lumMod val="50000"/>
                </a:schemeClr>
              </a:solidFill>
              <a:latin typeface="+mn-ea"/>
              <a:sym typeface="+mn-ea"/>
            </a:endParaRPr>
          </a:p>
          <a:p>
            <a:pPr marL="285750" indent="-285750">
              <a:buFont typeface="Arial" panose="020B0604020202020204" pitchFamily="34" charset="0"/>
              <a:buChar char="•"/>
            </a:pPr>
            <a:r>
              <a:rPr lang="zh-CN" altLang="en-US" sz="1200">
                <a:latin typeface="+mn-ea"/>
                <a:cs typeface="+mn-ea"/>
                <a:sym typeface="+mn-ea"/>
              </a:rPr>
              <a:t>依赖回溯</a:t>
            </a:r>
            <a:endParaRPr lang="zh-CN" altLang="en-US" sz="1200">
              <a:latin typeface="+mn-ea"/>
              <a:cs typeface="+mn-ea"/>
              <a:sym typeface="+mn-ea"/>
            </a:endParaRPr>
          </a:p>
          <a:p>
            <a:pPr indent="0">
              <a:buFont typeface="Arial" panose="020B0604020202020204" pitchFamily="34" charset="0"/>
              <a:buNone/>
            </a:pPr>
            <a:r>
              <a:rPr lang="en-US" altLang="zh-CN" sz="1200">
                <a:latin typeface="+mn-ea"/>
                <a:cs typeface="+mn-ea"/>
              </a:rPr>
              <a:t>	</a:t>
            </a:r>
            <a:r>
              <a:rPr lang="zh-CN" altLang="en-US" sz="1200">
                <a:latin typeface="+mn-ea"/>
                <a:cs typeface="+mn-ea"/>
              </a:rPr>
              <a:t>依赖回溯和</a:t>
            </a:r>
            <a:r>
              <a:rPr lang="en-US" altLang="zh-CN" sz="1200">
                <a:latin typeface="+mn-ea"/>
                <a:cs typeface="+mn-ea"/>
              </a:rPr>
              <a:t>K</a:t>
            </a:r>
            <a:r>
              <a:rPr lang="zh-CN" altLang="en-US" sz="1200">
                <a:latin typeface="+mn-ea"/>
                <a:cs typeface="+mn-ea"/>
              </a:rPr>
              <a:t>层限制回溯用来减少无效的回溯，提高算法的效率</a:t>
            </a:r>
            <a:endParaRPr lang="zh-CN" altLang="en-US" sz="1200">
              <a:latin typeface="+mn-ea"/>
              <a:cs typeface="+mn-ea"/>
            </a:endParaRPr>
          </a:p>
          <a:p>
            <a:pPr marL="285750" indent="-285750">
              <a:buFont typeface="Arial" panose="020B0604020202020204" pitchFamily="34" charset="0"/>
              <a:buChar char="•"/>
            </a:pPr>
            <a:r>
              <a:rPr lang="en-US" altLang="zh-CN" sz="1200">
                <a:latin typeface="+mn-ea"/>
                <a:cs typeface="+mn-ea"/>
                <a:sym typeface="+mn-ea"/>
              </a:rPr>
              <a:t>K</a:t>
            </a:r>
            <a:r>
              <a:rPr lang="zh-CN" altLang="en-US" sz="1200">
                <a:latin typeface="+mn-ea"/>
                <a:cs typeface="+mn-ea"/>
                <a:sym typeface="+mn-ea"/>
              </a:rPr>
              <a:t>层限制回溯</a:t>
            </a:r>
            <a:endParaRPr lang="zh-CN" altLang="en-US" sz="1200">
              <a:latin typeface="+mn-ea"/>
              <a:cs typeface="+mn-ea"/>
            </a:endParaRPr>
          </a:p>
          <a:p>
            <a:pPr indent="0">
              <a:buFont typeface="Arial" panose="020B0604020202020204" pitchFamily="34" charset="0"/>
              <a:buNone/>
            </a:pPr>
            <a:r>
              <a:rPr lang="zh-CN" sz="1600" b="1">
                <a:solidFill>
                  <a:schemeClr val="bg2">
                    <a:lumMod val="50000"/>
                  </a:schemeClr>
                </a:solidFill>
                <a:latin typeface="+mn-ea"/>
                <a:sym typeface="+mn-ea"/>
              </a:rPr>
              <a:t>测试程序</a:t>
            </a:r>
            <a:r>
              <a:rPr lang="zh-CN" sz="1600" b="1">
                <a:solidFill>
                  <a:schemeClr val="bg2">
                    <a:lumMod val="50000"/>
                  </a:schemeClr>
                </a:solidFill>
                <a:latin typeface="+mn-ea"/>
                <a:sym typeface="+mn-ea"/>
              </a:rPr>
              <a:t>：</a:t>
            </a:r>
            <a:endParaRPr lang="zh-CN" sz="1600">
              <a:latin typeface="+mn-ea"/>
              <a:sym typeface="+mn-ea"/>
            </a:endParaRPr>
          </a:p>
          <a:p>
            <a:pPr indent="0">
              <a:buFont typeface="Arial" panose="020B0604020202020204" pitchFamily="34" charset="0"/>
              <a:buNone/>
            </a:pPr>
            <a:r>
              <a:rPr lang="zh-CN" altLang="en-US" sz="1200"/>
              <a:t>测试模式</a:t>
            </a:r>
            <a:r>
              <a:rPr lang="en-US" altLang="zh-CN" sz="1200"/>
              <a:t>TM(i</a:t>
            </a:r>
            <a:r>
              <a:rPr lang="zh-CN" altLang="en-US" sz="1200"/>
              <a:t>，</a:t>
            </a:r>
            <a:r>
              <a:rPr lang="en-US" altLang="zh-CN" sz="1200"/>
              <a:t>j)</a:t>
            </a:r>
            <a:r>
              <a:rPr lang="zh-CN" altLang="en-US" sz="1200"/>
              <a:t>，</a:t>
            </a:r>
            <a:r>
              <a:rPr lang="en-US" altLang="zh-CN" sz="1200"/>
              <a:t>i=0</a:t>
            </a:r>
            <a:r>
              <a:rPr lang="zh-CN" altLang="en-US" sz="1200"/>
              <a:t>，</a:t>
            </a:r>
            <a:r>
              <a:rPr lang="en-US" altLang="zh-CN" sz="1200"/>
              <a:t>1</a:t>
            </a:r>
            <a:r>
              <a:rPr lang="zh-CN" altLang="en-US" sz="1200"/>
              <a:t>分别表示使用是否反转基本输入栈表，</a:t>
            </a:r>
            <a:r>
              <a:rPr lang="en-US" altLang="zh-CN" sz="1200"/>
              <a:t>j=0</a:t>
            </a:r>
            <a:r>
              <a:rPr lang="zh-CN" altLang="en-US" sz="1200"/>
              <a:t>，</a:t>
            </a:r>
            <a:r>
              <a:rPr lang="en-US" altLang="zh-CN" sz="1200"/>
              <a:t>1</a:t>
            </a:r>
            <a:r>
              <a:rPr lang="zh-CN" altLang="en-US" sz="1200"/>
              <a:t>分别表示使用</a:t>
            </a:r>
            <a:r>
              <a:rPr lang="en-US" altLang="zh-CN" sz="1200"/>
              <a:t>FLVLBI</a:t>
            </a:r>
            <a:r>
              <a:rPr lang="zh-CN" altLang="en-US" sz="1200"/>
              <a:t>规则中的</a:t>
            </a:r>
            <a:r>
              <a:rPr lang="en-US" altLang="zh-CN" sz="1200"/>
              <a:t>1</a:t>
            </a:r>
            <a:r>
              <a:rPr lang="zh-CN" altLang="en-US" sz="1200"/>
              <a:t>和</a:t>
            </a:r>
            <a:r>
              <a:rPr lang="en-US" altLang="zh-CN" sz="1200"/>
              <a:t>2</a:t>
            </a:r>
            <a:endParaRPr lang="zh-CN" altLang="en-US" sz="1400"/>
          </a:p>
          <a:p>
            <a:pPr marL="269875" indent="-269875"/>
            <a:endParaRPr lang="zh-CN" altLang="en-US" sz="1400"/>
          </a:p>
        </p:txBody>
      </p:sp>
      <p:pic>
        <p:nvPicPr>
          <p:cNvPr id="2" name="图片 1"/>
          <p:cNvPicPr>
            <a:picLocks noChangeAspect="1"/>
          </p:cNvPicPr>
          <p:nvPr/>
        </p:nvPicPr>
        <p:blipFill>
          <a:blip r:embed="rId1"/>
          <a:stretch>
            <a:fillRect/>
          </a:stretch>
        </p:blipFill>
        <p:spPr>
          <a:xfrm>
            <a:off x="713105" y="3426460"/>
            <a:ext cx="2623820" cy="3211195"/>
          </a:xfrm>
          <a:prstGeom prst="rect">
            <a:avLst/>
          </a:prstGeom>
        </p:spPr>
      </p:pic>
      <p:pic>
        <p:nvPicPr>
          <p:cNvPr id="5" name="图片 4"/>
          <p:cNvPicPr>
            <a:picLocks noChangeAspect="1"/>
          </p:cNvPicPr>
          <p:nvPr/>
        </p:nvPicPr>
        <p:blipFill>
          <a:blip r:embed="rId2"/>
          <a:stretch>
            <a:fillRect/>
          </a:stretch>
        </p:blipFill>
        <p:spPr>
          <a:xfrm>
            <a:off x="3741420" y="3618230"/>
            <a:ext cx="2766060" cy="2827020"/>
          </a:xfrm>
          <a:prstGeom prst="rect">
            <a:avLst/>
          </a:prstGeom>
        </p:spPr>
      </p:pic>
      <p:pic>
        <p:nvPicPr>
          <p:cNvPr id="9" name="图片 8"/>
          <p:cNvPicPr>
            <a:picLocks noChangeAspect="1"/>
          </p:cNvPicPr>
          <p:nvPr/>
        </p:nvPicPr>
        <p:blipFill>
          <a:blip r:embed="rId3"/>
          <a:stretch>
            <a:fillRect/>
          </a:stretch>
        </p:blipFill>
        <p:spPr>
          <a:xfrm>
            <a:off x="7327900" y="1490980"/>
            <a:ext cx="3790315" cy="46793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Testability Analysis</a:t>
            </a:r>
            <a:endParaRPr lang="en-US" altLang="zh-CN" dirty="0"/>
          </a:p>
        </p:txBody>
      </p:sp>
      <p:sp>
        <p:nvSpPr>
          <p:cNvPr id="8" name="内容占位符 4"/>
          <p:cNvSpPr>
            <a:spLocks noGrp="1"/>
          </p:cNvSpPr>
          <p:nvPr>
            <p:ph idx="1"/>
          </p:nvPr>
        </p:nvSpPr>
        <p:spPr>
          <a:xfrm>
            <a:off x="609600" y="1178560"/>
            <a:ext cx="10995660" cy="506730"/>
          </a:xfrm>
        </p:spPr>
        <p:txBody>
          <a:bodyPr>
            <a:normAutofit/>
          </a:bodyPr>
          <a:lstStyle/>
          <a:p>
            <a:pPr algn="l">
              <a:lnSpc>
                <a:spcPct val="150000"/>
              </a:lnSpc>
            </a:pPr>
            <a:r>
              <a:rPr sz="1800" b="1" dirty="0">
                <a:solidFill>
                  <a:schemeClr val="bg2">
                    <a:lumMod val="50000"/>
                  </a:schemeClr>
                </a:solidFill>
                <a:latin typeface="微软雅黑" panose="020B0503020204020204" pitchFamily="34" charset="-122"/>
                <a:ea typeface="微软雅黑" panose="020B0503020204020204" pitchFamily="34" charset="-122"/>
                <a:cs typeface="+mn-cs"/>
                <a:sym typeface="+mn-ea"/>
              </a:rPr>
              <a:t>1990 DYTEST</a:t>
            </a:r>
            <a:endParaRPr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983615"/>
          </a:xfrm>
          <a:prstGeom prst="rect">
            <a:avLst/>
          </a:prstGeom>
          <a:noFill/>
          <a:ln w="9525">
            <a:noFill/>
          </a:ln>
        </p:spPr>
        <p:txBody>
          <a:bodyPr wrap="square">
            <a:spAutoFit/>
          </a:bodyPr>
          <a:p>
            <a:pPr marL="285750" indent="-285750" algn="l">
              <a:buClrTx/>
              <a:buSzTx/>
              <a:buNone/>
            </a:pPr>
            <a:r>
              <a:rPr lang="zh-CN" sz="1600" b="1">
                <a:solidFill>
                  <a:schemeClr val="bg2">
                    <a:lumMod val="50000"/>
                  </a:schemeClr>
                </a:solidFill>
                <a:latin typeface="+mn-ea"/>
                <a:sym typeface="+mn-ea"/>
              </a:rPr>
              <a:t>实验结果：</a:t>
            </a:r>
            <a:endParaRPr lang="zh-CN" sz="1600" b="1">
              <a:solidFill>
                <a:schemeClr val="bg2">
                  <a:lumMod val="50000"/>
                </a:schemeClr>
              </a:solidFill>
              <a:latin typeface="+mn-ea"/>
              <a:sym typeface="+mn-ea"/>
            </a:endParaRPr>
          </a:p>
          <a:p>
            <a:pPr indent="0">
              <a:buFont typeface="Arial" panose="020B0604020202020204" pitchFamily="34" charset="0"/>
              <a:buNone/>
            </a:pPr>
            <a:endParaRPr lang="zh-CN" sz="1400">
              <a:latin typeface="Calibri" panose="020F0502020204030204" pitchFamily="34" charset="0"/>
              <a:ea typeface="宋体" panose="02010600030101010101" pitchFamily="2" charset="-122"/>
              <a:sym typeface="+mn-ea"/>
            </a:endParaRPr>
          </a:p>
          <a:p>
            <a:pPr indent="0">
              <a:buFont typeface="Arial" panose="020B0604020202020204" pitchFamily="34" charset="0"/>
              <a:buNone/>
            </a:pPr>
            <a:endParaRPr lang="zh-CN" altLang="en-US" sz="1400"/>
          </a:p>
          <a:p>
            <a:pPr marL="269875" indent="-269875"/>
            <a:endParaRPr lang="zh-CN" altLang="en-US" sz="1400"/>
          </a:p>
        </p:txBody>
      </p:sp>
      <p:pic>
        <p:nvPicPr>
          <p:cNvPr id="6" name="图片 5"/>
          <p:cNvPicPr>
            <a:picLocks noChangeAspect="1"/>
          </p:cNvPicPr>
          <p:nvPr/>
        </p:nvPicPr>
        <p:blipFill>
          <a:blip r:embed="rId1"/>
          <a:stretch>
            <a:fillRect/>
          </a:stretch>
        </p:blipFill>
        <p:spPr>
          <a:xfrm>
            <a:off x="438785" y="2363470"/>
            <a:ext cx="3550920" cy="3451860"/>
          </a:xfrm>
          <a:prstGeom prst="rect">
            <a:avLst/>
          </a:prstGeom>
        </p:spPr>
      </p:pic>
      <p:pic>
        <p:nvPicPr>
          <p:cNvPr id="7" name="图片 6"/>
          <p:cNvPicPr>
            <a:picLocks noChangeAspect="1"/>
          </p:cNvPicPr>
          <p:nvPr/>
        </p:nvPicPr>
        <p:blipFill>
          <a:blip r:embed="rId2"/>
          <a:stretch>
            <a:fillRect/>
          </a:stretch>
        </p:blipFill>
        <p:spPr>
          <a:xfrm>
            <a:off x="5285740" y="2363470"/>
            <a:ext cx="3033395" cy="32613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ym typeface="+mn-ea"/>
              </a:rPr>
              <a:t>Testability Analysis</a:t>
            </a:r>
            <a:endParaRPr lang="en-US" altLang="zh-CN" dirty="0"/>
          </a:p>
        </p:txBody>
      </p:sp>
      <p:sp>
        <p:nvSpPr>
          <p:cNvPr id="8" name="内容占位符 4"/>
          <p:cNvSpPr>
            <a:spLocks noGrp="1"/>
          </p:cNvSpPr>
          <p:nvPr>
            <p:ph idx="1"/>
          </p:nvPr>
        </p:nvSpPr>
        <p:spPr>
          <a:xfrm>
            <a:off x="609600" y="1178560"/>
            <a:ext cx="10995660" cy="506730"/>
          </a:xfrm>
        </p:spPr>
        <p:txBody>
          <a:bodyPr>
            <a:normAutofit/>
          </a:bodyPr>
          <a:lstStyle/>
          <a:p>
            <a:pPr algn="l">
              <a:lnSpc>
                <a:spcPct val="150000"/>
              </a:lnSpc>
            </a:pPr>
            <a:r>
              <a:rPr sz="1800" b="1" dirty="0">
                <a:solidFill>
                  <a:schemeClr val="bg2">
                    <a:lumMod val="50000"/>
                  </a:schemeClr>
                </a:solidFill>
                <a:latin typeface="微软雅黑" panose="020B0503020204020204" pitchFamily="34" charset="-122"/>
                <a:ea typeface="微软雅黑" panose="020B0503020204020204" pitchFamily="34" charset="-122"/>
                <a:cs typeface="+mn-cs"/>
                <a:sym typeface="+mn-ea"/>
              </a:rPr>
              <a:t>2000 可测试性分析 TAIR</a:t>
            </a:r>
            <a:endParaRPr sz="1800" b="1" dirty="0">
              <a:solidFill>
                <a:schemeClr val="bg2">
                  <a:lumMod val="50000"/>
                </a:schemeClr>
              </a:solidFill>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713105" y="1877060"/>
            <a:ext cx="5420360" cy="2430145"/>
          </a:xfrm>
          <a:prstGeom prst="rect">
            <a:avLst/>
          </a:prstGeom>
          <a:noFill/>
          <a:ln w="9525">
            <a:noFill/>
          </a:ln>
        </p:spPr>
        <p:txBody>
          <a:bodyPr wrap="square">
            <a:spAutoFit/>
          </a:bodyPr>
          <a:p>
            <a:pPr indent="0">
              <a:buFont typeface="Arial" panose="020B0604020202020204" pitchFamily="34" charset="0"/>
              <a:buNone/>
            </a:pPr>
            <a:r>
              <a:rPr lang="zh-CN" altLang="en-US" sz="1600" b="1">
                <a:solidFill>
                  <a:schemeClr val="bg2">
                    <a:lumMod val="50000"/>
                  </a:schemeClr>
                </a:solidFill>
                <a:latin typeface="+mn-ea"/>
                <a:sym typeface="+mn-ea"/>
              </a:rPr>
              <a:t>简介：</a:t>
            </a:r>
            <a:endParaRPr lang="zh-CN" altLang="en-US" sz="1600" b="1">
              <a:solidFill>
                <a:schemeClr val="bg2">
                  <a:lumMod val="50000"/>
                </a:schemeClr>
              </a:solidFill>
              <a:latin typeface="+mn-ea"/>
              <a:sym typeface="+mn-ea"/>
            </a:endParaRPr>
          </a:p>
          <a:p>
            <a:pPr indent="0" algn="l">
              <a:buClrTx/>
              <a:buSzTx/>
              <a:buFont typeface="Arial" panose="020B0604020202020204" pitchFamily="34" charset="0"/>
              <a:buNone/>
            </a:pPr>
            <a:r>
              <a:rPr lang="zh-CN" sz="1200">
                <a:latin typeface="+mn-ea"/>
                <a:cs typeface="+mn-ea"/>
                <a:sym typeface="+mn-ea"/>
              </a:rPr>
              <a:t>这篇论文提出了一种改进可测性分析的有效方法：</a:t>
            </a:r>
            <a:r>
              <a:rPr lang="en-US" altLang="zh-CN" sz="1200">
                <a:latin typeface="+mn-ea"/>
                <a:cs typeface="+mn-ea"/>
                <a:sym typeface="+mn-ea"/>
              </a:rPr>
              <a:t>TAIR</a:t>
            </a:r>
            <a:r>
              <a:rPr lang="zh-CN" altLang="en-US" sz="1200">
                <a:latin typeface="+mn-ea"/>
                <a:cs typeface="+mn-ea"/>
                <a:sym typeface="+mn-ea"/>
              </a:rPr>
              <a:t>算法。该算法从传统的可测试性分析得到的结果开始（COP）。对于每一个</a:t>
            </a:r>
            <a:r>
              <a:rPr lang="en-US" altLang="zh-CN" sz="1200">
                <a:latin typeface="+mn-ea"/>
                <a:cs typeface="+mn-ea"/>
                <a:sym typeface="+mn-ea"/>
              </a:rPr>
              <a:t>stuck-at</a:t>
            </a:r>
            <a:r>
              <a:rPr lang="zh-CN" altLang="en-US" sz="1200">
                <a:latin typeface="+mn-ea"/>
                <a:cs typeface="+mn-ea"/>
                <a:sym typeface="+mn-ea"/>
              </a:rPr>
              <a:t>故障，递归的调用本文中新提出的修正方法，提高前面</a:t>
            </a:r>
            <a:r>
              <a:rPr lang="en-US" altLang="zh-CN" sz="1200">
                <a:latin typeface="+mn-ea"/>
                <a:cs typeface="+mn-ea"/>
                <a:sym typeface="+mn-ea"/>
              </a:rPr>
              <a:t>COP</a:t>
            </a:r>
            <a:r>
              <a:rPr lang="zh-CN" altLang="en-US" sz="1200">
                <a:latin typeface="+mn-ea"/>
                <a:cs typeface="+mn-ea"/>
                <a:sym typeface="+mn-ea"/>
              </a:rPr>
              <a:t>方法</a:t>
            </a:r>
            <a:r>
              <a:rPr lang="zh-CN" altLang="en-US" sz="1200">
                <a:latin typeface="+mn-ea"/>
                <a:cs typeface="+mn-ea"/>
                <a:sym typeface="+mn-ea"/>
              </a:rPr>
              <a:t>所得结果的精确度。</a:t>
            </a:r>
            <a:endParaRPr lang="zh-CN" altLang="en-US" sz="1200">
              <a:latin typeface="+mn-ea"/>
              <a:cs typeface="+mn-ea"/>
              <a:sym typeface="+mn-ea"/>
            </a:endParaRPr>
          </a:p>
          <a:p>
            <a:pPr indent="0" algn="l">
              <a:buClrTx/>
              <a:buSzTx/>
              <a:buFont typeface="Arial" panose="020B0604020202020204" pitchFamily="34" charset="0"/>
              <a:buNone/>
            </a:pPr>
            <a:r>
              <a:rPr lang="zh-CN" altLang="en-US" sz="1600" b="1">
                <a:solidFill>
                  <a:schemeClr val="bg2">
                    <a:lumMod val="50000"/>
                  </a:schemeClr>
                </a:solidFill>
                <a:latin typeface="+mn-ea"/>
              </a:rPr>
              <a:t>技术</a:t>
            </a:r>
            <a:r>
              <a:rPr lang="zh-CN" altLang="en-US" sz="1600" b="1">
                <a:solidFill>
                  <a:schemeClr val="bg2">
                    <a:lumMod val="50000"/>
                  </a:schemeClr>
                </a:solidFill>
                <a:latin typeface="+mn-ea"/>
              </a:rPr>
              <a:t>实现：</a:t>
            </a:r>
            <a:endParaRPr lang="zh-CN" altLang="en-US" sz="1600" b="1">
              <a:solidFill>
                <a:schemeClr val="bg2">
                  <a:lumMod val="50000"/>
                </a:schemeClr>
              </a:solidFill>
              <a:latin typeface="+mn-ea"/>
            </a:endParaRPr>
          </a:p>
          <a:p>
            <a:pPr marL="269875" indent="-269875" algn="l">
              <a:buClrTx/>
              <a:buSzTx/>
              <a:buNone/>
            </a:pPr>
            <a:r>
              <a:rPr lang="zh-CN" sz="1200">
                <a:latin typeface="+mn-ea"/>
                <a:cs typeface="+mn-ea"/>
                <a:sym typeface="+mn-ea"/>
              </a:rPr>
              <a:t>算法流程</a:t>
            </a:r>
            <a:r>
              <a:rPr lang="zh-CN" sz="1200">
                <a:latin typeface="+mn-ea"/>
                <a:cs typeface="+mn-ea"/>
                <a:sym typeface="+mn-ea"/>
              </a:rPr>
              <a:t>：</a:t>
            </a:r>
            <a:endParaRPr lang="zh-CN" sz="1200">
              <a:latin typeface="+mn-ea"/>
              <a:cs typeface="+mn-ea"/>
              <a:sym typeface="+mn-ea"/>
            </a:endParaRPr>
          </a:p>
          <a:p>
            <a:pPr marL="342900" indent="-342900" algn="l">
              <a:buClrTx/>
              <a:buSzTx/>
              <a:buFont typeface="Arial" panose="020B0604020202020204" pitchFamily="34" charset="0"/>
              <a:buAutoNum type="arabicPeriod"/>
            </a:pPr>
            <a:r>
              <a:rPr lang="zh-CN" altLang="en-US" sz="1200"/>
              <a:t>使用</a:t>
            </a:r>
            <a:r>
              <a:rPr lang="en-US" altLang="zh-CN" sz="1200"/>
              <a:t>COP</a:t>
            </a:r>
            <a:r>
              <a:rPr lang="zh-CN" altLang="en-US" sz="1200"/>
              <a:t>方法计算每个故障点的可测性</a:t>
            </a:r>
            <a:endParaRPr lang="zh-CN" altLang="en-US" sz="1200"/>
          </a:p>
          <a:p>
            <a:pPr marL="342900" indent="-342900" algn="l">
              <a:buClrTx/>
              <a:buSzTx/>
              <a:buFont typeface="Arial" panose="020B0604020202020204" pitchFamily="34" charset="0"/>
              <a:buAutoNum type="arabicPeriod"/>
            </a:pPr>
            <a:r>
              <a:rPr lang="zh-CN" altLang="en-US" sz="1200"/>
              <a:t>对于每一个故障点，求得该故障点可能的蕴含</a:t>
            </a:r>
            <a:endParaRPr lang="zh-CN" altLang="en-US" sz="1200"/>
          </a:p>
          <a:p>
            <a:pPr marL="342900" indent="-342900" algn="l">
              <a:buClrTx/>
              <a:buSzTx/>
              <a:buFont typeface="Arial" panose="020B0604020202020204" pitchFamily="34" charset="0"/>
              <a:buAutoNum type="arabicPeriod"/>
            </a:pPr>
            <a:r>
              <a:rPr lang="zh-CN" altLang="en-US" sz="1200"/>
              <a:t>根据蕴含及计算所得的可测性，递归的调用修正方案，逐步修正可测性的数值</a:t>
            </a:r>
            <a:endParaRPr lang="zh-CN" altLang="en-US" sz="1200"/>
          </a:p>
          <a:p>
            <a:pPr indent="0" algn="l">
              <a:buClrTx/>
              <a:buSzTx/>
              <a:buFont typeface="Arial" panose="020B0604020202020204" pitchFamily="34" charset="0"/>
              <a:buNone/>
            </a:pPr>
            <a:r>
              <a:rPr lang="zh-CN" altLang="en-US" sz="1200"/>
              <a:t>修正规则：</a:t>
            </a:r>
            <a:endParaRPr lang="zh-CN" altLang="en-US" sz="1200"/>
          </a:p>
          <a:p>
            <a:pPr indent="0" algn="l">
              <a:buClrTx/>
              <a:buSzTx/>
              <a:buFont typeface="Arial" panose="020B0604020202020204" pitchFamily="34" charset="0"/>
              <a:buNone/>
            </a:pPr>
            <a:r>
              <a:rPr lang="zh-CN" altLang="en-US" sz="1200"/>
              <a:t>如右图所示，展示了与门的修正规则和修正的方法</a:t>
            </a:r>
            <a:endParaRPr lang="zh-CN" altLang="en-US" sz="1200"/>
          </a:p>
        </p:txBody>
      </p:sp>
      <p:pic>
        <p:nvPicPr>
          <p:cNvPr id="2" name="图片 1"/>
          <p:cNvPicPr>
            <a:picLocks noChangeAspect="1"/>
          </p:cNvPicPr>
          <p:nvPr/>
        </p:nvPicPr>
        <p:blipFill>
          <a:blip r:embed="rId1"/>
          <a:stretch>
            <a:fillRect/>
          </a:stretch>
        </p:blipFill>
        <p:spPr>
          <a:xfrm>
            <a:off x="9047480" y="1957070"/>
            <a:ext cx="2463800" cy="2353945"/>
          </a:xfrm>
          <a:prstGeom prst="rect">
            <a:avLst/>
          </a:prstGeom>
        </p:spPr>
      </p:pic>
      <p:pic>
        <p:nvPicPr>
          <p:cNvPr id="5" name="图片 4"/>
          <p:cNvPicPr>
            <a:picLocks noChangeAspect="1"/>
          </p:cNvPicPr>
          <p:nvPr/>
        </p:nvPicPr>
        <p:blipFill>
          <a:blip r:embed="rId2"/>
          <a:stretch>
            <a:fillRect/>
          </a:stretch>
        </p:blipFill>
        <p:spPr>
          <a:xfrm>
            <a:off x="4847590" y="3832225"/>
            <a:ext cx="4024630" cy="2730500"/>
          </a:xfrm>
          <a:prstGeom prst="rect">
            <a:avLst/>
          </a:prstGeom>
        </p:spPr>
      </p:pic>
    </p:spTree>
  </p:cSld>
  <p:clrMapOvr>
    <a:masterClrMapping/>
  </p:clrMapOvr>
</p:sld>
</file>

<file path=ppt/theme/theme1.xml><?xml version="1.0" encoding="utf-8"?>
<a:theme xmlns:a="http://schemas.openxmlformats.org/drawingml/2006/main" name="香山模板-16-9">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香山模板-16-9</Template>
  <TotalTime>0</TotalTime>
  <Words>1965</Words>
  <Application>WPS 演示</Application>
  <PresentationFormat>宽屏</PresentationFormat>
  <Paragraphs>116</Paragraphs>
  <Slides>11</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Calibri</vt:lpstr>
      <vt:lpstr>微软雅黑</vt:lpstr>
      <vt:lpstr>Arial Unicode MS</vt:lpstr>
      <vt:lpstr>等线</vt:lpstr>
      <vt:lpstr>香山模板-16-9</vt:lpstr>
      <vt:lpstr>Testability论文调研和总结</vt:lpstr>
      <vt:lpstr>分类</vt:lpstr>
      <vt:lpstr>Testability Analysis</vt:lpstr>
      <vt:lpstr>Testability Analysis</vt:lpstr>
      <vt:lpstr>Testability Analysis</vt:lpstr>
      <vt:lpstr>Testability Analysis</vt:lpstr>
      <vt:lpstr>Testability Analysis</vt:lpstr>
      <vt:lpstr>Testability Analysis</vt:lpstr>
      <vt:lpstr>Testability Analysis</vt:lpstr>
      <vt:lpstr>Testability Analysis</vt:lpstr>
      <vt:lpstr>结束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 易难</dc:creator>
  <cp:lastModifiedBy>龙鱼hip</cp:lastModifiedBy>
  <cp:revision>396</cp:revision>
  <dcterms:created xsi:type="dcterms:W3CDTF">2021-06-17T06:23:00Z</dcterms:created>
  <dcterms:modified xsi:type="dcterms:W3CDTF">2022-02-28T03:09:08Z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y fmtid="{D5CDD505-2E9C-101B-9397-08002B2CF9AE}" pid="3" name="ICV">
    <vt:lpwstr>1B4E017513B449E2973F95609CB1550E</vt:lpwstr>
  </property>
</Properties>
</file>