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handoutMasterIdLst>
    <p:handoutMasterId r:id="rId15"/>
  </p:handoutMasterIdLst>
  <p:sldIdLst>
    <p:sldId id="269" r:id="rId2"/>
    <p:sldId id="330" r:id="rId3"/>
    <p:sldId id="358" r:id="rId4"/>
    <p:sldId id="345" r:id="rId5"/>
    <p:sldId id="347" r:id="rId6"/>
    <p:sldId id="348" r:id="rId7"/>
    <p:sldId id="357" r:id="rId8"/>
    <p:sldId id="352" r:id="rId9"/>
    <p:sldId id="354" r:id="rId10"/>
    <p:sldId id="356" r:id="rId11"/>
    <p:sldId id="355" r:id="rId12"/>
    <p:sldId id="32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Ye" initials="J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9933"/>
    <a:srgbClr val="FF9999"/>
    <a:srgbClr val="F8CECC"/>
    <a:srgbClr val="FFF2CC"/>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87704" autoAdjust="0"/>
  </p:normalViewPr>
  <p:slideViewPr>
    <p:cSldViewPr snapToGrid="0">
      <p:cViewPr varScale="1">
        <p:scale>
          <a:sx n="97" d="100"/>
          <a:sy n="97" d="100"/>
        </p:scale>
        <p:origin x="720" y="56"/>
      </p:cViewPr>
      <p:guideLst/>
    </p:cSldViewPr>
  </p:slideViewPr>
  <p:notesTextViewPr>
    <p:cViewPr>
      <p:scale>
        <a:sx n="1" d="1"/>
        <a:sy n="1" d="1"/>
      </p:scale>
      <p:origin x="0" y="0"/>
    </p:cViewPr>
  </p:notesTextViewPr>
  <p:notesViewPr>
    <p:cSldViewPr snapToGrid="0">
      <p:cViewPr varScale="1">
        <p:scale>
          <a:sx n="124" d="100"/>
          <a:sy n="124" d="100"/>
        </p:scale>
        <p:origin x="496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2A239C-9A66-44E9-9693-888D8C945B05}" type="datetimeFigureOut">
              <a:rPr lang="zh-CN" altLang="en-US" smtClean="0"/>
              <a:t>2022/6/28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21D91-FA13-4C2B-BC4D-0D299953FF5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4D5CE-F3E7-44F0-BE81-4A417DF52BAC}" type="datetimeFigureOut">
              <a:rPr lang="zh-CN" altLang="en-US" smtClean="0"/>
              <a:t>2022/6/28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E9E71-55E7-46C7-9C8E-734C7193653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3</a:t>
            </a:fld>
            <a:endParaRPr lang="zh-CN" altLang="en-US"/>
          </a:p>
        </p:txBody>
      </p:sp>
    </p:spTree>
    <p:extLst>
      <p:ext uri="{BB962C8B-B14F-4D97-AF65-F5344CB8AC3E}">
        <p14:creationId xmlns:p14="http://schemas.microsoft.com/office/powerpoint/2010/main" val="62520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
        <p:nvSpPr>
          <p:cNvPr id="5" name="Rectangle 44"/>
          <p:cNvSpPr>
            <a:spLocks noChangeArrowheads="1"/>
          </p:cNvSpPr>
          <p:nvPr/>
        </p:nvSpPr>
        <p:spPr bwMode="auto">
          <a:xfrm>
            <a:off x="334434" y="4076700"/>
            <a:ext cx="11523133" cy="71438"/>
          </a:xfrm>
          <a:prstGeom prst="rect">
            <a:avLst/>
          </a:prstGeom>
          <a:solidFill>
            <a:srgbClr val="C00000"/>
          </a:solidFill>
          <a:ln>
            <a:noFill/>
          </a:ln>
        </p:spPr>
        <p:txBody>
          <a:bodyPr wrap="none" anchor="ctr"/>
          <a:lstStyle/>
          <a:p>
            <a:endParaRPr lang="zh-CN" altLang="en-US" sz="1800">
              <a:latin typeface="Calibri" panose="020F0502020204030204" pitchFamily="34" charset="0"/>
              <a:cs typeface="Calibri" panose="020F0502020204030204" pitchFamily="34" charset="0"/>
            </a:endParaRPr>
          </a:p>
        </p:txBody>
      </p:sp>
      <p:sp>
        <p:nvSpPr>
          <p:cNvPr id="32771" name="Rectangle 3"/>
          <p:cNvSpPr>
            <a:spLocks noGrp="1" noChangeArrowheads="1"/>
          </p:cNvSpPr>
          <p:nvPr>
            <p:ph type="ctrTitle"/>
          </p:nvPr>
        </p:nvSpPr>
        <p:spPr>
          <a:xfrm>
            <a:off x="1390650" y="1839277"/>
            <a:ext cx="9410700" cy="2062163"/>
          </a:xfrm>
        </p:spPr>
        <p:txBody>
          <a:bodyPr/>
          <a:lstStyle>
            <a:lvl1pPr algn="ctr">
              <a:defRPr sz="4400" b="1">
                <a:latin typeface="Calibri" panose="020F0502020204030204" pitchFamily="34" charset="0"/>
                <a:ea typeface="+mj-ea"/>
                <a:cs typeface="Calibri" panose="020F0502020204030204" pitchFamily="34" charset="0"/>
              </a:defRPr>
            </a:lvl1pPr>
          </a:lstStyle>
          <a:p>
            <a:r>
              <a:rPr lang="zh-CN" altLang="en-US" dirty="0"/>
              <a:t>单击此处编辑母版标题样式</a:t>
            </a:r>
          </a:p>
        </p:txBody>
      </p:sp>
      <p:sp>
        <p:nvSpPr>
          <p:cNvPr id="32772" name="Rectangle 4"/>
          <p:cNvSpPr>
            <a:spLocks noGrp="1" noChangeArrowheads="1"/>
          </p:cNvSpPr>
          <p:nvPr>
            <p:ph type="subTitle" idx="1"/>
          </p:nvPr>
        </p:nvSpPr>
        <p:spPr>
          <a:xfrm>
            <a:off x="1930400" y="4437698"/>
            <a:ext cx="8331200" cy="1641475"/>
          </a:xfrm>
        </p:spPr>
        <p:txBody>
          <a:bodyPr>
            <a:normAutofit/>
          </a:bodyPr>
          <a:lstStyle>
            <a:lvl1pPr marL="0" indent="0" algn="ctr">
              <a:buFont typeface="Wingdings" panose="05000000000000000000" pitchFamily="2" charset="2"/>
              <a:buNone/>
              <a:defRPr sz="2800">
                <a:latin typeface="Calibri" panose="020F0502020204030204" pitchFamily="34" charset="0"/>
                <a:ea typeface="+mn-ea"/>
                <a:cs typeface="Calibri" panose="020F0502020204030204" pitchFamily="34" charset="0"/>
              </a:defRPr>
            </a:lvl1pPr>
          </a:lstStyle>
          <a:p>
            <a:r>
              <a:rPr lang="zh-CN" altLang="en-US"/>
              <a:t>单击此处编辑母版副标题样式</a:t>
            </a:r>
            <a:endParaRPr lang="zh-CN" altLang="en-US" dirty="0"/>
          </a:p>
        </p:txBody>
      </p:sp>
      <p:pic>
        <p:nvPicPr>
          <p:cNvPr id="6" name="图片 5"/>
          <p:cNvPicPr>
            <a:picLocks noChangeAspect="1"/>
          </p:cNvPicPr>
          <p:nvPr userDrawn="1"/>
        </p:nvPicPr>
        <p:blipFill>
          <a:blip r:embed="rId2"/>
          <a:stretch>
            <a:fillRect/>
          </a:stretch>
        </p:blipFill>
        <p:spPr>
          <a:xfrm>
            <a:off x="9564010" y="393382"/>
            <a:ext cx="2293557" cy="77089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j-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
        <p:nvSpPr>
          <p:cNvPr id="9"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pic>
        <p:nvPicPr>
          <p:cNvPr id="5" name="图片 4"/>
          <p:cNvPicPr>
            <a:picLocks noChangeAspect="1"/>
          </p:cNvPicPr>
          <p:nvPr userDrawn="1"/>
        </p:nvPicPr>
        <p:blipFill>
          <a:blip r:embed="rId2"/>
          <a:stretch>
            <a:fillRect/>
          </a:stretch>
        </p:blipFill>
        <p:spPr>
          <a:xfrm>
            <a:off x="9744797" y="333131"/>
            <a:ext cx="1954443" cy="6569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t>‹#›</a:t>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2052636" y="2727269"/>
            <a:ext cx="8086725" cy="701731"/>
          </a:xfrm>
          <a:noFill/>
        </p:spPr>
        <p:txBody>
          <a:bodyPr wrap="square" rtlCol="0">
            <a:spAutoFit/>
          </a:bodyPr>
          <a:lstStyle>
            <a:lvl1pPr marL="0" indent="0" algn="ctr">
              <a:buNone/>
              <a:defRPr lang="zh-CN" altLang="en-US" sz="4400" b="1" dirty="0" smtClean="0">
                <a:solidFill>
                  <a:srgbClr val="C00000"/>
                </a:solidFill>
                <a:latin typeface="Calibri" panose="020F0502020204030204" pitchFamily="34" charset="0"/>
                <a:cs typeface="Calibri" panose="020F0502020204030204" pitchFamily="34" charset="0"/>
              </a:defRPr>
            </a:lvl1pPr>
          </a:lstStyle>
          <a:p>
            <a:pPr marL="0" lvl="0" algn="ctr"/>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b="0" dirty="0"/>
              <a:t>中科鉴芯</a:t>
            </a:r>
            <a:r>
              <a:rPr lang="en-US" altLang="zh-CN" b="0" dirty="0"/>
              <a:t>(</a:t>
            </a:r>
            <a:r>
              <a:rPr lang="zh-CN" altLang="en-US" b="0" dirty="0"/>
              <a:t>北京</a:t>
            </a:r>
            <a:r>
              <a:rPr lang="en-US" altLang="zh-CN" b="0" dirty="0"/>
              <a:t>)</a:t>
            </a:r>
            <a:r>
              <a:rPr lang="zh-CN" altLang="en-US" b="0" dirty="0"/>
              <a:t>科技有限责任公司</a:t>
            </a:r>
            <a:endParaRPr lang="zh-CN" altLang="en-US" b="0" dirty="0">
              <a:latin typeface="Calibri" panose="020F0502020204030204" pitchFamily="34" charset="0"/>
              <a:cs typeface="Calibri" panose="020F050202020403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71E92-1F8A-468C-B6F0-EBD75B5FA3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solidFill>
                  <a:srgbClr val="C00000"/>
                </a:solidFill>
              </a:rPr>
              <a:t>Transition Fault</a:t>
            </a:r>
            <a:r>
              <a:rPr lang="zh-CN" altLang="en-US" dirty="0">
                <a:solidFill>
                  <a:srgbClr val="C00000"/>
                </a:solidFill>
              </a:rPr>
              <a:t>论文调研和总结</a:t>
            </a:r>
          </a:p>
        </p:txBody>
      </p:sp>
      <p:sp>
        <p:nvSpPr>
          <p:cNvPr id="5" name="副标题 4"/>
          <p:cNvSpPr>
            <a:spLocks noGrp="1"/>
          </p:cNvSpPr>
          <p:nvPr>
            <p:ph type="subTitle" idx="1"/>
          </p:nvPr>
        </p:nvSpPr>
        <p:spPr>
          <a:xfrm>
            <a:off x="1930400" y="4437698"/>
            <a:ext cx="8331200" cy="1641475"/>
          </a:xfrm>
        </p:spPr>
        <p:txBody>
          <a:bodyPr/>
          <a:lstStyle/>
          <a:p>
            <a:r>
              <a:rPr lang="zh-CN" altLang="en-US" b="0" dirty="0">
                <a:solidFill>
                  <a:schemeClr val="bg2">
                    <a:lumMod val="50000"/>
                  </a:schemeClr>
                </a:solidFill>
              </a:rPr>
              <a:t>攻关组</a:t>
            </a:r>
            <a:endParaRPr lang="zh-CN" altLang="en-US" b="0" dirty="0">
              <a:solidFill>
                <a:schemeClr val="bg2">
                  <a:lumMod val="50000"/>
                </a:schemeClr>
              </a:solidFill>
              <a:latin typeface="Calibri" panose="020F0502020204030204" pitchFamily="34" charset="0"/>
              <a:cs typeface="Calibri" panose="020F0502020204030204" pitchFamily="34" charset="0"/>
            </a:endParaRPr>
          </a:p>
          <a:p>
            <a:r>
              <a:rPr lang="en-US" altLang="zh-CN" dirty="0">
                <a:solidFill>
                  <a:schemeClr val="bg2">
                    <a:lumMod val="50000"/>
                  </a:schemeClr>
                </a:solidFill>
              </a:rPr>
              <a:t>2022</a:t>
            </a:r>
            <a:r>
              <a:rPr lang="zh-CN" altLang="en-US" dirty="0">
                <a:solidFill>
                  <a:schemeClr val="bg2">
                    <a:lumMod val="50000"/>
                  </a:schemeClr>
                </a:solidFill>
              </a:rPr>
              <a:t>年</a:t>
            </a:r>
            <a:r>
              <a:rPr lang="en-US" altLang="zh-CN" dirty="0">
                <a:solidFill>
                  <a:schemeClr val="bg2">
                    <a:lumMod val="50000"/>
                  </a:schemeClr>
                </a:solidFill>
              </a:rPr>
              <a:t>6</a:t>
            </a:r>
            <a:r>
              <a:rPr lang="zh-CN" altLang="en-US" dirty="0">
                <a:solidFill>
                  <a:schemeClr val="bg2">
                    <a:lumMod val="50000"/>
                  </a:schemeClr>
                </a:solidFill>
              </a:rPr>
              <a:t>月</a:t>
            </a:r>
            <a:r>
              <a:rPr lang="en-US" altLang="zh-CN" dirty="0">
                <a:solidFill>
                  <a:schemeClr val="bg2">
                    <a:lumMod val="50000"/>
                  </a:schemeClr>
                </a:solidFill>
              </a:rPr>
              <a:t>25</a:t>
            </a:r>
            <a:r>
              <a:rPr lang="zh-CN" altLang="en-US" dirty="0">
                <a:solidFill>
                  <a:schemeClr val="bg2">
                    <a:lumMod val="50000"/>
                  </a:schemeClr>
                </a:solidFill>
              </a:rPr>
              <a:t>日 </a:t>
            </a:r>
            <a:endParaRPr lang="en-US" altLang="zh-CN" dirty="0">
              <a:solidFill>
                <a:schemeClr val="bg2">
                  <a:lumMod val="50000"/>
                </a:schemeClr>
              </a:solidFill>
            </a:endParaRPr>
          </a:p>
          <a:p>
            <a:r>
              <a:rPr lang="zh-CN" altLang="en-US" dirty="0">
                <a:solidFill>
                  <a:schemeClr val="bg2">
                    <a:lumMod val="50000"/>
                  </a:schemeClr>
                </a:solidFill>
              </a:rPr>
              <a:t>中科鉴芯（北京）科技有限责任公司</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660" cy="506730"/>
          </a:xfrm>
        </p:spPr>
        <p:txBody>
          <a:bodyPr>
            <a:normAutofit fontScale="90000"/>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2018 RASP-FIT A Fast and Automatic Fault Injection Tool for Code-Modification of FPGA Designs</a:t>
            </a:r>
          </a:p>
          <a:p>
            <a:pPr algn="l">
              <a:lnSpc>
                <a:spcPct val="150000"/>
              </a:lnSpc>
            </a:pP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3384550"/>
          </a:xfrm>
          <a:prstGeom prst="rect">
            <a:avLst/>
          </a:prstGeom>
          <a:noFill/>
          <a:ln w="9525">
            <a:noFill/>
          </a:ln>
        </p:spPr>
        <p:txBody>
          <a:bodyPr wrap="square">
            <a:spAutoFit/>
          </a:bodyPr>
          <a:lstStyle/>
          <a:p>
            <a:pPr indent="0">
              <a:buFont typeface="Arial" panose="020B0604020202020204" pitchFamily="34" charset="0"/>
              <a:buNone/>
            </a:pPr>
            <a:r>
              <a:rPr lang="zh-CN" altLang="en-US" sz="1600" b="1">
                <a:solidFill>
                  <a:schemeClr val="bg2">
                    <a:lumMod val="50000"/>
                  </a:schemeClr>
                </a:solidFill>
                <a:latin typeface="+mn-ea"/>
                <a:sym typeface="+mn-ea"/>
              </a:rPr>
              <a:t>简介：</a:t>
            </a:r>
          </a:p>
          <a:p>
            <a:pPr indent="0" algn="l">
              <a:buClrTx/>
              <a:buSzTx/>
              <a:buFont typeface="Arial" panose="020B0604020202020204" pitchFamily="34" charset="0"/>
              <a:buNone/>
            </a:pPr>
            <a:r>
              <a:rPr lang="zh-CN" sz="1200">
                <a:latin typeface="+mn-ea"/>
                <a:cs typeface="+mn-ea"/>
                <a:sym typeface="+mn-ea"/>
              </a:rPr>
              <a:t>这篇论文提出一个</a:t>
            </a:r>
            <a:r>
              <a:rPr lang="en-US" altLang="zh-CN" sz="1200">
                <a:latin typeface="+mn-ea"/>
                <a:cs typeface="+mn-ea"/>
                <a:sym typeface="+mn-ea"/>
              </a:rPr>
              <a:t>verilog</a:t>
            </a:r>
            <a:r>
              <a:rPr lang="zh-CN" altLang="en-US" sz="1200">
                <a:latin typeface="+mn-ea"/>
                <a:cs typeface="+mn-ea"/>
                <a:sym typeface="+mn-ea"/>
              </a:rPr>
              <a:t>代码层次进行修改的故障注入工具</a:t>
            </a:r>
            <a:r>
              <a:rPr lang="en-US" altLang="zh-CN" sz="1200">
                <a:latin typeface="+mn-ea"/>
                <a:cs typeface="+mn-ea"/>
                <a:sym typeface="+mn-ea"/>
              </a:rPr>
              <a:t>RASP-FIT</a:t>
            </a:r>
            <a:r>
              <a:rPr lang="zh-CN" sz="1200">
                <a:latin typeface="+mn-ea"/>
                <a:cs typeface="+mn-ea"/>
                <a:sym typeface="+mn-ea"/>
              </a:rPr>
              <a:t>。</a:t>
            </a:r>
          </a:p>
          <a:p>
            <a:pPr indent="0" algn="l">
              <a:buClrTx/>
              <a:buSzTx/>
              <a:buFont typeface="Arial" panose="020B0604020202020204" pitchFamily="34" charset="0"/>
              <a:buNone/>
            </a:pPr>
            <a:r>
              <a:rPr lang="zh-CN" sz="1200">
                <a:latin typeface="+mn-ea"/>
                <a:cs typeface="+mn-ea"/>
                <a:sym typeface="+mn-ea"/>
              </a:rPr>
              <a:t>故障注入方式：Instrumentation</a:t>
            </a:r>
          </a:p>
          <a:p>
            <a:pPr indent="0" algn="l">
              <a:buClrTx/>
              <a:buSzTx/>
              <a:buFont typeface="Arial" panose="020B0604020202020204" pitchFamily="34" charset="0"/>
              <a:buNone/>
            </a:pPr>
            <a:r>
              <a:rPr lang="zh-CN" sz="1200">
                <a:latin typeface="+mn-ea"/>
                <a:cs typeface="+mn-ea"/>
                <a:sym typeface="+mn-ea"/>
              </a:rPr>
              <a:t>故障类型：</a:t>
            </a:r>
            <a:r>
              <a:rPr lang="en-US" altLang="zh-CN" sz="1200">
                <a:latin typeface="+mn-ea"/>
                <a:cs typeface="+mn-ea"/>
                <a:sym typeface="+mn-ea"/>
              </a:rPr>
              <a:t>Stuck-at</a:t>
            </a:r>
            <a:r>
              <a:rPr lang="zh-CN" altLang="en-US" sz="1200">
                <a:latin typeface="+mn-ea"/>
                <a:cs typeface="+mn-ea"/>
                <a:sym typeface="+mn-ea"/>
              </a:rPr>
              <a:t>，</a:t>
            </a:r>
            <a:r>
              <a:rPr lang="en-US" altLang="zh-CN" sz="1200">
                <a:latin typeface="+mn-ea"/>
                <a:cs typeface="+mn-ea"/>
                <a:sym typeface="+mn-ea"/>
              </a:rPr>
              <a:t>Bit-Flip</a:t>
            </a:r>
            <a:r>
              <a:rPr lang="zh-CN" altLang="en-US" sz="1200">
                <a:latin typeface="+mn-ea"/>
                <a:cs typeface="+mn-ea"/>
                <a:sym typeface="+mn-ea"/>
              </a:rPr>
              <a:t>（</a:t>
            </a:r>
            <a:r>
              <a:rPr lang="zh-CN" sz="1200">
                <a:latin typeface="+mn-ea"/>
                <a:cs typeface="+mn-ea"/>
                <a:sym typeface="+mn-ea"/>
              </a:rPr>
              <a:t>SEU）</a:t>
            </a:r>
          </a:p>
          <a:p>
            <a:pPr indent="0" algn="l">
              <a:buClrTx/>
              <a:buSzTx/>
              <a:buFont typeface="Arial" panose="020B0604020202020204" pitchFamily="34" charset="0"/>
              <a:buNone/>
            </a:pPr>
            <a:r>
              <a:rPr lang="zh-CN" altLang="en-US" sz="1600" b="1">
                <a:solidFill>
                  <a:schemeClr val="bg2">
                    <a:lumMod val="50000"/>
                  </a:schemeClr>
                </a:solidFill>
                <a:latin typeface="+mn-ea"/>
              </a:rPr>
              <a:t>技术实现：</a:t>
            </a:r>
          </a:p>
          <a:p>
            <a:pPr marL="269875" indent="-269875" algn="l">
              <a:buClrTx/>
              <a:buSzTx/>
              <a:buNone/>
            </a:pPr>
            <a:r>
              <a:rPr lang="zh-CN" sz="1200">
                <a:latin typeface="+mn-ea"/>
                <a:cs typeface="+mn-ea"/>
                <a:sym typeface="+mn-ea"/>
              </a:rPr>
              <a:t>包含三个模块：</a:t>
            </a:r>
          </a:p>
          <a:p>
            <a:pPr marL="269875" indent="-269875" algn="l">
              <a:buClrTx/>
              <a:buSzTx/>
              <a:buFont typeface="Arial" panose="020B0604020202020204" pitchFamily="34" charset="0"/>
              <a:buChar char="•"/>
            </a:pPr>
            <a:r>
              <a:rPr lang="en-US" altLang="zh-CN" sz="1200">
                <a:solidFill>
                  <a:schemeClr val="bg2">
                    <a:lumMod val="75000"/>
                  </a:schemeClr>
                </a:solidFill>
                <a:latin typeface="+mn-ea"/>
                <a:cs typeface="+mn-ea"/>
                <a:sym typeface="+mn-ea"/>
              </a:rPr>
              <a:t>automatic code generator（verilog modifier）</a:t>
            </a:r>
            <a:endParaRPr lang="zh-CN" altLang="en-US" sz="1200">
              <a:solidFill>
                <a:schemeClr val="bg2">
                  <a:lumMod val="75000"/>
                </a:schemeClr>
              </a:solidFill>
              <a:latin typeface="+mn-ea"/>
              <a:cs typeface="+mn-ea"/>
              <a:sym typeface="+mn-ea"/>
            </a:endParaRPr>
          </a:p>
          <a:p>
            <a:pPr marL="727075" lvl="1" indent="-269875" algn="l">
              <a:buClrTx/>
              <a:buSzTx/>
              <a:buFont typeface="Arial" panose="020B0604020202020204" pitchFamily="34" charset="0"/>
              <a:buChar char="•"/>
            </a:pPr>
            <a:r>
              <a:rPr lang="en-US" altLang="zh-CN" sz="1200">
                <a:solidFill>
                  <a:schemeClr val="bg2">
                    <a:lumMod val="75000"/>
                  </a:schemeClr>
                </a:solidFill>
                <a:latin typeface="+mn-ea"/>
                <a:cs typeface="+mn-ea"/>
                <a:sym typeface="+mn-ea"/>
              </a:rPr>
              <a:t>Gate-level design</a:t>
            </a:r>
          </a:p>
          <a:p>
            <a:pPr marL="727075" lvl="1" indent="-269875" algn="l">
              <a:buClrTx/>
              <a:buSzTx/>
              <a:buFont typeface="Arial" panose="020B0604020202020204" pitchFamily="34" charset="0"/>
              <a:buChar char="•"/>
            </a:pPr>
            <a:r>
              <a:rPr lang="en-US" altLang="zh-CN" sz="1200">
                <a:solidFill>
                  <a:schemeClr val="bg2">
                    <a:lumMod val="75000"/>
                  </a:schemeClr>
                </a:solidFill>
                <a:latin typeface="+mn-ea"/>
                <a:cs typeface="+mn-ea"/>
                <a:sym typeface="+mn-ea"/>
              </a:rPr>
              <a:t>Data-flow design</a:t>
            </a:r>
          </a:p>
          <a:p>
            <a:pPr marL="727075" lvl="1" indent="-269875" algn="l">
              <a:buClrTx/>
              <a:buSzTx/>
              <a:buFont typeface="Arial" panose="020B0604020202020204" pitchFamily="34" charset="0"/>
              <a:buChar char="•"/>
            </a:pPr>
            <a:r>
              <a:rPr lang="zh-CN" altLang="en-US" sz="1200">
                <a:solidFill>
                  <a:schemeClr val="bg2">
                    <a:lumMod val="75000"/>
                  </a:schemeClr>
                </a:solidFill>
                <a:latin typeface="+mn-ea"/>
                <a:cs typeface="+mn-ea"/>
                <a:sym typeface="+mn-ea"/>
              </a:rPr>
              <a:t>Behavioural Designs</a:t>
            </a:r>
          </a:p>
          <a:p>
            <a:pPr marL="269875" indent="-269875" algn="l">
              <a:buClrTx/>
              <a:buSzTx/>
              <a:buFont typeface="Arial" panose="020B0604020202020204" pitchFamily="34" charset="0"/>
              <a:buChar char="•"/>
            </a:pPr>
            <a:r>
              <a:rPr lang="en-US" altLang="zh-CN" sz="1200">
                <a:solidFill>
                  <a:srgbClr val="FF0000"/>
                </a:solidFill>
                <a:latin typeface="+mn-ea"/>
                <a:cs typeface="+mn-ea"/>
                <a:sym typeface="+mn-ea"/>
              </a:rPr>
              <a:t>fault injection control unit</a:t>
            </a:r>
          </a:p>
          <a:p>
            <a:pPr marL="727075" lvl="1" indent="-269875" algn="l">
              <a:buClrTx/>
              <a:buSzTx/>
              <a:buFont typeface="Arial" panose="020B0604020202020204" pitchFamily="34" charset="0"/>
              <a:buChar char="•"/>
            </a:pPr>
            <a:r>
              <a:rPr lang="en-US" altLang="zh-CN" sz="1200">
                <a:latin typeface="+mn-ea"/>
                <a:cs typeface="+mn-ea"/>
                <a:sym typeface="+mn-ea"/>
              </a:rPr>
              <a:t>DEMUX-based Fault Injection, Selection, &amp; Activation</a:t>
            </a:r>
          </a:p>
          <a:p>
            <a:pPr lvl="1" indent="0" algn="l">
              <a:buClrTx/>
              <a:buSzTx/>
              <a:buFont typeface="Arial" panose="020B0604020202020204" pitchFamily="34" charset="0"/>
              <a:buNone/>
            </a:pPr>
            <a:r>
              <a:rPr lang="en-US" altLang="zh-CN" sz="1200">
                <a:latin typeface="+mn-ea"/>
                <a:cs typeface="+mn-ea"/>
                <a:sym typeface="+mn-ea"/>
              </a:rPr>
              <a:t>(FISA) unit is developed to control the selection and activa_x0002_tion of the injected faults in the fault simulation/emulation applications</a:t>
            </a:r>
          </a:p>
          <a:p>
            <a:pPr marL="269875" indent="-269875" algn="l">
              <a:buClrTx/>
              <a:buSzTx/>
              <a:buFont typeface="Arial" panose="020B0604020202020204" pitchFamily="34" charset="0"/>
              <a:buChar char="•"/>
            </a:pPr>
            <a:r>
              <a:rPr lang="en-US" altLang="zh-CN" sz="1200">
                <a:latin typeface="+mn-ea"/>
                <a:cs typeface="+mn-ea"/>
                <a:sym typeface="+mn-ea"/>
              </a:rPr>
              <a:t>result analyser</a:t>
            </a:r>
          </a:p>
          <a:p>
            <a:pPr indent="0">
              <a:buFont typeface="Arial" panose="020B0604020202020204" pitchFamily="34" charset="0"/>
              <a:buNone/>
            </a:pPr>
            <a:endParaRPr lang="zh-CN" altLang="en-US" sz="1400"/>
          </a:p>
        </p:txBody>
      </p:sp>
      <p:pic>
        <p:nvPicPr>
          <p:cNvPr id="6" name="图片 5"/>
          <p:cNvPicPr>
            <a:picLocks noChangeAspect="1"/>
          </p:cNvPicPr>
          <p:nvPr/>
        </p:nvPicPr>
        <p:blipFill>
          <a:blip r:embed="rId3"/>
          <a:stretch>
            <a:fillRect/>
          </a:stretch>
        </p:blipFill>
        <p:spPr>
          <a:xfrm>
            <a:off x="6988175" y="1815465"/>
            <a:ext cx="3213100" cy="3996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660" cy="506730"/>
          </a:xfrm>
        </p:spPr>
        <p:txBody>
          <a:bodyPr>
            <a:normAutofit fontScale="90000"/>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2018 RASP-FIT A Fast and Automatic Fault Injection Tool for Code-Modification of FPGA Designs</a:t>
            </a:r>
          </a:p>
          <a:p>
            <a:pPr algn="l">
              <a:lnSpc>
                <a:spcPct val="150000"/>
              </a:lnSpc>
            </a:pP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983615"/>
          </a:xfrm>
          <a:prstGeom prst="rect">
            <a:avLst/>
          </a:prstGeom>
          <a:noFill/>
          <a:ln w="9525">
            <a:noFill/>
          </a:ln>
        </p:spPr>
        <p:txBody>
          <a:bodyPr wrap="square">
            <a:spAutoFit/>
          </a:bodyPr>
          <a:lstStyle/>
          <a:p>
            <a:pPr marL="285750" indent="-285750" algn="l">
              <a:buClrTx/>
              <a:buSzTx/>
              <a:buNone/>
            </a:pPr>
            <a:r>
              <a:rPr lang="zh-CN" sz="1600" b="1">
                <a:solidFill>
                  <a:schemeClr val="bg2">
                    <a:lumMod val="50000"/>
                  </a:schemeClr>
                </a:solidFill>
                <a:latin typeface="+mn-ea"/>
                <a:sym typeface="+mn-ea"/>
              </a:rPr>
              <a:t>实验结果：</a:t>
            </a:r>
          </a:p>
          <a:p>
            <a:pPr indent="0">
              <a:buFont typeface="Arial" panose="020B0604020202020204" pitchFamily="34" charset="0"/>
              <a:buNone/>
            </a:pPr>
            <a:endParaRPr lang="zh-CN" sz="1400">
              <a:latin typeface="Calibri" panose="020F0502020204030204" pitchFamily="34" charset="0"/>
              <a:ea typeface="宋体" panose="02010600030101010101" pitchFamily="2" charset="-122"/>
              <a:sym typeface="+mn-ea"/>
            </a:endParaRPr>
          </a:p>
          <a:p>
            <a:pPr indent="0">
              <a:buFont typeface="Arial" panose="020B0604020202020204" pitchFamily="34" charset="0"/>
              <a:buNone/>
            </a:pPr>
            <a:endParaRPr lang="zh-CN" altLang="en-US" sz="1400"/>
          </a:p>
          <a:p>
            <a:pPr marL="269875" indent="-269875"/>
            <a:endParaRPr lang="zh-CN" altLang="en-US" sz="1400"/>
          </a:p>
        </p:txBody>
      </p:sp>
      <p:pic>
        <p:nvPicPr>
          <p:cNvPr id="6" name="图片 5"/>
          <p:cNvPicPr>
            <a:picLocks noChangeAspect="1"/>
          </p:cNvPicPr>
          <p:nvPr>
            <p:custDataLst>
              <p:tags r:id="rId1"/>
            </p:custDataLst>
          </p:nvPr>
        </p:nvPicPr>
        <p:blipFill>
          <a:blip r:embed="rId5"/>
          <a:stretch>
            <a:fillRect/>
          </a:stretch>
        </p:blipFill>
        <p:spPr>
          <a:xfrm>
            <a:off x="1605280" y="2589530"/>
            <a:ext cx="3862705" cy="2810510"/>
          </a:xfrm>
          <a:prstGeom prst="rect">
            <a:avLst/>
          </a:prstGeom>
        </p:spPr>
      </p:pic>
      <p:pic>
        <p:nvPicPr>
          <p:cNvPr id="7" name="图片 6"/>
          <p:cNvPicPr>
            <a:picLocks noChangeAspect="1"/>
          </p:cNvPicPr>
          <p:nvPr>
            <p:custDataLst>
              <p:tags r:id="rId2"/>
            </p:custDataLst>
          </p:nvPr>
        </p:nvPicPr>
        <p:blipFill>
          <a:blip r:embed="rId6"/>
          <a:stretch>
            <a:fillRect/>
          </a:stretch>
        </p:blipFill>
        <p:spPr>
          <a:xfrm>
            <a:off x="5765800" y="2762885"/>
            <a:ext cx="4149090" cy="2556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结束</a:t>
            </a:r>
            <a:r>
              <a:rPr lang="en-US" altLang="zh-CN" dirty="0"/>
              <a:t> </a:t>
            </a:r>
            <a:endParaRPr lang="zh-CN" altLang="en-US" dirty="0"/>
          </a:p>
        </p:txBody>
      </p:sp>
      <p:sp>
        <p:nvSpPr>
          <p:cNvPr id="8" name="内容占位符 4"/>
          <p:cNvSpPr>
            <a:spLocks noGrp="1"/>
          </p:cNvSpPr>
          <p:nvPr>
            <p:ph idx="1"/>
          </p:nvPr>
        </p:nvSpPr>
        <p:spPr>
          <a:xfrm>
            <a:off x="609600" y="1178560"/>
            <a:ext cx="10995378" cy="4998403"/>
          </a:xfrm>
        </p:spPr>
        <p:txBody>
          <a:bodyPr anchor="ctr">
            <a:normAutofit/>
          </a:bodyPr>
          <a:lstStyle/>
          <a:p>
            <a:pPr marL="0" indent="0" algn="ctr" defTabSz="457200">
              <a:lnSpc>
                <a:spcPct val="150000"/>
              </a:lnSpc>
              <a:spcBef>
                <a:spcPct val="0"/>
              </a:spcBef>
              <a:buNone/>
            </a:pPr>
            <a:r>
              <a:rPr lang="en-US" altLang="zh-CN" sz="4400" b="1" dirty="0">
                <a:solidFill>
                  <a:schemeClr val="bg2">
                    <a:lumMod val="50000"/>
                  </a:schemeClr>
                </a:solidFill>
                <a:latin typeface="微软雅黑" panose="020B0503020204020204" pitchFamily="34" charset="-122"/>
                <a:ea typeface="微软雅黑" panose="020B0503020204020204" pitchFamily="34" charset="-122"/>
                <a:cs typeface="+mn-cs"/>
              </a:rPr>
              <a:t>Q&amp;A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分类</a:t>
            </a:r>
          </a:p>
        </p:txBody>
      </p:sp>
      <p:sp>
        <p:nvSpPr>
          <p:cNvPr id="8" name="内容占位符 4"/>
          <p:cNvSpPr>
            <a:spLocks noGrp="1"/>
          </p:cNvSpPr>
          <p:nvPr>
            <p:ph idx="1"/>
          </p:nvPr>
        </p:nvSpPr>
        <p:spPr>
          <a:xfrm>
            <a:off x="1580198" y="1480185"/>
            <a:ext cx="9031605" cy="3897630"/>
          </a:xfrm>
        </p:spPr>
        <p:txBody>
          <a:bodyPr anchor="ctr">
            <a:normAutofit/>
          </a:bodyPr>
          <a:lstStyle/>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Broadside</a:t>
            </a:r>
          </a:p>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Skewed-Load</a:t>
            </a:r>
          </a:p>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Enhanced-scan</a:t>
            </a:r>
          </a:p>
          <a:p>
            <a:pPr marL="0" indent="0" algn="l">
              <a:lnSpc>
                <a:spcPct val="150000"/>
              </a:lnSpc>
              <a:spcBef>
                <a:spcPts val="0"/>
              </a:spcBef>
              <a:buFont typeface="Wingdings" panose="05000000000000000000" pitchFamily="2" charset="2"/>
              <a:buChar char="Ø"/>
            </a:pP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endParaRPr lang="en-US" altLang="zh-CN" b="1" dirty="0">
              <a:solidFill>
                <a:srgbClr val="C00000"/>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Enhanced-scan</a:t>
            </a:r>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lang="fr-FR" sz="1800" b="1" dirty="0">
                <a:solidFill>
                  <a:schemeClr val="bg2">
                    <a:lumMod val="50000"/>
                  </a:schemeClr>
                </a:solidFill>
                <a:latin typeface="微软雅黑" panose="020B0503020204020204" pitchFamily="34" charset="-122"/>
                <a:ea typeface="微软雅黑" panose="020B0503020204020204" pitchFamily="34" charset="-122"/>
                <a:cs typeface="+mn-cs"/>
              </a:rPr>
              <a:t>Efficient Techniques for Transition Testing</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3970318"/>
          </a:xfrm>
          <a:prstGeom prst="rect">
            <a:avLst/>
          </a:prstGeom>
          <a:noFill/>
          <a:ln w="9525">
            <a:noFill/>
          </a:ln>
        </p:spPr>
        <p:txBody>
          <a:bodyPr wrap="square">
            <a:spAutoFit/>
          </a:bodyPr>
          <a:lstStyle/>
          <a:p>
            <a:pPr indent="0">
              <a:buFont typeface="Arial" panose="020B0604020202020204" pitchFamily="34" charset="0"/>
              <a:buNone/>
            </a:pPr>
            <a:r>
              <a:rPr lang="zh-CN" altLang="en-US" sz="1600" b="1" dirty="0">
                <a:solidFill>
                  <a:schemeClr val="bg2">
                    <a:lumMod val="50000"/>
                  </a:schemeClr>
                </a:solidFill>
                <a:latin typeface="+mn-ea"/>
                <a:sym typeface="+mn-ea"/>
              </a:rPr>
              <a:t>简介：</a:t>
            </a:r>
          </a:p>
          <a:p>
            <a:pPr indent="0">
              <a:buFont typeface="Arial" panose="020B0604020202020204" pitchFamily="34" charset="0"/>
              <a:buNone/>
            </a:pPr>
            <a:r>
              <a:rPr lang="zh-CN" altLang="en-US" sz="1600" dirty="0">
                <a:solidFill>
                  <a:schemeClr val="bg2">
                    <a:lumMod val="50000"/>
                  </a:schemeClr>
                </a:solidFill>
                <a:latin typeface="+mn-ea"/>
                <a:sym typeface="+mn-ea"/>
              </a:rPr>
              <a:t>这篇论文主要介绍了</a:t>
            </a:r>
            <a:r>
              <a:rPr lang="en-US" altLang="zh-CN" sz="1600" dirty="0">
                <a:solidFill>
                  <a:schemeClr val="bg2">
                    <a:lumMod val="50000"/>
                  </a:schemeClr>
                </a:solidFill>
                <a:latin typeface="+mn-ea"/>
                <a:sym typeface="+mn-ea"/>
              </a:rPr>
              <a:t>Enhanced-scan</a:t>
            </a:r>
            <a:r>
              <a:rPr lang="zh-CN" altLang="en-US" sz="1600" dirty="0">
                <a:solidFill>
                  <a:schemeClr val="bg2">
                    <a:lumMod val="50000"/>
                  </a:schemeClr>
                </a:solidFill>
                <a:latin typeface="+mn-ea"/>
                <a:sym typeface="+mn-ea"/>
              </a:rPr>
              <a:t>方法，综合跳变测试的特点改进跳变故障测试测试向量序列的顺序以减少跳变测试的测试时间和跳变故障测试向量的存储空间。</a:t>
            </a:r>
            <a:endParaRPr lang="en-US" altLang="zh-CN" sz="1600" dirty="0">
              <a:solidFill>
                <a:schemeClr val="bg2">
                  <a:lumMod val="50000"/>
                </a:schemeClr>
              </a:solidFill>
              <a:latin typeface="+mn-ea"/>
              <a:sym typeface="+mn-ea"/>
            </a:endParaRPr>
          </a:p>
          <a:p>
            <a:pPr indent="0">
              <a:buFont typeface="Arial" panose="020B0604020202020204" pitchFamily="34" charset="0"/>
              <a:buNone/>
            </a:pPr>
            <a:r>
              <a:rPr lang="en-US" altLang="zh-CN" sz="1600" dirty="0">
                <a:solidFill>
                  <a:schemeClr val="bg2">
                    <a:lumMod val="50000"/>
                  </a:schemeClr>
                </a:solidFill>
                <a:latin typeface="+mn-ea"/>
                <a:sym typeface="+mn-ea"/>
              </a:rPr>
              <a:t>Enhanced-scan</a:t>
            </a:r>
            <a:r>
              <a:rPr lang="zh-CN" altLang="en-US" sz="1600" dirty="0">
                <a:solidFill>
                  <a:schemeClr val="bg2">
                    <a:lumMod val="50000"/>
                  </a:schemeClr>
                </a:solidFill>
                <a:latin typeface="+mn-ea"/>
                <a:sym typeface="+mn-ea"/>
              </a:rPr>
              <a:t>区别于其他两种跳变故障测试的地方是它的两个测试向量是独立的。</a:t>
            </a:r>
          </a:p>
          <a:p>
            <a:pPr indent="0" algn="l">
              <a:buClrTx/>
              <a:buSzTx/>
              <a:buFont typeface="Arial" panose="020B0604020202020204" pitchFamily="34" charset="0"/>
              <a:buNone/>
            </a:pPr>
            <a:r>
              <a:rPr lang="zh-CN" altLang="en-US" sz="1600" b="1" dirty="0">
                <a:solidFill>
                  <a:schemeClr val="bg2">
                    <a:lumMod val="50000"/>
                  </a:schemeClr>
                </a:solidFill>
                <a:latin typeface="+mn-ea"/>
              </a:rPr>
              <a:t>技术实现：</a:t>
            </a:r>
          </a:p>
          <a:p>
            <a:pPr marL="285750" indent="-285750" algn="l">
              <a:buClrTx/>
              <a:buSzTx/>
              <a:buFont typeface="Arial" panose="020B0604020202020204" pitchFamily="34" charset="0"/>
              <a:buChar char="•"/>
            </a:pPr>
            <a:r>
              <a:rPr lang="zh-CN" altLang="en-US" sz="1600" dirty="0">
                <a:solidFill>
                  <a:schemeClr val="bg2">
                    <a:lumMod val="50000"/>
                  </a:schemeClr>
                </a:solidFill>
                <a:latin typeface="+mn-ea"/>
              </a:rPr>
              <a:t>从</a:t>
            </a:r>
            <a:r>
              <a:rPr lang="en-US" altLang="zh-CN" sz="1600" dirty="0">
                <a:solidFill>
                  <a:schemeClr val="bg2">
                    <a:lumMod val="50000"/>
                  </a:schemeClr>
                </a:solidFill>
                <a:latin typeface="+mn-ea"/>
              </a:rPr>
              <a:t>stuck-at</a:t>
            </a:r>
            <a:r>
              <a:rPr lang="zh-CN" altLang="en-US" sz="1600" dirty="0">
                <a:solidFill>
                  <a:schemeClr val="bg2">
                    <a:lumMod val="50000"/>
                  </a:schemeClr>
                </a:solidFill>
                <a:latin typeface="+mn-ea"/>
              </a:rPr>
              <a:t>故障入手，生成一个</a:t>
            </a:r>
            <a:r>
              <a:rPr lang="en-US" altLang="zh-CN" sz="1600" dirty="0">
                <a:solidFill>
                  <a:schemeClr val="bg2">
                    <a:lumMod val="50000"/>
                  </a:schemeClr>
                </a:solidFill>
                <a:latin typeface="+mn-ea"/>
              </a:rPr>
              <a:t>stuck-at</a:t>
            </a:r>
            <a:r>
              <a:rPr lang="zh-CN" altLang="en-US" sz="1600" dirty="0">
                <a:solidFill>
                  <a:schemeClr val="bg2">
                    <a:lumMod val="50000"/>
                  </a:schemeClr>
                </a:solidFill>
                <a:latin typeface="+mn-ea"/>
              </a:rPr>
              <a:t>故障集，分析每个测试向量能够检测出的故障，结合两个相关测试向量就可以获得一个跳变故障测试向量</a:t>
            </a:r>
            <a:endParaRPr lang="en-US" altLang="zh-CN" sz="1600" dirty="0">
              <a:solidFill>
                <a:schemeClr val="bg2">
                  <a:lumMod val="50000"/>
                </a:schemeClr>
              </a:solidFill>
              <a:latin typeface="+mn-ea"/>
            </a:endParaRPr>
          </a:p>
          <a:p>
            <a:pPr marL="285750" indent="-285750" algn="l">
              <a:buClrTx/>
              <a:buSzTx/>
              <a:buFont typeface="Arial" panose="020B0604020202020204" pitchFamily="34" charset="0"/>
              <a:buChar char="•"/>
            </a:pPr>
            <a:r>
              <a:rPr lang="zh-CN" altLang="en-US" sz="1600" dirty="0">
                <a:solidFill>
                  <a:schemeClr val="bg2">
                    <a:lumMod val="50000"/>
                  </a:schemeClr>
                </a:solidFill>
                <a:latin typeface="+mn-ea"/>
              </a:rPr>
              <a:t>跳变故障测试有两个向量</a:t>
            </a:r>
            <a:r>
              <a:rPr lang="en-US" altLang="zh-CN" sz="1600" dirty="0">
                <a:solidFill>
                  <a:schemeClr val="bg2">
                    <a:lumMod val="50000"/>
                  </a:schemeClr>
                </a:solidFill>
                <a:latin typeface="+mn-ea"/>
              </a:rPr>
              <a:t>-</a:t>
            </a:r>
            <a:r>
              <a:rPr lang="zh-CN" altLang="en-US" sz="1600" dirty="0">
                <a:solidFill>
                  <a:schemeClr val="bg2">
                    <a:lumMod val="50000"/>
                  </a:schemeClr>
                </a:solidFill>
                <a:latin typeface="+mn-ea"/>
              </a:rPr>
              <a:t>初始向量和传播向量，考虑在故障测试中第二个故障测试所需要的初始向量正好时前一个故障测试的传播向量，这样就可以减少一次向量的</a:t>
            </a:r>
            <a:r>
              <a:rPr lang="en-US" altLang="zh-CN" sz="1600" dirty="0">
                <a:solidFill>
                  <a:schemeClr val="bg2">
                    <a:lumMod val="50000"/>
                  </a:schemeClr>
                </a:solidFill>
                <a:latin typeface="+mn-ea"/>
              </a:rPr>
              <a:t>scan-in</a:t>
            </a:r>
            <a:r>
              <a:rPr lang="zh-CN" altLang="en-US" sz="1600" dirty="0">
                <a:solidFill>
                  <a:schemeClr val="bg2">
                    <a:lumMod val="50000"/>
                  </a:schemeClr>
                </a:solidFill>
                <a:latin typeface="+mn-ea"/>
              </a:rPr>
              <a:t>操作和对应的测试存储</a:t>
            </a:r>
          </a:p>
          <a:p>
            <a:pPr indent="0">
              <a:buFont typeface="Arial" panose="020B0604020202020204" pitchFamily="34" charset="0"/>
              <a:buNone/>
            </a:pPr>
            <a:endParaRPr lang="zh-CN" altLang="en-US" sz="1400" dirty="0"/>
          </a:p>
          <a:p>
            <a:pPr marL="269875" indent="-269875"/>
            <a:endParaRPr lang="zh-CN" altLang="en-US" sz="1400" dirty="0"/>
          </a:p>
        </p:txBody>
      </p:sp>
      <p:pic>
        <p:nvPicPr>
          <p:cNvPr id="6" name="图片 5"/>
          <p:cNvPicPr/>
          <p:nvPr/>
        </p:nvPicPr>
        <p:blipFill>
          <a:blip r:embed="rId3"/>
          <a:stretch>
            <a:fillRect/>
          </a:stretch>
        </p:blipFill>
        <p:spPr>
          <a:xfrm>
            <a:off x="6672580" y="2094230"/>
            <a:ext cx="4244975" cy="2427605"/>
          </a:xfrm>
          <a:prstGeom prst="rect">
            <a:avLst/>
          </a:prstGeom>
          <a:noFill/>
          <a:ln w="9525">
            <a:noFill/>
          </a:ln>
        </p:spPr>
      </p:pic>
    </p:spTree>
    <p:extLst>
      <p:ext uri="{BB962C8B-B14F-4D97-AF65-F5344CB8AC3E}">
        <p14:creationId xmlns:p14="http://schemas.microsoft.com/office/powerpoint/2010/main" val="134586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378" cy="4998403"/>
          </a:xfrm>
        </p:spPr>
        <p:txBody>
          <a:bodyPr>
            <a:normAutofit/>
          </a:bodyPr>
          <a:lstStyle/>
          <a:p>
            <a:pPr marL="0" indent="0" algn="l">
              <a:lnSpc>
                <a:spcPct val="150000"/>
              </a:lnSpc>
              <a:buNone/>
            </a:pP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概括：</a:t>
            </a:r>
          </a:p>
        </p:txBody>
      </p:sp>
      <p:sp>
        <p:nvSpPr>
          <p:cNvPr id="3" name="文本框 2"/>
          <p:cNvSpPr txBox="1"/>
          <p:nvPr/>
        </p:nvSpPr>
        <p:spPr>
          <a:xfrm>
            <a:off x="5406390" y="6113145"/>
            <a:ext cx="1379220" cy="368300"/>
          </a:xfrm>
          <a:prstGeom prst="rect">
            <a:avLst/>
          </a:prstGeom>
          <a:noFill/>
        </p:spPr>
        <p:txBody>
          <a:bodyPr wrap="none" rtlCol="0">
            <a:spAutoFit/>
          </a:bodyPr>
          <a:lstStyle/>
          <a:p>
            <a:r>
              <a:rPr lang="zh-CN" altLang="en-US" b="1">
                <a:solidFill>
                  <a:schemeClr val="bg2">
                    <a:lumMod val="50000"/>
                  </a:schemeClr>
                </a:solidFill>
                <a:latin typeface="+mn-ea"/>
                <a:cs typeface="+mn-ea"/>
              </a:rPr>
              <a:t>总篇数：</a:t>
            </a:r>
            <a:r>
              <a:rPr lang="en-US" altLang="zh-CN" b="1">
                <a:solidFill>
                  <a:srgbClr val="C00000"/>
                </a:solidFill>
                <a:latin typeface="+mn-ea"/>
                <a:cs typeface="+mn-ea"/>
              </a:rPr>
              <a:t>49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378" cy="4998403"/>
          </a:xfrm>
        </p:spPr>
        <p:txBody>
          <a:bodyPr>
            <a:normAutofit/>
          </a:bodyPr>
          <a:lstStyle/>
          <a:p>
            <a:pPr algn="l">
              <a:lnSpc>
                <a:spcPct val="150000"/>
              </a:lnSpc>
            </a:pP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Fault Injection</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分类汇总</a:t>
            </a:r>
          </a:p>
          <a:p>
            <a:pPr lvl="1" algn="l">
              <a:lnSpc>
                <a:spcPct val="150000"/>
              </a:lnSpc>
            </a:pPr>
            <a:r>
              <a:rPr lang="en-US" altLang="zh-CN" sz="1800" b="1" dirty="0">
                <a:solidFill>
                  <a:schemeClr val="bg2">
                    <a:lumMod val="50000"/>
                  </a:schemeClr>
                </a:solidFill>
                <a:latin typeface="微软雅黑" panose="020B0503020204020204" pitchFamily="34" charset="-122"/>
                <a:ea typeface="微软雅黑" panose="020B0503020204020204" pitchFamily="34" charset="-122"/>
                <a:cs typeface="+mn-cs"/>
              </a:rPr>
              <a:t>Simulation-based Fault Injection </a:t>
            </a:r>
            <a:r>
              <a:rPr lang="en-US" altLang="zh-CN" sz="18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Techniques</a:t>
            </a:r>
          </a:p>
          <a:p>
            <a:pPr lvl="2" algn="l">
              <a:lnSpc>
                <a:spcPct val="150000"/>
              </a:lnSpc>
            </a:pPr>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mn-cs"/>
              </a:rPr>
              <a:t>优点： flexible，good controllability and observability</a:t>
            </a:r>
          </a:p>
          <a:p>
            <a:pPr lvl="2" algn="l">
              <a:lnSpc>
                <a:spcPct val="150000"/>
              </a:lnSpc>
            </a:pPr>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mn-cs"/>
              </a:rPr>
              <a:t>缺点：a lot of time to simulate the model of the design</a:t>
            </a:r>
          </a:p>
          <a:p>
            <a:pPr lvl="1" algn="l">
              <a:lnSpc>
                <a:spcPct val="150000"/>
              </a:lnSpc>
            </a:pPr>
            <a:r>
              <a:rPr lang="en-US" altLang="zh-CN" sz="1800" b="1" dirty="0">
                <a:solidFill>
                  <a:schemeClr val="bg2">
                    <a:lumMod val="50000"/>
                  </a:schemeClr>
                </a:solidFill>
                <a:latin typeface="微软雅黑" panose="020B0503020204020204" pitchFamily="34" charset="-122"/>
                <a:ea typeface="微软雅黑" panose="020B0503020204020204" pitchFamily="34" charset="-122"/>
                <a:cs typeface="+mn-cs"/>
              </a:rPr>
              <a:t>Physical Fault Injection </a:t>
            </a:r>
            <a:r>
              <a:rPr lang="en-US" altLang="zh-CN" sz="18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Techniques</a:t>
            </a:r>
          </a:p>
          <a:p>
            <a:pPr lvl="2" algn="l">
              <a:lnSpc>
                <a:spcPct val="150000"/>
              </a:lnSpc>
            </a:pPr>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优点：very fast(system run time speed)，can be used when a prototype of the system is available</a:t>
            </a:r>
          </a:p>
          <a:p>
            <a:pPr lvl="2" algn="l">
              <a:lnSpc>
                <a:spcPct val="150000"/>
              </a:lnSpc>
            </a:pPr>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缺点：high cost of required facilities， poor controllability and observability</a:t>
            </a:r>
          </a:p>
          <a:p>
            <a:pPr marL="457200" lvl="1" indent="0" algn="l">
              <a:lnSpc>
                <a:spcPct val="150000"/>
              </a:lnSpc>
              <a:buNone/>
            </a:pPr>
            <a:endPar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378" cy="4998403"/>
          </a:xfrm>
        </p:spPr>
        <p:txBody>
          <a:bodyPr>
            <a:normAutofit/>
          </a:bodyPr>
          <a:lstStyle/>
          <a:p>
            <a:pPr algn="l">
              <a:lnSpc>
                <a:spcPct val="150000"/>
              </a:lnSpc>
            </a:pP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Fault Injection</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分类汇总</a:t>
            </a:r>
          </a:p>
          <a:p>
            <a:pPr lvl="1" algn="l">
              <a:lnSpc>
                <a:spcPct val="150000"/>
              </a:lnSpc>
            </a:pPr>
            <a:r>
              <a:rPr lang="en-US" altLang="zh-CN" sz="1700" b="1" dirty="0">
                <a:solidFill>
                  <a:srgbClr val="FF0000"/>
                </a:solidFill>
                <a:latin typeface="微软雅黑" panose="020B0503020204020204" pitchFamily="34" charset="-122"/>
                <a:ea typeface="微软雅黑" panose="020B0503020204020204" pitchFamily="34" charset="-122"/>
                <a:cs typeface="+mn-cs"/>
              </a:rPr>
              <a:t>FPGA-based Fault Injection Techniques</a:t>
            </a:r>
            <a:endParaRPr lang="zh-CN" altLang="en-US" sz="1700" b="1" dirty="0">
              <a:solidFill>
                <a:srgbClr val="FF0000"/>
              </a:solidFill>
              <a:latin typeface="微软雅黑" panose="020B0503020204020204" pitchFamily="34" charset="-122"/>
              <a:ea typeface="微软雅黑" panose="020B0503020204020204" pitchFamily="34" charset="-122"/>
              <a:cs typeface="+mn-cs"/>
            </a:endParaRPr>
          </a:p>
          <a:p>
            <a:pPr lvl="2"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Instrumentation-based：rely on fault injector circuits called saboteurs（破坏者）</a:t>
            </a:r>
          </a:p>
          <a:p>
            <a:pPr lvl="3"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优点： Saboteur units for stuck-at fault, bridging-AND, transient faults  and SEU faults</a:t>
            </a:r>
          </a:p>
          <a:p>
            <a:pPr lvl="3"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缺点：</a:t>
            </a:r>
            <a:r>
              <a:rPr lang="en-US" altLang="zh-CN" sz="1400" b="1" dirty="0">
                <a:solidFill>
                  <a:srgbClr val="FF0000"/>
                </a:solidFill>
                <a:latin typeface="微软雅黑" panose="020B0503020204020204" pitchFamily="34" charset="-122"/>
                <a:ea typeface="微软雅黑" panose="020B0503020204020204" pitchFamily="34" charset="-122"/>
                <a:cs typeface="+mn-cs"/>
              </a:rPr>
              <a:t>huge area overhead</a:t>
            </a:r>
            <a:r>
              <a:rPr lang="zh-CN" altLang="en-US" sz="1400" b="1" dirty="0">
                <a:solidFill>
                  <a:srgbClr val="FF0000"/>
                </a:solidFill>
                <a:latin typeface="微软雅黑" panose="020B0503020204020204" pitchFamily="34" charset="-122"/>
                <a:ea typeface="微软雅黑" panose="020B0503020204020204" pitchFamily="34" charset="-122"/>
                <a:cs typeface="+mn-cs"/>
              </a:rPr>
              <a:t>（比如插入</a:t>
            </a:r>
            <a:r>
              <a:rPr lang="en-US" altLang="zh-CN" sz="1400" b="1" dirty="0">
                <a:solidFill>
                  <a:srgbClr val="FF0000"/>
                </a:solidFill>
                <a:latin typeface="微软雅黑" panose="020B0503020204020204" pitchFamily="34" charset="-122"/>
                <a:ea typeface="微软雅黑" panose="020B0503020204020204" pitchFamily="34" charset="-122"/>
                <a:cs typeface="+mn-cs"/>
              </a:rPr>
              <a:t>mux</a:t>
            </a:r>
            <a:r>
              <a:rPr lang="zh-CN" altLang="en-US" sz="1400" b="1" dirty="0">
                <a:solidFill>
                  <a:srgbClr val="FF0000"/>
                </a:solidFill>
                <a:latin typeface="微软雅黑" panose="020B0503020204020204" pitchFamily="34" charset="-122"/>
                <a:ea typeface="微软雅黑" panose="020B0503020204020204" pitchFamily="34" charset="-122"/>
                <a:cs typeface="+mn-cs"/>
              </a:rPr>
              <a:t>）</a:t>
            </a:r>
          </a:p>
          <a:p>
            <a:pPr lvl="2"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Reconfiguration-based: partial or full reconfifiguration to inject a fault in the design</a:t>
            </a:r>
          </a:p>
          <a:p>
            <a:pPr lvl="3"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优点：do not impose any area overhead on the system as they use resources within FPGA for fault injection purpose</a:t>
            </a:r>
          </a:p>
          <a:p>
            <a:pPr lvl="3" algn="l">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cs typeface="+mn-cs"/>
              </a:rPr>
              <a:t>缺点：time overhead is considerable（综合，下载比特流</a:t>
            </a:r>
            <a:r>
              <a:rPr lang="zh-CN" altLang="en-US" sz="1535" b="1" dirty="0">
                <a:solidFill>
                  <a:srgbClr val="FF0000"/>
                </a:solidFill>
                <a:latin typeface="微软雅黑" panose="020B0503020204020204" pitchFamily="34" charset="-122"/>
                <a:ea typeface="微软雅黑" panose="020B0503020204020204" pitchFamily="34" charset="-122"/>
                <a:cs typeface="+mn-cs"/>
              </a:rPr>
              <a:t>）</a:t>
            </a:r>
            <a:r>
              <a:rPr lang="en-US" altLang="zh-CN" sz="1535" b="1" dirty="0">
                <a:solidFill>
                  <a:srgbClr val="FF0000"/>
                </a:solidFill>
                <a:latin typeface="微软雅黑" panose="020B0503020204020204" pitchFamily="34" charset="-122"/>
                <a:ea typeface="微软雅黑" panose="020B0503020204020204" pitchFamily="34" charset="-122"/>
                <a:cs typeface="+mn-cs"/>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2012 SCFIT_A_FPGA-based_fault_injection_technique_for_SEU_fault_model</a:t>
            </a:r>
          </a:p>
          <a:p>
            <a:pPr algn="l">
              <a:lnSpc>
                <a:spcPct val="150000"/>
              </a:lnSpc>
            </a:pP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2984500"/>
          </a:xfrm>
          <a:prstGeom prst="rect">
            <a:avLst/>
          </a:prstGeom>
          <a:noFill/>
          <a:ln w="9525">
            <a:noFill/>
          </a:ln>
        </p:spPr>
        <p:txBody>
          <a:bodyPr wrap="square">
            <a:spAutoFit/>
          </a:bodyPr>
          <a:lstStyle/>
          <a:p>
            <a:pPr indent="0">
              <a:buFont typeface="Arial" panose="020B0604020202020204" pitchFamily="34" charset="0"/>
              <a:buNone/>
            </a:pPr>
            <a:r>
              <a:rPr lang="zh-CN" altLang="en-US" sz="1600" b="1">
                <a:solidFill>
                  <a:schemeClr val="bg2">
                    <a:lumMod val="50000"/>
                  </a:schemeClr>
                </a:solidFill>
                <a:latin typeface="+mn-ea"/>
                <a:sym typeface="+mn-ea"/>
              </a:rPr>
              <a:t>简介：</a:t>
            </a:r>
          </a:p>
          <a:p>
            <a:pPr indent="0">
              <a:buFont typeface="Arial" panose="020B0604020202020204" pitchFamily="34" charset="0"/>
              <a:buNone/>
            </a:pPr>
            <a:r>
              <a:rPr lang="zh-CN" altLang="en-US" sz="1600">
                <a:solidFill>
                  <a:schemeClr val="bg2">
                    <a:lumMod val="50000"/>
                  </a:schemeClr>
                </a:solidFill>
                <a:latin typeface="+mn-ea"/>
                <a:sym typeface="+mn-ea"/>
              </a:rPr>
              <a:t>做了什么？</a:t>
            </a:r>
          </a:p>
          <a:p>
            <a:pPr indent="0">
              <a:buFont typeface="Arial" panose="020B0604020202020204" pitchFamily="34" charset="0"/>
              <a:buNone/>
            </a:pPr>
            <a:r>
              <a:rPr lang="zh-CN" altLang="en-US" sz="1600">
                <a:solidFill>
                  <a:schemeClr val="bg2">
                    <a:lumMod val="50000"/>
                  </a:schemeClr>
                </a:solidFill>
                <a:latin typeface="+mn-ea"/>
                <a:sym typeface="+mn-ea"/>
              </a:rPr>
              <a:t>故障注入分类？</a:t>
            </a:r>
            <a:r>
              <a:rPr lang="en-US" altLang="zh-CN" sz="1600">
                <a:solidFill>
                  <a:schemeClr val="bg2">
                    <a:lumMod val="50000"/>
                  </a:schemeClr>
                </a:solidFill>
                <a:latin typeface="+mn-ea"/>
                <a:sym typeface="+mn-ea"/>
              </a:rPr>
              <a:t>reconfiguration or instrumentation</a:t>
            </a:r>
            <a:r>
              <a:rPr lang="zh-CN" altLang="en-US" sz="1600">
                <a:solidFill>
                  <a:schemeClr val="bg2">
                    <a:lumMod val="50000"/>
                  </a:schemeClr>
                </a:solidFill>
                <a:latin typeface="+mn-ea"/>
                <a:sym typeface="+mn-ea"/>
              </a:rPr>
              <a:t>？</a:t>
            </a:r>
          </a:p>
          <a:p>
            <a:pPr indent="0">
              <a:buFont typeface="Arial" panose="020B0604020202020204" pitchFamily="34" charset="0"/>
              <a:buNone/>
            </a:pPr>
            <a:r>
              <a:rPr lang="zh-CN" altLang="en-US" sz="1600">
                <a:solidFill>
                  <a:schemeClr val="bg2">
                    <a:lumMod val="50000"/>
                  </a:schemeClr>
                </a:solidFill>
                <a:latin typeface="+mn-ea"/>
                <a:sym typeface="+mn-ea"/>
              </a:rPr>
              <a:t>支持的故障类型？</a:t>
            </a:r>
          </a:p>
          <a:p>
            <a:pPr indent="0" algn="l">
              <a:buClrTx/>
              <a:buSzTx/>
              <a:buFont typeface="Arial" panose="020B0604020202020204" pitchFamily="34" charset="0"/>
              <a:buNone/>
            </a:pPr>
            <a:r>
              <a:rPr lang="zh-CN" altLang="en-US" sz="1600" b="1">
                <a:solidFill>
                  <a:schemeClr val="bg2">
                    <a:lumMod val="50000"/>
                  </a:schemeClr>
                </a:solidFill>
                <a:latin typeface="+mn-ea"/>
              </a:rPr>
              <a:t>技术实现：</a:t>
            </a:r>
          </a:p>
          <a:p>
            <a:pPr indent="0" algn="l">
              <a:buClrTx/>
              <a:buSzTx/>
              <a:buFont typeface="Arial" panose="020B0604020202020204" pitchFamily="34" charset="0"/>
              <a:buNone/>
            </a:pPr>
            <a:r>
              <a:rPr lang="zh-CN" altLang="en-US" sz="1600">
                <a:solidFill>
                  <a:schemeClr val="bg2">
                    <a:lumMod val="50000"/>
                  </a:schemeClr>
                </a:solidFill>
                <a:latin typeface="+mn-ea"/>
              </a:rPr>
              <a:t>如何注入故障的？</a:t>
            </a:r>
          </a:p>
          <a:p>
            <a:pPr indent="0" algn="l">
              <a:buClrTx/>
              <a:buSzTx/>
              <a:buFont typeface="Arial" panose="020B0604020202020204" pitchFamily="34" charset="0"/>
              <a:buNone/>
            </a:pPr>
            <a:r>
              <a:rPr lang="zh-CN" altLang="en-US" sz="1600">
                <a:solidFill>
                  <a:schemeClr val="bg2">
                    <a:lumMod val="50000"/>
                  </a:schemeClr>
                </a:solidFill>
                <a:latin typeface="+mn-ea"/>
              </a:rPr>
              <a:t>实现方法？</a:t>
            </a:r>
          </a:p>
          <a:p>
            <a:pPr indent="0">
              <a:buFont typeface="Arial" panose="020B0604020202020204" pitchFamily="34" charset="0"/>
              <a:buNone/>
            </a:pPr>
            <a:r>
              <a:rPr lang="zh-CN" sz="1600" b="1">
                <a:solidFill>
                  <a:schemeClr val="bg2">
                    <a:lumMod val="50000"/>
                  </a:schemeClr>
                </a:solidFill>
                <a:latin typeface="+mn-ea"/>
                <a:sym typeface="+mn-ea"/>
              </a:rPr>
              <a:t>实验结果：</a:t>
            </a:r>
          </a:p>
          <a:p>
            <a:pPr indent="0">
              <a:buFont typeface="Arial" panose="020B0604020202020204" pitchFamily="34" charset="0"/>
              <a:buNone/>
            </a:pPr>
            <a:r>
              <a:rPr lang="zh-CN" sz="1600">
                <a:solidFill>
                  <a:schemeClr val="bg2">
                    <a:lumMod val="50000"/>
                  </a:schemeClr>
                </a:solidFill>
                <a:latin typeface="+mn-ea"/>
                <a:sym typeface="+mn-ea"/>
              </a:rPr>
              <a:t>故障注入的时间和面积开销？</a:t>
            </a:r>
          </a:p>
          <a:p>
            <a:pPr indent="0">
              <a:buFont typeface="Arial" panose="020B0604020202020204" pitchFamily="34" charset="0"/>
              <a:buNone/>
            </a:pPr>
            <a:r>
              <a:rPr lang="zh-CN" sz="1600">
                <a:solidFill>
                  <a:schemeClr val="bg2">
                    <a:lumMod val="50000"/>
                  </a:schemeClr>
                </a:solidFill>
                <a:latin typeface="+mn-ea"/>
                <a:sym typeface="+mn-ea"/>
              </a:rPr>
              <a:t>或者故障仿真的时间和面积开销（是否包括综合时间）？</a:t>
            </a:r>
          </a:p>
          <a:p>
            <a:pPr indent="0">
              <a:buFont typeface="Arial" panose="020B0604020202020204" pitchFamily="34" charset="0"/>
              <a:buNone/>
            </a:pPr>
            <a:endParaRPr lang="zh-CN" altLang="en-US" sz="1400"/>
          </a:p>
          <a:p>
            <a:pPr marL="269875" indent="-269875"/>
            <a:endParaRPr lang="zh-CN" altLang="en-US" sz="1400"/>
          </a:p>
        </p:txBody>
      </p:sp>
      <p:pic>
        <p:nvPicPr>
          <p:cNvPr id="6" name="图片 5"/>
          <p:cNvPicPr/>
          <p:nvPr/>
        </p:nvPicPr>
        <p:blipFill>
          <a:blip r:embed="rId3"/>
          <a:stretch>
            <a:fillRect/>
          </a:stretch>
        </p:blipFill>
        <p:spPr>
          <a:xfrm>
            <a:off x="6672580" y="2094230"/>
            <a:ext cx="4244975" cy="242760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2012 SCFIT_A_FPGA-based_fault_injection_technique_for_SEU_fault_model</a:t>
            </a:r>
          </a:p>
          <a:p>
            <a:pPr algn="l">
              <a:lnSpc>
                <a:spcPct val="150000"/>
              </a:lnSpc>
            </a:pP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4399915"/>
          </a:xfrm>
          <a:prstGeom prst="rect">
            <a:avLst/>
          </a:prstGeom>
          <a:noFill/>
          <a:ln w="9525">
            <a:noFill/>
          </a:ln>
        </p:spPr>
        <p:txBody>
          <a:bodyPr wrap="square">
            <a:spAutoFit/>
          </a:bodyPr>
          <a:lstStyle/>
          <a:p>
            <a:pPr indent="0">
              <a:buFont typeface="Arial" panose="020B0604020202020204" pitchFamily="34" charset="0"/>
              <a:buNone/>
            </a:pPr>
            <a:r>
              <a:rPr lang="zh-CN" altLang="en-US" sz="1600" b="1">
                <a:solidFill>
                  <a:schemeClr val="bg2">
                    <a:lumMod val="50000"/>
                  </a:schemeClr>
                </a:solidFill>
                <a:latin typeface="+mn-ea"/>
                <a:sym typeface="+mn-ea"/>
              </a:rPr>
              <a:t>简介：</a:t>
            </a:r>
          </a:p>
          <a:p>
            <a:pPr indent="0" algn="l">
              <a:buClrTx/>
              <a:buSzTx/>
              <a:buFont typeface="Arial" panose="020B0604020202020204" pitchFamily="34" charset="0"/>
              <a:buNone/>
            </a:pPr>
            <a:r>
              <a:rPr lang="zh-CN" sz="1200">
                <a:latin typeface="+mn-ea"/>
                <a:cs typeface="+mn-ea"/>
                <a:sym typeface="+mn-ea"/>
              </a:rPr>
              <a:t>这篇论文基于Altera FPGA及其提供的调试工具（Debug Facilities），提出一个在flip-flop和memory unit上注入SEU（Single Event Upsets）故障的故障注入技术SCFIT（Shadow Components-based Fault Injection Technique）。</a:t>
            </a:r>
          </a:p>
          <a:p>
            <a:pPr indent="0" algn="l">
              <a:buClrTx/>
              <a:buSzTx/>
              <a:buFont typeface="Arial" panose="020B0604020202020204" pitchFamily="34" charset="0"/>
              <a:buNone/>
            </a:pPr>
            <a:r>
              <a:rPr lang="zh-CN" sz="1200">
                <a:latin typeface="+mn-ea"/>
                <a:cs typeface="+mn-ea"/>
                <a:sym typeface="+mn-ea"/>
              </a:rPr>
              <a:t>故障注入方式：Instrumentation</a:t>
            </a:r>
          </a:p>
          <a:p>
            <a:pPr indent="0" algn="l">
              <a:buClrTx/>
              <a:buSzTx/>
              <a:buFont typeface="Arial" panose="020B0604020202020204" pitchFamily="34" charset="0"/>
              <a:buNone/>
            </a:pPr>
            <a:r>
              <a:rPr lang="zh-CN" sz="1200">
                <a:latin typeface="+mn-ea"/>
                <a:cs typeface="+mn-ea"/>
                <a:sym typeface="+mn-ea"/>
              </a:rPr>
              <a:t>故障类型：SEU</a:t>
            </a:r>
          </a:p>
          <a:p>
            <a:pPr indent="0" algn="l">
              <a:buClrTx/>
              <a:buSzTx/>
              <a:buFont typeface="Arial" panose="020B0604020202020204" pitchFamily="34" charset="0"/>
              <a:buNone/>
            </a:pPr>
            <a:r>
              <a:rPr lang="zh-CN" altLang="en-US" sz="1600" b="1">
                <a:solidFill>
                  <a:schemeClr val="bg2">
                    <a:lumMod val="50000"/>
                  </a:schemeClr>
                </a:solidFill>
                <a:latin typeface="+mn-ea"/>
              </a:rPr>
              <a:t>技术实现：</a:t>
            </a:r>
          </a:p>
          <a:p>
            <a:pPr marL="269875" indent="-269875" algn="l">
              <a:buClrTx/>
              <a:buSzTx/>
              <a:buNone/>
            </a:pPr>
            <a:r>
              <a:rPr lang="zh-CN" sz="1200">
                <a:latin typeface="+mn-ea"/>
                <a:cs typeface="+mn-ea"/>
                <a:sym typeface="+mn-ea"/>
              </a:rPr>
              <a:t>如何利用Altera FPGA的调试工具？</a:t>
            </a:r>
          </a:p>
          <a:p>
            <a:pPr marL="269875" indent="-269875" algn="l">
              <a:buClrTx/>
              <a:buSzTx/>
              <a:buNone/>
            </a:pPr>
            <a:r>
              <a:rPr lang="zh-CN" sz="1200">
                <a:latin typeface="+mn-ea"/>
                <a:cs typeface="+mn-ea"/>
                <a:sym typeface="+mn-ea"/>
              </a:rPr>
              <a:t>Altera FPGA提供了MCE（ In-System Memory Content Editor）可以读写memory unit上特定地址上的值；提供了SAP（ In-System Sources and Probes）可以向目标节点输入虚拟的激励，或者捕获目标节点上值。通过主机上的Quartus软件和JTAG Controller可以控制MCE和SAP。</a:t>
            </a:r>
            <a:endParaRPr lang="zh-CN" sz="1200" b="0">
              <a:latin typeface="+mn-ea"/>
              <a:cs typeface="+mn-ea"/>
            </a:endParaRPr>
          </a:p>
          <a:p>
            <a:pPr marL="269875" indent="-269875"/>
            <a:r>
              <a:rPr lang="zh-CN" sz="1200">
                <a:latin typeface="+mn-ea"/>
                <a:cs typeface="+mn-ea"/>
                <a:sym typeface="+mn-ea"/>
              </a:rPr>
              <a:t>如何在flip-flop上注入注入故障？</a:t>
            </a:r>
          </a:p>
          <a:p>
            <a:pPr marL="269875" indent="-269875"/>
            <a:r>
              <a:rPr lang="zh-CN" sz="1200">
                <a:latin typeface="+mn-ea"/>
                <a:cs typeface="+mn-ea"/>
                <a:sym typeface="+mn-ea"/>
              </a:rPr>
              <a:t>插入扫描链（scan-chain），比如使用Synopsys DFT Compiler。</a:t>
            </a:r>
            <a:endParaRPr lang="zh-CN" sz="1200" b="0">
              <a:latin typeface="+mn-ea"/>
              <a:cs typeface="+mn-ea"/>
            </a:endParaRPr>
          </a:p>
          <a:p>
            <a:pPr marL="269875" indent="-269875"/>
            <a:r>
              <a:rPr lang="zh-CN" sz="1200">
                <a:latin typeface="+mn-ea"/>
                <a:cs typeface="+mn-ea"/>
                <a:sym typeface="+mn-ea"/>
              </a:rPr>
              <a:t>如何在memory unit上注入故障？</a:t>
            </a:r>
          </a:p>
          <a:p>
            <a:pPr marL="269875" indent="-269875"/>
            <a:r>
              <a:rPr lang="zh-CN" sz="1200">
                <a:latin typeface="+mn-ea"/>
                <a:cs typeface="+mn-ea"/>
                <a:sym typeface="+mn-ea"/>
              </a:rPr>
              <a:t>使用Altera FPGA提供的MCE辅助工具。</a:t>
            </a:r>
            <a:endParaRPr lang="zh-CN" sz="1200">
              <a:latin typeface="+mn-ea"/>
              <a:cs typeface="+mn-ea"/>
            </a:endParaRPr>
          </a:p>
          <a:p>
            <a:pPr indent="0">
              <a:buFont typeface="Arial" panose="020B0604020202020204" pitchFamily="34" charset="0"/>
              <a:buNone/>
            </a:pPr>
            <a:r>
              <a:rPr lang="zh-CN" sz="1600" b="1">
                <a:solidFill>
                  <a:schemeClr val="bg2">
                    <a:lumMod val="50000"/>
                  </a:schemeClr>
                </a:solidFill>
                <a:latin typeface="+mn-ea"/>
                <a:sym typeface="+mn-ea"/>
              </a:rPr>
              <a:t>实验结果：</a:t>
            </a:r>
          </a:p>
          <a:p>
            <a:pPr indent="0">
              <a:buFont typeface="Arial" panose="020B0604020202020204" pitchFamily="34" charset="0"/>
              <a:buNone/>
            </a:pPr>
            <a:r>
              <a:rPr lang="zh-CN" sz="1200">
                <a:latin typeface="+mn-ea"/>
                <a:cs typeface="+mn-ea"/>
                <a:sym typeface="+mn-ea"/>
              </a:rPr>
              <a:t>在</a:t>
            </a:r>
            <a:r>
              <a:rPr lang="en-US" sz="1200">
                <a:latin typeface="+mn-ea"/>
                <a:cs typeface="+mn-ea"/>
                <a:sym typeface="+mn-ea"/>
              </a:rPr>
              <a:t>LEON2</a:t>
            </a:r>
            <a:r>
              <a:rPr lang="zh-CN" sz="1200">
                <a:latin typeface="+mn-ea"/>
                <a:cs typeface="+mn-ea"/>
                <a:sym typeface="+mn-ea"/>
              </a:rPr>
              <a:t>上的实验结果，相比</a:t>
            </a:r>
            <a:r>
              <a:rPr lang="en-US" sz="1200">
                <a:latin typeface="+mn-ea"/>
                <a:cs typeface="+mn-ea"/>
                <a:sym typeface="+mn-ea"/>
              </a:rPr>
              <a:t>simulation-based fault injection</a:t>
            </a:r>
            <a:r>
              <a:rPr lang="zh-CN" sz="1200">
                <a:latin typeface="+mn-ea"/>
                <a:cs typeface="+mn-ea"/>
                <a:sym typeface="+mn-ea"/>
              </a:rPr>
              <a:t>（使用</a:t>
            </a:r>
            <a:r>
              <a:rPr lang="en-US" sz="1200">
                <a:latin typeface="+mn-ea"/>
                <a:cs typeface="+mn-ea"/>
                <a:sym typeface="+mn-ea"/>
              </a:rPr>
              <a:t>ModelSim simulator</a:t>
            </a:r>
            <a:r>
              <a:rPr lang="zh-CN" sz="1200">
                <a:latin typeface="+mn-ea"/>
                <a:cs typeface="+mn-ea"/>
                <a:sym typeface="+mn-ea"/>
              </a:rPr>
              <a:t>）提升了</a:t>
            </a:r>
            <a:r>
              <a:rPr lang="en-US" sz="1200">
                <a:latin typeface="+mn-ea"/>
                <a:cs typeface="+mn-ea"/>
                <a:sym typeface="+mn-ea"/>
              </a:rPr>
              <a:t>10562</a:t>
            </a:r>
            <a:r>
              <a:rPr lang="zh-CN" sz="1200">
                <a:latin typeface="+mn-ea"/>
                <a:cs typeface="+mn-ea"/>
                <a:sym typeface="+mn-ea"/>
              </a:rPr>
              <a:t>倍，实现</a:t>
            </a:r>
            <a:r>
              <a:rPr lang="en-US" sz="1200">
                <a:latin typeface="+mn-ea"/>
                <a:cs typeface="+mn-ea"/>
                <a:sym typeface="+mn-ea"/>
              </a:rPr>
              <a:t>SCFIT</a:t>
            </a:r>
            <a:r>
              <a:rPr lang="zh-CN" sz="1200">
                <a:latin typeface="+mn-ea"/>
                <a:cs typeface="+mn-ea"/>
                <a:sym typeface="+mn-ea"/>
              </a:rPr>
              <a:t>使用了少于</a:t>
            </a:r>
            <a:r>
              <a:rPr lang="en-US" sz="1200">
                <a:latin typeface="+mn-ea"/>
                <a:cs typeface="+mn-ea"/>
                <a:sym typeface="+mn-ea"/>
              </a:rPr>
              <a:t>5%</a:t>
            </a:r>
            <a:r>
              <a:rPr lang="zh-CN" sz="1200">
                <a:latin typeface="+mn-ea"/>
                <a:cs typeface="+mn-ea"/>
                <a:sym typeface="+mn-ea"/>
              </a:rPr>
              <a:t>的</a:t>
            </a:r>
            <a:r>
              <a:rPr lang="en-US" sz="1200">
                <a:latin typeface="+mn-ea"/>
                <a:cs typeface="+mn-ea"/>
                <a:sym typeface="+mn-ea"/>
              </a:rPr>
              <a:t>FPGA</a:t>
            </a:r>
            <a:r>
              <a:rPr lang="zh-CN" sz="1200">
                <a:latin typeface="+mn-ea"/>
                <a:cs typeface="+mn-ea"/>
                <a:sym typeface="+mn-ea"/>
              </a:rPr>
              <a:t>资源。</a:t>
            </a:r>
            <a:endParaRPr lang="zh-CN" sz="1400">
              <a:latin typeface="Calibri" panose="020F0502020204030204" pitchFamily="34" charset="0"/>
              <a:ea typeface="宋体" panose="02010600030101010101" pitchFamily="2" charset="-122"/>
              <a:sym typeface="+mn-ea"/>
            </a:endParaRPr>
          </a:p>
          <a:p>
            <a:pPr indent="0">
              <a:buFont typeface="Arial" panose="020B0604020202020204" pitchFamily="34" charset="0"/>
              <a:buNone/>
            </a:pPr>
            <a:endParaRPr lang="zh-CN" altLang="en-US" sz="1400"/>
          </a:p>
          <a:p>
            <a:pPr marL="269875" indent="-269875"/>
            <a:endParaRPr lang="zh-CN" altLang="en-US" sz="1400"/>
          </a:p>
        </p:txBody>
      </p:sp>
      <p:pic>
        <p:nvPicPr>
          <p:cNvPr id="6" name="图片 5"/>
          <p:cNvPicPr/>
          <p:nvPr/>
        </p:nvPicPr>
        <p:blipFill>
          <a:blip r:embed="rId3"/>
          <a:stretch>
            <a:fillRect/>
          </a:stretch>
        </p:blipFill>
        <p:spPr>
          <a:xfrm>
            <a:off x="6672580" y="2094230"/>
            <a:ext cx="4244975" cy="24276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FPGA based Fault Injection &amp; Emulation</a:t>
            </a:r>
          </a:p>
        </p:txBody>
      </p:sp>
      <p:sp>
        <p:nvSpPr>
          <p:cNvPr id="8" name="内容占位符 4"/>
          <p:cNvSpPr>
            <a:spLocks noGrp="1"/>
          </p:cNvSpPr>
          <p:nvPr>
            <p:ph idx="1"/>
          </p:nvPr>
        </p:nvSpPr>
        <p:spPr>
          <a:xfrm>
            <a:off x="609600" y="1178560"/>
            <a:ext cx="10995660" cy="506730"/>
          </a:xfrm>
        </p:spPr>
        <p:txBody>
          <a:bodyPr>
            <a:normAutofit fontScale="90000"/>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2018 RASP-FIT A Fast and Automatic Fault Injection Tool for Code-Modification of FPGA Designs</a:t>
            </a:r>
          </a:p>
          <a:p>
            <a:pPr algn="l">
              <a:lnSpc>
                <a:spcPct val="150000"/>
              </a:lnSpc>
            </a:pP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3384550"/>
          </a:xfrm>
          <a:prstGeom prst="rect">
            <a:avLst/>
          </a:prstGeom>
          <a:noFill/>
          <a:ln w="9525">
            <a:noFill/>
          </a:ln>
        </p:spPr>
        <p:txBody>
          <a:bodyPr wrap="square">
            <a:spAutoFit/>
          </a:bodyPr>
          <a:lstStyle/>
          <a:p>
            <a:pPr indent="0">
              <a:buFont typeface="Arial" panose="020B0604020202020204" pitchFamily="34" charset="0"/>
              <a:buNone/>
            </a:pPr>
            <a:r>
              <a:rPr lang="zh-CN" altLang="en-US" sz="1600" b="1">
                <a:solidFill>
                  <a:schemeClr val="bg2">
                    <a:lumMod val="50000"/>
                  </a:schemeClr>
                </a:solidFill>
                <a:latin typeface="+mn-ea"/>
                <a:sym typeface="+mn-ea"/>
              </a:rPr>
              <a:t>简介：</a:t>
            </a:r>
          </a:p>
          <a:p>
            <a:pPr indent="0" algn="l">
              <a:buClrTx/>
              <a:buSzTx/>
              <a:buFont typeface="Arial" panose="020B0604020202020204" pitchFamily="34" charset="0"/>
              <a:buNone/>
            </a:pPr>
            <a:r>
              <a:rPr lang="zh-CN" sz="1200">
                <a:latin typeface="+mn-ea"/>
                <a:cs typeface="+mn-ea"/>
                <a:sym typeface="+mn-ea"/>
              </a:rPr>
              <a:t>这篇论文提出一个</a:t>
            </a:r>
            <a:r>
              <a:rPr lang="en-US" altLang="zh-CN" sz="1200">
                <a:latin typeface="+mn-ea"/>
                <a:cs typeface="+mn-ea"/>
                <a:sym typeface="+mn-ea"/>
              </a:rPr>
              <a:t>verilog</a:t>
            </a:r>
            <a:r>
              <a:rPr lang="zh-CN" altLang="en-US" sz="1200">
                <a:latin typeface="+mn-ea"/>
                <a:cs typeface="+mn-ea"/>
                <a:sym typeface="+mn-ea"/>
              </a:rPr>
              <a:t>代码层次进行修改的故障注入工具</a:t>
            </a:r>
            <a:r>
              <a:rPr lang="en-US" altLang="zh-CN" sz="1200">
                <a:latin typeface="+mn-ea"/>
                <a:cs typeface="+mn-ea"/>
                <a:sym typeface="+mn-ea"/>
              </a:rPr>
              <a:t>RASP-FIT</a:t>
            </a:r>
            <a:r>
              <a:rPr lang="zh-CN" sz="1200">
                <a:latin typeface="+mn-ea"/>
                <a:cs typeface="+mn-ea"/>
                <a:sym typeface="+mn-ea"/>
              </a:rPr>
              <a:t>。</a:t>
            </a:r>
          </a:p>
          <a:p>
            <a:pPr indent="0" algn="l">
              <a:buClrTx/>
              <a:buSzTx/>
              <a:buFont typeface="Arial" panose="020B0604020202020204" pitchFamily="34" charset="0"/>
              <a:buNone/>
            </a:pPr>
            <a:r>
              <a:rPr lang="zh-CN" sz="1200">
                <a:latin typeface="+mn-ea"/>
                <a:cs typeface="+mn-ea"/>
                <a:sym typeface="+mn-ea"/>
              </a:rPr>
              <a:t>故障注入方式：Instrumentation</a:t>
            </a:r>
          </a:p>
          <a:p>
            <a:pPr indent="0" algn="l">
              <a:buClrTx/>
              <a:buSzTx/>
              <a:buFont typeface="Arial" panose="020B0604020202020204" pitchFamily="34" charset="0"/>
              <a:buNone/>
            </a:pPr>
            <a:r>
              <a:rPr lang="zh-CN" sz="1200">
                <a:latin typeface="+mn-ea"/>
                <a:cs typeface="+mn-ea"/>
                <a:sym typeface="+mn-ea"/>
              </a:rPr>
              <a:t>故障类型：</a:t>
            </a:r>
            <a:r>
              <a:rPr lang="en-US" altLang="zh-CN" sz="1200">
                <a:latin typeface="+mn-ea"/>
                <a:cs typeface="+mn-ea"/>
                <a:sym typeface="+mn-ea"/>
              </a:rPr>
              <a:t>Stuck-at</a:t>
            </a:r>
            <a:r>
              <a:rPr lang="zh-CN" altLang="en-US" sz="1200">
                <a:latin typeface="+mn-ea"/>
                <a:cs typeface="+mn-ea"/>
                <a:sym typeface="+mn-ea"/>
              </a:rPr>
              <a:t>，</a:t>
            </a:r>
            <a:r>
              <a:rPr lang="en-US" altLang="zh-CN" sz="1200">
                <a:latin typeface="+mn-ea"/>
                <a:cs typeface="+mn-ea"/>
                <a:sym typeface="+mn-ea"/>
              </a:rPr>
              <a:t>Bit-Flip</a:t>
            </a:r>
            <a:r>
              <a:rPr lang="zh-CN" altLang="en-US" sz="1200">
                <a:latin typeface="+mn-ea"/>
                <a:cs typeface="+mn-ea"/>
                <a:sym typeface="+mn-ea"/>
              </a:rPr>
              <a:t>（</a:t>
            </a:r>
            <a:r>
              <a:rPr lang="zh-CN" sz="1200">
                <a:latin typeface="+mn-ea"/>
                <a:cs typeface="+mn-ea"/>
                <a:sym typeface="+mn-ea"/>
              </a:rPr>
              <a:t>SEU）</a:t>
            </a:r>
          </a:p>
          <a:p>
            <a:pPr indent="0" algn="l">
              <a:buClrTx/>
              <a:buSzTx/>
              <a:buFont typeface="Arial" panose="020B0604020202020204" pitchFamily="34" charset="0"/>
              <a:buNone/>
            </a:pPr>
            <a:r>
              <a:rPr lang="zh-CN" altLang="en-US" sz="1600" b="1">
                <a:solidFill>
                  <a:schemeClr val="bg2">
                    <a:lumMod val="50000"/>
                  </a:schemeClr>
                </a:solidFill>
                <a:latin typeface="+mn-ea"/>
              </a:rPr>
              <a:t>技术实现：</a:t>
            </a:r>
          </a:p>
          <a:p>
            <a:pPr marL="269875" indent="-269875" algn="l">
              <a:buClrTx/>
              <a:buSzTx/>
              <a:buNone/>
            </a:pPr>
            <a:r>
              <a:rPr lang="zh-CN" sz="1200">
                <a:latin typeface="+mn-ea"/>
                <a:cs typeface="+mn-ea"/>
                <a:sym typeface="+mn-ea"/>
              </a:rPr>
              <a:t>包含三个模块：</a:t>
            </a:r>
          </a:p>
          <a:p>
            <a:pPr marL="269875" indent="-269875" algn="l">
              <a:buClrTx/>
              <a:buSzTx/>
              <a:buFont typeface="Arial" panose="020B0604020202020204" pitchFamily="34" charset="0"/>
              <a:buChar char="•"/>
            </a:pPr>
            <a:r>
              <a:rPr lang="en-US" altLang="zh-CN" sz="1200">
                <a:solidFill>
                  <a:srgbClr val="FF0000"/>
                </a:solidFill>
                <a:latin typeface="+mn-ea"/>
                <a:cs typeface="+mn-ea"/>
                <a:sym typeface="+mn-ea"/>
              </a:rPr>
              <a:t>automatic code generator</a:t>
            </a:r>
            <a:r>
              <a:rPr lang="zh-CN" altLang="en-US" sz="1200">
                <a:solidFill>
                  <a:srgbClr val="FF0000"/>
                </a:solidFill>
                <a:latin typeface="+mn-ea"/>
                <a:cs typeface="+mn-ea"/>
                <a:sym typeface="+mn-ea"/>
              </a:rPr>
              <a:t>（</a:t>
            </a:r>
            <a:r>
              <a:rPr lang="en-US" altLang="zh-CN" sz="1200">
                <a:solidFill>
                  <a:srgbClr val="FF0000"/>
                </a:solidFill>
                <a:latin typeface="+mn-ea"/>
                <a:cs typeface="+mn-ea"/>
                <a:sym typeface="+mn-ea"/>
              </a:rPr>
              <a:t>verilog modifier</a:t>
            </a:r>
            <a:r>
              <a:rPr lang="zh-CN" altLang="en-US" sz="1200">
                <a:solidFill>
                  <a:srgbClr val="FF0000"/>
                </a:solidFill>
                <a:latin typeface="+mn-ea"/>
                <a:cs typeface="+mn-ea"/>
                <a:sym typeface="+mn-ea"/>
              </a:rPr>
              <a:t>）</a:t>
            </a:r>
            <a:endParaRPr lang="zh-CN" altLang="en-US" sz="1200">
              <a:latin typeface="+mn-ea"/>
              <a:cs typeface="+mn-ea"/>
              <a:sym typeface="+mn-ea"/>
            </a:endParaRPr>
          </a:p>
          <a:p>
            <a:pPr marL="727075" lvl="1" indent="-269875" algn="l">
              <a:buClrTx/>
              <a:buSzTx/>
              <a:buFont typeface="Arial" panose="020B0604020202020204" pitchFamily="34" charset="0"/>
              <a:buChar char="•"/>
            </a:pPr>
            <a:r>
              <a:rPr lang="en-US" altLang="zh-CN" sz="1200">
                <a:latin typeface="+mn-ea"/>
                <a:cs typeface="+mn-ea"/>
                <a:sym typeface="+mn-ea"/>
              </a:rPr>
              <a:t>Gate-level design</a:t>
            </a:r>
          </a:p>
          <a:p>
            <a:pPr marL="727075" lvl="1" indent="-269875" algn="l">
              <a:buClrTx/>
              <a:buSzTx/>
              <a:buFont typeface="Arial" panose="020B0604020202020204" pitchFamily="34" charset="0"/>
              <a:buChar char="•"/>
            </a:pPr>
            <a:r>
              <a:rPr lang="en-US" altLang="zh-CN" sz="1200">
                <a:latin typeface="+mn-ea"/>
                <a:cs typeface="+mn-ea"/>
                <a:sym typeface="+mn-ea"/>
              </a:rPr>
              <a:t>Data-flow design</a:t>
            </a:r>
          </a:p>
          <a:p>
            <a:pPr marL="727075" lvl="1" indent="-269875" algn="l">
              <a:buClrTx/>
              <a:buSzTx/>
              <a:buFont typeface="Arial" panose="020B0604020202020204" pitchFamily="34" charset="0"/>
              <a:buChar char="•"/>
            </a:pPr>
            <a:r>
              <a:rPr lang="zh-CN" altLang="en-US" sz="1200">
                <a:latin typeface="+mn-ea"/>
                <a:cs typeface="+mn-ea"/>
                <a:sym typeface="+mn-ea"/>
              </a:rPr>
              <a:t>Behavioural Designs</a:t>
            </a:r>
          </a:p>
          <a:p>
            <a:pPr marL="269875" indent="-269875" algn="l">
              <a:buClrTx/>
              <a:buSzTx/>
              <a:buFont typeface="Arial" panose="020B0604020202020204" pitchFamily="34" charset="0"/>
              <a:buChar char="•"/>
            </a:pPr>
            <a:r>
              <a:rPr lang="en-US" altLang="zh-CN" sz="1200">
                <a:solidFill>
                  <a:schemeClr val="bg2">
                    <a:lumMod val="75000"/>
                  </a:schemeClr>
                </a:solidFill>
                <a:latin typeface="+mn-ea"/>
                <a:cs typeface="+mn-ea"/>
                <a:sym typeface="+mn-ea"/>
              </a:rPr>
              <a:t>fault injection control unit</a:t>
            </a:r>
          </a:p>
          <a:p>
            <a:pPr marL="727075" lvl="1" indent="-269875" algn="l">
              <a:buClrTx/>
              <a:buSzTx/>
              <a:buFont typeface="Arial" panose="020B0604020202020204" pitchFamily="34" charset="0"/>
              <a:buChar char="•"/>
            </a:pPr>
            <a:r>
              <a:rPr lang="en-US" altLang="zh-CN" sz="1200">
                <a:solidFill>
                  <a:schemeClr val="bg2">
                    <a:lumMod val="75000"/>
                  </a:schemeClr>
                </a:solidFill>
                <a:latin typeface="+mn-ea"/>
                <a:cs typeface="+mn-ea"/>
                <a:sym typeface="+mn-ea"/>
              </a:rPr>
              <a:t>DEMUX-based Fault Injection, Selection, &amp; Activation</a:t>
            </a:r>
          </a:p>
          <a:p>
            <a:pPr lvl="1" indent="0" algn="l">
              <a:buClrTx/>
              <a:buSzTx/>
              <a:buFont typeface="Arial" panose="020B0604020202020204" pitchFamily="34" charset="0"/>
              <a:buNone/>
            </a:pPr>
            <a:r>
              <a:rPr lang="en-US" altLang="zh-CN" sz="1200">
                <a:solidFill>
                  <a:schemeClr val="bg2">
                    <a:lumMod val="75000"/>
                  </a:schemeClr>
                </a:solidFill>
                <a:latin typeface="+mn-ea"/>
                <a:cs typeface="+mn-ea"/>
                <a:sym typeface="+mn-ea"/>
              </a:rPr>
              <a:t>(FISA) unit is developed to control the selection and activa_x0002_tion of the injected faults in the fault simulation/emulation applications</a:t>
            </a:r>
          </a:p>
          <a:p>
            <a:pPr marL="269875" indent="-269875" algn="l">
              <a:buClrTx/>
              <a:buSzTx/>
              <a:buFont typeface="Arial" panose="020B0604020202020204" pitchFamily="34" charset="0"/>
              <a:buChar char="•"/>
            </a:pPr>
            <a:r>
              <a:rPr lang="en-US" altLang="zh-CN" sz="1200">
                <a:latin typeface="+mn-ea"/>
                <a:cs typeface="+mn-ea"/>
                <a:sym typeface="+mn-ea"/>
              </a:rPr>
              <a:t>result analyser</a:t>
            </a:r>
          </a:p>
          <a:p>
            <a:pPr indent="0">
              <a:buFont typeface="Arial" panose="020B0604020202020204" pitchFamily="34" charset="0"/>
              <a:buNone/>
            </a:pPr>
            <a:endParaRPr lang="zh-CN" altLang="en-US" sz="1400"/>
          </a:p>
        </p:txBody>
      </p:sp>
      <p:pic>
        <p:nvPicPr>
          <p:cNvPr id="2" name="图片 1"/>
          <p:cNvPicPr>
            <a:picLocks noChangeAspect="1"/>
          </p:cNvPicPr>
          <p:nvPr/>
        </p:nvPicPr>
        <p:blipFill>
          <a:blip r:embed="rId3"/>
          <a:stretch>
            <a:fillRect/>
          </a:stretch>
        </p:blipFill>
        <p:spPr>
          <a:xfrm>
            <a:off x="6727190" y="1685290"/>
            <a:ext cx="3818255" cy="2173605"/>
          </a:xfrm>
          <a:prstGeom prst="rect">
            <a:avLst/>
          </a:prstGeom>
        </p:spPr>
      </p:pic>
      <p:pic>
        <p:nvPicPr>
          <p:cNvPr id="5" name="图片 4"/>
          <p:cNvPicPr>
            <a:picLocks noChangeAspect="1"/>
          </p:cNvPicPr>
          <p:nvPr/>
        </p:nvPicPr>
        <p:blipFill>
          <a:blip r:embed="rId4"/>
          <a:stretch>
            <a:fillRect/>
          </a:stretch>
        </p:blipFill>
        <p:spPr>
          <a:xfrm>
            <a:off x="6026150" y="4163060"/>
            <a:ext cx="5931535" cy="17653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26,&quot;width&quot;:6083}"/>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70,&quot;width&quot;:9690}"/>
</p:tagLst>
</file>

<file path=ppt/theme/theme1.xml><?xml version="1.0" encoding="utf-8"?>
<a:theme xmlns:a="http://schemas.openxmlformats.org/drawingml/2006/main" name="香山模板-16-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香山模板-16-9</Template>
  <TotalTime>3122</TotalTime>
  <Words>966</Words>
  <Application>Microsoft Office PowerPoint</Application>
  <PresentationFormat>宽屏</PresentationFormat>
  <Paragraphs>112</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微软雅黑</vt:lpstr>
      <vt:lpstr>Arial</vt:lpstr>
      <vt:lpstr>Calibri</vt:lpstr>
      <vt:lpstr>Wingdings</vt:lpstr>
      <vt:lpstr>香山模板-16-9</vt:lpstr>
      <vt:lpstr>Transition Fault论文调研和总结</vt:lpstr>
      <vt:lpstr>分类</vt:lpstr>
      <vt:lpstr>Enhanced-scan</vt:lpstr>
      <vt:lpstr>FPGA based Fault Injection &amp; Emulation</vt:lpstr>
      <vt:lpstr>FPGA based Fault Injection &amp; Emulation</vt:lpstr>
      <vt:lpstr>FPGA based Fault Injection &amp; Emulation</vt:lpstr>
      <vt:lpstr>FPGA based Fault Injection &amp; Emulation</vt:lpstr>
      <vt:lpstr>FPGA based Fault Injection &amp; Emulation</vt:lpstr>
      <vt:lpstr>FPGA based Fault Injection &amp; Emulation</vt:lpstr>
      <vt:lpstr>FPGA based Fault Injection &amp; Emulation</vt:lpstr>
      <vt:lpstr>FPGA based Fault Injection &amp; Emulation</vt:lpstr>
      <vt:lpstr>结束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易难</dc:creator>
  <cp:lastModifiedBy>ziv ziv</cp:lastModifiedBy>
  <cp:revision>392</cp:revision>
  <dcterms:created xsi:type="dcterms:W3CDTF">2021-06-17T06:23:00Z</dcterms:created>
  <dcterms:modified xsi:type="dcterms:W3CDTF">2022-06-30T05:06:51Z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1B4E017513B449E2973F95609CB1550E</vt:lpwstr>
  </property>
</Properties>
</file>