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6410" r:id="rId3"/>
    <p:sldId id="6464" r:id="rId5"/>
    <p:sldId id="6414" r:id="rId6"/>
    <p:sldId id="6462" r:id="rId7"/>
    <p:sldId id="6468" r:id="rId8"/>
    <p:sldId id="6470" r:id="rId9"/>
    <p:sldId id="6471" r:id="rId10"/>
    <p:sldId id="6438" r:id="rId11"/>
    <p:sldId id="6475" r:id="rId12"/>
    <p:sldId id="6477" r:id="rId13"/>
    <p:sldId id="6476" r:id="rId14"/>
    <p:sldId id="6474" r:id="rId15"/>
    <p:sldId id="6439" r:id="rId16"/>
    <p:sldId id="6465" r:id="rId17"/>
    <p:sldId id="6473" r:id="rId18"/>
    <p:sldId id="6467" r:id="rId19"/>
    <p:sldId id="6472" r:id="rId20"/>
    <p:sldId id="6461" r:id="rId21"/>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E2E2E2"/>
    <a:srgbClr val="F3F3F3"/>
    <a:srgbClr val="F9F9F9"/>
    <a:srgbClr val="FBFBFB"/>
    <a:srgbClr val="FDFDFD"/>
    <a:srgbClr val="922711"/>
    <a:srgbClr val="B87461"/>
    <a:srgbClr val="0D0D0D"/>
    <a:srgbClr val="EFD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1" autoAdjust="0"/>
    <p:restoredTop sz="94842" autoAdjust="0"/>
  </p:normalViewPr>
  <p:slideViewPr>
    <p:cSldViewPr>
      <p:cViewPr varScale="1">
        <p:scale>
          <a:sx n="131" d="100"/>
          <a:sy n="131" d="100"/>
        </p:scale>
        <p:origin x="96" y="354"/>
      </p:cViewPr>
      <p:guideLst>
        <p:guide pos="2828"/>
        <p:guide orient="horz" pos="1830"/>
        <p:guide orient="horz" pos="544"/>
        <p:guide orient="horz" pos="2799"/>
        <p:guide/>
        <p:guide pos="408"/>
        <p:guide pos="538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846"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5.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71E8F-9B2B-491C-BF18-E33909BE833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1C2023-A398-416E-AC65-CBA0D090EB2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5_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transition spd="slow" advTm="0">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p:transition spd="slow" advTm="0">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p:transition spd="slow" advTm="0">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p:transition spd="slow" advTm="0">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标题幻灯片">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 y="1"/>
            <a:ext cx="9143499" cy="514349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AD8D3FDD-8F49-4E9E-9989-6E4EA162209F}"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BDF6357D-4DB5-4E4E-AC36-720C6108B39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74871" y="864942"/>
            <a:ext cx="2995529" cy="1965016"/>
          </a:xfrm>
          <a:prstGeom prst="rect">
            <a:avLst/>
          </a:prstGeom>
        </p:spPr>
      </p:pic>
      <p:sp>
        <p:nvSpPr>
          <p:cNvPr id="8" name="矩形 7"/>
          <p:cNvSpPr/>
          <p:nvPr/>
        </p:nvSpPr>
        <p:spPr>
          <a:xfrm>
            <a:off x="3074670" y="3118485"/>
            <a:ext cx="3346450" cy="583565"/>
          </a:xfrm>
          <a:prstGeom prst="rect">
            <a:avLst/>
          </a:prstGeom>
        </p:spPr>
        <p:txBody>
          <a:bodyPr wrap="square">
            <a:spAutoFit/>
          </a:bodyPr>
          <a:lstStyle/>
          <a:p>
            <a:pPr algn="dist"/>
            <a:r>
              <a:rPr lang="en-US" altLang="zh-CN" sz="3200" dirty="0" smtClean="0">
                <a:solidFill>
                  <a:schemeClr val="tx2"/>
                </a:solidFill>
                <a:latin typeface="方正明尚简体" panose="02000000000000000000" pitchFamily="2" charset="-122"/>
                <a:ea typeface="方正明尚简体" panose="02000000000000000000" pitchFamily="2" charset="-122"/>
                <a:sym typeface="+mn-ea"/>
              </a:rPr>
              <a:t>PAPER·READ</a:t>
            </a:r>
            <a:endParaRPr lang="zh-CN" altLang="en-US" sz="3200" dirty="0">
              <a:solidFill>
                <a:schemeClr val="tx2"/>
              </a:solidFill>
              <a:latin typeface="方正明尚简体" panose="02000000000000000000" pitchFamily="2" charset="-122"/>
              <a:ea typeface="方正明尚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46945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000" spc="225" dirty="0">
                <a:solidFill>
                  <a:schemeClr val="tx2"/>
                </a:solidFill>
                <a:latin typeface="方正明尚简体" panose="02000000000000000000" pitchFamily="2" charset="-122"/>
                <a:ea typeface="方正明尚简体" panose="02000000000000000000" pitchFamily="2" charset="-122"/>
              </a:rPr>
              <a:t>Deterministic Test Generation</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pic>
        <p:nvPicPr>
          <p:cNvPr id="2" name="图片 1"/>
          <p:cNvPicPr>
            <a:picLocks noChangeAspect="1"/>
          </p:cNvPicPr>
          <p:nvPr/>
        </p:nvPicPr>
        <p:blipFill>
          <a:blip r:embed="rId1"/>
          <a:stretch>
            <a:fillRect/>
          </a:stretch>
        </p:blipFill>
        <p:spPr>
          <a:xfrm>
            <a:off x="2862580" y="847725"/>
            <a:ext cx="3130550" cy="3448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51612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000" spc="225" dirty="0">
                <a:solidFill>
                  <a:schemeClr val="tx2"/>
                </a:solidFill>
                <a:latin typeface="方正明尚简体" panose="02000000000000000000" pitchFamily="2" charset="-122"/>
                <a:ea typeface="方正明尚简体" panose="02000000000000000000" pitchFamily="2" charset="-122"/>
              </a:rPr>
              <a:t>Genetic-Optimization Based Phase</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sp>
        <p:nvSpPr>
          <p:cNvPr id="8" name="文本框 7"/>
          <p:cNvSpPr txBox="1"/>
          <p:nvPr/>
        </p:nvSpPr>
        <p:spPr>
          <a:xfrm>
            <a:off x="419100" y="1279525"/>
            <a:ext cx="4664075" cy="2584450"/>
          </a:xfrm>
          <a:prstGeom prst="rect">
            <a:avLst/>
          </a:prstGeom>
          <a:noFill/>
        </p:spPr>
        <p:txBody>
          <a:bodyPr wrap="square" rtlCol="0">
            <a:spAutoFit/>
          </a:bodyPr>
          <a:p>
            <a:pPr marL="285750" indent="-285750">
              <a:buFont typeface="Arial" panose="020B0604020202020204" pitchFamily="34" charset="0"/>
              <a:buChar char="•"/>
            </a:pPr>
            <a:r>
              <a:rPr lang="zh-CN" altLang="en-US"/>
              <a:t>concatenate the pseudo justification sequence with the propagation sequence of the fault</a:t>
            </a:r>
            <a:r>
              <a:rPr lang="en-US" altLang="zh-CN"/>
              <a:t>(as right)</a:t>
            </a:r>
            <a:endParaRPr lang="zh-CN" altLang="en-US"/>
          </a:p>
          <a:p>
            <a:pPr marL="285750" indent="-285750">
              <a:buFont typeface="Arial" panose="020B0604020202020204" pitchFamily="34" charset="0"/>
              <a:buChar char="•"/>
            </a:pPr>
            <a:r>
              <a:rPr lang="zh-CN" altLang="en-US"/>
              <a:t>use the sequence to seed the genetic-optimization based test generation procedure</a:t>
            </a:r>
            <a:endParaRPr lang="zh-CN" altLang="en-US"/>
          </a:p>
          <a:p>
            <a:pPr marL="285750" indent="-285750">
              <a:buFont typeface="Arial" panose="020B0604020202020204" pitchFamily="34" charset="0"/>
              <a:buChar char="•"/>
            </a:pPr>
            <a:r>
              <a:rPr lang="en-US" altLang="zh-CN"/>
              <a:t>the </a:t>
            </a:r>
            <a:r>
              <a:rPr lang="zh-CN" altLang="en-US"/>
              <a:t>genetic-optimization procedure is then called to create the best possible individual</a:t>
            </a:r>
            <a:endParaRPr lang="zh-CN" altLang="en-US"/>
          </a:p>
        </p:txBody>
      </p:sp>
      <p:pic>
        <p:nvPicPr>
          <p:cNvPr id="9" name="图片 8"/>
          <p:cNvPicPr>
            <a:picLocks noChangeAspect="1"/>
          </p:cNvPicPr>
          <p:nvPr/>
        </p:nvPicPr>
        <p:blipFill>
          <a:blip r:embed="rId1"/>
          <a:stretch>
            <a:fillRect/>
          </a:stretch>
        </p:blipFill>
        <p:spPr>
          <a:xfrm>
            <a:off x="5432425" y="1719580"/>
            <a:ext cx="3380740" cy="1703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11163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000" spc="225" dirty="0">
                <a:solidFill>
                  <a:schemeClr val="tx2"/>
                </a:solidFill>
                <a:latin typeface="方正明尚简体" panose="02000000000000000000" pitchFamily="2" charset="-122"/>
                <a:ea typeface="方正明尚简体" panose="02000000000000000000" pitchFamily="2" charset="-122"/>
              </a:rPr>
              <a:t>Result</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pic>
        <p:nvPicPr>
          <p:cNvPr id="2" name="图片 1"/>
          <p:cNvPicPr>
            <a:picLocks noChangeAspect="1"/>
          </p:cNvPicPr>
          <p:nvPr/>
        </p:nvPicPr>
        <p:blipFill>
          <a:blip r:embed="rId1"/>
          <a:stretch>
            <a:fillRect/>
          </a:stretch>
        </p:blipFill>
        <p:spPr>
          <a:xfrm>
            <a:off x="3939540" y="810260"/>
            <a:ext cx="4970780" cy="3641090"/>
          </a:xfrm>
          <a:prstGeom prst="rect">
            <a:avLst/>
          </a:prstGeom>
        </p:spPr>
      </p:pic>
      <p:sp>
        <p:nvSpPr>
          <p:cNvPr id="3" name="文本框 2"/>
          <p:cNvSpPr txBox="1"/>
          <p:nvPr/>
        </p:nvSpPr>
        <p:spPr>
          <a:xfrm>
            <a:off x="412750" y="1338580"/>
            <a:ext cx="3120390" cy="2584450"/>
          </a:xfrm>
          <a:prstGeom prst="rect">
            <a:avLst/>
          </a:prstGeom>
          <a:noFill/>
        </p:spPr>
        <p:txBody>
          <a:bodyPr wrap="square" rtlCol="0" anchor="t">
            <a:spAutoFit/>
          </a:bodyPr>
          <a:p>
            <a:r>
              <a:rPr lang="zh-CN" altLang="en-US"/>
              <a:t> </a:t>
            </a:r>
            <a:r>
              <a:rPr lang="zh-CN" altLang="en-US" b="1"/>
              <a:t>MIX</a:t>
            </a:r>
            <a:r>
              <a:rPr lang="zh-CN" altLang="en-US"/>
              <a:t> detects at least as many faults as </a:t>
            </a:r>
            <a:r>
              <a:rPr lang="zh-CN" altLang="en-US" b="1"/>
              <a:t>STRATEGATE</a:t>
            </a:r>
            <a:r>
              <a:rPr lang="zh-CN" altLang="en-US"/>
              <a:t> for all the circuits. </a:t>
            </a:r>
            <a:r>
              <a:rPr lang="en-US" altLang="zh-CN"/>
              <a:t>F</a:t>
            </a:r>
            <a:r>
              <a:rPr lang="zh-CN" altLang="en-US"/>
              <a:t>or circuits s510 and s953 that cannot be synchronized using three-value simulation, </a:t>
            </a:r>
            <a:r>
              <a:rPr lang="zh-CN" altLang="en-US" b="1"/>
              <a:t>MIX</a:t>
            </a:r>
            <a:r>
              <a:rPr lang="zh-CN" altLang="en-US"/>
              <a:t> achieves the same fault coverage</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1"/>
          <p:cNvSpPr txBox="1">
            <a:spLocks noChangeArrowheads="1"/>
          </p:cNvSpPr>
          <p:nvPr/>
        </p:nvSpPr>
        <p:spPr bwMode="auto">
          <a:xfrm>
            <a:off x="93980" y="54610"/>
            <a:ext cx="84950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000" spc="225" dirty="0">
                <a:solidFill>
                  <a:schemeClr val="tx2"/>
                </a:solidFill>
                <a:latin typeface="方正明尚简体" panose="02000000000000000000" pitchFamily="2" charset="-122"/>
                <a:ea typeface="方正明尚简体" panose="02000000000000000000" pitchFamily="2" charset="-122"/>
              </a:rPr>
              <a:t>三</a:t>
            </a:r>
            <a:r>
              <a:rPr lang="zh-CN" altLang="en-US" sz="2000" spc="225" dirty="0">
                <a:solidFill>
                  <a:schemeClr val="tx2"/>
                </a:solidFill>
                <a:latin typeface="方正明尚简体" panose="02000000000000000000" pitchFamily="2" charset="-122"/>
                <a:ea typeface="方正明尚简体" panose="02000000000000000000" pitchFamily="2" charset="-122"/>
              </a:rPr>
              <a:t>、Forecasting the Efficiency of Test Generation Algorithms for Digital Circuits</a:t>
            </a:r>
            <a:endParaRPr lang="zh-CN" altLang="en-US" sz="2000" spc="225" dirty="0">
              <a:solidFill>
                <a:schemeClr val="tx2"/>
              </a:solidFill>
              <a:latin typeface="方正明尚简体" panose="02000000000000000000" pitchFamily="2" charset="-122"/>
              <a:ea typeface="方正明尚简体" panose="02000000000000000000" pitchFamily="2" charset="-122"/>
            </a:endParaRPr>
          </a:p>
        </p:txBody>
      </p:sp>
      <p:sp>
        <p:nvSpPr>
          <p:cNvPr id="28" name="文本框 27"/>
          <p:cNvSpPr txBox="1"/>
          <p:nvPr/>
        </p:nvSpPr>
        <p:spPr>
          <a:xfrm>
            <a:off x="502920" y="975995"/>
            <a:ext cx="7040880" cy="3138170"/>
          </a:xfrm>
          <a:prstGeom prst="rect">
            <a:avLst/>
          </a:prstGeom>
          <a:noFill/>
        </p:spPr>
        <p:txBody>
          <a:bodyPr wrap="square" rtlCol="0">
            <a:spAutoFit/>
          </a:bodyPr>
          <a:p>
            <a:pPr marL="285750" indent="-285750">
              <a:buFont typeface="Arial" panose="020B0604020202020204" pitchFamily="34" charset="0"/>
              <a:buChar char="•"/>
            </a:pPr>
            <a:r>
              <a:rPr lang="zh-CN" altLang="en-US"/>
              <a:t>To generate a test set for a given circuit (including </a:t>
            </a:r>
            <a:endParaRPr lang="zh-CN" altLang="en-US"/>
          </a:p>
          <a:p>
            <a:r>
              <a:rPr lang="zh-CN" altLang="en-US"/>
              <a:t>both co</a:t>
            </a:r>
            <a:r>
              <a:rPr lang="en-US" altLang="zh-CN"/>
              <a:t>mbinational</a:t>
            </a:r>
            <a:r>
              <a:rPr lang="zh-CN" altLang="en-US"/>
              <a:t> an</a:t>
            </a:r>
            <a:r>
              <a:rPr lang="en-US" altLang="zh-CN"/>
              <a:t>d</a:t>
            </a:r>
            <a:r>
              <a:rPr lang="zh-CN" altLang="en-US"/>
              <a:t> sequential circuits), choice of an algorithm within a nirinber of existing test generation algorirhrns to apply is bound to vay from circuit to circuit.</a:t>
            </a:r>
            <a:endParaRPr lang="zh-CN" altLang="en-US"/>
          </a:p>
          <a:p>
            <a:pPr marL="285750" lvl="0" indent="-285750">
              <a:buFont typeface="Arial" panose="020B0604020202020204" pitchFamily="34" charset="0"/>
              <a:buChar char="•"/>
            </a:pPr>
            <a:r>
              <a:rPr lang="zh-CN" altLang="en-US">
                <a:solidFill>
                  <a:schemeClr val="tx1"/>
                </a:solidFill>
              </a:rPr>
              <a:t> the genetic algorithins are used to construct the models of existing test generation algorithins in rimking such choice more easil</a:t>
            </a:r>
            <a:r>
              <a:rPr lang="en-US" altLang="zh-CN"/>
              <a:t>y.</a:t>
            </a:r>
            <a:endParaRPr lang="en-US" altLang="zh-CN"/>
          </a:p>
          <a:p>
            <a:pPr marL="285750" lvl="0" indent="-285750">
              <a:buFont typeface="Arial" panose="020B0604020202020204" pitchFamily="34" charset="0"/>
              <a:buChar char="•"/>
            </a:pPr>
            <a:r>
              <a:rPr lang="en-US" altLang="zh-CN"/>
              <a:t>develop a Genetic Algorithm Forecasting Model (GAFM) in this paper using some ideas given in the relevant materials to model some well_x0002_known test pattern generation algorithms.</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42278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000" spc="225" dirty="0">
                <a:solidFill>
                  <a:schemeClr val="tx2"/>
                </a:solidFill>
                <a:latin typeface="方正明尚简体" panose="02000000000000000000" pitchFamily="2" charset="-122"/>
                <a:ea typeface="方正明尚简体" panose="02000000000000000000" pitchFamily="2" charset="-122"/>
              </a:rPr>
              <a:t>High Efficiency Parameters</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sp>
        <p:nvSpPr>
          <p:cNvPr id="10" name="文本框 9"/>
          <p:cNvSpPr txBox="1"/>
          <p:nvPr/>
        </p:nvSpPr>
        <p:spPr>
          <a:xfrm>
            <a:off x="597535" y="1727835"/>
            <a:ext cx="8128000" cy="1753235"/>
          </a:xfrm>
          <a:prstGeom prst="rect">
            <a:avLst/>
          </a:prstGeom>
          <a:noFill/>
        </p:spPr>
        <p:txBody>
          <a:bodyPr wrap="square" rtlCol="0">
            <a:spAutoFit/>
          </a:bodyPr>
          <a:p>
            <a:pPr marL="285750" indent="-285750">
              <a:buFont typeface="Arial" panose="020B0604020202020204" pitchFamily="34" charset="0"/>
              <a:buChar char="•"/>
            </a:pPr>
            <a:r>
              <a:rPr lang="zh-CN" altLang="en-US"/>
              <a:t> </a:t>
            </a:r>
            <a:r>
              <a:rPr lang="en-US" altLang="zh-CN"/>
              <a:t>TP:</a:t>
            </a:r>
            <a:r>
              <a:rPr lang="zh-CN" altLang="en-US"/>
              <a:t>there should be less test patterns (TP) produced by the algorithm than by others</a:t>
            </a:r>
            <a:endParaRPr lang="zh-CN" altLang="en-US"/>
          </a:p>
          <a:p>
            <a:pPr marL="285750" indent="-285750">
              <a:buFont typeface="Arial" panose="020B0604020202020204" pitchFamily="34" charset="0"/>
              <a:buChar char="•"/>
            </a:pPr>
            <a:r>
              <a:rPr lang="zh-CN" altLang="en-US"/>
              <a:t> </a:t>
            </a:r>
            <a:r>
              <a:rPr lang="en-US" altLang="zh-CN"/>
              <a:t>FC:</a:t>
            </a:r>
            <a:r>
              <a:rPr lang="zh-CN" altLang="en-US"/>
              <a:t>the higher fault coverage (FC) should obtain by using these test patterns </a:t>
            </a:r>
            <a:endParaRPr lang="zh-CN" altLang="en-US"/>
          </a:p>
          <a:p>
            <a:pPr marL="285750" indent="-285750">
              <a:buFont typeface="Arial" panose="020B0604020202020204" pitchFamily="34" charset="0"/>
              <a:buChar char="•"/>
            </a:pPr>
            <a:r>
              <a:rPr lang="en-US" altLang="zh-CN"/>
              <a:t>TCPU:there </a:t>
            </a:r>
            <a:r>
              <a:rPr lang="zh-CN" altLang="en-US"/>
              <a:t>should have relatively short CPU rime (TCPU) on which the algorithm will spend when running</a:t>
            </a:r>
            <a:r>
              <a:rPr lang="en-US" altLang="zh-CN"/>
              <a:t>(Not consideration)</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0850" y="523240"/>
            <a:ext cx="5818505" cy="306705"/>
          </a:xfrm>
          <a:prstGeom prst="rect">
            <a:avLst/>
          </a:prstGeom>
          <a:noFill/>
        </p:spPr>
        <p:txBody>
          <a:bodyPr wrap="square" rtlCol="0">
            <a:spAutoFit/>
          </a:bodyPr>
          <a:p>
            <a:r>
              <a:rPr lang="en-US" altLang="zh-CN" sz="1400"/>
              <a:t>Combinational circuit</a:t>
            </a:r>
            <a:endParaRPr lang="en-US" altLang="zh-CN" sz="1400"/>
          </a:p>
        </p:txBody>
      </p:sp>
      <p:sp>
        <p:nvSpPr>
          <p:cNvPr id="4" name="文本框 11"/>
          <p:cNvSpPr txBox="1">
            <a:spLocks noChangeArrowheads="1"/>
          </p:cNvSpPr>
          <p:nvPr/>
        </p:nvSpPr>
        <p:spPr bwMode="auto">
          <a:xfrm>
            <a:off x="214035" y="123790"/>
            <a:ext cx="40722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000" spc="225" dirty="0">
                <a:solidFill>
                  <a:schemeClr val="tx2"/>
                </a:solidFill>
                <a:latin typeface="方正明尚简体" panose="02000000000000000000" pitchFamily="2" charset="-122"/>
                <a:ea typeface="方正明尚简体" panose="02000000000000000000" pitchFamily="2" charset="-122"/>
              </a:rPr>
              <a:t>Characteristic defination</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pic>
        <p:nvPicPr>
          <p:cNvPr id="5" name="图片 4"/>
          <p:cNvPicPr>
            <a:picLocks noChangeAspect="1"/>
          </p:cNvPicPr>
          <p:nvPr/>
        </p:nvPicPr>
        <p:blipFill>
          <a:blip r:embed="rId1"/>
          <a:stretch>
            <a:fillRect/>
          </a:stretch>
        </p:blipFill>
        <p:spPr>
          <a:xfrm>
            <a:off x="450850" y="964565"/>
            <a:ext cx="2507615" cy="1009650"/>
          </a:xfrm>
          <a:prstGeom prst="rect">
            <a:avLst/>
          </a:prstGeom>
        </p:spPr>
      </p:pic>
      <p:sp>
        <p:nvSpPr>
          <p:cNvPr id="6" name="文本框 5"/>
          <p:cNvSpPr txBox="1"/>
          <p:nvPr/>
        </p:nvSpPr>
        <p:spPr>
          <a:xfrm>
            <a:off x="4721225" y="523240"/>
            <a:ext cx="3336290" cy="306705"/>
          </a:xfrm>
          <a:prstGeom prst="rect">
            <a:avLst/>
          </a:prstGeom>
          <a:noFill/>
        </p:spPr>
        <p:txBody>
          <a:bodyPr wrap="square" rtlCol="0">
            <a:spAutoFit/>
          </a:bodyPr>
          <a:p>
            <a:r>
              <a:rPr lang="en-US" altLang="zh-CN" sz="1400"/>
              <a:t>Sequential circuit</a:t>
            </a:r>
            <a:endParaRPr lang="en-US" altLang="zh-CN" sz="1400"/>
          </a:p>
        </p:txBody>
      </p:sp>
      <p:pic>
        <p:nvPicPr>
          <p:cNvPr id="7" name="图片 6"/>
          <p:cNvPicPr>
            <a:picLocks noChangeAspect="1"/>
          </p:cNvPicPr>
          <p:nvPr/>
        </p:nvPicPr>
        <p:blipFill>
          <a:blip r:embed="rId2"/>
          <a:stretch>
            <a:fillRect/>
          </a:stretch>
        </p:blipFill>
        <p:spPr>
          <a:xfrm>
            <a:off x="4850765" y="829945"/>
            <a:ext cx="2688590" cy="3963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8051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000" spc="225" dirty="0">
                <a:solidFill>
                  <a:schemeClr val="tx2"/>
                </a:solidFill>
                <a:latin typeface="方正明尚简体" panose="02000000000000000000" pitchFamily="2" charset="-122"/>
                <a:ea typeface="方正明尚简体" panose="02000000000000000000" pitchFamily="2" charset="-122"/>
              </a:rPr>
              <a:t>GAFM</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sp>
        <p:nvSpPr>
          <p:cNvPr id="2" name="文本框 1"/>
          <p:cNvSpPr txBox="1"/>
          <p:nvPr/>
        </p:nvSpPr>
        <p:spPr>
          <a:xfrm>
            <a:off x="304800" y="522605"/>
            <a:ext cx="3649980" cy="2214880"/>
          </a:xfrm>
          <a:prstGeom prst="rect">
            <a:avLst/>
          </a:prstGeom>
          <a:noFill/>
        </p:spPr>
        <p:txBody>
          <a:bodyPr wrap="square" rtlCol="0">
            <a:spAutoFit/>
          </a:bodyPr>
          <a:p>
            <a:r>
              <a:rPr lang="en-US" altLang="zh-CN"/>
              <a:t>Difination</a:t>
            </a:r>
            <a:endParaRPr lang="en-US" altLang="zh-CN"/>
          </a:p>
          <a:p>
            <a:pPr marL="285750" indent="-285750">
              <a:buFont typeface="Arial" panose="020B0604020202020204" pitchFamily="34" charset="0"/>
              <a:buChar char="•"/>
            </a:pPr>
            <a:r>
              <a:rPr lang="en-US" altLang="zh-CN" sz="1200"/>
              <a:t>Individual: In genetic algorithms, an individual is the representation of a potential solution to a given problem</a:t>
            </a:r>
            <a:endParaRPr lang="en-US" altLang="zh-CN" sz="1200"/>
          </a:p>
          <a:p>
            <a:pPr marL="285750" indent="-285750">
              <a:buFont typeface="Arial" panose="020B0604020202020204" pitchFamily="34" charset="0"/>
              <a:buChar char="•"/>
            </a:pPr>
            <a:r>
              <a:rPr lang="en-US" altLang="zh-CN" sz="1200"/>
              <a:t>Sample space: All individuals constitute a sample space. </a:t>
            </a:r>
            <a:endParaRPr lang="en-US" altLang="zh-CN" sz="1200"/>
          </a:p>
          <a:p>
            <a:pPr marL="285750" indent="-285750">
              <a:buFont typeface="Arial" panose="020B0604020202020204" pitchFamily="34" charset="0"/>
              <a:buChar char="•"/>
            </a:pPr>
            <a:r>
              <a:rPr lang="en-US" altLang="zh-CN" sz="1200"/>
              <a:t>Genes: A function hereditary unit that occupies a fixed location on a individual, has a specific influence on phenotype, and is capable of mutation to various allelic forms</a:t>
            </a:r>
            <a:endParaRPr lang="en-US" altLang="zh-CN" sz="1200"/>
          </a:p>
        </p:txBody>
      </p:sp>
      <p:sp>
        <p:nvSpPr>
          <p:cNvPr id="9" name="文本框 8"/>
          <p:cNvSpPr txBox="1"/>
          <p:nvPr/>
        </p:nvSpPr>
        <p:spPr>
          <a:xfrm>
            <a:off x="343535" y="2689225"/>
            <a:ext cx="3508375" cy="368300"/>
          </a:xfrm>
          <a:prstGeom prst="rect">
            <a:avLst/>
          </a:prstGeom>
          <a:noFill/>
        </p:spPr>
        <p:txBody>
          <a:bodyPr wrap="square" rtlCol="0">
            <a:spAutoFit/>
          </a:bodyPr>
          <a:p>
            <a:r>
              <a:rPr lang="en-US" altLang="zh-CN"/>
              <a:t>Representation of individual</a:t>
            </a:r>
            <a:endParaRPr lang="en-US" altLang="zh-CN"/>
          </a:p>
        </p:txBody>
      </p:sp>
      <p:pic>
        <p:nvPicPr>
          <p:cNvPr id="10" name="图片 9"/>
          <p:cNvPicPr>
            <a:picLocks noChangeAspect="1"/>
          </p:cNvPicPr>
          <p:nvPr/>
        </p:nvPicPr>
        <p:blipFill>
          <a:blip r:embed="rId1"/>
          <a:stretch>
            <a:fillRect/>
          </a:stretch>
        </p:blipFill>
        <p:spPr>
          <a:xfrm>
            <a:off x="648335" y="3027680"/>
            <a:ext cx="2899410" cy="1903095"/>
          </a:xfrm>
          <a:prstGeom prst="rect">
            <a:avLst/>
          </a:prstGeom>
        </p:spPr>
      </p:pic>
      <p:sp>
        <p:nvSpPr>
          <p:cNvPr id="11" name="文本框 10"/>
          <p:cNvSpPr txBox="1"/>
          <p:nvPr/>
        </p:nvSpPr>
        <p:spPr>
          <a:xfrm>
            <a:off x="4585335" y="523240"/>
            <a:ext cx="3689350" cy="1476375"/>
          </a:xfrm>
          <a:prstGeom prst="rect">
            <a:avLst/>
          </a:prstGeom>
          <a:noFill/>
        </p:spPr>
        <p:txBody>
          <a:bodyPr wrap="square" rtlCol="0">
            <a:spAutoFit/>
          </a:bodyPr>
          <a:p>
            <a:r>
              <a:rPr lang="en-US" altLang="zh-CN"/>
              <a:t>Initial Population</a:t>
            </a:r>
            <a:endParaRPr lang="en-US" altLang="zh-CN"/>
          </a:p>
          <a:p>
            <a:pPr marL="285750" indent="-285750">
              <a:buFont typeface="Arial" panose="020B0604020202020204" pitchFamily="34" charset="0"/>
              <a:buChar char="•"/>
            </a:pPr>
            <a:r>
              <a:rPr lang="en-US" altLang="zh-CN" sz="1200"/>
              <a:t>Individuals at the 1st population are randomly generated by the system</a:t>
            </a:r>
            <a:endParaRPr lang="en-US" altLang="zh-CN" sz="1200"/>
          </a:p>
          <a:p>
            <a:pPr marL="285750" indent="-285750">
              <a:buFont typeface="Arial" panose="020B0604020202020204" pitchFamily="34" charset="0"/>
              <a:buChar char="•"/>
            </a:pPr>
            <a:r>
              <a:rPr lang="en-US" altLang="zh-CN" sz="1200"/>
              <a:t>employs a “top-down” method when generating a random expression to prevent system from generating trees that arc too complex to run</a:t>
            </a:r>
            <a:endParaRPr lang="en-US" altLang="zh-CN" sz="1200"/>
          </a:p>
        </p:txBody>
      </p:sp>
      <p:sp>
        <p:nvSpPr>
          <p:cNvPr id="12" name="文本框 11"/>
          <p:cNvSpPr txBox="1"/>
          <p:nvPr/>
        </p:nvSpPr>
        <p:spPr>
          <a:xfrm>
            <a:off x="4585335" y="2116455"/>
            <a:ext cx="4445635" cy="368300"/>
          </a:xfrm>
          <a:prstGeom prst="rect">
            <a:avLst/>
          </a:prstGeom>
          <a:noFill/>
        </p:spPr>
        <p:txBody>
          <a:bodyPr wrap="square" rtlCol="0">
            <a:spAutoFit/>
          </a:bodyPr>
          <a:p>
            <a:r>
              <a:rPr lang="en-US" altLang="zh-CN"/>
              <a:t>Fitness evaluation</a:t>
            </a:r>
            <a:endParaRPr lang="en-US" altLang="zh-CN"/>
          </a:p>
        </p:txBody>
      </p:sp>
      <p:pic>
        <p:nvPicPr>
          <p:cNvPr id="13" name="图片 12"/>
          <p:cNvPicPr>
            <a:picLocks noChangeAspect="1"/>
          </p:cNvPicPr>
          <p:nvPr/>
        </p:nvPicPr>
        <p:blipFill>
          <a:blip r:embed="rId2"/>
          <a:stretch>
            <a:fillRect/>
          </a:stretch>
        </p:blipFill>
        <p:spPr>
          <a:xfrm>
            <a:off x="4108450" y="2519045"/>
            <a:ext cx="3683000" cy="387350"/>
          </a:xfrm>
          <a:prstGeom prst="rect">
            <a:avLst/>
          </a:prstGeom>
        </p:spPr>
      </p:pic>
      <p:sp>
        <p:nvSpPr>
          <p:cNvPr id="15" name="文本框 14"/>
          <p:cNvSpPr txBox="1"/>
          <p:nvPr/>
        </p:nvSpPr>
        <p:spPr>
          <a:xfrm>
            <a:off x="4585335" y="3829050"/>
            <a:ext cx="3463290" cy="922020"/>
          </a:xfrm>
          <a:prstGeom prst="rect">
            <a:avLst/>
          </a:prstGeom>
          <a:noFill/>
        </p:spPr>
        <p:txBody>
          <a:bodyPr wrap="square" rtlCol="0">
            <a:spAutoFit/>
          </a:bodyPr>
          <a:p>
            <a:r>
              <a:rPr lang="en-US" altLang="zh-CN"/>
              <a:t>Genetic operation</a:t>
            </a:r>
            <a:endParaRPr lang="en-US" altLang="zh-CN"/>
          </a:p>
          <a:p>
            <a:pPr marL="285750" indent="-285750">
              <a:buFont typeface="Arial" panose="020B0604020202020204" pitchFamily="34" charset="0"/>
              <a:buChar char="•"/>
            </a:pPr>
            <a:r>
              <a:rPr lang="en-US" altLang="zh-CN" sz="1200"/>
              <a:t>crossover</a:t>
            </a:r>
            <a:endParaRPr lang="en-US" altLang="zh-CN" sz="1200"/>
          </a:p>
          <a:p>
            <a:pPr indent="0">
              <a:buFont typeface="Arial" panose="020B0604020202020204" pitchFamily="34" charset="0"/>
              <a:buNone/>
            </a:pPr>
            <a:endParaRPr lang="en-US" altLang="zh-CN" sz="1200"/>
          </a:p>
          <a:p>
            <a:pPr marL="285750" indent="-285750">
              <a:buFont typeface="Arial" panose="020B0604020202020204" pitchFamily="34" charset="0"/>
              <a:buChar char="•"/>
            </a:pPr>
            <a:r>
              <a:rPr lang="en-US" altLang="zh-CN" sz="1200"/>
              <a:t>mutation</a:t>
            </a:r>
            <a:endParaRPr lang="en-US" altLang="zh-CN" sz="1200"/>
          </a:p>
        </p:txBody>
      </p:sp>
      <p:sp>
        <p:nvSpPr>
          <p:cNvPr id="16" name="文本框 15"/>
          <p:cNvSpPr txBox="1"/>
          <p:nvPr/>
        </p:nvSpPr>
        <p:spPr>
          <a:xfrm>
            <a:off x="4610735" y="3008630"/>
            <a:ext cx="3738880" cy="829945"/>
          </a:xfrm>
          <a:prstGeom prst="rect">
            <a:avLst/>
          </a:prstGeom>
          <a:noFill/>
        </p:spPr>
        <p:txBody>
          <a:bodyPr wrap="square" rtlCol="0">
            <a:spAutoFit/>
          </a:bodyPr>
          <a:p>
            <a:r>
              <a:rPr lang="en-US" altLang="zh-CN" sz="1200"/>
              <a:t>e(i,j) is the Forecasted Values testability parameter of j'th circuit for i'th individual</a:t>
            </a:r>
            <a:endParaRPr lang="en-US" altLang="zh-CN" sz="1200"/>
          </a:p>
          <a:p>
            <a:r>
              <a:rPr lang="en-US" altLang="zh-CN" sz="1200"/>
              <a:t>a(j) is the actual testability parameter of j'th circuit and f(i) reprent the i'th fitness</a:t>
            </a:r>
            <a:endParaRPr lang="en-US" altLang="zh-CN" sz="120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32943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000" spc="225" dirty="0">
                <a:solidFill>
                  <a:schemeClr val="tx2"/>
                </a:solidFill>
                <a:latin typeface="方正明尚简体" panose="02000000000000000000" pitchFamily="2" charset="-122"/>
                <a:ea typeface="方正明尚简体" panose="02000000000000000000" pitchFamily="2" charset="-122"/>
              </a:rPr>
              <a:t>Experimental Results</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sp>
        <p:nvSpPr>
          <p:cNvPr id="8" name="文本框 7"/>
          <p:cNvSpPr txBox="1"/>
          <p:nvPr/>
        </p:nvSpPr>
        <p:spPr>
          <a:xfrm>
            <a:off x="148590" y="1464945"/>
            <a:ext cx="3620770" cy="645160"/>
          </a:xfrm>
          <a:prstGeom prst="rect">
            <a:avLst/>
          </a:prstGeom>
          <a:noFill/>
        </p:spPr>
        <p:txBody>
          <a:bodyPr wrap="square" rtlCol="0">
            <a:spAutoFit/>
          </a:bodyPr>
          <a:p>
            <a:r>
              <a:rPr lang="en-US" altLang="zh-CN"/>
              <a:t>generate FC and TP forecasting model for giving algorithm</a:t>
            </a:r>
            <a:endParaRPr lang="en-US" altLang="zh-CN"/>
          </a:p>
        </p:txBody>
      </p:sp>
      <p:pic>
        <p:nvPicPr>
          <p:cNvPr id="9" name="图片 8"/>
          <p:cNvPicPr>
            <a:picLocks noChangeAspect="1"/>
          </p:cNvPicPr>
          <p:nvPr/>
        </p:nvPicPr>
        <p:blipFill>
          <a:blip r:embed="rId1"/>
          <a:stretch>
            <a:fillRect/>
          </a:stretch>
        </p:blipFill>
        <p:spPr>
          <a:xfrm>
            <a:off x="4389755" y="1358900"/>
            <a:ext cx="3835400" cy="319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74236" y="875737"/>
            <a:ext cx="2995529" cy="1965016"/>
          </a:xfrm>
          <a:prstGeom prst="rect">
            <a:avLst/>
          </a:prstGeom>
        </p:spPr>
      </p:pic>
      <p:sp>
        <p:nvSpPr>
          <p:cNvPr id="8" name="矩形 7"/>
          <p:cNvSpPr/>
          <p:nvPr/>
        </p:nvSpPr>
        <p:spPr>
          <a:xfrm>
            <a:off x="3347058" y="3147814"/>
            <a:ext cx="2449884" cy="583565"/>
          </a:xfrm>
          <a:prstGeom prst="rect">
            <a:avLst/>
          </a:prstGeom>
        </p:spPr>
        <p:txBody>
          <a:bodyPr wrap="square">
            <a:spAutoFit/>
          </a:bodyPr>
          <a:lstStyle/>
          <a:p>
            <a:pPr algn="dist"/>
            <a:r>
              <a:rPr lang="en-US" sz="3200" dirty="0" smtClean="0">
                <a:solidFill>
                  <a:schemeClr val="tx2"/>
                </a:solidFill>
                <a:latin typeface="方正明尚简体" panose="02000000000000000000" pitchFamily="2" charset="-122"/>
                <a:ea typeface="方正明尚简体" panose="02000000000000000000" pitchFamily="2" charset="-122"/>
              </a:rPr>
              <a:t>THANKS</a:t>
            </a:r>
            <a:endParaRPr lang="en-US" sz="3200" dirty="0">
              <a:solidFill>
                <a:schemeClr val="tx2"/>
              </a:solidFill>
              <a:latin typeface="方正明尚简体" panose="02000000000000000000" pitchFamily="2" charset="-122"/>
              <a:ea typeface="方正明尚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1"/>
          <p:cNvSpPr txBox="1">
            <a:spLocks noChangeArrowheads="1"/>
          </p:cNvSpPr>
          <p:nvPr/>
        </p:nvSpPr>
        <p:spPr bwMode="auto">
          <a:xfrm>
            <a:off x="232410" y="371475"/>
            <a:ext cx="80518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spc="225" dirty="0">
                <a:solidFill>
                  <a:schemeClr val="tx2"/>
                </a:solidFill>
                <a:latin typeface="方正明尚简体" panose="02000000000000000000" pitchFamily="2" charset="-122"/>
                <a:ea typeface="方正明尚简体" panose="02000000000000000000" pitchFamily="2" charset="-122"/>
              </a:rPr>
              <a:t>一</a:t>
            </a:r>
            <a:r>
              <a:rPr lang="zh-CN" altLang="en-US" sz="2000" spc="225" dirty="0">
                <a:solidFill>
                  <a:schemeClr val="tx2"/>
                </a:solidFill>
                <a:latin typeface="方正明尚简体" panose="02000000000000000000" pitchFamily="2" charset="-122"/>
                <a:ea typeface="方正明尚简体" panose="02000000000000000000" pitchFamily="2" charset="-122"/>
              </a:rPr>
              <a:t>、</a:t>
            </a:r>
            <a:r>
              <a:rPr lang="en-US" altLang="zh-CN" sz="2000" spc="225" dirty="0">
                <a:solidFill>
                  <a:schemeClr val="tx2"/>
                </a:solidFill>
                <a:latin typeface="方正明尚简体" panose="02000000000000000000" pitchFamily="2" charset="-122"/>
                <a:ea typeface="方正明尚简体" panose="02000000000000000000" pitchFamily="2" charset="-122"/>
              </a:rPr>
              <a:t>LOCSTEPA: Logic-Simulation-Based Test Generation Procedure</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grpSp>
        <p:nvGrpSpPr>
          <p:cNvPr id="13" name="组合 39"/>
          <p:cNvGrpSpPr/>
          <p:nvPr/>
        </p:nvGrpSpPr>
        <p:grpSpPr>
          <a:xfrm>
            <a:off x="1115616" y="1783448"/>
            <a:ext cx="779057" cy="600075"/>
            <a:chOff x="4525013" y="1808163"/>
            <a:chExt cx="1782762" cy="1373187"/>
          </a:xfrm>
          <a:solidFill>
            <a:schemeClr val="accent1"/>
          </a:solidFill>
        </p:grpSpPr>
        <p:sp>
          <p:nvSpPr>
            <p:cNvPr id="15" name="Freeform 8"/>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grpFill/>
            <a:ln>
              <a:noFill/>
            </a:ln>
          </p:spPr>
          <p:txBody>
            <a:bodyPr/>
            <a:lstStyle/>
            <a:p>
              <a:endParaRPr lang="zh-CN" altLang="en-US" sz="2400">
                <a:solidFill>
                  <a:schemeClr val="tx1">
                    <a:lumMod val="65000"/>
                    <a:lumOff val="35000"/>
                  </a:schemeClr>
                </a:solidFill>
                <a:latin typeface="+mn-ea"/>
              </a:endParaRPr>
            </a:p>
          </p:txBody>
        </p:sp>
        <p:sp>
          <p:nvSpPr>
            <p:cNvPr id="16" name="Freeform 9"/>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grpFill/>
            <a:ln>
              <a:noFill/>
            </a:ln>
          </p:spPr>
          <p:txBody>
            <a:bodyPr/>
            <a:lstStyle/>
            <a:p>
              <a:endParaRPr lang="zh-CN" altLang="en-US" sz="2400">
                <a:solidFill>
                  <a:schemeClr val="tx1">
                    <a:lumMod val="65000"/>
                    <a:lumOff val="35000"/>
                  </a:schemeClr>
                </a:solidFill>
                <a:latin typeface="+mn-ea"/>
              </a:endParaRPr>
            </a:p>
          </p:txBody>
        </p:sp>
        <p:sp>
          <p:nvSpPr>
            <p:cNvPr id="17" name="Freeform 21"/>
            <p:cNvSpPr/>
            <p:nvPr/>
          </p:nvSpPr>
          <p:spPr bwMode="auto">
            <a:xfrm>
              <a:off x="5220338" y="2398713"/>
              <a:ext cx="211137" cy="209550"/>
            </a:xfrm>
            <a:custGeom>
              <a:avLst/>
              <a:gdLst>
                <a:gd name="T0" fmla="*/ 165266259 w 129"/>
                <a:gd name="T1" fmla="*/ 0 h 128"/>
                <a:gd name="T2" fmla="*/ 63974511 w 129"/>
                <a:gd name="T3" fmla="*/ 47967305 h 128"/>
                <a:gd name="T4" fmla="*/ 63974511 w 129"/>
                <a:gd name="T5" fmla="*/ 277142972 h 128"/>
                <a:gd name="T6" fmla="*/ 295881500 w 129"/>
                <a:gd name="T7" fmla="*/ 277142972 h 128"/>
                <a:gd name="T8" fmla="*/ 343861974 w 129"/>
                <a:gd name="T9" fmla="*/ 175879571 h 128"/>
                <a:gd name="T10" fmla="*/ 165266259 w 129"/>
                <a:gd name="T11" fmla="*/ 175879571 h 128"/>
                <a:gd name="T12" fmla="*/ 165266259 w 129"/>
                <a:gd name="T13" fmla="*/ 0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tx1">
                    <a:lumMod val="65000"/>
                    <a:lumOff val="35000"/>
                  </a:schemeClr>
                </a:solidFill>
                <a:latin typeface="+mn-ea"/>
              </a:endParaRPr>
            </a:p>
          </p:txBody>
        </p:sp>
        <p:sp>
          <p:nvSpPr>
            <p:cNvPr id="18" name="Freeform 22"/>
            <p:cNvSpPr/>
            <p:nvPr/>
          </p:nvSpPr>
          <p:spPr bwMode="auto">
            <a:xfrm>
              <a:off x="5337813" y="2381250"/>
              <a:ext cx="109537" cy="109538"/>
            </a:xfrm>
            <a:custGeom>
              <a:avLst/>
              <a:gdLst>
                <a:gd name="T0" fmla="*/ 126971102 w 68"/>
                <a:gd name="T1" fmla="*/ 51824361 h 68"/>
                <a:gd name="T2" fmla="*/ 0 w 68"/>
                <a:gd name="T3" fmla="*/ 5182114 h 68"/>
                <a:gd name="T4" fmla="*/ 0 w 68"/>
                <a:gd name="T5" fmla="*/ 176203149 h 68"/>
                <a:gd name="T6" fmla="*/ 171022695 w 68"/>
                <a:gd name="T7" fmla="*/ 176203149 h 68"/>
                <a:gd name="T8" fmla="*/ 126971102 w 68"/>
                <a:gd name="T9" fmla="*/ 51824361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tx1">
                    <a:lumMod val="65000"/>
                    <a:lumOff val="35000"/>
                  </a:schemeClr>
                </a:solidFill>
                <a:latin typeface="+mn-ea"/>
              </a:endParaRPr>
            </a:p>
          </p:txBody>
        </p:sp>
      </p:grpSp>
      <p:sp>
        <p:nvSpPr>
          <p:cNvPr id="19" name="1"/>
          <p:cNvSpPr/>
          <p:nvPr>
            <p:custDataLst>
              <p:tags r:id="rId1"/>
            </p:custDataLst>
          </p:nvPr>
        </p:nvSpPr>
        <p:spPr>
          <a:xfrm>
            <a:off x="2228177" y="1931563"/>
            <a:ext cx="5191959" cy="576580"/>
          </a:xfrm>
          <a:prstGeom prst="rect">
            <a:avLst/>
          </a:prstGeom>
          <a:ln w="12700">
            <a:miter lim="400000"/>
          </a:ln>
        </p:spPr>
        <p:txBody>
          <a:bodyPr wrap="square" lIns="19050" tIns="19050" rIns="19050" bIns="19050" anchor="ctr">
            <a:spAutoFit/>
          </a:bodyPr>
          <a:lstStyle>
            <a:lvl1pPr algn="l">
              <a:lnSpc>
                <a:spcPct val="130000"/>
              </a:lnSpc>
              <a:defRPr sz="2400">
                <a:solidFill>
                  <a:srgbClr val="53585F"/>
                </a:solidFill>
                <a:latin typeface="Lato Light"/>
                <a:ea typeface="Lato Light"/>
                <a:cs typeface="Lato Light"/>
                <a:sym typeface="Lato Light"/>
              </a:defRPr>
            </a:lvl1pPr>
          </a:lstStyle>
          <a:p>
            <a:r>
              <a:rPr lang="zh-CN" altLang="en-US" sz="900" dirty="0">
                <a:solidFill>
                  <a:schemeClr val="tx1">
                    <a:lumMod val="65000"/>
                    <a:lumOff val="35000"/>
                  </a:schemeClr>
                </a:solidFill>
                <a:latin typeface="+mn-ea"/>
                <a:ea typeface="+mn-ea"/>
              </a:rPr>
              <a:t> studied the test sequences generated by several deterministic test generation procedures</a:t>
            </a:r>
            <a:r>
              <a:rPr lang="en-US" altLang="zh-CN" sz="900" dirty="0">
                <a:solidFill>
                  <a:schemeClr val="tx1">
                    <a:lumMod val="65000"/>
                    <a:lumOff val="35000"/>
                  </a:schemeClr>
                </a:solidFill>
                <a:latin typeface="+mn-ea"/>
                <a:ea typeface="+mn-ea"/>
              </a:rPr>
              <a:t>. under these test sequences, the fault-free circuits go through sequences of state transitions that have distinct characteristics.</a:t>
            </a:r>
            <a:endParaRPr lang="en-US" altLang="zh-CN" sz="900" dirty="0">
              <a:solidFill>
                <a:schemeClr val="tx1">
                  <a:lumMod val="65000"/>
                  <a:lumOff val="35000"/>
                </a:schemeClr>
              </a:solidFill>
              <a:latin typeface="+mn-ea"/>
              <a:ea typeface="+mn-ea"/>
            </a:endParaRPr>
          </a:p>
        </p:txBody>
      </p:sp>
      <p:sp>
        <p:nvSpPr>
          <p:cNvPr id="20" name="1"/>
          <p:cNvSpPr/>
          <p:nvPr>
            <p:custDataLst>
              <p:tags r:id="rId2"/>
            </p:custDataLst>
          </p:nvPr>
        </p:nvSpPr>
        <p:spPr>
          <a:xfrm>
            <a:off x="2228178" y="1655825"/>
            <a:ext cx="2476500" cy="332740"/>
          </a:xfrm>
          <a:prstGeom prst="rect">
            <a:avLst/>
          </a:prstGeom>
          <a:ln w="12700">
            <a:miter lim="400000"/>
          </a:ln>
        </p:spPr>
        <p:txBody>
          <a:bodyPr wrap="none" lIns="19050" tIns="19050" rIns="19050" bIns="19050" anchor="ctr">
            <a:spAutoFit/>
          </a:bodyPr>
          <a:lstStyle>
            <a:lvl1pPr algn="l">
              <a:defRPr sz="4000">
                <a:solidFill>
                  <a:srgbClr val="A6AAA9"/>
                </a:solidFill>
                <a:latin typeface="Lato Light"/>
                <a:ea typeface="Lato Light"/>
                <a:cs typeface="Lato Light"/>
                <a:sym typeface="Lato Light"/>
              </a:defRPr>
            </a:lvl1pPr>
          </a:lstStyle>
          <a:p>
            <a:pPr defTabSz="597535">
              <a:lnSpc>
                <a:spcPct val="120000"/>
              </a:lnSpc>
              <a:spcBef>
                <a:spcPct val="20000"/>
              </a:spcBef>
              <a:defRPr/>
            </a:pPr>
            <a:r>
              <a:rPr lang="en-US" altLang="zh-CN" sz="1600" dirty="0">
                <a:solidFill>
                  <a:schemeClr val="tx1">
                    <a:lumMod val="65000"/>
                    <a:lumOff val="35000"/>
                  </a:schemeClr>
                </a:solidFill>
                <a:latin typeface="+mn-ea"/>
                <a:ea typeface="+mn-ea"/>
                <a:sym typeface="Arial" panose="020B0604020202020204" pitchFamily="34" charset="0"/>
              </a:rPr>
              <a:t>Find out characteristics</a:t>
            </a:r>
            <a:r>
              <a:rPr lang="en-US" altLang="zh-CN" sz="1500" dirty="0">
                <a:solidFill>
                  <a:schemeClr val="tx1">
                    <a:lumMod val="65000"/>
                    <a:lumOff val="35000"/>
                  </a:schemeClr>
                </a:solidFill>
                <a:latin typeface="+mn-ea"/>
                <a:ea typeface="+mn-ea"/>
                <a:sym typeface="Arial" panose="020B0604020202020204" pitchFamily="34" charset="0"/>
              </a:rPr>
              <a:t> </a:t>
            </a:r>
            <a:endParaRPr lang="en-US" altLang="zh-CN" sz="1500" dirty="0">
              <a:solidFill>
                <a:schemeClr val="tx1">
                  <a:lumMod val="65000"/>
                  <a:lumOff val="35000"/>
                </a:schemeClr>
              </a:solidFill>
              <a:latin typeface="+mn-ea"/>
              <a:ea typeface="+mn-ea"/>
              <a:sym typeface="Arial" panose="020B0604020202020204" pitchFamily="34" charset="0"/>
            </a:endParaRPr>
          </a:p>
        </p:txBody>
      </p:sp>
      <p:grpSp>
        <p:nvGrpSpPr>
          <p:cNvPr id="21" name="组合 39"/>
          <p:cNvGrpSpPr/>
          <p:nvPr/>
        </p:nvGrpSpPr>
        <p:grpSpPr>
          <a:xfrm>
            <a:off x="1658457" y="3121638"/>
            <a:ext cx="779057" cy="600075"/>
            <a:chOff x="4525013" y="1808163"/>
            <a:chExt cx="1782762" cy="1373187"/>
          </a:xfrm>
          <a:solidFill>
            <a:schemeClr val="accent2"/>
          </a:solidFill>
        </p:grpSpPr>
        <p:sp>
          <p:nvSpPr>
            <p:cNvPr id="22" name="Freeform 8"/>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grpFill/>
            <a:ln>
              <a:noFill/>
            </a:ln>
          </p:spPr>
          <p:txBody>
            <a:bodyPr/>
            <a:lstStyle/>
            <a:p>
              <a:endParaRPr lang="zh-CN" altLang="en-US" sz="2400">
                <a:solidFill>
                  <a:schemeClr val="tx1">
                    <a:lumMod val="65000"/>
                    <a:lumOff val="35000"/>
                  </a:schemeClr>
                </a:solidFill>
                <a:latin typeface="+mn-ea"/>
              </a:endParaRPr>
            </a:p>
          </p:txBody>
        </p:sp>
        <p:sp>
          <p:nvSpPr>
            <p:cNvPr id="23" name="Freeform 9"/>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grpFill/>
            <a:ln>
              <a:noFill/>
            </a:ln>
          </p:spPr>
          <p:txBody>
            <a:bodyPr/>
            <a:lstStyle/>
            <a:p>
              <a:endParaRPr lang="zh-CN" altLang="en-US" sz="2400">
                <a:solidFill>
                  <a:schemeClr val="tx1">
                    <a:lumMod val="65000"/>
                    <a:lumOff val="35000"/>
                  </a:schemeClr>
                </a:solidFill>
                <a:latin typeface="+mn-ea"/>
              </a:endParaRPr>
            </a:p>
          </p:txBody>
        </p:sp>
        <p:sp>
          <p:nvSpPr>
            <p:cNvPr id="24" name="Freeform 21"/>
            <p:cNvSpPr/>
            <p:nvPr/>
          </p:nvSpPr>
          <p:spPr bwMode="auto">
            <a:xfrm>
              <a:off x="5220338" y="2398713"/>
              <a:ext cx="211137" cy="209550"/>
            </a:xfrm>
            <a:custGeom>
              <a:avLst/>
              <a:gdLst>
                <a:gd name="T0" fmla="*/ 165266259 w 129"/>
                <a:gd name="T1" fmla="*/ 0 h 128"/>
                <a:gd name="T2" fmla="*/ 63974511 w 129"/>
                <a:gd name="T3" fmla="*/ 47967305 h 128"/>
                <a:gd name="T4" fmla="*/ 63974511 w 129"/>
                <a:gd name="T5" fmla="*/ 277142972 h 128"/>
                <a:gd name="T6" fmla="*/ 295881500 w 129"/>
                <a:gd name="T7" fmla="*/ 277142972 h 128"/>
                <a:gd name="T8" fmla="*/ 343861974 w 129"/>
                <a:gd name="T9" fmla="*/ 175879571 h 128"/>
                <a:gd name="T10" fmla="*/ 165266259 w 129"/>
                <a:gd name="T11" fmla="*/ 175879571 h 128"/>
                <a:gd name="T12" fmla="*/ 165266259 w 129"/>
                <a:gd name="T13" fmla="*/ 0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tx1">
                    <a:lumMod val="65000"/>
                    <a:lumOff val="35000"/>
                  </a:schemeClr>
                </a:solidFill>
                <a:latin typeface="+mn-ea"/>
              </a:endParaRPr>
            </a:p>
          </p:txBody>
        </p:sp>
        <p:sp>
          <p:nvSpPr>
            <p:cNvPr id="25" name="Freeform 22"/>
            <p:cNvSpPr/>
            <p:nvPr/>
          </p:nvSpPr>
          <p:spPr bwMode="auto">
            <a:xfrm>
              <a:off x="5337813" y="2381250"/>
              <a:ext cx="109537" cy="109538"/>
            </a:xfrm>
            <a:custGeom>
              <a:avLst/>
              <a:gdLst>
                <a:gd name="T0" fmla="*/ 126971102 w 68"/>
                <a:gd name="T1" fmla="*/ 51824361 h 68"/>
                <a:gd name="T2" fmla="*/ 0 w 68"/>
                <a:gd name="T3" fmla="*/ 5182114 h 68"/>
                <a:gd name="T4" fmla="*/ 0 w 68"/>
                <a:gd name="T5" fmla="*/ 176203149 h 68"/>
                <a:gd name="T6" fmla="*/ 171022695 w 68"/>
                <a:gd name="T7" fmla="*/ 176203149 h 68"/>
                <a:gd name="T8" fmla="*/ 126971102 w 68"/>
                <a:gd name="T9" fmla="*/ 51824361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tx1">
                    <a:lumMod val="65000"/>
                    <a:lumOff val="35000"/>
                  </a:schemeClr>
                </a:solidFill>
                <a:latin typeface="+mn-ea"/>
              </a:endParaRPr>
            </a:p>
          </p:txBody>
        </p:sp>
      </p:grpSp>
      <p:sp>
        <p:nvSpPr>
          <p:cNvPr id="26" name="1"/>
          <p:cNvSpPr/>
          <p:nvPr>
            <p:custDataLst>
              <p:tags r:id="rId3"/>
            </p:custDataLst>
          </p:nvPr>
        </p:nvSpPr>
        <p:spPr>
          <a:xfrm>
            <a:off x="2633858" y="3323411"/>
            <a:ext cx="5191959" cy="935355"/>
          </a:xfrm>
          <a:prstGeom prst="rect">
            <a:avLst/>
          </a:prstGeom>
          <a:ln w="12700">
            <a:miter lim="400000"/>
          </a:ln>
        </p:spPr>
        <p:txBody>
          <a:bodyPr wrap="square" lIns="19050" tIns="19050" rIns="19050" bIns="19050" anchor="ctr">
            <a:spAutoFit/>
          </a:bodyPr>
          <a:lstStyle>
            <a:lvl1pPr algn="l">
              <a:lnSpc>
                <a:spcPct val="130000"/>
              </a:lnSpc>
              <a:defRPr sz="2400">
                <a:solidFill>
                  <a:srgbClr val="53585F"/>
                </a:solidFill>
                <a:latin typeface="Lato Light"/>
                <a:ea typeface="Lato Light"/>
                <a:cs typeface="Lato Light"/>
                <a:sym typeface="Lato Light"/>
              </a:defRPr>
            </a:lvl1pPr>
          </a:lstStyle>
          <a:p>
            <a:r>
              <a:rPr lang="zh-CN" altLang="en-US" sz="900" dirty="0">
                <a:solidFill>
                  <a:schemeClr val="tx1">
                    <a:lumMod val="65000"/>
                    <a:lumOff val="35000"/>
                  </a:schemeClr>
                </a:solidFill>
                <a:latin typeface="+mn-ea"/>
                <a:ea typeface="+mn-ea"/>
              </a:rPr>
              <a:t>using logic simulation on the fault-free circuit and considering a number of random patterns as candidates for inclusion in the test sequence at every time unit</a:t>
            </a:r>
            <a:r>
              <a:rPr lang="en-US" altLang="zh-CN" sz="900" dirty="0">
                <a:solidFill>
                  <a:schemeClr val="tx1">
                    <a:lumMod val="65000"/>
                    <a:lumOff val="35000"/>
                  </a:schemeClr>
                </a:solidFill>
                <a:latin typeface="+mn-ea"/>
                <a:ea typeface="+mn-ea"/>
              </a:rPr>
              <a:t>.  make the fault-free circuit go through a sequence of state transitions that has characteristics</a:t>
            </a:r>
            <a:endParaRPr lang="en-US" altLang="zh-CN" sz="900" dirty="0">
              <a:solidFill>
                <a:schemeClr val="tx1">
                  <a:lumMod val="65000"/>
                  <a:lumOff val="35000"/>
                </a:schemeClr>
              </a:solidFill>
              <a:latin typeface="+mn-ea"/>
              <a:ea typeface="+mn-ea"/>
            </a:endParaRPr>
          </a:p>
          <a:p>
            <a:r>
              <a:rPr lang="en-US" altLang="zh-CN" sz="900" dirty="0">
                <a:solidFill>
                  <a:schemeClr val="tx1">
                    <a:lumMod val="65000"/>
                    <a:lumOff val="35000"/>
                  </a:schemeClr>
                </a:solidFill>
                <a:latin typeface="+mn-ea"/>
                <a:ea typeface="+mn-ea"/>
              </a:rPr>
              <a:t>very similar to the sequence of state transitions it goes through under deterministic test sequences</a:t>
            </a:r>
            <a:endParaRPr lang="en-US" altLang="zh-CN" sz="900" dirty="0">
              <a:solidFill>
                <a:schemeClr val="tx1">
                  <a:lumMod val="65000"/>
                  <a:lumOff val="35000"/>
                </a:schemeClr>
              </a:solidFill>
              <a:latin typeface="+mn-ea"/>
              <a:ea typeface="+mn-ea"/>
            </a:endParaRPr>
          </a:p>
        </p:txBody>
      </p:sp>
      <p:sp>
        <p:nvSpPr>
          <p:cNvPr id="27" name="1"/>
          <p:cNvSpPr/>
          <p:nvPr>
            <p:custDataLst>
              <p:tags r:id="rId4"/>
            </p:custDataLst>
          </p:nvPr>
        </p:nvSpPr>
        <p:spPr>
          <a:xfrm>
            <a:off x="2559564" y="2999730"/>
            <a:ext cx="4203700" cy="332740"/>
          </a:xfrm>
          <a:prstGeom prst="rect">
            <a:avLst/>
          </a:prstGeom>
          <a:ln w="12700">
            <a:miter lim="400000"/>
          </a:ln>
        </p:spPr>
        <p:txBody>
          <a:bodyPr wrap="none" lIns="19050" tIns="19050" rIns="19050" bIns="19050" anchor="ctr">
            <a:spAutoFit/>
          </a:bodyPr>
          <a:lstStyle>
            <a:lvl1pPr algn="l">
              <a:defRPr sz="4000">
                <a:solidFill>
                  <a:srgbClr val="A6AAA9"/>
                </a:solidFill>
                <a:latin typeface="Lato Light"/>
                <a:ea typeface="Lato Light"/>
                <a:cs typeface="Lato Light"/>
                <a:sym typeface="Lato Light"/>
              </a:defRPr>
            </a:lvl1pPr>
          </a:lstStyle>
          <a:p>
            <a:pPr defTabSz="597535">
              <a:lnSpc>
                <a:spcPct val="120000"/>
              </a:lnSpc>
              <a:spcBef>
                <a:spcPct val="20000"/>
              </a:spcBef>
              <a:defRPr/>
            </a:pPr>
            <a:r>
              <a:rPr lang="en-US" altLang="es-ES_tradnl" sz="1600" dirty="0">
                <a:solidFill>
                  <a:schemeClr val="tx1">
                    <a:lumMod val="65000"/>
                    <a:lumOff val="35000"/>
                  </a:schemeClr>
                </a:solidFill>
                <a:latin typeface="+mn-ea"/>
                <a:ea typeface="+mn-ea"/>
                <a:sym typeface="Arial" panose="020B0604020202020204" pitchFamily="34" charset="0"/>
              </a:rPr>
              <a:t>Test generation using those charcteistics</a:t>
            </a:r>
            <a:r>
              <a:rPr lang="en-US" altLang="es-ES_tradnl" sz="1500" dirty="0">
                <a:solidFill>
                  <a:schemeClr val="tx1">
                    <a:lumMod val="65000"/>
                    <a:lumOff val="35000"/>
                  </a:schemeClr>
                </a:solidFill>
                <a:latin typeface="+mn-ea"/>
                <a:ea typeface="+mn-ea"/>
                <a:sym typeface="Arial" panose="020B0604020202020204" pitchFamily="34" charset="0"/>
              </a:rPr>
              <a:t> </a:t>
            </a:r>
            <a:endParaRPr lang="en-US" altLang="es-ES_tradnl" sz="1500" dirty="0">
              <a:solidFill>
                <a:schemeClr val="tx1">
                  <a:lumMod val="65000"/>
                  <a:lumOff val="35000"/>
                </a:schemeClr>
              </a:solidFill>
              <a:latin typeface="+mn-ea"/>
              <a:ea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20" y="697230"/>
            <a:ext cx="8005445" cy="4030980"/>
          </a:xfrm>
          <a:prstGeom prst="rect">
            <a:avLst/>
          </a:prstGeom>
          <a:noFill/>
        </p:spPr>
        <p:txBody>
          <a:bodyPr wrap="square" rtlCol="0">
            <a:spAutoFit/>
          </a:bodyPr>
          <a:p>
            <a:r>
              <a:rPr lang="en-US" altLang="zh-CN" sz="1600"/>
              <a:t>From test generation sequences, get 5 guidelines:</a:t>
            </a:r>
            <a:endParaRPr lang="zh-CN" altLang="en-US" sz="1600"/>
          </a:p>
          <a:p>
            <a:r>
              <a:rPr lang="zh-CN" altLang="en-US" sz="1600"/>
              <a:t>Guideline 1: Generate an imitation test sequence that</a:t>
            </a:r>
            <a:endParaRPr lang="zh-CN" altLang="en-US" sz="1600"/>
          </a:p>
          <a:p>
            <a:r>
              <a:rPr lang="zh-CN" altLang="en-US" sz="1600"/>
              <a:t>brings the fault-free circuit into as many different states as</a:t>
            </a:r>
            <a:endParaRPr lang="zh-CN" altLang="en-US" sz="1600"/>
          </a:p>
          <a:p>
            <a:r>
              <a:rPr lang="zh-CN" altLang="en-US" sz="1600"/>
              <a:t>possible.</a:t>
            </a:r>
            <a:endParaRPr lang="zh-CN" altLang="en-US" sz="1600"/>
          </a:p>
          <a:p>
            <a:r>
              <a:rPr lang="zh-CN" altLang="en-US" sz="1600"/>
              <a:t>Guideline 2: If no new states can be reached, generate the</a:t>
            </a:r>
            <a:endParaRPr lang="zh-CN" altLang="en-US" sz="1600"/>
          </a:p>
          <a:p>
            <a:r>
              <a:rPr lang="zh-CN" altLang="en-US" sz="1600"/>
              <a:t>imitation test sequench such that it repeats the states already</a:t>
            </a:r>
            <a:endParaRPr lang="zh-CN" altLang="en-US" sz="1600"/>
          </a:p>
          <a:p>
            <a:r>
              <a:rPr lang="zh-CN" altLang="en-US" sz="1600"/>
              <a:t>reached before in the order they were reached for the first time.</a:t>
            </a:r>
            <a:endParaRPr lang="zh-CN" altLang="en-US" sz="1600"/>
          </a:p>
          <a:p>
            <a:r>
              <a:rPr lang="zh-CN" altLang="en-US" sz="1600"/>
              <a:t>Guideline 3: When it is impossible to reach a new state or</a:t>
            </a:r>
            <a:endParaRPr lang="zh-CN" altLang="en-US" sz="1600"/>
          </a:p>
          <a:p>
            <a:r>
              <a:rPr lang="zh-CN" altLang="en-US" sz="1600"/>
              <a:t>repeat a preceding sequence, select the lowest index state that</a:t>
            </a:r>
            <a:endParaRPr lang="zh-CN" altLang="en-US" sz="1600"/>
          </a:p>
          <a:p>
            <a:r>
              <a:rPr lang="zh-CN" altLang="en-US" sz="1600"/>
              <a:t>can be reached.</a:t>
            </a:r>
            <a:endParaRPr lang="zh-CN" altLang="en-US" sz="1600"/>
          </a:p>
          <a:p>
            <a:r>
              <a:rPr lang="zh-CN" altLang="en-US" sz="1600"/>
              <a:t>Guideline 4: When it is impossible to reach a new state</a:t>
            </a:r>
            <a:endParaRPr lang="zh-CN" altLang="en-US" sz="1600"/>
          </a:p>
          <a:p>
            <a:r>
              <a:rPr lang="zh-CN" altLang="en-US" sz="1600"/>
              <a:t>or repeat a preceding sequence, select a state that has been</a:t>
            </a:r>
            <a:endParaRPr lang="zh-CN" altLang="en-US" sz="1600"/>
          </a:p>
          <a:p>
            <a:r>
              <a:rPr lang="zh-CN" altLang="en-US" sz="1600"/>
              <a:t>visited a minimum number of times. if a choice exists, select</a:t>
            </a:r>
            <a:endParaRPr lang="zh-CN" altLang="en-US" sz="1600"/>
          </a:p>
          <a:p>
            <a:r>
              <a:rPr lang="zh-CN" altLang="en-US" sz="1600"/>
              <a:t>the lowest index state.</a:t>
            </a:r>
            <a:endParaRPr lang="zh-CN" altLang="en-US" sz="1600"/>
          </a:p>
          <a:p>
            <a:r>
              <a:rPr lang="zh-CN" altLang="en-US" sz="1600"/>
              <a:t>Guideline 5: Generate an imitation test sequence using as</a:t>
            </a:r>
            <a:endParaRPr lang="zh-CN" altLang="en-US" sz="1600"/>
          </a:p>
          <a:p>
            <a:r>
              <a:rPr lang="zh-CN" altLang="en-US" sz="1600"/>
              <a:t>many different total states as possible.</a:t>
            </a:r>
            <a:endParaRPr lang="zh-CN" altLang="en-US" sz="1600"/>
          </a:p>
        </p:txBody>
      </p:sp>
      <p:sp>
        <p:nvSpPr>
          <p:cNvPr id="4" name="文本框 11"/>
          <p:cNvSpPr txBox="1">
            <a:spLocks noChangeArrowheads="1"/>
          </p:cNvSpPr>
          <p:nvPr/>
        </p:nvSpPr>
        <p:spPr bwMode="auto">
          <a:xfrm>
            <a:off x="214035" y="123790"/>
            <a:ext cx="17386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000" spc="225" dirty="0">
                <a:solidFill>
                  <a:schemeClr val="tx2"/>
                </a:solidFill>
                <a:latin typeface="方正明尚简体" panose="02000000000000000000" pitchFamily="2" charset="-122"/>
                <a:ea typeface="方正明尚简体" panose="02000000000000000000" pitchFamily="2" charset="-122"/>
              </a:rPr>
              <a:t>Guidelines</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17386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000" spc="225" dirty="0">
                <a:solidFill>
                  <a:schemeClr val="tx2"/>
                </a:solidFill>
                <a:latin typeface="方正明尚简体" panose="02000000000000000000" pitchFamily="2" charset="-122"/>
                <a:ea typeface="方正明尚简体" panose="02000000000000000000" pitchFamily="2" charset="-122"/>
              </a:rPr>
              <a:t>Procedures  </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sp>
        <p:nvSpPr>
          <p:cNvPr id="3" name="文本框 2"/>
          <p:cNvSpPr txBox="1"/>
          <p:nvPr/>
        </p:nvSpPr>
        <p:spPr>
          <a:xfrm>
            <a:off x="504825" y="561975"/>
            <a:ext cx="3952875" cy="3969385"/>
          </a:xfrm>
          <a:prstGeom prst="rect">
            <a:avLst/>
          </a:prstGeom>
          <a:noFill/>
        </p:spPr>
        <p:txBody>
          <a:bodyPr wrap="square" rtlCol="0">
            <a:spAutoFit/>
          </a:bodyPr>
          <a:p>
            <a:pPr marL="285750" indent="-285750">
              <a:buFont typeface="Arial" panose="020B0604020202020204" pitchFamily="34" charset="0"/>
              <a:buChar char="•"/>
            </a:pPr>
            <a:r>
              <a:rPr lang="en-US" altLang="zh-CN"/>
              <a:t>procedure1:based on Guidelines 1,2, 4, and 5</a:t>
            </a:r>
            <a:endParaRPr lang="en-US" altLang="zh-CN"/>
          </a:p>
          <a:p>
            <a:pPr marL="285750" indent="-285750">
              <a:buFont typeface="Arial" panose="020B0604020202020204" pitchFamily="34" charset="0"/>
              <a:buChar char="•"/>
            </a:pPr>
            <a:r>
              <a:rPr lang="en-US" altLang="zh-CN">
                <a:sym typeface="+mn-ea"/>
              </a:rPr>
              <a:t>procedure2:based on Guidelines 1,2, 3, and 5(as right)</a:t>
            </a:r>
            <a:endParaRPr lang="en-US" altLang="zh-CN"/>
          </a:p>
          <a:p>
            <a:pPr marL="285750" indent="-285750">
              <a:buFont typeface="Arial" panose="020B0604020202020204" pitchFamily="34" charset="0"/>
              <a:buChar char="•"/>
            </a:pPr>
            <a:r>
              <a:rPr lang="en-US" altLang="zh-CN"/>
              <a:t>procedure3:in order to generate thest sequences of length L, fisrtly, generating individual sequence of length </a:t>
            </a:r>
            <a:r>
              <a:rPr lang="en-US" altLang="zh-CN">
                <a:latin typeface="Arial" panose="020B0604020202020204" pitchFamily="34" charset="0"/>
                <a:cs typeface="Arial" panose="020B0604020202020204" pitchFamily="34" charset="0"/>
              </a:rPr>
              <a:t>∆ </a:t>
            </a:r>
            <a:r>
              <a:rPr lang="en-US" altLang="zh-CN">
                <a:sym typeface="+mn-ea"/>
              </a:rPr>
              <a:t>by</a:t>
            </a:r>
            <a:r>
              <a:rPr lang="en-US" altLang="zh-CN">
                <a:latin typeface="Arial" panose="020B0604020202020204" pitchFamily="34" charset="0"/>
                <a:cs typeface="Arial" panose="020B0604020202020204" pitchFamily="34" charset="0"/>
              </a:rPr>
              <a:t> </a:t>
            </a:r>
            <a:r>
              <a:rPr lang="en-US" altLang="zh-CN">
                <a:sym typeface="+mn-ea"/>
              </a:rPr>
              <a:t>using procedure1</a:t>
            </a:r>
            <a:r>
              <a:rPr lang="en-US" altLang="zh-CN">
                <a:sym typeface="+mn-ea"/>
              </a:rPr>
              <a:t>, and repeat L/</a:t>
            </a:r>
            <a:r>
              <a:rPr lang="en-US" altLang="zh-CN">
                <a:latin typeface="Arial" panose="020B0604020202020204" pitchFamily="34" charset="0"/>
                <a:cs typeface="Arial" panose="020B0604020202020204" pitchFamily="34" charset="0"/>
                <a:sym typeface="+mn-ea"/>
              </a:rPr>
              <a:t>∆ </a:t>
            </a:r>
            <a:r>
              <a:rPr lang="en-US" altLang="zh-CN">
                <a:sym typeface="+mn-ea"/>
              </a:rPr>
              <a:t>times</a:t>
            </a:r>
            <a:r>
              <a:rPr lang="zh-CN" altLang="en-US">
                <a:sym typeface="+mn-ea"/>
              </a:rPr>
              <a:t>，</a:t>
            </a:r>
            <a:r>
              <a:rPr lang="en-US" altLang="zh-CN">
                <a:sym typeface="+mn-ea"/>
              </a:rPr>
              <a:t>and then concatenate</a:t>
            </a:r>
            <a:endParaRPr lang="en-US" altLang="zh-CN">
              <a:sym typeface="+mn-ea"/>
            </a:endParaRPr>
          </a:p>
          <a:p>
            <a:pPr marL="285750" indent="-285750">
              <a:buFont typeface="Arial" panose="020B0604020202020204" pitchFamily="34" charset="0"/>
              <a:buChar char="•"/>
            </a:pPr>
            <a:r>
              <a:rPr lang="en-US" altLang="zh-CN">
                <a:sym typeface="+mn-ea"/>
              </a:rPr>
              <a:t>procedure4:same to procedure3 but generating individual sequence by using procedure2</a:t>
            </a:r>
            <a:endParaRPr lang="en-US" altLang="zh-CN">
              <a:latin typeface="Arial" panose="020B0604020202020204" pitchFamily="34" charset="0"/>
              <a:cs typeface="Arial" panose="020B0604020202020204" pitchFamily="34" charset="0"/>
              <a:sym typeface="+mn-ea"/>
            </a:endParaRPr>
          </a:p>
        </p:txBody>
      </p:sp>
      <p:pic>
        <p:nvPicPr>
          <p:cNvPr id="5" name="图片 4"/>
          <p:cNvPicPr>
            <a:picLocks noChangeAspect="1"/>
          </p:cNvPicPr>
          <p:nvPr/>
        </p:nvPicPr>
        <p:blipFill>
          <a:blip r:embed="rId1"/>
          <a:stretch>
            <a:fillRect/>
          </a:stretch>
        </p:blipFill>
        <p:spPr>
          <a:xfrm>
            <a:off x="5503545" y="428625"/>
            <a:ext cx="2800985" cy="4235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31388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000" spc="225" dirty="0">
                <a:solidFill>
                  <a:schemeClr val="tx2"/>
                </a:solidFill>
                <a:latin typeface="方正明尚简体" panose="02000000000000000000" pitchFamily="2" charset="-122"/>
                <a:ea typeface="方正明尚简体" panose="02000000000000000000" pitchFamily="2" charset="-122"/>
              </a:rPr>
              <a:t>Experimental Result</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pic>
        <p:nvPicPr>
          <p:cNvPr id="5" name="图片 4"/>
          <p:cNvPicPr>
            <a:picLocks noChangeAspect="1"/>
          </p:cNvPicPr>
          <p:nvPr/>
        </p:nvPicPr>
        <p:blipFill>
          <a:blip r:embed="rId1"/>
          <a:stretch>
            <a:fillRect/>
          </a:stretch>
        </p:blipFill>
        <p:spPr>
          <a:xfrm>
            <a:off x="553085" y="710565"/>
            <a:ext cx="3565525" cy="1996440"/>
          </a:xfrm>
          <a:prstGeom prst="rect">
            <a:avLst/>
          </a:prstGeom>
        </p:spPr>
      </p:pic>
      <p:pic>
        <p:nvPicPr>
          <p:cNvPr id="6" name="图片 5"/>
          <p:cNvPicPr>
            <a:picLocks noChangeAspect="1"/>
          </p:cNvPicPr>
          <p:nvPr/>
        </p:nvPicPr>
        <p:blipFill>
          <a:blip r:embed="rId2"/>
          <a:stretch>
            <a:fillRect/>
          </a:stretch>
        </p:blipFill>
        <p:spPr>
          <a:xfrm>
            <a:off x="695325" y="2823210"/>
            <a:ext cx="3423285" cy="1926590"/>
          </a:xfrm>
          <a:prstGeom prst="rect">
            <a:avLst/>
          </a:prstGeom>
        </p:spPr>
      </p:pic>
      <p:pic>
        <p:nvPicPr>
          <p:cNvPr id="7" name="图片 6"/>
          <p:cNvPicPr>
            <a:picLocks noChangeAspect="1"/>
          </p:cNvPicPr>
          <p:nvPr/>
        </p:nvPicPr>
        <p:blipFill>
          <a:blip r:embed="rId3"/>
          <a:stretch>
            <a:fillRect/>
          </a:stretch>
        </p:blipFill>
        <p:spPr>
          <a:xfrm>
            <a:off x="4777740" y="408940"/>
            <a:ext cx="3339465" cy="2936240"/>
          </a:xfrm>
          <a:prstGeom prst="rect">
            <a:avLst/>
          </a:prstGeom>
        </p:spPr>
      </p:pic>
      <p:sp>
        <p:nvSpPr>
          <p:cNvPr id="8" name="文本框 7"/>
          <p:cNvSpPr txBox="1"/>
          <p:nvPr/>
        </p:nvSpPr>
        <p:spPr>
          <a:xfrm>
            <a:off x="4704080" y="3437890"/>
            <a:ext cx="3468370" cy="1383665"/>
          </a:xfrm>
          <a:prstGeom prst="rect">
            <a:avLst/>
          </a:prstGeom>
          <a:noFill/>
        </p:spPr>
        <p:txBody>
          <a:bodyPr wrap="square" rtlCol="0">
            <a:spAutoFit/>
          </a:bodyPr>
          <a:p>
            <a:r>
              <a:rPr lang="zh-CN" altLang="en-US" sz="1200"/>
              <a:t>the fault coverage of LOCSTEP is always better than that of pure random patterns. It is close to and sometimes even higher than the fault coverage of HITEC. It is higher than the fault coverage of [11] in most cases, and higher than [15] in many of the circuits.</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7845" y="768985"/>
            <a:ext cx="6957060" cy="1568450"/>
          </a:xfrm>
          <a:prstGeom prst="rect">
            <a:avLst/>
          </a:prstGeom>
          <a:noFill/>
        </p:spPr>
        <p:txBody>
          <a:bodyPr wrap="square" rtlCol="0">
            <a:spAutoFit/>
          </a:bodyPr>
          <a:p>
            <a:pPr marL="285750" indent="-285750">
              <a:buFont typeface="Arial" panose="020B0604020202020204" pitchFamily="34" charset="0"/>
              <a:buChar char="•"/>
            </a:pPr>
            <a:r>
              <a:rPr lang="zh-CN" altLang="en-US" sz="1600"/>
              <a:t>The distance between consecutive states and consecutive input patterns (the distance between two vectors </a:t>
            </a:r>
            <a:r>
              <a:rPr lang="en-US" altLang="zh-CN" sz="1600"/>
              <a:t>v1</a:t>
            </a:r>
            <a:r>
              <a:rPr lang="zh-CN" altLang="en-US" sz="1600"/>
              <a:t> and </a:t>
            </a:r>
            <a:r>
              <a:rPr lang="en-US" altLang="zh-CN" sz="1600"/>
              <a:t>v2 </a:t>
            </a:r>
            <a:r>
              <a:rPr lang="zh-CN" altLang="en-US" sz="1600"/>
              <a:t>is the number of bits where </a:t>
            </a:r>
            <a:r>
              <a:rPr lang="en-US" altLang="zh-CN" sz="1600"/>
              <a:t>v1</a:t>
            </a:r>
            <a:r>
              <a:rPr lang="zh-CN" altLang="en-US" sz="1600"/>
              <a:t> and </a:t>
            </a:r>
            <a:r>
              <a:rPr lang="en-US" altLang="zh-CN" sz="1600"/>
              <a:t>v2 </a:t>
            </a:r>
            <a:r>
              <a:rPr lang="zh-CN" altLang="en-US" sz="1600"/>
              <a:t>are specified to</a:t>
            </a:r>
            <a:endParaRPr lang="zh-CN" altLang="en-US" sz="1600"/>
          </a:p>
          <a:p>
            <a:r>
              <a:rPr lang="zh-CN" altLang="en-US" sz="1600"/>
              <a:t>opposite </a:t>
            </a:r>
            <a:r>
              <a:rPr lang="en-US" altLang="zh-CN" sz="1600"/>
              <a:t>{0,1}</a:t>
            </a:r>
            <a:r>
              <a:rPr lang="zh-CN" altLang="en-US" sz="1600"/>
              <a:t> values).</a:t>
            </a:r>
            <a:endParaRPr lang="zh-CN" altLang="en-US" sz="1600"/>
          </a:p>
          <a:p>
            <a:pPr marL="285750" indent="-285750">
              <a:buFont typeface="Arial" panose="020B0604020202020204" pitchFamily="34" charset="0"/>
              <a:buChar char="•"/>
            </a:pPr>
            <a:r>
              <a:rPr lang="zh-CN" altLang="en-US" sz="1600"/>
              <a:t>The weights of the states and input patterns (the weight of a vector </a:t>
            </a:r>
            <a:r>
              <a:rPr lang="en-US" altLang="zh-CN" sz="1600"/>
              <a:t>v</a:t>
            </a:r>
            <a:r>
              <a:rPr lang="zh-CN" altLang="en-US" sz="1600"/>
              <a:t> is the number of bits specified to 1 in </a:t>
            </a:r>
            <a:r>
              <a:rPr lang="en-US" altLang="zh-CN" sz="1600"/>
              <a:t>v).</a:t>
            </a:r>
            <a:endParaRPr lang="en-US" altLang="zh-CN" sz="1600"/>
          </a:p>
        </p:txBody>
      </p:sp>
      <p:sp>
        <p:nvSpPr>
          <p:cNvPr id="4" name="文本框 11"/>
          <p:cNvSpPr txBox="1">
            <a:spLocks noChangeArrowheads="1"/>
          </p:cNvSpPr>
          <p:nvPr/>
        </p:nvSpPr>
        <p:spPr bwMode="auto">
          <a:xfrm>
            <a:off x="214035" y="123790"/>
            <a:ext cx="5005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000" spc="225" dirty="0">
                <a:solidFill>
                  <a:schemeClr val="tx2"/>
                </a:solidFill>
                <a:latin typeface="方正明尚简体" panose="02000000000000000000" pitchFamily="2" charset="-122"/>
                <a:ea typeface="方正明尚简体" panose="02000000000000000000" pitchFamily="2" charset="-122"/>
              </a:rPr>
              <a:t>Distance and Weight Information</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pic>
        <p:nvPicPr>
          <p:cNvPr id="3" name="图片 2"/>
          <p:cNvPicPr>
            <a:picLocks noChangeAspect="1"/>
          </p:cNvPicPr>
          <p:nvPr/>
        </p:nvPicPr>
        <p:blipFill>
          <a:blip r:embed="rId1"/>
          <a:stretch>
            <a:fillRect/>
          </a:stretch>
        </p:blipFill>
        <p:spPr>
          <a:xfrm>
            <a:off x="537845" y="2337435"/>
            <a:ext cx="5740400" cy="1758950"/>
          </a:xfrm>
          <a:prstGeom prst="rect">
            <a:avLst/>
          </a:prstGeom>
        </p:spPr>
      </p:pic>
      <p:sp>
        <p:nvSpPr>
          <p:cNvPr id="5" name="文本框 4"/>
          <p:cNvSpPr txBox="1"/>
          <p:nvPr/>
        </p:nvSpPr>
        <p:spPr>
          <a:xfrm>
            <a:off x="1191895" y="4099560"/>
            <a:ext cx="6620510" cy="645160"/>
          </a:xfrm>
          <a:prstGeom prst="rect">
            <a:avLst/>
          </a:prstGeom>
          <a:noFill/>
        </p:spPr>
        <p:txBody>
          <a:bodyPr wrap="square" rtlCol="0">
            <a:spAutoFit/>
          </a:bodyPr>
          <a:p>
            <a:r>
              <a:rPr lang="en-US" altLang="zh-CN"/>
              <a:t>By add d/w restrition, fault coverage and sequences length is more effective</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70281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000" spc="225" dirty="0">
                <a:solidFill>
                  <a:schemeClr val="tx2"/>
                </a:solidFill>
                <a:latin typeface="方正明尚简体" panose="02000000000000000000" pitchFamily="2" charset="-122"/>
                <a:ea typeface="方正明尚简体" panose="02000000000000000000" pitchFamily="2" charset="-122"/>
              </a:rPr>
              <a:t>Selection of appropriate weight and distance</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pic>
        <p:nvPicPr>
          <p:cNvPr id="6" name="图片 5"/>
          <p:cNvPicPr>
            <a:picLocks noChangeAspect="1"/>
          </p:cNvPicPr>
          <p:nvPr/>
        </p:nvPicPr>
        <p:blipFill>
          <a:blip r:embed="rId1"/>
          <a:stretch>
            <a:fillRect/>
          </a:stretch>
        </p:blipFill>
        <p:spPr>
          <a:xfrm>
            <a:off x="3949700" y="762635"/>
            <a:ext cx="4916805" cy="4044315"/>
          </a:xfrm>
          <a:prstGeom prst="rect">
            <a:avLst/>
          </a:prstGeom>
        </p:spPr>
      </p:pic>
      <p:sp>
        <p:nvSpPr>
          <p:cNvPr id="7" name="文本框 6"/>
          <p:cNvSpPr txBox="1"/>
          <p:nvPr/>
        </p:nvSpPr>
        <p:spPr>
          <a:xfrm>
            <a:off x="408305" y="2022475"/>
            <a:ext cx="3505835" cy="922020"/>
          </a:xfrm>
          <a:prstGeom prst="rect">
            <a:avLst/>
          </a:prstGeom>
          <a:noFill/>
        </p:spPr>
        <p:txBody>
          <a:bodyPr wrap="square" rtlCol="0">
            <a:spAutoFit/>
          </a:bodyPr>
          <a:p>
            <a:r>
              <a:rPr lang="zh-CN" altLang="en-US"/>
              <a:t>selected based on a deterministic test sequence for a subset of the faults</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20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1"/>
          <p:cNvSpPr txBox="1">
            <a:spLocks noChangeArrowheads="1"/>
          </p:cNvSpPr>
          <p:nvPr/>
        </p:nvSpPr>
        <p:spPr bwMode="auto">
          <a:xfrm>
            <a:off x="232450" y="371440"/>
            <a:ext cx="60375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000" spc="225">
                <a:solidFill>
                  <a:schemeClr val="tx2"/>
                </a:solidFill>
                <a:latin typeface="方正明尚简体" panose="02000000000000000000" pitchFamily="2" charset="-122"/>
                <a:ea typeface="方正明尚简体" panose="02000000000000000000" pitchFamily="2" charset="-122"/>
              </a:rPr>
              <a:t>二、</a:t>
            </a:r>
            <a:r>
              <a:rPr lang="en-US" altLang="zh-CN" sz="2000" spc="225">
                <a:solidFill>
                  <a:schemeClr val="tx2"/>
                </a:solidFill>
                <a:latin typeface="方正明尚简体" panose="02000000000000000000" pitchFamily="2" charset="-122"/>
                <a:ea typeface="方正明尚简体" panose="02000000000000000000" pitchFamily="2" charset="-122"/>
              </a:rPr>
              <a:t>MIX : A Test Generation System for </a:t>
            </a:r>
            <a:endParaRPr lang="en-US" altLang="zh-CN" sz="2000" spc="225">
              <a:solidFill>
                <a:schemeClr val="tx2"/>
              </a:solidFill>
              <a:latin typeface="方正明尚简体" panose="02000000000000000000" pitchFamily="2" charset="-122"/>
              <a:ea typeface="方正明尚简体" panose="02000000000000000000" pitchFamily="2" charset="-122"/>
            </a:endParaRPr>
          </a:p>
          <a:p>
            <a:pPr algn="l"/>
            <a:r>
              <a:rPr lang="en-US" altLang="zh-CN" sz="2000" spc="225">
                <a:solidFill>
                  <a:schemeClr val="tx2"/>
                </a:solidFill>
                <a:latin typeface="方正明尚简体" panose="02000000000000000000" pitchFamily="2" charset="-122"/>
                <a:ea typeface="方正明尚简体" panose="02000000000000000000" pitchFamily="2" charset="-122"/>
              </a:rPr>
              <a:t>Synchronous Sequential Circuits</a:t>
            </a:r>
            <a:endParaRPr lang="en-US" altLang="zh-CN" sz="2000" spc="225">
              <a:solidFill>
                <a:schemeClr val="tx2"/>
              </a:solidFill>
              <a:latin typeface="方正明尚简体" panose="02000000000000000000" pitchFamily="2" charset="-122"/>
              <a:ea typeface="方正明尚简体" panose="02000000000000000000" pitchFamily="2" charset="-122"/>
            </a:endParaRPr>
          </a:p>
        </p:txBody>
      </p:sp>
      <p:pic>
        <p:nvPicPr>
          <p:cNvPr id="3" name="图片 2"/>
          <p:cNvPicPr>
            <a:picLocks noChangeAspect="1"/>
          </p:cNvPicPr>
          <p:nvPr/>
        </p:nvPicPr>
        <p:blipFill>
          <a:blip r:embed="rId1"/>
          <a:stretch>
            <a:fillRect/>
          </a:stretch>
        </p:blipFill>
        <p:spPr>
          <a:xfrm>
            <a:off x="5911215" y="1217295"/>
            <a:ext cx="2806065" cy="3609340"/>
          </a:xfrm>
          <a:prstGeom prst="rect">
            <a:avLst/>
          </a:prstGeom>
        </p:spPr>
      </p:pic>
      <p:sp>
        <p:nvSpPr>
          <p:cNvPr id="5" name="文本框 4"/>
          <p:cNvSpPr txBox="1"/>
          <p:nvPr/>
        </p:nvSpPr>
        <p:spPr>
          <a:xfrm>
            <a:off x="490220" y="1364615"/>
            <a:ext cx="5314950" cy="2861310"/>
          </a:xfrm>
          <a:prstGeom prst="rect">
            <a:avLst/>
          </a:prstGeom>
          <a:noFill/>
        </p:spPr>
        <p:txBody>
          <a:bodyPr wrap="square" rtlCol="0">
            <a:spAutoFit/>
          </a:bodyPr>
          <a:p>
            <a:pPr marL="285750" indent="-285750">
              <a:buFont typeface="Arial" panose="020B0604020202020204" pitchFamily="34" charset="0"/>
              <a:buChar char="•"/>
            </a:pPr>
            <a:r>
              <a:rPr lang="en-US" altLang="zh-CN"/>
              <a:t>combines sev_x0002_eral test generation approaches to derive test sequences exhibitang very high fault coverages at relatively low CPU times</a:t>
            </a:r>
            <a:endParaRPr lang="en-US" altLang="zh-CN"/>
          </a:p>
          <a:p>
            <a:pPr marL="285750" indent="-285750">
              <a:buFont typeface="Arial" panose="020B0604020202020204" pitchFamily="34" charset="0"/>
              <a:buChar char="•"/>
            </a:pPr>
            <a:r>
              <a:rPr lang="en-US" altLang="zh-CN"/>
              <a:t>a large number of dafferent approaches is used to attack faults with different characterastics</a:t>
            </a:r>
            <a:endParaRPr lang="en-US" altLang="zh-CN"/>
          </a:p>
          <a:p>
            <a:pPr marL="285750" indent="-285750">
              <a:buFont typeface="Arial" panose="020B0604020202020204" pitchFamily="34" charset="0"/>
              <a:buChar char="•"/>
            </a:pPr>
            <a:r>
              <a:rPr lang="en-US" altLang="zh-CN"/>
              <a:t>Several new technaques are incorporated into MIX</a:t>
            </a:r>
            <a:endParaRPr lang="en-US" altLang="zh-CN"/>
          </a:p>
          <a:p>
            <a:pPr marL="285750" indent="-285750">
              <a:buFont typeface="Arial" panose="020B0604020202020204" pitchFamily="34" charset="0"/>
              <a:buChar char="•"/>
            </a:pP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a:spLocks noChangeArrowheads="1"/>
          </p:cNvSpPr>
          <p:nvPr/>
        </p:nvSpPr>
        <p:spPr bwMode="auto">
          <a:xfrm>
            <a:off x="214035" y="123790"/>
            <a:ext cx="45389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000" spc="225" dirty="0">
                <a:solidFill>
                  <a:schemeClr val="tx2"/>
                </a:solidFill>
                <a:latin typeface="方正明尚简体" panose="02000000000000000000" pitchFamily="2" charset="-122"/>
                <a:ea typeface="方正明尚简体" panose="02000000000000000000" pitchFamily="2" charset="-122"/>
              </a:rPr>
              <a:t>State-Driven Test Generation</a:t>
            </a:r>
            <a:endParaRPr lang="en-US" altLang="zh-CN" sz="2000" spc="225" dirty="0">
              <a:solidFill>
                <a:schemeClr val="tx2"/>
              </a:solidFill>
              <a:latin typeface="方正明尚简体" panose="02000000000000000000" pitchFamily="2" charset="-122"/>
              <a:ea typeface="方正明尚简体" panose="02000000000000000000" pitchFamily="2" charset="-122"/>
            </a:endParaRPr>
          </a:p>
        </p:txBody>
      </p:sp>
      <p:sp>
        <p:nvSpPr>
          <p:cNvPr id="3" name="文本框 2"/>
          <p:cNvSpPr txBox="1"/>
          <p:nvPr/>
        </p:nvSpPr>
        <p:spPr>
          <a:xfrm>
            <a:off x="388620" y="694690"/>
            <a:ext cx="3932555" cy="1198880"/>
          </a:xfrm>
          <a:prstGeom prst="rect">
            <a:avLst/>
          </a:prstGeom>
          <a:noFill/>
        </p:spPr>
        <p:txBody>
          <a:bodyPr wrap="square" rtlCol="0" anchor="t">
            <a:spAutoFit/>
          </a:bodyPr>
          <a:p>
            <a:r>
              <a:rPr lang="zh-CN" altLang="en-US"/>
              <a:t> </a:t>
            </a:r>
            <a:r>
              <a:rPr lang="en-US" altLang="zh-CN"/>
              <a:t>Based on LOCSTEP, generating a sequence T of a fixed length L, but fill_PI_values() is used to determine input patern</a:t>
            </a:r>
            <a:endParaRPr lang="en-US" altLang="zh-CN"/>
          </a:p>
        </p:txBody>
      </p:sp>
      <p:pic>
        <p:nvPicPr>
          <p:cNvPr id="5" name="图片 4"/>
          <p:cNvPicPr>
            <a:picLocks noChangeAspect="1"/>
          </p:cNvPicPr>
          <p:nvPr/>
        </p:nvPicPr>
        <p:blipFill>
          <a:blip r:embed="rId1"/>
          <a:stretch>
            <a:fillRect/>
          </a:stretch>
        </p:blipFill>
        <p:spPr>
          <a:xfrm>
            <a:off x="5153025" y="235585"/>
            <a:ext cx="3244850" cy="4672965"/>
          </a:xfrm>
          <a:prstGeom prst="rect">
            <a:avLst/>
          </a:prstGeom>
        </p:spPr>
      </p:pic>
      <p:pic>
        <p:nvPicPr>
          <p:cNvPr id="6" name="图片 5"/>
          <p:cNvPicPr>
            <a:picLocks noChangeAspect="1"/>
          </p:cNvPicPr>
          <p:nvPr/>
        </p:nvPicPr>
        <p:blipFill>
          <a:blip r:embed="rId2"/>
          <a:stretch>
            <a:fillRect/>
          </a:stretch>
        </p:blipFill>
        <p:spPr>
          <a:xfrm>
            <a:off x="1078865" y="2122805"/>
            <a:ext cx="2143125" cy="2391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ISPRING_PRESENTATION_TITLE" val="PowerPoint 演示文稿"/>
  <p:tag name="MH_CONTENTSID" val="1283"/>
  <p:tag name="MH_SECTIONID" val="1284,1285,"/>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主题​​">
  <a:themeElements>
    <a:clrScheme name="自定义 2677">
      <a:dk1>
        <a:srgbClr val="000000"/>
      </a:dk1>
      <a:lt1>
        <a:srgbClr val="FFFFFF"/>
      </a:lt1>
      <a:dk2>
        <a:srgbClr val="000000"/>
      </a:dk2>
      <a:lt2>
        <a:srgbClr val="FFFFFF"/>
      </a:lt2>
      <a:accent1>
        <a:srgbClr val="8A8986"/>
      </a:accent1>
      <a:accent2>
        <a:srgbClr val="8A8986"/>
      </a:accent2>
      <a:accent3>
        <a:srgbClr val="8A8986"/>
      </a:accent3>
      <a:accent4>
        <a:srgbClr val="8A8986"/>
      </a:accent4>
      <a:accent5>
        <a:srgbClr val="8A8986"/>
      </a:accent5>
      <a:accent6>
        <a:srgbClr val="8A8986"/>
      </a:accent6>
      <a:hlink>
        <a:srgbClr val="8A8986"/>
      </a:hlink>
      <a:folHlink>
        <a:srgbClr val="8A8986"/>
      </a:folHlink>
    </a:clrScheme>
    <a:fontScheme name="Temp">
      <a:majorFont>
        <a:latin typeface="方正苏新诗柳楷简体"/>
        <a:ea typeface="方正清刻本悦宋简体"/>
        <a:cs typeface=""/>
      </a:majorFont>
      <a:minorFont>
        <a:latin typeface="方正苏新诗柳楷简体"/>
        <a:ea typeface="方正清刻本悦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defTabSz="914400">
          <a:defRPr sz="1800">
            <a:cs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5635</Words>
  <Application>WPS 演示</Application>
  <PresentationFormat>全屏显示(16:9)</PresentationFormat>
  <Paragraphs>127</Paragraphs>
  <Slides>18</Slides>
  <Notes>27</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方正明尚简体</vt:lpstr>
      <vt:lpstr>Lato Light</vt:lpstr>
      <vt:lpstr>Segoe Print</vt:lpstr>
      <vt:lpstr>微软雅黑</vt:lpstr>
      <vt:lpstr>Arial Unicode MS</vt:lpstr>
      <vt:lpstr>Calibri</vt:lpstr>
      <vt:lpstr>方正清刻本悦宋简体</vt:lpstr>
      <vt:lpstr>方正苏新诗柳楷简体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小土豆设计</dc:creator>
  <cp:lastModifiedBy>龙鱼hip</cp:lastModifiedBy>
  <cp:revision>14798</cp:revision>
  <dcterms:created xsi:type="dcterms:W3CDTF">2016-03-09T04:37:00Z</dcterms:created>
  <dcterms:modified xsi:type="dcterms:W3CDTF">2022-01-26T03:09:24Z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y fmtid="{D5CDD505-2E9C-101B-9397-08002B2CF9AE}" pid="3" name="KSOTemplateUUID">
    <vt:lpwstr>v1.0_mb_IerOE6OEo0FpP9ZssANsFg==</vt:lpwstr>
  </property>
</Properties>
</file>