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11"/>
  </p:handoutMasterIdLst>
  <p:sldIdLst>
    <p:sldId id="269" r:id="rId3"/>
    <p:sldId id="330" r:id="rId4"/>
    <p:sldId id="363" r:id="rId6"/>
    <p:sldId id="357" r:id="rId7"/>
    <p:sldId id="365" r:id="rId8"/>
    <p:sldId id="362" r:id="rId9"/>
    <p:sldId id="32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Ye" initials="J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9933"/>
    <a:srgbClr val="FF9999"/>
    <a:srgbClr val="F8CECC"/>
    <a:srgbClr val="FFF2CC"/>
    <a:srgbClr val="D5E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autoAdjust="0"/>
    <p:restoredTop sz="87704" autoAdjust="0"/>
  </p:normalViewPr>
  <p:slideViewPr>
    <p:cSldViewPr snapToGrid="0">
      <p:cViewPr varScale="1">
        <p:scale>
          <a:sx n="109" d="100"/>
          <a:sy n="109" d="100"/>
        </p:scale>
        <p:origin x="1166" y="101"/>
      </p:cViewPr>
      <p:guideLst/>
    </p:cSldViewPr>
  </p:slideViewPr>
  <p:notesTextViewPr>
    <p:cViewPr>
      <p:scale>
        <a:sx n="1" d="1"/>
        <a:sy n="1" d="1"/>
      </p:scale>
      <p:origin x="0" y="0"/>
    </p:cViewPr>
  </p:notesTextViewPr>
  <p:notesViewPr>
    <p:cSldViewPr snapToGrid="0">
      <p:cViewPr varScale="1">
        <p:scale>
          <a:sx n="124" d="100"/>
          <a:sy n="124" d="100"/>
        </p:scale>
        <p:origin x="4960" y="8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2A239C-9A66-44E9-9693-888D8C945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721D91-FA13-4C2B-BC4D-0D299953FF5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4D5CE-F3E7-44F0-BE81-4A417DF52BA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E9E71-55E7-46C7-9C8E-734C719365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5" name="Rectangle 44"/>
          <p:cNvSpPr>
            <a:spLocks noChangeArrowheads="1"/>
          </p:cNvSpPr>
          <p:nvPr/>
        </p:nvSpPr>
        <p:spPr bwMode="auto">
          <a:xfrm>
            <a:off x="334434" y="4076700"/>
            <a:ext cx="11523133" cy="71438"/>
          </a:xfrm>
          <a:prstGeom prst="rect">
            <a:avLst/>
          </a:prstGeom>
          <a:solidFill>
            <a:srgbClr val="C00000"/>
          </a:solidFill>
          <a:ln>
            <a:noFill/>
          </a:ln>
        </p:spPr>
        <p:txBody>
          <a:bodyPr wrap="none" anchor="ctr"/>
          <a:lstStyle/>
          <a:p>
            <a:endParaRPr lang="zh-CN" altLang="en-US" sz="1800">
              <a:latin typeface="Calibri" panose="020F0502020204030204" pitchFamily="34" charset="0"/>
              <a:cs typeface="Calibri" panose="020F0502020204030204" pitchFamily="34" charset="0"/>
            </a:endParaRPr>
          </a:p>
        </p:txBody>
      </p:sp>
      <p:sp>
        <p:nvSpPr>
          <p:cNvPr id="32771" name="Rectangle 3"/>
          <p:cNvSpPr>
            <a:spLocks noGrp="1" noChangeArrowheads="1"/>
          </p:cNvSpPr>
          <p:nvPr>
            <p:ph type="ctrTitle"/>
          </p:nvPr>
        </p:nvSpPr>
        <p:spPr>
          <a:xfrm>
            <a:off x="1390650" y="1839277"/>
            <a:ext cx="9410700" cy="2062163"/>
          </a:xfrm>
        </p:spPr>
        <p:txBody>
          <a:bodyPr/>
          <a:lstStyle>
            <a:lvl1pPr algn="ctr">
              <a:defRPr sz="4400" b="1">
                <a:latin typeface="Calibri" panose="020F0502020204030204" pitchFamily="34" charset="0"/>
                <a:ea typeface="+mj-ea"/>
                <a:cs typeface="Calibri" panose="020F0502020204030204" pitchFamily="34" charset="0"/>
              </a:defRPr>
            </a:lvl1pPr>
          </a:lstStyle>
          <a:p>
            <a:r>
              <a:rPr lang="zh-CN" altLang="en-US" dirty="0"/>
              <a:t>单击此处编辑母版标题样式</a:t>
            </a:r>
            <a:endParaRPr lang="zh-CN" altLang="en-US" dirty="0"/>
          </a:p>
        </p:txBody>
      </p:sp>
      <p:sp>
        <p:nvSpPr>
          <p:cNvPr id="32772" name="Rectangle 4"/>
          <p:cNvSpPr>
            <a:spLocks noGrp="1" noChangeArrowheads="1"/>
          </p:cNvSpPr>
          <p:nvPr>
            <p:ph type="subTitle" idx="1"/>
          </p:nvPr>
        </p:nvSpPr>
        <p:spPr>
          <a:xfrm>
            <a:off x="1930400" y="4437698"/>
            <a:ext cx="8331200" cy="1641475"/>
          </a:xfrm>
        </p:spPr>
        <p:txBody>
          <a:bodyPr>
            <a:normAutofit/>
          </a:bodyPr>
          <a:lstStyle>
            <a:lvl1pPr marL="0" indent="0" algn="ctr">
              <a:buFont typeface="Wingdings" panose="05000000000000000000" pitchFamily="2" charset="2"/>
              <a:buNone/>
              <a:defRPr sz="2800">
                <a:latin typeface="Calibri" panose="020F0502020204030204" pitchFamily="34" charset="0"/>
                <a:ea typeface="+mn-ea"/>
                <a:cs typeface="Calibri" panose="020F0502020204030204" pitchFamily="34" charset="0"/>
              </a:defRPr>
            </a:lvl1pPr>
          </a:lstStyle>
          <a:p>
            <a:r>
              <a:rPr lang="zh-CN" altLang="en-US"/>
              <a:t>单击此处编辑母版副标题样式</a:t>
            </a:r>
            <a:endParaRPr lang="zh-CN" altLang="en-US" dirty="0"/>
          </a:p>
        </p:txBody>
      </p:sp>
      <p:pic>
        <p:nvPicPr>
          <p:cNvPr id="6" name="图片 5"/>
          <p:cNvPicPr>
            <a:picLocks noChangeAspect="1"/>
          </p:cNvPicPr>
          <p:nvPr userDrawn="1"/>
        </p:nvPicPr>
        <p:blipFill>
          <a:blip r:embed="rId2"/>
          <a:stretch>
            <a:fillRect/>
          </a:stretch>
        </p:blipFill>
        <p:spPr>
          <a:xfrm>
            <a:off x="9564010" y="393382"/>
            <a:ext cx="2293557" cy="77089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defRPr sz="3600" b="1">
                <a:solidFill>
                  <a:srgbClr val="C00000"/>
                </a:solidFill>
                <a:latin typeface="Calibri" panose="020F0502020204030204" pitchFamily="34" charset="0"/>
                <a:ea typeface="+mj-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78560"/>
            <a:ext cx="11089640" cy="4998403"/>
          </a:xfrm>
        </p:spPr>
        <p:txBody>
          <a:bodyPr/>
          <a:lstStyle>
            <a:lvl1pPr>
              <a:defRPr>
                <a:latin typeface="Calibri" panose="020F0502020204030204" pitchFamily="34" charset="0"/>
                <a:ea typeface="+mn-ea"/>
                <a:cs typeface="Calibri" panose="020F0502020204030204" pitchFamily="34" charset="0"/>
              </a:defRPr>
            </a:lvl1pPr>
            <a:lvl2pPr>
              <a:defRPr>
                <a:latin typeface="Calibri" panose="020F0502020204030204" pitchFamily="34" charset="0"/>
                <a:ea typeface="+mn-ea"/>
                <a:cs typeface="Calibri" panose="020F0502020204030204" pitchFamily="34" charset="0"/>
              </a:defRPr>
            </a:lvl2pPr>
            <a:lvl3pPr>
              <a:defRPr>
                <a:latin typeface="Calibri" panose="020F0502020204030204" pitchFamily="34" charset="0"/>
                <a:ea typeface="+mn-ea"/>
                <a:cs typeface="Calibri" panose="020F0502020204030204" pitchFamily="34" charset="0"/>
              </a:defRPr>
            </a:lvl3pPr>
            <a:lvl4pPr>
              <a:defRPr>
                <a:latin typeface="Calibri" panose="020F0502020204030204" pitchFamily="34" charset="0"/>
                <a:ea typeface="+mn-ea"/>
                <a:cs typeface="Calibri" panose="020F0502020204030204" pitchFamily="34" charset="0"/>
              </a:defRPr>
            </a:lvl4pPr>
            <a:lvl5pPr>
              <a:defRPr>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28"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
        <p:nvSpPr>
          <p:cNvPr id="9"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pic>
        <p:nvPicPr>
          <p:cNvPr id="5" name="图片 4"/>
          <p:cNvPicPr>
            <a:picLocks noChangeAspect="1"/>
          </p:cNvPicPr>
          <p:nvPr userDrawn="1"/>
        </p:nvPicPr>
        <p:blipFill>
          <a:blip r:embed="rId2"/>
          <a:stretch>
            <a:fillRect/>
          </a:stretch>
        </p:blipFill>
        <p:spPr>
          <a:xfrm>
            <a:off x="9744797" y="333131"/>
            <a:ext cx="1954443" cy="6569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内容占位符 2"/>
          <p:cNvSpPr>
            <a:spLocks noGrp="1"/>
          </p:cNvSpPr>
          <p:nvPr>
            <p:ph idx="13"/>
          </p:nvPr>
        </p:nvSpPr>
        <p:spPr>
          <a:xfrm>
            <a:off x="647924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4"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
        <p:nvSpPr>
          <p:cNvPr id="10"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lgn="ct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78560"/>
            <a:ext cx="11089640" cy="4998403"/>
          </a:xfrm>
        </p:spPr>
        <p:txBody>
          <a:bodyPr/>
          <a:lstStyle>
            <a:lvl1pPr>
              <a:defRPr>
                <a:latin typeface="Calibri" panose="020F0502020204030204" pitchFamily="34" charset="0"/>
                <a:ea typeface="+mn-ea"/>
                <a:cs typeface="Calibri" panose="020F0502020204030204" pitchFamily="34" charset="0"/>
              </a:defRPr>
            </a:lvl1pPr>
            <a:lvl2pPr>
              <a:defRPr>
                <a:latin typeface="Calibri" panose="020F0502020204030204" pitchFamily="34" charset="0"/>
                <a:ea typeface="+mn-ea"/>
                <a:cs typeface="Calibri" panose="020F0502020204030204" pitchFamily="34" charset="0"/>
              </a:defRPr>
            </a:lvl2pPr>
            <a:lvl3pPr>
              <a:defRPr>
                <a:latin typeface="Calibri" panose="020F0502020204030204" pitchFamily="34" charset="0"/>
                <a:ea typeface="+mn-ea"/>
                <a:cs typeface="Calibri" panose="020F0502020204030204" pitchFamily="34" charset="0"/>
              </a:defRPr>
            </a:lvl3pPr>
            <a:lvl4pPr>
              <a:defRPr>
                <a:latin typeface="Calibri" panose="020F0502020204030204" pitchFamily="34" charset="0"/>
                <a:ea typeface="+mn-ea"/>
                <a:cs typeface="Calibri" panose="020F0502020204030204" pitchFamily="34" charset="0"/>
              </a:defRPr>
            </a:lvl4pPr>
            <a:lvl5pPr>
              <a:defRPr>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28"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lgn="ct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内容占位符 2"/>
          <p:cNvSpPr>
            <a:spLocks noGrp="1"/>
          </p:cNvSpPr>
          <p:nvPr>
            <p:ph idx="13"/>
          </p:nvPr>
        </p:nvSpPr>
        <p:spPr>
          <a:xfrm>
            <a:off x="647924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4"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
        <p:nvSpPr>
          <p:cNvPr id="10"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2052636" y="2727269"/>
            <a:ext cx="8086725" cy="701731"/>
          </a:xfrm>
          <a:noFill/>
        </p:spPr>
        <p:txBody>
          <a:bodyPr wrap="square" rtlCol="0">
            <a:spAutoFit/>
          </a:bodyPr>
          <a:lstStyle>
            <a:lvl1pPr marL="0" indent="0" algn="ctr">
              <a:buNone/>
              <a:defRPr lang="zh-CN" altLang="en-US" sz="4400" b="1" dirty="0" smtClean="0">
                <a:solidFill>
                  <a:srgbClr val="C00000"/>
                </a:solidFill>
                <a:latin typeface="Calibri" panose="020F0502020204030204" pitchFamily="34" charset="0"/>
                <a:cs typeface="Calibri" panose="020F0502020204030204" pitchFamily="34" charset="0"/>
              </a:defRPr>
            </a:lvl1pPr>
          </a:lstStyle>
          <a:p>
            <a:pPr marL="0" lvl="0" algn="ctr"/>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b="0" dirty="0"/>
              <a:t>中科鉴芯</a:t>
            </a:r>
            <a:r>
              <a:rPr lang="en-US" altLang="zh-CN" b="0" dirty="0"/>
              <a:t>(</a:t>
            </a:r>
            <a:r>
              <a:rPr lang="zh-CN" altLang="en-US" b="0" dirty="0"/>
              <a:t>北京</a:t>
            </a:r>
            <a:r>
              <a:rPr lang="en-US" altLang="zh-CN" b="0" dirty="0"/>
              <a:t>)</a:t>
            </a:r>
            <a:r>
              <a:rPr lang="zh-CN" altLang="en-US" b="0" dirty="0"/>
              <a:t>科技有限责任公司</a:t>
            </a:r>
            <a:endParaRPr lang="zh-CN" altLang="en-US" b="0" dirty="0">
              <a:latin typeface="Calibri" panose="020F0502020204030204" pitchFamily="34" charset="0"/>
              <a:cs typeface="Calibri" panose="020F0502020204030204" pitchFamily="34" charset="0"/>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71E92-1F8A-468C-B6F0-EBD75B5FA3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solidFill>
                  <a:srgbClr val="C00000"/>
                </a:solidFill>
              </a:rPr>
              <a:t>FPGA</a:t>
            </a:r>
            <a:r>
              <a:rPr lang="zh-CN" altLang="en-US" dirty="0">
                <a:solidFill>
                  <a:srgbClr val="C00000"/>
                </a:solidFill>
              </a:rPr>
              <a:t>论文调研和总结</a:t>
            </a:r>
            <a:endParaRPr lang="zh-CN" altLang="en-US" dirty="0">
              <a:solidFill>
                <a:srgbClr val="C00000"/>
              </a:solidFill>
            </a:endParaRPr>
          </a:p>
        </p:txBody>
      </p:sp>
      <p:sp>
        <p:nvSpPr>
          <p:cNvPr id="5" name="副标题 4"/>
          <p:cNvSpPr>
            <a:spLocks noGrp="1"/>
          </p:cNvSpPr>
          <p:nvPr>
            <p:ph type="subTitle" idx="1"/>
          </p:nvPr>
        </p:nvSpPr>
        <p:spPr>
          <a:xfrm>
            <a:off x="1930400" y="4437698"/>
            <a:ext cx="8331200" cy="1641475"/>
          </a:xfrm>
        </p:spPr>
        <p:txBody>
          <a:bodyPr/>
          <a:lstStyle/>
          <a:p>
            <a:r>
              <a:rPr lang="zh-CN" altLang="en-US" b="0" dirty="0">
                <a:solidFill>
                  <a:schemeClr val="bg2">
                    <a:lumMod val="50000"/>
                  </a:schemeClr>
                </a:solidFill>
              </a:rPr>
              <a:t>攻关组 </a:t>
            </a:r>
            <a:r>
              <a:rPr lang="en-US" altLang="zh-CN" b="0" dirty="0">
                <a:solidFill>
                  <a:schemeClr val="bg2">
                    <a:lumMod val="50000"/>
                  </a:schemeClr>
                </a:solidFill>
              </a:rPr>
              <a:t>- </a:t>
            </a:r>
            <a:r>
              <a:rPr lang="zh-CN" altLang="en-US" b="0" dirty="0">
                <a:solidFill>
                  <a:schemeClr val="bg2">
                    <a:lumMod val="50000"/>
                  </a:schemeClr>
                </a:solidFill>
              </a:rPr>
              <a:t>刘湘龙</a:t>
            </a:r>
            <a:endParaRPr lang="zh-CN" altLang="en-US" b="0" dirty="0">
              <a:solidFill>
                <a:schemeClr val="bg2">
                  <a:lumMod val="50000"/>
                </a:schemeClr>
              </a:solidFill>
              <a:latin typeface="Calibri" panose="020F0502020204030204" pitchFamily="34" charset="0"/>
              <a:cs typeface="Calibri" panose="020F0502020204030204" pitchFamily="34" charset="0"/>
            </a:endParaRPr>
          </a:p>
          <a:p>
            <a:r>
              <a:rPr lang="en-US" altLang="zh-CN" dirty="0">
                <a:solidFill>
                  <a:schemeClr val="bg2">
                    <a:lumMod val="50000"/>
                  </a:schemeClr>
                </a:solidFill>
              </a:rPr>
              <a:t>2022</a:t>
            </a:r>
            <a:r>
              <a:rPr lang="zh-CN" altLang="en-US" dirty="0">
                <a:solidFill>
                  <a:schemeClr val="bg2">
                    <a:lumMod val="50000"/>
                  </a:schemeClr>
                </a:solidFill>
              </a:rPr>
              <a:t>年</a:t>
            </a:r>
            <a:r>
              <a:rPr lang="en-US" altLang="zh-CN" dirty="0">
                <a:solidFill>
                  <a:schemeClr val="bg2">
                    <a:lumMod val="50000"/>
                  </a:schemeClr>
                </a:solidFill>
              </a:rPr>
              <a:t>1</a:t>
            </a:r>
            <a:r>
              <a:rPr lang="zh-CN" altLang="en-US" dirty="0">
                <a:solidFill>
                  <a:schemeClr val="bg2">
                    <a:lumMod val="50000"/>
                  </a:schemeClr>
                </a:solidFill>
              </a:rPr>
              <a:t>月</a:t>
            </a:r>
            <a:r>
              <a:rPr lang="en-US" altLang="zh-CN" dirty="0">
                <a:solidFill>
                  <a:schemeClr val="bg2">
                    <a:lumMod val="50000"/>
                  </a:schemeClr>
                </a:solidFill>
              </a:rPr>
              <a:t>28</a:t>
            </a:r>
            <a:r>
              <a:rPr lang="zh-CN" altLang="en-US" dirty="0">
                <a:solidFill>
                  <a:schemeClr val="bg2">
                    <a:lumMod val="50000"/>
                  </a:schemeClr>
                </a:solidFill>
              </a:rPr>
              <a:t>日 </a:t>
            </a:r>
            <a:endParaRPr lang="en-US" altLang="zh-CN" dirty="0">
              <a:solidFill>
                <a:schemeClr val="bg2">
                  <a:lumMod val="50000"/>
                </a:schemeClr>
              </a:solidFill>
            </a:endParaRPr>
          </a:p>
          <a:p>
            <a:r>
              <a:rPr lang="zh-CN" altLang="en-US" dirty="0">
                <a:solidFill>
                  <a:schemeClr val="bg2">
                    <a:lumMod val="50000"/>
                  </a:schemeClr>
                </a:solidFill>
              </a:rPr>
              <a:t>中科鉴芯（北京）科技有限责任公司</a:t>
            </a:r>
            <a:endParaRPr lang="zh-CN" altLang="en-US" dirty="0">
              <a:solidFill>
                <a:schemeClr val="bg2">
                  <a:lumMod val="50000"/>
                </a:schemeClr>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分类</a:t>
            </a:r>
            <a:endParaRPr lang="zh-CN" altLang="en-US" dirty="0"/>
          </a:p>
        </p:txBody>
      </p:sp>
      <p:sp>
        <p:nvSpPr>
          <p:cNvPr id="8" name="内容占位符 4"/>
          <p:cNvSpPr>
            <a:spLocks noGrp="1"/>
          </p:cNvSpPr>
          <p:nvPr>
            <p:ph idx="1"/>
          </p:nvPr>
        </p:nvSpPr>
        <p:spPr>
          <a:xfrm>
            <a:off x="1580198" y="1480185"/>
            <a:ext cx="9031605" cy="3897630"/>
          </a:xfrm>
        </p:spPr>
        <p:txBody>
          <a:bodyPr anchor="ctr">
            <a:normAutofit/>
          </a:bodyPr>
          <a:lstStyle/>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Fault Grading FPGA Interconnect Test Configurations</a:t>
            </a: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Char char="Ø"/>
            </a:pPr>
            <a:endParaRPr lang="en-US" altLang="zh-CN" b="1" dirty="0">
              <a:solidFill>
                <a:srgbClr val="C00000"/>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342498"/>
            <a:ext cx="11089640" cy="671673"/>
          </a:xfrm>
        </p:spPr>
        <p:txBody>
          <a:bodyPr/>
          <a:lstStyle/>
          <a:p>
            <a:r>
              <a:rPr lang="en-US" altLang="zh-CN" dirty="0"/>
              <a:t>Fault Grading FPGA Interconnect Test Configurations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lang="en-US" sz="1800" b="1" dirty="0">
                <a:solidFill>
                  <a:schemeClr val="bg2">
                    <a:lumMod val="50000"/>
                  </a:schemeClr>
                </a:solidFill>
                <a:latin typeface="微软雅黑" panose="020B0503020204020204" pitchFamily="34" charset="-122"/>
                <a:ea typeface="微软雅黑" panose="020B0503020204020204" pitchFamily="34" charset="-122"/>
                <a:cs typeface="+mn-cs"/>
              </a:rPr>
              <a:t>2002 Fault Grading FPGA Interconnect Test Configurations</a:t>
            </a:r>
            <a:endParaRPr lang="en-US"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0710"/>
            <a:ext cx="5420360" cy="2738120"/>
          </a:xfrm>
          <a:prstGeom prst="rect">
            <a:avLst/>
          </a:prstGeom>
          <a:noFill/>
          <a:ln w="9525">
            <a:noFill/>
          </a:ln>
        </p:spPr>
        <p:txBody>
          <a:bodyPr wrap="square">
            <a:spAutoFit/>
          </a:bodyPr>
          <a:lstStyle/>
          <a:p>
            <a:pPr indent="0">
              <a:buFont typeface="Arial" panose="020B0604020202020204" pitchFamily="34" charset="0"/>
              <a:buNone/>
            </a:pPr>
            <a:r>
              <a:rPr lang="zh-CN" altLang="en-US" sz="1600" b="1" dirty="0">
                <a:solidFill>
                  <a:schemeClr val="bg2">
                    <a:lumMod val="50000"/>
                  </a:schemeClr>
                </a:solidFill>
                <a:latin typeface="+mn-ea"/>
                <a:sym typeface="+mn-ea"/>
              </a:rPr>
              <a:t>简介：</a:t>
            </a:r>
            <a:endParaRPr lang="zh-CN" altLang="en-US" sz="1600" b="1" dirty="0">
              <a:solidFill>
                <a:schemeClr val="bg2">
                  <a:lumMod val="50000"/>
                </a:schemeClr>
              </a:solidFill>
              <a:latin typeface="+mn-ea"/>
              <a:sym typeface="+mn-ea"/>
            </a:endParaRPr>
          </a:p>
          <a:p>
            <a:pPr indent="0">
              <a:buFont typeface="Arial" panose="020B0604020202020204" pitchFamily="34" charset="0"/>
              <a:buNone/>
            </a:pPr>
            <a:r>
              <a:rPr lang="zh-CN" altLang="en-US" sz="1400" dirty="0">
                <a:solidFill>
                  <a:schemeClr val="bg2">
                    <a:lumMod val="50000"/>
                  </a:schemeClr>
                </a:solidFill>
                <a:latin typeface="+mn-ea"/>
              </a:rPr>
              <a:t>本文实现了一种基于故障分级的计算特定</a:t>
            </a:r>
            <a:r>
              <a:rPr lang="en-US" altLang="zh-CN" sz="1400" dirty="0">
                <a:solidFill>
                  <a:schemeClr val="bg2">
                    <a:lumMod val="50000"/>
                  </a:schemeClr>
                </a:solidFill>
                <a:latin typeface="+mn-ea"/>
              </a:rPr>
              <a:t>FPGA</a:t>
            </a:r>
            <a:r>
              <a:rPr lang="zh-CN" altLang="en-US" sz="1400" dirty="0">
                <a:solidFill>
                  <a:schemeClr val="bg2">
                    <a:lumMod val="50000"/>
                  </a:schemeClr>
                </a:solidFill>
                <a:latin typeface="+mn-ea"/>
              </a:rPr>
              <a:t>配置下计算故障覆盖率的算法，运用这种算法，可以提高计算效率。论文中</a:t>
            </a:r>
            <a:r>
              <a:rPr lang="zh-CN" altLang="en-US" sz="1400" dirty="0">
                <a:solidFill>
                  <a:schemeClr val="bg2">
                    <a:lumMod val="50000"/>
                  </a:schemeClr>
                </a:solidFill>
                <a:latin typeface="+mn-ea"/>
              </a:rPr>
              <a:t>所考虑的</a:t>
            </a:r>
            <a:r>
              <a:rPr lang="en-US" altLang="zh-CN" sz="1400" dirty="0">
                <a:solidFill>
                  <a:schemeClr val="bg2">
                    <a:lumMod val="50000"/>
                  </a:schemeClr>
                </a:solidFill>
                <a:latin typeface="+mn-ea"/>
              </a:rPr>
              <a:t>FPGA</a:t>
            </a:r>
            <a:r>
              <a:rPr lang="zh-CN" altLang="en-US" sz="1400" dirty="0">
                <a:solidFill>
                  <a:schemeClr val="bg2">
                    <a:lumMod val="50000"/>
                  </a:schemeClr>
                </a:solidFill>
                <a:latin typeface="+mn-ea"/>
              </a:rPr>
              <a:t>中的是开路（</a:t>
            </a:r>
            <a:r>
              <a:rPr lang="en-US" altLang="zh-CN" sz="1400" dirty="0">
                <a:solidFill>
                  <a:schemeClr val="bg2">
                    <a:lumMod val="50000"/>
                  </a:schemeClr>
                </a:solidFill>
                <a:latin typeface="+mn-ea"/>
              </a:rPr>
              <a:t>stuck-at open</a:t>
            </a:r>
            <a:r>
              <a:rPr lang="zh-CN" altLang="en-US" sz="1400" dirty="0">
                <a:solidFill>
                  <a:schemeClr val="bg2">
                    <a:lumMod val="50000"/>
                  </a:schemeClr>
                </a:solidFill>
                <a:latin typeface="+mn-ea"/>
              </a:rPr>
              <a:t>）和短路（</a:t>
            </a:r>
            <a:r>
              <a:rPr lang="en-US" altLang="zh-CN" sz="1400" dirty="0">
                <a:solidFill>
                  <a:schemeClr val="bg2">
                    <a:lumMod val="50000"/>
                  </a:schemeClr>
                </a:solidFill>
                <a:latin typeface="+mn-ea"/>
              </a:rPr>
              <a:t>stack-at short</a:t>
            </a:r>
            <a:r>
              <a:rPr lang="zh-CN" altLang="en-US" sz="1400" dirty="0">
                <a:solidFill>
                  <a:schemeClr val="bg2">
                    <a:lumMod val="50000"/>
                  </a:schemeClr>
                </a:solidFill>
                <a:latin typeface="+mn-ea"/>
              </a:rPr>
              <a:t>）故障。</a:t>
            </a:r>
            <a:endParaRPr lang="zh-CN" altLang="en-US" sz="1400" dirty="0">
              <a:solidFill>
                <a:schemeClr val="bg2">
                  <a:lumMod val="50000"/>
                </a:schemeClr>
              </a:solidFill>
              <a:latin typeface="+mn-ea"/>
            </a:endParaRPr>
          </a:p>
          <a:p>
            <a:pPr indent="0">
              <a:buFont typeface="Arial" panose="020B0604020202020204" pitchFamily="34" charset="0"/>
              <a:buNone/>
            </a:pPr>
            <a:r>
              <a:rPr lang="zh-CN" altLang="en-US" sz="1600" b="1" dirty="0">
                <a:solidFill>
                  <a:schemeClr val="bg2">
                    <a:lumMod val="50000"/>
                  </a:schemeClr>
                </a:solidFill>
                <a:latin typeface="+mn-ea"/>
              </a:rPr>
              <a:t>技术实现：</a:t>
            </a:r>
            <a:endParaRPr lang="zh-CN" altLang="en-US" sz="1600" b="1" dirty="0">
              <a:solidFill>
                <a:schemeClr val="bg2">
                  <a:lumMod val="50000"/>
                </a:schemeClr>
              </a:solidFill>
              <a:latin typeface="+mn-ea"/>
            </a:endParaRPr>
          </a:p>
          <a:p>
            <a:pPr indent="0">
              <a:buFont typeface="Arial" panose="020B0604020202020204" pitchFamily="34" charset="0"/>
              <a:buNone/>
            </a:pPr>
            <a:r>
              <a:rPr lang="zh-CN" altLang="en-US" sz="1400" dirty="0">
                <a:solidFill>
                  <a:schemeClr val="bg2">
                    <a:lumMod val="50000"/>
                  </a:schemeClr>
                </a:solidFill>
                <a:latin typeface="+mn-ea"/>
                <a:sym typeface="+mn-ea"/>
              </a:rPr>
              <a:t>算法思想：对于开路故障，在交换机矩阵（</a:t>
            </a:r>
            <a:r>
              <a:rPr lang="en-US" altLang="zh-CN" sz="1400" dirty="0">
                <a:solidFill>
                  <a:schemeClr val="bg2">
                    <a:lumMod val="50000"/>
                  </a:schemeClr>
                </a:solidFill>
                <a:latin typeface="+mn-ea"/>
                <a:sym typeface="+mn-ea"/>
              </a:rPr>
              <a:t>switch matric</a:t>
            </a:r>
            <a:r>
              <a:rPr lang="zh-CN" altLang="en-US" sz="1400" dirty="0">
                <a:solidFill>
                  <a:schemeClr val="bg2">
                    <a:lumMod val="50000"/>
                  </a:schemeClr>
                </a:solidFill>
                <a:latin typeface="+mn-ea"/>
                <a:sym typeface="+mn-ea"/>
              </a:rPr>
              <a:t>）中，考虑</a:t>
            </a:r>
            <a:r>
              <a:rPr lang="en-US" altLang="zh-CN" sz="1400" dirty="0">
                <a:solidFill>
                  <a:schemeClr val="bg2">
                    <a:lumMod val="50000"/>
                  </a:schemeClr>
                </a:solidFill>
                <a:latin typeface="+mn-ea"/>
                <a:sym typeface="+mn-ea"/>
              </a:rPr>
              <a:t>A</a:t>
            </a:r>
            <a:r>
              <a:rPr lang="zh-CN" altLang="en-US" sz="1400" dirty="0">
                <a:solidFill>
                  <a:schemeClr val="bg2">
                    <a:lumMod val="50000"/>
                  </a:schemeClr>
                </a:solidFill>
                <a:latin typeface="+mn-ea"/>
                <a:sym typeface="+mn-ea"/>
              </a:rPr>
              <a:t>和</a:t>
            </a:r>
            <a:r>
              <a:rPr lang="en-US" altLang="zh-CN" sz="1400" dirty="0">
                <a:solidFill>
                  <a:schemeClr val="bg2">
                    <a:lumMod val="50000"/>
                  </a:schemeClr>
                </a:solidFill>
                <a:latin typeface="+mn-ea"/>
                <a:sym typeface="+mn-ea"/>
              </a:rPr>
              <a:t>B</a:t>
            </a:r>
            <a:r>
              <a:rPr lang="zh-CN" altLang="en-US" sz="1400" dirty="0">
                <a:solidFill>
                  <a:schemeClr val="bg2">
                    <a:lumMod val="50000"/>
                  </a:schemeClr>
                </a:solidFill>
                <a:latin typeface="+mn-ea"/>
                <a:sym typeface="+mn-ea"/>
              </a:rPr>
              <a:t>两点之间的一条路径，</a:t>
            </a:r>
            <a:r>
              <a:rPr lang="en-US" altLang="zh-CN" sz="1400" dirty="0">
                <a:solidFill>
                  <a:schemeClr val="bg2">
                    <a:lumMod val="50000"/>
                  </a:schemeClr>
                </a:solidFill>
                <a:latin typeface="+mn-ea"/>
                <a:sym typeface="+mn-ea"/>
              </a:rPr>
              <a:t>A</a:t>
            </a:r>
            <a:r>
              <a:rPr lang="zh-CN" altLang="en-US" sz="1400" dirty="0">
                <a:solidFill>
                  <a:schemeClr val="bg2">
                    <a:lumMod val="50000"/>
                  </a:schemeClr>
                </a:solidFill>
                <a:latin typeface="+mn-ea"/>
                <a:sym typeface="+mn-ea"/>
              </a:rPr>
              <a:t>点可控制，</a:t>
            </a:r>
            <a:r>
              <a:rPr lang="en-US" altLang="zh-CN" sz="1400" dirty="0">
                <a:solidFill>
                  <a:schemeClr val="bg2">
                    <a:lumMod val="50000"/>
                  </a:schemeClr>
                </a:solidFill>
                <a:latin typeface="+mn-ea"/>
                <a:sym typeface="+mn-ea"/>
              </a:rPr>
              <a:t>B</a:t>
            </a:r>
            <a:r>
              <a:rPr lang="zh-CN" altLang="en-US" sz="1400" dirty="0">
                <a:solidFill>
                  <a:schemeClr val="bg2">
                    <a:lumMod val="50000"/>
                  </a:schemeClr>
                </a:solidFill>
                <a:latin typeface="+mn-ea"/>
                <a:sym typeface="+mn-ea"/>
              </a:rPr>
              <a:t>点可观测，如果在</a:t>
            </a:r>
            <a:r>
              <a:rPr lang="en-US" altLang="zh-CN" sz="1400" dirty="0">
                <a:solidFill>
                  <a:schemeClr val="bg2">
                    <a:lumMod val="50000"/>
                  </a:schemeClr>
                </a:solidFill>
                <a:latin typeface="+mn-ea"/>
                <a:sym typeface="+mn-ea"/>
              </a:rPr>
              <a:t>A</a:t>
            </a:r>
            <a:r>
              <a:rPr lang="zh-CN" altLang="en-US" sz="1400" dirty="0">
                <a:solidFill>
                  <a:schemeClr val="bg2">
                    <a:lumMod val="50000"/>
                  </a:schemeClr>
                </a:solidFill>
                <a:latin typeface="+mn-ea"/>
                <a:sym typeface="+mn-ea"/>
              </a:rPr>
              <a:t>和</a:t>
            </a:r>
            <a:r>
              <a:rPr lang="en-US" altLang="zh-CN" sz="1400" dirty="0">
                <a:solidFill>
                  <a:schemeClr val="bg2">
                    <a:lumMod val="50000"/>
                  </a:schemeClr>
                </a:solidFill>
                <a:latin typeface="+mn-ea"/>
                <a:sym typeface="+mn-ea"/>
              </a:rPr>
              <a:t>B</a:t>
            </a:r>
            <a:r>
              <a:rPr lang="zh-CN" altLang="en-US" sz="1400" dirty="0">
                <a:solidFill>
                  <a:schemeClr val="bg2">
                    <a:lumMod val="50000"/>
                  </a:schemeClr>
                </a:solidFill>
                <a:latin typeface="+mn-ea"/>
                <a:sym typeface="+mn-ea"/>
              </a:rPr>
              <a:t>之间没有多个独立路径时，开路故障才可测。在线段（</a:t>
            </a:r>
            <a:r>
              <a:rPr lang="en-US" altLang="zh-CN" sz="1400" dirty="0">
                <a:solidFill>
                  <a:schemeClr val="bg2">
                    <a:lumMod val="50000"/>
                  </a:schemeClr>
                </a:solidFill>
                <a:latin typeface="+mn-ea"/>
                <a:sym typeface="+mn-ea"/>
              </a:rPr>
              <a:t>line segment</a:t>
            </a:r>
            <a:r>
              <a:rPr lang="zh-CN" altLang="en-US" sz="1400" dirty="0">
                <a:solidFill>
                  <a:schemeClr val="bg2">
                    <a:lumMod val="50000"/>
                  </a:schemeClr>
                </a:solidFill>
                <a:latin typeface="+mn-ea"/>
                <a:sym typeface="+mn-ea"/>
              </a:rPr>
              <a:t>）中，如果一个线段位于从可控输入到可观察输出的路径上或在网络的一段上，那么该线段上的开路相当于PIP中的开路故障路径或网的同部分。</a:t>
            </a:r>
            <a:endParaRPr lang="zh-CN" altLang="en-US" sz="1400" dirty="0">
              <a:solidFill>
                <a:schemeClr val="bg2">
                  <a:lumMod val="50000"/>
                </a:schemeClr>
              </a:solidFill>
              <a:latin typeface="+mn-ea"/>
              <a:sym typeface="+mn-ea"/>
            </a:endParaRPr>
          </a:p>
        </p:txBody>
      </p:sp>
      <p:pic>
        <p:nvPicPr>
          <p:cNvPr id="2" name="图片 1"/>
          <p:cNvPicPr>
            <a:picLocks noChangeAspect="1"/>
          </p:cNvPicPr>
          <p:nvPr/>
        </p:nvPicPr>
        <p:blipFill>
          <a:blip r:embed="rId1"/>
          <a:stretch>
            <a:fillRect/>
          </a:stretch>
        </p:blipFill>
        <p:spPr>
          <a:xfrm>
            <a:off x="7915910" y="1135380"/>
            <a:ext cx="3689350" cy="2578100"/>
          </a:xfrm>
          <a:prstGeom prst="rect">
            <a:avLst/>
          </a:prstGeom>
        </p:spPr>
      </p:pic>
      <p:pic>
        <p:nvPicPr>
          <p:cNvPr id="5" name="图片 4"/>
          <p:cNvPicPr>
            <a:picLocks noChangeAspect="1"/>
          </p:cNvPicPr>
          <p:nvPr/>
        </p:nvPicPr>
        <p:blipFill>
          <a:blip r:embed="rId2"/>
          <a:stretch>
            <a:fillRect/>
          </a:stretch>
        </p:blipFill>
        <p:spPr>
          <a:xfrm>
            <a:off x="6067425" y="3713480"/>
            <a:ext cx="3632200" cy="294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342498"/>
            <a:ext cx="11089640" cy="671673"/>
          </a:xfrm>
        </p:spPr>
        <p:txBody>
          <a:bodyPr/>
          <a:lstStyle/>
          <a:p>
            <a:r>
              <a:rPr lang="en-US" altLang="zh-CN" dirty="0"/>
              <a:t>Fault Grading FPGA Interconnect Test Configurations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lang="en-US" sz="1800" b="1" dirty="0">
                <a:solidFill>
                  <a:schemeClr val="bg2">
                    <a:lumMod val="50000"/>
                  </a:schemeClr>
                </a:solidFill>
                <a:latin typeface="微软雅黑" panose="020B0503020204020204" pitchFamily="34" charset="-122"/>
                <a:ea typeface="微软雅黑" panose="020B0503020204020204" pitchFamily="34" charset="-122"/>
                <a:cs typeface="+mn-cs"/>
              </a:rPr>
              <a:t>2002 Fault Grading FPGA Interconnect Test Configurations</a:t>
            </a:r>
            <a:endParaRPr lang="en-US"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2522855"/>
          </a:xfrm>
          <a:prstGeom prst="rect">
            <a:avLst/>
          </a:prstGeom>
          <a:noFill/>
          <a:ln w="9525">
            <a:noFill/>
          </a:ln>
        </p:spPr>
        <p:txBody>
          <a:bodyPr wrap="square">
            <a:spAutoFit/>
          </a:bodyPr>
          <a:lstStyle/>
          <a:p>
            <a:pPr indent="0">
              <a:buFont typeface="Arial" panose="020B0604020202020204" pitchFamily="34" charset="0"/>
              <a:buNone/>
            </a:pPr>
            <a:r>
              <a:rPr lang="zh-CN" altLang="en-US" sz="1600" b="1" dirty="0">
                <a:solidFill>
                  <a:schemeClr val="bg2">
                    <a:lumMod val="50000"/>
                  </a:schemeClr>
                </a:solidFill>
                <a:latin typeface="+mn-ea"/>
                <a:sym typeface="+mn-ea"/>
              </a:rPr>
              <a:t>简介：</a:t>
            </a:r>
            <a:endParaRPr lang="zh-CN" altLang="en-US" sz="1600" b="1" dirty="0">
              <a:solidFill>
                <a:schemeClr val="bg2">
                  <a:lumMod val="50000"/>
                </a:schemeClr>
              </a:solidFill>
              <a:latin typeface="+mn-ea"/>
              <a:sym typeface="+mn-ea"/>
            </a:endParaRPr>
          </a:p>
          <a:p>
            <a:pPr indent="0">
              <a:buFont typeface="Arial" panose="020B0604020202020204" pitchFamily="34" charset="0"/>
              <a:buNone/>
            </a:pPr>
            <a:r>
              <a:rPr lang="zh-CN" altLang="en-US" sz="1400" dirty="0">
                <a:solidFill>
                  <a:schemeClr val="bg2">
                    <a:lumMod val="50000"/>
                  </a:schemeClr>
                </a:solidFill>
                <a:latin typeface="+mn-ea"/>
              </a:rPr>
              <a:t>本文实现了一种基于故障分级的计算特定</a:t>
            </a:r>
            <a:r>
              <a:rPr lang="en-US" altLang="zh-CN" sz="1400" dirty="0">
                <a:solidFill>
                  <a:schemeClr val="bg2">
                    <a:lumMod val="50000"/>
                  </a:schemeClr>
                </a:solidFill>
                <a:latin typeface="+mn-ea"/>
              </a:rPr>
              <a:t>FPGA</a:t>
            </a:r>
            <a:r>
              <a:rPr lang="zh-CN" altLang="en-US" sz="1400" dirty="0">
                <a:solidFill>
                  <a:schemeClr val="bg2">
                    <a:lumMod val="50000"/>
                  </a:schemeClr>
                </a:solidFill>
                <a:latin typeface="+mn-ea"/>
              </a:rPr>
              <a:t>配置下计算故障覆盖率的算法，运用这种算法，可以提高计算效率。论文中</a:t>
            </a:r>
            <a:r>
              <a:rPr lang="zh-CN" altLang="en-US" sz="1400" dirty="0">
                <a:solidFill>
                  <a:schemeClr val="bg2">
                    <a:lumMod val="50000"/>
                  </a:schemeClr>
                </a:solidFill>
                <a:latin typeface="+mn-ea"/>
              </a:rPr>
              <a:t>所考虑的</a:t>
            </a:r>
            <a:r>
              <a:rPr lang="en-US" altLang="zh-CN" sz="1400" dirty="0">
                <a:solidFill>
                  <a:schemeClr val="bg2">
                    <a:lumMod val="50000"/>
                  </a:schemeClr>
                </a:solidFill>
                <a:latin typeface="+mn-ea"/>
              </a:rPr>
              <a:t>FPGA</a:t>
            </a:r>
            <a:r>
              <a:rPr lang="zh-CN" altLang="en-US" sz="1400" dirty="0">
                <a:solidFill>
                  <a:schemeClr val="bg2">
                    <a:lumMod val="50000"/>
                  </a:schemeClr>
                </a:solidFill>
                <a:latin typeface="+mn-ea"/>
              </a:rPr>
              <a:t>中的是开路（</a:t>
            </a:r>
            <a:r>
              <a:rPr lang="en-US" altLang="zh-CN" sz="1400" dirty="0">
                <a:solidFill>
                  <a:schemeClr val="bg2">
                    <a:lumMod val="50000"/>
                  </a:schemeClr>
                </a:solidFill>
                <a:latin typeface="+mn-ea"/>
              </a:rPr>
              <a:t>stuck-at open</a:t>
            </a:r>
            <a:r>
              <a:rPr lang="zh-CN" altLang="en-US" sz="1400" dirty="0">
                <a:solidFill>
                  <a:schemeClr val="bg2">
                    <a:lumMod val="50000"/>
                  </a:schemeClr>
                </a:solidFill>
                <a:latin typeface="+mn-ea"/>
              </a:rPr>
              <a:t>）和短路（</a:t>
            </a:r>
            <a:r>
              <a:rPr lang="en-US" altLang="zh-CN" sz="1400" dirty="0">
                <a:solidFill>
                  <a:schemeClr val="bg2">
                    <a:lumMod val="50000"/>
                  </a:schemeClr>
                </a:solidFill>
                <a:latin typeface="+mn-ea"/>
              </a:rPr>
              <a:t>stack-at short</a:t>
            </a:r>
            <a:r>
              <a:rPr lang="zh-CN" altLang="en-US" sz="1400" dirty="0">
                <a:solidFill>
                  <a:schemeClr val="bg2">
                    <a:lumMod val="50000"/>
                  </a:schemeClr>
                </a:solidFill>
                <a:latin typeface="+mn-ea"/>
              </a:rPr>
              <a:t>）故障。</a:t>
            </a:r>
            <a:endParaRPr lang="zh-CN" altLang="en-US" sz="1400" dirty="0">
              <a:solidFill>
                <a:schemeClr val="bg2">
                  <a:lumMod val="50000"/>
                </a:schemeClr>
              </a:solidFill>
              <a:latin typeface="+mn-ea"/>
            </a:endParaRPr>
          </a:p>
          <a:p>
            <a:pPr indent="0">
              <a:buFont typeface="Arial" panose="020B0604020202020204" pitchFamily="34" charset="0"/>
              <a:buNone/>
            </a:pPr>
            <a:r>
              <a:rPr lang="zh-CN" altLang="en-US" sz="1600" b="1" dirty="0">
                <a:solidFill>
                  <a:schemeClr val="bg2">
                    <a:lumMod val="50000"/>
                  </a:schemeClr>
                </a:solidFill>
                <a:latin typeface="+mn-ea"/>
              </a:rPr>
              <a:t>技术实现：</a:t>
            </a:r>
            <a:endParaRPr lang="zh-CN" altLang="en-US" sz="1600" b="1" dirty="0">
              <a:solidFill>
                <a:schemeClr val="bg2">
                  <a:lumMod val="50000"/>
                </a:schemeClr>
              </a:solidFill>
              <a:latin typeface="+mn-ea"/>
            </a:endParaRPr>
          </a:p>
          <a:p>
            <a:pPr indent="0">
              <a:buFont typeface="Arial" panose="020B0604020202020204" pitchFamily="34" charset="0"/>
              <a:buNone/>
            </a:pPr>
            <a:r>
              <a:rPr lang="zh-CN" altLang="en-US" sz="1400" dirty="0">
                <a:solidFill>
                  <a:schemeClr val="bg2">
                    <a:lumMod val="50000"/>
                  </a:schemeClr>
                </a:solidFill>
                <a:latin typeface="+mn-ea"/>
                <a:sym typeface="+mn-ea"/>
              </a:rPr>
              <a:t>算法思想：对于短路故障，在交换机矩阵中，考虑邻域集中的一个打开的PIP(A，B)，这样</a:t>
            </a:r>
            <a:r>
              <a:rPr lang="en-US" altLang="zh-CN" sz="1400" dirty="0">
                <a:solidFill>
                  <a:schemeClr val="bg2">
                    <a:lumMod val="50000"/>
                  </a:schemeClr>
                </a:solidFill>
                <a:latin typeface="+mn-ea"/>
                <a:sym typeface="+mn-ea"/>
              </a:rPr>
              <a:t>A</a:t>
            </a:r>
            <a:r>
              <a:rPr lang="zh-CN" altLang="en-US" sz="1400" dirty="0">
                <a:solidFill>
                  <a:schemeClr val="bg2">
                    <a:lumMod val="50000"/>
                  </a:schemeClr>
                </a:solidFill>
                <a:latin typeface="+mn-ea"/>
                <a:sym typeface="+mn-ea"/>
              </a:rPr>
              <a:t>上的逻辑值就可以控制了，而B上的逻辑值就可以观察到了。只要没有其他的路径连接</a:t>
            </a:r>
            <a:r>
              <a:rPr lang="en-US" altLang="zh-CN" sz="1400" dirty="0">
                <a:solidFill>
                  <a:schemeClr val="bg2">
                    <a:lumMod val="50000"/>
                  </a:schemeClr>
                </a:solidFill>
                <a:latin typeface="+mn-ea"/>
                <a:sym typeface="+mn-ea"/>
              </a:rPr>
              <a:t>A</a:t>
            </a:r>
            <a:r>
              <a:rPr lang="zh-CN" altLang="en-US" sz="1400" dirty="0">
                <a:solidFill>
                  <a:schemeClr val="bg2">
                    <a:lumMod val="50000"/>
                  </a:schemeClr>
                </a:solidFill>
                <a:latin typeface="+mn-ea"/>
                <a:sym typeface="+mn-ea"/>
              </a:rPr>
              <a:t>和</a:t>
            </a:r>
            <a:r>
              <a:rPr lang="en-US" altLang="zh-CN" sz="1400" dirty="0">
                <a:solidFill>
                  <a:schemeClr val="bg2">
                    <a:lumMod val="50000"/>
                  </a:schemeClr>
                </a:solidFill>
                <a:latin typeface="+mn-ea"/>
                <a:sym typeface="+mn-ea"/>
              </a:rPr>
              <a:t>B</a:t>
            </a:r>
            <a:r>
              <a:rPr lang="zh-CN" altLang="en-US" sz="1400" dirty="0">
                <a:solidFill>
                  <a:schemeClr val="bg2">
                    <a:lumMod val="50000"/>
                  </a:schemeClr>
                </a:solidFill>
                <a:latin typeface="+mn-ea"/>
                <a:sym typeface="+mn-ea"/>
              </a:rPr>
              <a:t>，那么故障就是可以检测的。在整个</a:t>
            </a:r>
            <a:r>
              <a:rPr lang="en-US" altLang="zh-CN" sz="1400" dirty="0">
                <a:solidFill>
                  <a:schemeClr val="bg2">
                    <a:lumMod val="50000"/>
                  </a:schemeClr>
                </a:solidFill>
                <a:latin typeface="+mn-ea"/>
                <a:sym typeface="+mn-ea"/>
              </a:rPr>
              <a:t>FPGA</a:t>
            </a:r>
            <a:r>
              <a:rPr lang="zh-CN" altLang="en-US" sz="1400" dirty="0">
                <a:solidFill>
                  <a:schemeClr val="bg2">
                    <a:lumMod val="50000"/>
                  </a:schemeClr>
                </a:solidFill>
                <a:latin typeface="+mn-ea"/>
                <a:sym typeface="+mn-ea"/>
              </a:rPr>
              <a:t>中，如果两个不相关网络通过邻域集中的某个</a:t>
            </a:r>
            <a:r>
              <a:rPr lang="en-US" altLang="zh-CN" sz="1400" dirty="0">
                <a:solidFill>
                  <a:schemeClr val="bg2">
                    <a:lumMod val="50000"/>
                  </a:schemeClr>
                </a:solidFill>
                <a:latin typeface="+mn-ea"/>
                <a:sym typeface="+mn-ea"/>
              </a:rPr>
              <a:t>PIP</a:t>
            </a:r>
            <a:r>
              <a:rPr lang="zh-CN" altLang="en-US" sz="1400" dirty="0">
                <a:solidFill>
                  <a:schemeClr val="bg2">
                    <a:lumMod val="50000"/>
                  </a:schemeClr>
                </a:solidFill>
                <a:latin typeface="+mn-ea"/>
                <a:sym typeface="+mn-ea"/>
              </a:rPr>
              <a:t>连接了起来，此时短路故障是可测的</a:t>
            </a:r>
            <a:r>
              <a:rPr lang="zh-CN" altLang="en-US" sz="1400" dirty="0">
                <a:solidFill>
                  <a:schemeClr val="bg2">
                    <a:lumMod val="50000"/>
                  </a:schemeClr>
                </a:solidFill>
                <a:latin typeface="+mn-ea"/>
                <a:sym typeface="+mn-ea"/>
              </a:rPr>
              <a:t>。</a:t>
            </a:r>
            <a:endParaRPr lang="zh-CN" altLang="en-US" sz="1400" dirty="0">
              <a:solidFill>
                <a:schemeClr val="bg2">
                  <a:lumMod val="50000"/>
                </a:schemeClr>
              </a:solidFill>
              <a:latin typeface="+mn-ea"/>
              <a:sym typeface="+mn-ea"/>
            </a:endParaRPr>
          </a:p>
        </p:txBody>
      </p:sp>
      <p:pic>
        <p:nvPicPr>
          <p:cNvPr id="7" name="图片 6"/>
          <p:cNvPicPr>
            <a:picLocks noChangeAspect="1"/>
          </p:cNvPicPr>
          <p:nvPr/>
        </p:nvPicPr>
        <p:blipFill>
          <a:blip r:embed="rId1"/>
          <a:stretch>
            <a:fillRect/>
          </a:stretch>
        </p:blipFill>
        <p:spPr>
          <a:xfrm>
            <a:off x="8156575" y="1014095"/>
            <a:ext cx="3238500" cy="2559050"/>
          </a:xfrm>
          <a:prstGeom prst="rect">
            <a:avLst/>
          </a:prstGeom>
        </p:spPr>
      </p:pic>
      <p:pic>
        <p:nvPicPr>
          <p:cNvPr id="10" name="图片 9"/>
          <p:cNvPicPr>
            <a:picLocks noChangeAspect="1"/>
          </p:cNvPicPr>
          <p:nvPr/>
        </p:nvPicPr>
        <p:blipFill>
          <a:blip r:embed="rId2"/>
          <a:stretch>
            <a:fillRect/>
          </a:stretch>
        </p:blipFill>
        <p:spPr>
          <a:xfrm>
            <a:off x="6802120" y="3776980"/>
            <a:ext cx="3549650" cy="2673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342498"/>
            <a:ext cx="11089640" cy="671673"/>
          </a:xfrm>
        </p:spPr>
        <p:txBody>
          <a:bodyPr/>
          <a:lstStyle/>
          <a:p>
            <a:r>
              <a:rPr lang="en-US" altLang="zh-CN" dirty="0"/>
              <a:t>Fault Grading FPGA Interconnect Test Configurations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lang="en-US" sz="1800" b="1" dirty="0">
                <a:solidFill>
                  <a:schemeClr val="bg2">
                    <a:lumMod val="50000"/>
                  </a:schemeClr>
                </a:solidFill>
                <a:latin typeface="微软雅黑" panose="020B0503020204020204" pitchFamily="34" charset="-122"/>
                <a:ea typeface="微软雅黑" panose="020B0503020204020204" pitchFamily="34" charset="-122"/>
                <a:cs typeface="+mn-cs"/>
              </a:rPr>
              <a:t>2002 Fault Grading FPGA Interconnect Test Configurations</a:t>
            </a:r>
            <a:endParaRPr lang="en-US"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1660525"/>
          </a:xfrm>
          <a:prstGeom prst="rect">
            <a:avLst/>
          </a:prstGeom>
          <a:noFill/>
          <a:ln w="9525">
            <a:noFill/>
          </a:ln>
        </p:spPr>
        <p:txBody>
          <a:bodyPr wrap="square">
            <a:spAutoFit/>
          </a:bodyPr>
          <a:lstStyle/>
          <a:p>
            <a:pPr indent="0">
              <a:buFont typeface="Arial" panose="020B0604020202020204" pitchFamily="34" charset="0"/>
              <a:buNone/>
            </a:pPr>
            <a:r>
              <a:rPr lang="zh-CN" altLang="en-US" sz="1600" b="1" dirty="0">
                <a:solidFill>
                  <a:schemeClr val="bg2">
                    <a:lumMod val="50000"/>
                  </a:schemeClr>
                </a:solidFill>
                <a:latin typeface="+mn-ea"/>
                <a:sym typeface="+mn-ea"/>
              </a:rPr>
              <a:t>简介：</a:t>
            </a:r>
            <a:endParaRPr lang="zh-CN" altLang="en-US" sz="1600" b="1" dirty="0">
              <a:solidFill>
                <a:schemeClr val="bg2">
                  <a:lumMod val="50000"/>
                </a:schemeClr>
              </a:solidFill>
              <a:latin typeface="+mn-ea"/>
              <a:sym typeface="+mn-ea"/>
            </a:endParaRPr>
          </a:p>
          <a:p>
            <a:pPr indent="0">
              <a:buFont typeface="Arial" panose="020B0604020202020204" pitchFamily="34" charset="0"/>
              <a:buNone/>
            </a:pPr>
            <a:r>
              <a:rPr lang="zh-CN" altLang="en-US" sz="1400" dirty="0">
                <a:solidFill>
                  <a:schemeClr val="bg2">
                    <a:lumMod val="50000"/>
                  </a:schemeClr>
                </a:solidFill>
                <a:latin typeface="+mn-ea"/>
              </a:rPr>
              <a:t>本文实现了一种基于故障分级的计算特定</a:t>
            </a:r>
            <a:r>
              <a:rPr lang="en-US" altLang="zh-CN" sz="1400" dirty="0">
                <a:solidFill>
                  <a:schemeClr val="bg2">
                    <a:lumMod val="50000"/>
                  </a:schemeClr>
                </a:solidFill>
                <a:latin typeface="+mn-ea"/>
              </a:rPr>
              <a:t>FPGA</a:t>
            </a:r>
            <a:r>
              <a:rPr lang="zh-CN" altLang="en-US" sz="1400" dirty="0">
                <a:solidFill>
                  <a:schemeClr val="bg2">
                    <a:lumMod val="50000"/>
                  </a:schemeClr>
                </a:solidFill>
                <a:latin typeface="+mn-ea"/>
              </a:rPr>
              <a:t>配置下计算故障覆盖率的算法，运用这种算法，可以提高计算效率。论文中</a:t>
            </a:r>
            <a:r>
              <a:rPr lang="zh-CN" altLang="en-US" sz="1400" dirty="0">
                <a:solidFill>
                  <a:schemeClr val="bg2">
                    <a:lumMod val="50000"/>
                  </a:schemeClr>
                </a:solidFill>
                <a:latin typeface="+mn-ea"/>
              </a:rPr>
              <a:t>所考虑的</a:t>
            </a:r>
            <a:r>
              <a:rPr lang="en-US" altLang="zh-CN" sz="1400" dirty="0">
                <a:solidFill>
                  <a:schemeClr val="bg2">
                    <a:lumMod val="50000"/>
                  </a:schemeClr>
                </a:solidFill>
                <a:latin typeface="+mn-ea"/>
              </a:rPr>
              <a:t>FPGA</a:t>
            </a:r>
            <a:r>
              <a:rPr lang="zh-CN" altLang="en-US" sz="1400" dirty="0">
                <a:solidFill>
                  <a:schemeClr val="bg2">
                    <a:lumMod val="50000"/>
                  </a:schemeClr>
                </a:solidFill>
                <a:latin typeface="+mn-ea"/>
              </a:rPr>
              <a:t>中的是开路（</a:t>
            </a:r>
            <a:r>
              <a:rPr lang="en-US" altLang="zh-CN" sz="1400" dirty="0">
                <a:solidFill>
                  <a:schemeClr val="bg2">
                    <a:lumMod val="50000"/>
                  </a:schemeClr>
                </a:solidFill>
                <a:latin typeface="+mn-ea"/>
              </a:rPr>
              <a:t>stuck-at open</a:t>
            </a:r>
            <a:r>
              <a:rPr lang="zh-CN" altLang="en-US" sz="1400" dirty="0">
                <a:solidFill>
                  <a:schemeClr val="bg2">
                    <a:lumMod val="50000"/>
                  </a:schemeClr>
                </a:solidFill>
                <a:latin typeface="+mn-ea"/>
              </a:rPr>
              <a:t>）和短路（</a:t>
            </a:r>
            <a:r>
              <a:rPr lang="en-US" altLang="zh-CN" sz="1400" dirty="0">
                <a:solidFill>
                  <a:schemeClr val="bg2">
                    <a:lumMod val="50000"/>
                  </a:schemeClr>
                </a:solidFill>
                <a:latin typeface="+mn-ea"/>
              </a:rPr>
              <a:t>stack-at short</a:t>
            </a:r>
            <a:r>
              <a:rPr lang="zh-CN" altLang="en-US" sz="1400" dirty="0">
                <a:solidFill>
                  <a:schemeClr val="bg2">
                    <a:lumMod val="50000"/>
                  </a:schemeClr>
                </a:solidFill>
                <a:latin typeface="+mn-ea"/>
              </a:rPr>
              <a:t>）故障。</a:t>
            </a:r>
            <a:endParaRPr lang="zh-CN" altLang="en-US" sz="1400" dirty="0">
              <a:solidFill>
                <a:schemeClr val="bg2">
                  <a:lumMod val="50000"/>
                </a:schemeClr>
              </a:solidFill>
              <a:latin typeface="+mn-ea"/>
            </a:endParaRPr>
          </a:p>
          <a:p>
            <a:pPr indent="0">
              <a:buFont typeface="Arial" panose="020B0604020202020204" pitchFamily="34" charset="0"/>
              <a:buNone/>
            </a:pPr>
            <a:r>
              <a:rPr lang="zh-CN" altLang="en-US" sz="1600" b="1" dirty="0">
                <a:solidFill>
                  <a:schemeClr val="bg2">
                    <a:lumMod val="50000"/>
                  </a:schemeClr>
                </a:solidFill>
                <a:latin typeface="+mn-ea"/>
              </a:rPr>
              <a:t>技术实现：</a:t>
            </a:r>
            <a:endParaRPr lang="zh-CN" altLang="en-US" sz="1600" b="1" dirty="0">
              <a:solidFill>
                <a:schemeClr val="bg2">
                  <a:lumMod val="50000"/>
                </a:schemeClr>
              </a:solidFill>
              <a:latin typeface="+mn-ea"/>
            </a:endParaRPr>
          </a:p>
          <a:p>
            <a:pPr indent="0">
              <a:buFont typeface="Arial" panose="020B0604020202020204" pitchFamily="34" charset="0"/>
              <a:buNone/>
            </a:pPr>
            <a:r>
              <a:rPr lang="zh-CN" altLang="en-US" sz="1400" dirty="0">
                <a:solidFill>
                  <a:schemeClr val="bg2">
                    <a:lumMod val="50000"/>
                  </a:schemeClr>
                </a:solidFill>
                <a:latin typeface="+mn-ea"/>
                <a:sym typeface="+mn-ea"/>
              </a:rPr>
              <a:t>程序流程图如右。</a:t>
            </a:r>
            <a:endParaRPr lang="zh-CN" altLang="en-US" sz="1400" dirty="0">
              <a:solidFill>
                <a:schemeClr val="bg2">
                  <a:lumMod val="50000"/>
                </a:schemeClr>
              </a:solidFill>
              <a:latin typeface="+mn-ea"/>
              <a:sym typeface="+mn-ea"/>
            </a:endParaRPr>
          </a:p>
        </p:txBody>
      </p:sp>
      <p:pic>
        <p:nvPicPr>
          <p:cNvPr id="2" name="图片 1"/>
          <p:cNvPicPr>
            <a:picLocks noChangeAspect="1"/>
          </p:cNvPicPr>
          <p:nvPr/>
        </p:nvPicPr>
        <p:blipFill>
          <a:blip r:embed="rId1"/>
          <a:stretch>
            <a:fillRect/>
          </a:stretch>
        </p:blipFill>
        <p:spPr>
          <a:xfrm>
            <a:off x="7425055" y="1685290"/>
            <a:ext cx="3956050" cy="4197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342498"/>
            <a:ext cx="11089640" cy="671673"/>
          </a:xfrm>
        </p:spPr>
        <p:txBody>
          <a:bodyPr/>
          <a:lstStyle/>
          <a:p>
            <a:r>
              <a:rPr lang="en-US" altLang="zh-CN" dirty="0"/>
              <a:t>Fault Grading FPGA Interconnect Test Configurations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lang="en-US" sz="1800" b="1" dirty="0">
                <a:solidFill>
                  <a:schemeClr val="bg2">
                    <a:lumMod val="50000"/>
                  </a:schemeClr>
                </a:solidFill>
                <a:latin typeface="微软雅黑" panose="020B0503020204020204" pitchFamily="34" charset="-122"/>
                <a:ea typeface="微软雅黑" panose="020B0503020204020204" pitchFamily="34" charset="-122"/>
                <a:cs typeface="+mn-cs"/>
              </a:rPr>
              <a:t>2002 Fault Grading FPGA Interconnect Test Configurations</a:t>
            </a:r>
            <a:endParaRPr lang="en-US"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13104" y="1877060"/>
            <a:ext cx="6714637" cy="798830"/>
          </a:xfrm>
          <a:prstGeom prst="rect">
            <a:avLst/>
          </a:prstGeom>
          <a:noFill/>
          <a:ln w="9525">
            <a:noFill/>
          </a:ln>
        </p:spPr>
        <p:txBody>
          <a:bodyPr wrap="square">
            <a:spAutoFit/>
          </a:bodyPr>
          <a:p>
            <a:pPr indent="0">
              <a:buFont typeface="Arial" panose="020B0604020202020204" pitchFamily="34" charset="0"/>
              <a:buNone/>
            </a:pPr>
            <a:r>
              <a:rPr lang="zh-CN" altLang="en-US" sz="1600" b="1" dirty="0">
                <a:solidFill>
                  <a:schemeClr val="bg2">
                    <a:lumMod val="50000"/>
                  </a:schemeClr>
                </a:solidFill>
                <a:latin typeface="+mn-ea"/>
                <a:sym typeface="+mn-ea"/>
              </a:rPr>
              <a:t>实验结果：</a:t>
            </a:r>
            <a:endParaRPr lang="en-US" altLang="zh-CN" sz="1600" b="1" dirty="0">
              <a:solidFill>
                <a:schemeClr val="bg2">
                  <a:lumMod val="50000"/>
                </a:schemeClr>
              </a:solidFill>
              <a:latin typeface="+mn-ea"/>
              <a:sym typeface="+mn-ea"/>
            </a:endParaRPr>
          </a:p>
          <a:p>
            <a:pPr indent="0">
              <a:buFont typeface="Arial" panose="020B0604020202020204" pitchFamily="34" charset="0"/>
              <a:buNone/>
            </a:pPr>
            <a:endParaRPr lang="zh-CN" altLang="en-US" sz="1600" b="1" dirty="0">
              <a:solidFill>
                <a:schemeClr val="bg2">
                  <a:lumMod val="50000"/>
                </a:schemeClr>
              </a:solidFill>
              <a:latin typeface="+mn-ea"/>
              <a:sym typeface="+mn-ea"/>
            </a:endParaRPr>
          </a:p>
          <a:p>
            <a:pPr marL="269875" indent="-269875"/>
            <a:r>
              <a:rPr lang="zh-CN" altLang="en-US" sz="1400" dirty="0">
                <a:solidFill>
                  <a:schemeClr val="bg2">
                    <a:lumMod val="50000"/>
                  </a:schemeClr>
                </a:solidFill>
                <a:latin typeface="+mn-ea"/>
              </a:rPr>
              <a:t>       运用论文中提到的方法要比故障模拟的速度快几个数量级。</a:t>
            </a:r>
            <a:endParaRPr lang="zh-CN" sz="1400" dirty="0">
              <a:solidFill>
                <a:schemeClr val="bg2">
                  <a:lumMod val="50000"/>
                </a:schemeClr>
              </a:solidFill>
              <a:latin typeface="+mn-ea"/>
            </a:endParaRPr>
          </a:p>
        </p:txBody>
      </p:sp>
      <p:pic>
        <p:nvPicPr>
          <p:cNvPr id="6" name="图片 5"/>
          <p:cNvPicPr>
            <a:picLocks noChangeAspect="1"/>
          </p:cNvPicPr>
          <p:nvPr/>
        </p:nvPicPr>
        <p:blipFill>
          <a:blip r:embed="rId1"/>
          <a:stretch>
            <a:fillRect/>
          </a:stretch>
        </p:blipFill>
        <p:spPr>
          <a:xfrm>
            <a:off x="1696085" y="2773045"/>
            <a:ext cx="8432800" cy="3625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结束</a:t>
            </a:r>
            <a:r>
              <a:rPr lang="en-US" altLang="zh-CN" dirty="0"/>
              <a:t> </a:t>
            </a:r>
            <a:endParaRPr lang="zh-CN" altLang="en-US" dirty="0"/>
          </a:p>
        </p:txBody>
      </p:sp>
      <p:sp>
        <p:nvSpPr>
          <p:cNvPr id="8" name="内容占位符 4"/>
          <p:cNvSpPr>
            <a:spLocks noGrp="1"/>
          </p:cNvSpPr>
          <p:nvPr>
            <p:ph idx="1"/>
          </p:nvPr>
        </p:nvSpPr>
        <p:spPr>
          <a:xfrm>
            <a:off x="609600" y="1178560"/>
            <a:ext cx="10995378" cy="4998403"/>
          </a:xfrm>
        </p:spPr>
        <p:txBody>
          <a:bodyPr anchor="ctr">
            <a:normAutofit/>
          </a:bodyPr>
          <a:lstStyle/>
          <a:p>
            <a:pPr marL="0" indent="0" algn="ctr" defTabSz="457200">
              <a:lnSpc>
                <a:spcPct val="150000"/>
              </a:lnSpc>
              <a:spcBef>
                <a:spcPct val="0"/>
              </a:spcBef>
              <a:buNone/>
            </a:pPr>
            <a:r>
              <a:rPr lang="en-US" altLang="zh-CN" sz="4400" b="1" dirty="0">
                <a:solidFill>
                  <a:schemeClr val="bg2">
                    <a:lumMod val="50000"/>
                  </a:schemeClr>
                </a:solidFill>
                <a:latin typeface="微软雅黑" panose="020B0503020204020204" pitchFamily="34" charset="-122"/>
                <a:ea typeface="微软雅黑" panose="020B0503020204020204" pitchFamily="34" charset="-122"/>
                <a:cs typeface="+mn-cs"/>
              </a:rPr>
              <a:t>Q&amp;A</a:t>
            </a:r>
            <a:endParaRPr lang="en-US" altLang="zh-CN" sz="44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香山模板-16-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香山模板-16-9</Template>
  <TotalTime>0</TotalTime>
  <Words>1233</Words>
  <Application>WPS 演示</Application>
  <PresentationFormat>宽屏</PresentationFormat>
  <Paragraphs>50</Paragraphs>
  <Slides>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Calibri</vt:lpstr>
      <vt:lpstr>微软雅黑</vt:lpstr>
      <vt:lpstr>Arial Unicode MS</vt:lpstr>
      <vt:lpstr>等线</vt:lpstr>
      <vt:lpstr>香山模板-16-9</vt:lpstr>
      <vt:lpstr>FPGA论文调研和总结</vt:lpstr>
      <vt:lpstr>分类</vt:lpstr>
      <vt:lpstr>Fault Grading FPGA Interconnect Test Configurations</vt:lpstr>
      <vt:lpstr>Fault Simulation on Reconfigurable Hardware</vt:lpstr>
      <vt:lpstr>Fault Grading FPGA Interconnect Test Configurations</vt:lpstr>
      <vt:lpstr>Fault Grading FPGA Interconnect Test Configurations</vt:lpstr>
      <vt:lpstr>结束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 易难</dc:creator>
  <cp:lastModifiedBy>龙鱼hip</cp:lastModifiedBy>
  <cp:revision>392</cp:revision>
  <dcterms:created xsi:type="dcterms:W3CDTF">2021-06-17T06:23:00Z</dcterms:created>
  <dcterms:modified xsi:type="dcterms:W3CDTF">2022-01-29T02:49:03Z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ICV">
    <vt:lpwstr>1B4E017513B449E2973F95609CB1550E</vt:lpwstr>
  </property>
</Properties>
</file>