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01" autoAdjust="0"/>
  </p:normalViewPr>
  <p:slideViewPr>
    <p:cSldViewPr snapToGrid="0" snapToObjects="1">
      <p:cViewPr>
        <p:scale>
          <a:sx n="103" d="100"/>
          <a:sy n="103" d="100"/>
        </p:scale>
        <p:origin x="-1256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9AD2-3AA2-C74C-A2BB-1D5B73358A5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2A78-7D40-0D47-BBBF-7044B610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Minute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Ziwei Duan</a:t>
            </a:r>
          </a:p>
          <a:p>
            <a:r>
              <a:rPr lang="en-US" dirty="0" err="1" smtClean="0"/>
              <a:t>Jiaming</a:t>
            </a:r>
            <a:r>
              <a:rPr lang="en-US" dirty="0" smtClean="0"/>
              <a:t> Chen</a:t>
            </a:r>
          </a:p>
          <a:p>
            <a:r>
              <a:rPr lang="en-US" dirty="0" err="1" smtClean="0"/>
              <a:t>Tianyi</a:t>
            </a:r>
            <a:r>
              <a:rPr lang="en-US" dirty="0" smtClean="0"/>
              <a:t> Fang</a:t>
            </a:r>
          </a:p>
          <a:p>
            <a:r>
              <a:rPr lang="en-US" dirty="0" err="1" smtClean="0"/>
              <a:t>Hanlin</a:t>
            </a:r>
            <a:r>
              <a:rPr lang="en-US" dirty="0" smtClean="0"/>
              <a:t>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(individual level) combined with download </a:t>
            </a:r>
          </a:p>
          <a:p>
            <a:endParaRPr lang="en-US" dirty="0"/>
          </a:p>
          <a:p>
            <a:r>
              <a:rPr lang="en-US" dirty="0"/>
              <a:t>Item-item, user-user shouldn’t down-sampling or cross validation</a:t>
            </a:r>
          </a:p>
          <a:p>
            <a:r>
              <a:rPr lang="en-US" dirty="0" err="1"/>
              <a:t>graphlab</a:t>
            </a:r>
            <a:r>
              <a:rPr lang="en-US" dirty="0"/>
              <a:t> </a:t>
            </a:r>
            <a:r>
              <a:rPr lang="en-US" dirty="0" err="1"/>
              <a:t>als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Load in </a:t>
            </a:r>
          </a:p>
          <a:p>
            <a:r>
              <a:rPr lang="en-US" dirty="0" smtClean="0"/>
              <a:t>2. info()   describe()</a:t>
            </a:r>
          </a:p>
          <a:p>
            <a:r>
              <a:rPr lang="en-US" dirty="0" smtClean="0"/>
              <a:t>3. missing value (educated guess, extrapolate, median)</a:t>
            </a:r>
          </a:p>
          <a:p>
            <a:r>
              <a:rPr lang="en-US" dirty="0" smtClean="0"/>
              <a:t>4. data cleaning (data against expectation / contradicting)</a:t>
            </a:r>
          </a:p>
          <a:p>
            <a:r>
              <a:rPr lang="en-US" dirty="0" smtClean="0"/>
              <a:t>5. validate / check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229038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/>
              <a:t>Second Week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334"/>
            <a:ext cx="8229600" cy="4813830"/>
          </a:xfrm>
        </p:spPr>
        <p:txBody>
          <a:bodyPr/>
          <a:lstStyle/>
          <a:p>
            <a:r>
              <a:rPr lang="en-US" dirty="0" smtClean="0"/>
              <a:t>Spark </a:t>
            </a:r>
          </a:p>
          <a:p>
            <a:pPr lvl="1"/>
            <a:r>
              <a:rPr lang="en-US" dirty="0" err="1" smtClean="0"/>
              <a:t>pyspark.sql</a:t>
            </a:r>
            <a:endParaRPr lang="en-US" dirty="0" smtClean="0"/>
          </a:p>
          <a:p>
            <a:r>
              <a:rPr lang="en-US" dirty="0" smtClean="0"/>
              <a:t>Define churn </a:t>
            </a:r>
          </a:p>
          <a:p>
            <a:pPr lvl="1"/>
            <a:r>
              <a:rPr lang="en-US" dirty="0" smtClean="0"/>
              <a:t>no play log after cutoff time (last 2 weeks)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1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13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777"/>
            <a:ext cx="8229600" cy="4525963"/>
          </a:xfrm>
        </p:spPr>
        <p:txBody>
          <a:bodyPr/>
          <a:lstStyle/>
          <a:p>
            <a:r>
              <a:rPr lang="en-US" dirty="0" smtClean="0"/>
              <a:t>delete entry with unreasonable value</a:t>
            </a:r>
          </a:p>
          <a:p>
            <a:pPr lvl="1"/>
            <a:r>
              <a:rPr lang="en-US" dirty="0" smtClean="0"/>
              <a:t>song length = 0</a:t>
            </a:r>
          </a:p>
          <a:p>
            <a:pPr lvl="1"/>
            <a:r>
              <a:rPr lang="en-US" dirty="0" smtClean="0"/>
              <a:t>play length &gt; song length</a:t>
            </a:r>
          </a:p>
          <a:p>
            <a:pPr lvl="1"/>
            <a:r>
              <a:rPr lang="en-US" dirty="0" smtClean="0"/>
              <a:t>user play count out of 6-sigma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Songti SC Regular"/>
                <a:cs typeface="Songti SC Regular"/>
              </a:rPr>
              <a:t>周中分小组讨论的</a:t>
            </a:r>
            <a:r>
              <a:rPr lang="zh-TW" altLang="en-US" sz="4000" dirty="0" smtClean="0">
                <a:latin typeface="Songti SC Regular"/>
                <a:cs typeface="Songti SC Regular"/>
              </a:rPr>
              <a:t>目标</a:t>
            </a:r>
            <a:r>
              <a:rPr lang="zh-CN" altLang="en-US" sz="4000" dirty="0" smtClean="0">
                <a:latin typeface="Songti SC Regular"/>
                <a:cs typeface="Songti SC Regular"/>
              </a:rPr>
              <a:t>为</a:t>
            </a:r>
            <a:endParaRPr lang="en-US" sz="4000" dirty="0">
              <a:latin typeface="Songti SC Regular"/>
              <a:cs typeface="Songti SC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9849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每次分小组讨论会结束后，请每组在每周五实战指导前，请各小组组长在</a:t>
            </a:r>
            <a:r>
              <a:rPr lang="en-US" altLang="zh-TW" sz="2000" dirty="0" smtClean="0"/>
              <a:t>Dashboard“</a:t>
            </a:r>
            <a:r>
              <a:rPr lang="zh-TW" altLang="en-US" sz="2000" dirty="0" smtClean="0"/>
              <a:t>本周报告提交”中，提交周中分小组讨论报告。报告形式可以是你们讨论的会议记录，也可以是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上的代码汇总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57200" y="2761695"/>
            <a:ext cx="7877665" cy="357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1200" dirty="0" smtClean="0"/>
              <a:t>Week 2/9 - 2/16</a:t>
            </a:r>
          </a:p>
          <a:p>
            <a:pPr lvl="1"/>
            <a:r>
              <a:rPr lang="en-US" sz="2000" kern="1200" dirty="0" smtClean="0"/>
              <a:t>Download data, pre-processing</a:t>
            </a:r>
          </a:p>
          <a:p>
            <a:r>
              <a:rPr lang="en-US" sz="2400" kern="1200" dirty="0" smtClean="0"/>
              <a:t>Week 2/17 - 2/23</a:t>
            </a:r>
          </a:p>
          <a:p>
            <a:pPr lvl="1"/>
            <a:r>
              <a:rPr lang="en-US" sz="2000" kern="1200" dirty="0" smtClean="0"/>
              <a:t>Modeling</a:t>
            </a:r>
          </a:p>
          <a:p>
            <a:r>
              <a:rPr lang="en-US" sz="2400" kern="1200" dirty="0" smtClean="0"/>
              <a:t>Week 2/24 - 3/2</a:t>
            </a:r>
          </a:p>
          <a:p>
            <a:pPr lvl="1"/>
            <a:r>
              <a:rPr lang="en-US" sz="2000" kern="1200" dirty="0" smtClean="0"/>
              <a:t>Modeling</a:t>
            </a:r>
          </a:p>
          <a:p>
            <a:r>
              <a:rPr lang="en-US" sz="2400" kern="1200" dirty="0" smtClean="0"/>
              <a:t>Week 3/3 - 3/9</a:t>
            </a:r>
          </a:p>
          <a:p>
            <a:pPr lvl="1"/>
            <a:r>
              <a:rPr lang="en-US" sz="2000" kern="1200" dirty="0" smtClean="0"/>
              <a:t>Preparing for presentation 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99188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672"/>
          </a:xfrm>
        </p:spPr>
        <p:txBody>
          <a:bodyPr>
            <a:noAutofit/>
          </a:bodyPr>
          <a:lstStyle/>
          <a:p>
            <a:r>
              <a:rPr lang="en-US" altLang="zh-TW" sz="1800" b="1" dirty="0" smtClean="0"/>
              <a:t>[Track 4] </a:t>
            </a:r>
            <a:r>
              <a:rPr lang="zh-TW" altLang="en-US" sz="1800" b="1" dirty="0" smtClean="0"/>
              <a:t>某知名音乐播放盒数据挖掘 （个性化实战指导上课时间：</a:t>
            </a:r>
            <a:r>
              <a:rPr lang="en-US" altLang="zh-TW" sz="1800" b="1" dirty="0" smtClean="0"/>
              <a:t>PST </a:t>
            </a:r>
            <a:r>
              <a:rPr lang="zh-TW" altLang="en-US" sz="1800" b="1" dirty="0" smtClean="0"/>
              <a:t>周五</a:t>
            </a:r>
            <a:r>
              <a:rPr lang="en-US" altLang="zh-TW" sz="1800" b="1" dirty="0" smtClean="0"/>
              <a:t>7PM</a:t>
            </a:r>
            <a:r>
              <a:rPr lang="zh-TW" altLang="en-US" sz="1800" b="1" dirty="0" smtClean="0"/>
              <a:t>）</a:t>
            </a:r>
            <a:endParaRPr lang="zh-TW" alt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915244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数据内容：刚出炉的新鲜数据：）每日</a:t>
            </a:r>
            <a:r>
              <a:rPr lang="en-US" altLang="zh-TW" sz="1600" dirty="0" smtClean="0"/>
              <a:t>260K</a:t>
            </a:r>
            <a:r>
              <a:rPr lang="zh-TW" altLang="en-US" sz="1600" dirty="0" smtClean="0"/>
              <a:t>新增用户的</a:t>
            </a:r>
            <a:r>
              <a:rPr lang="en-US" altLang="zh-TW" sz="1600" dirty="0" smtClean="0"/>
              <a:t>3 million+</a:t>
            </a:r>
            <a:r>
              <a:rPr lang="zh-TW" altLang="en-US" sz="1600" dirty="0" smtClean="0"/>
              <a:t>的歌曲播放记录（不断更新中），包括用户</a:t>
            </a:r>
            <a:r>
              <a:rPr lang="en-US" altLang="zh-TW" sz="1600" dirty="0" err="1" smtClean="0"/>
              <a:t>uid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用户</a:t>
            </a:r>
            <a:r>
              <a:rPr lang="en-US" altLang="zh-TW" sz="1600" dirty="0" err="1" smtClean="0"/>
              <a:t>os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播放歌曲的</a:t>
            </a:r>
            <a:r>
              <a:rPr lang="en-US" altLang="zh-TW" sz="1600" dirty="0" smtClean="0"/>
              <a:t>rid, </a:t>
            </a:r>
            <a:r>
              <a:rPr lang="zh-TW" altLang="en-US" sz="1600" dirty="0" smtClean="0"/>
              <a:t>歌曲的类型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歌曲名称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歌手名称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播歌时长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歌曲时长等信息。</a:t>
            </a:r>
            <a:endParaRPr lang="en-US" altLang="zh-TW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1" y="1912217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项目目标：</a:t>
            </a:r>
          </a:p>
          <a:p>
            <a:r>
              <a:rPr lang="en-US" dirty="0" err="1" smtClean="0"/>
              <a:t>目标一：Churn</a:t>
            </a:r>
            <a:r>
              <a:rPr lang="en-US" dirty="0" smtClean="0"/>
              <a:t> Prediction</a:t>
            </a:r>
          </a:p>
          <a:p>
            <a:r>
              <a:rPr lang="en-US" dirty="0" smtClean="0"/>
              <a:t>Validate dataset, identify missing values and find inconsistencies in the dataset.</a:t>
            </a:r>
          </a:p>
          <a:p>
            <a:r>
              <a:rPr lang="en-US" dirty="0" smtClean="0"/>
              <a:t>Perform data cleaning and transformation, feature engineering</a:t>
            </a:r>
          </a:p>
          <a:p>
            <a:r>
              <a:rPr lang="en-US" dirty="0" smtClean="0"/>
              <a:t>Exploratory data analysis, e.g. find most popular songs, most active users</a:t>
            </a:r>
          </a:p>
          <a:p>
            <a:r>
              <a:rPr lang="en-US" dirty="0" smtClean="0"/>
              <a:t>Build user churn prediction model based on user behavior, implement full cycle of prediction modeling from population selection and sampling, label definition, feature exaction and engineering, model selection, performance evaluation.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4329775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目标二：Recommendation</a:t>
            </a:r>
            <a:endParaRPr lang="en-US" dirty="0" smtClean="0"/>
          </a:p>
          <a:p>
            <a:r>
              <a:rPr lang="en-US" dirty="0" smtClean="0"/>
              <a:t>Validate dataset, identify missing values and find inconsistencies in the dataset.</a:t>
            </a:r>
          </a:p>
          <a:p>
            <a:r>
              <a:rPr lang="en-US" dirty="0" smtClean="0"/>
              <a:t>Perform data cleaning and transformation, and construct utility matrix from user behavior data</a:t>
            </a:r>
          </a:p>
          <a:p>
            <a:r>
              <a:rPr lang="en-US" dirty="0" smtClean="0"/>
              <a:t>Define implicit ratings from user behavior data</a:t>
            </a:r>
          </a:p>
          <a:p>
            <a:r>
              <a:rPr lang="en-US" dirty="0" smtClean="0"/>
              <a:t>Build music recommendation system based on user listening history, including: popularity-based recommender, item-item based recommender, matrix factorization-based recommender.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60"/>
            <a:ext cx="1232906" cy="365092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/>
              <a:t>t</a:t>
            </a:r>
            <a:r>
              <a:rPr lang="en-US" sz="1800" b="1" dirty="0" err="1" smtClean="0"/>
              <a:t>ar.gz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0574"/>
            <a:ext cx="9144000" cy="214834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Source code is often packed for download as a </a:t>
            </a:r>
            <a:r>
              <a:rPr lang="en-US" sz="1200" dirty="0" smtClean="0">
                <a:solidFill>
                  <a:srgbClr val="FF0000"/>
                </a:solidFill>
              </a:rPr>
              <a:t>TAR (Tape </a:t>
            </a:r>
            <a:r>
              <a:rPr lang="en-US" sz="1200" dirty="0" err="1" smtClean="0">
                <a:solidFill>
                  <a:srgbClr val="FF0000"/>
                </a:solidFill>
              </a:rPr>
              <a:t>ARchive</a:t>
            </a:r>
            <a:r>
              <a:rPr lang="en-US" sz="1200" dirty="0" smtClean="0">
                <a:solidFill>
                  <a:srgbClr val="FF0000"/>
                </a:solidFill>
              </a:rPr>
              <a:t>) </a:t>
            </a:r>
            <a:r>
              <a:rPr lang="en-US" sz="1200" dirty="0" smtClean="0"/>
              <a:t>file, that is a standard format in the Unix/Linux world. These files have a .tar extension;</a:t>
            </a:r>
          </a:p>
          <a:p>
            <a:r>
              <a:rPr lang="en-US" sz="1200" dirty="0" smtClean="0">
                <a:solidFill>
                  <a:srgbClr val="101010"/>
                </a:solidFill>
                <a:ea typeface="Helvetica"/>
                <a:cs typeface="Helvetica"/>
              </a:rPr>
              <a:t>TAR</a:t>
            </a:r>
            <a:r>
              <a:rPr lang="en-US" sz="1200" b="0" i="0" dirty="0" smtClean="0">
                <a:solidFill>
                  <a:srgbClr val="101010"/>
                </a:solidFill>
                <a:ea typeface="Helvetica"/>
                <a:cs typeface="Helvetica"/>
              </a:rPr>
              <a:t> file is in the Consolidated Unix Archive format, which is used to store multiple files in one single file. Therefore it's a popular method for both archiving purposes and for sending multiple files over the internet, like for software downloads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 smtClean="0"/>
              <a:t>TAR they can also be </a:t>
            </a:r>
            <a:r>
              <a:rPr lang="en-US" sz="1200" dirty="0" smtClean="0">
                <a:solidFill>
                  <a:srgbClr val="FF0000"/>
                </a:solidFill>
              </a:rPr>
              <a:t>compressed, the extension is .</a:t>
            </a:r>
            <a:r>
              <a:rPr lang="en-US" sz="1200" dirty="0" err="1" smtClean="0">
                <a:solidFill>
                  <a:srgbClr val="FF0000"/>
                </a:solidFill>
              </a:rPr>
              <a:t>tar.gz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or .tar.bz2 in these cases. There are several ways to unpack these files.</a:t>
            </a:r>
          </a:p>
          <a:p>
            <a:r>
              <a:rPr lang="en-US" sz="1200" dirty="0" smtClean="0"/>
              <a:t>Mac OS X will unpack a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, .tar, or .zip file automatically when you double-click on its icon. </a:t>
            </a:r>
          </a:p>
          <a:p>
            <a:r>
              <a:rPr lang="en-US" sz="1200" dirty="0" smtClean="0"/>
              <a:t>If you would rather follow the UNIX-style instructions below you can use the Terminal command-line.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0" y="21584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Terminal Command 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79314"/>
              </p:ext>
            </p:extLst>
          </p:nvPr>
        </p:nvGraphicFramePr>
        <p:xfrm>
          <a:off x="0" y="2587256"/>
          <a:ext cx="9157129" cy="293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877"/>
                <a:gridCol w="3542539"/>
                <a:gridCol w="4067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unpack say, </a:t>
                      </a:r>
                      <a:r>
                        <a:rPr lang="en-US" sz="1200" dirty="0" err="1" smtClean="0"/>
                        <a:t>foo.tar.gz</a:t>
                      </a:r>
                      <a:r>
                        <a:rPr lang="en-US" sz="1200" dirty="0" smtClean="0"/>
                        <a:t>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cd /directory</a:t>
                      </a:r>
                      <a:r>
                        <a:rPr lang="en-US" sz="1200" baseline="0" dirty="0" smtClean="0"/>
                        <a:t> of the downloaded file</a:t>
                      </a:r>
                      <a:endParaRPr lang="en-US" sz="1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gunzip</a:t>
                      </a:r>
                      <a:r>
                        <a:rPr lang="en-US" sz="1200" dirty="0" smtClean="0"/>
                        <a:t> -c </a:t>
                      </a:r>
                      <a:r>
                        <a:rPr lang="en-US" sz="1200" dirty="0" err="1" smtClean="0"/>
                        <a:t>foo.tar.gz</a:t>
                      </a:r>
                      <a:r>
                        <a:rPr lang="en-US" sz="1200" dirty="0" smtClean="0"/>
                        <a:t> | tar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err="1" smtClean="0"/>
                        <a:t>xopf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open [filename]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tar command: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</a:t>
                      </a:r>
                      <a:r>
                        <a:rPr lang="en-US" sz="1200" baseline="0" dirty="0" err="1" smtClean="0"/>
                        <a:t>xf</a:t>
                      </a:r>
                      <a:r>
                        <a:rPr lang="en-US" sz="1200" baseline="0" dirty="0" smtClean="0"/>
                        <a:t>: extract tar file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</a:t>
                      </a:r>
                      <a:r>
                        <a:rPr lang="en-US" sz="1200" baseline="0" dirty="0" err="1" smtClean="0"/>
                        <a:t>cf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xxx.tar</a:t>
                      </a:r>
                      <a:r>
                        <a:rPr lang="en-US" sz="1200" baseline="0" dirty="0" smtClean="0"/>
                        <a:t> foo: create a new archive (</a:t>
                      </a:r>
                      <a:r>
                        <a:rPr lang="en-US" sz="1200" baseline="0" dirty="0" err="1" smtClean="0"/>
                        <a:t>xxx.tar</a:t>
                      </a:r>
                      <a:r>
                        <a:rPr lang="en-US" sz="1200" baseline="0" dirty="0" smtClean="0"/>
                        <a:t>) from foo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-t: l</a:t>
                      </a:r>
                      <a:r>
                        <a:rPr lang="en-US" sz="1200" dirty="0" smtClean="0"/>
                        <a:t>ist the files as they are extracted</a:t>
                      </a:r>
                      <a:r>
                        <a:rPr lang="en-US" sz="1200" baseline="0" dirty="0" smtClean="0"/>
                        <a:t> from the archive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newly extracted files will be created in the current directory</a:t>
                      </a:r>
                    </a:p>
                    <a:p>
                      <a:r>
                        <a:rPr lang="en-US" sz="1200" dirty="0" smtClean="0"/>
                        <a:t>-c</a:t>
                      </a:r>
                      <a:r>
                        <a:rPr lang="en-US" sz="1200" baseline="0" dirty="0" smtClean="0"/>
                        <a:t> option retain the archive (otherwise, </a:t>
                      </a:r>
                      <a:r>
                        <a:rPr lang="en-US" sz="1200" baseline="0" dirty="0" err="1" smtClean="0"/>
                        <a:t>gunzip</a:t>
                      </a:r>
                      <a:r>
                        <a:rPr lang="en-US" sz="1200" baseline="0" dirty="0" smtClean="0"/>
                        <a:t> will delete the archive file after uncompressing it. </a:t>
                      </a:r>
                    </a:p>
                    <a:p>
                      <a:r>
                        <a:rPr lang="en-US" sz="1200" baseline="0" dirty="0" smtClean="0"/>
                        <a:t>| (vertical bar) is a “pipe”, which is used to direct the output from the first command into the input for the second command</a:t>
                      </a:r>
                    </a:p>
                    <a:p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gunzip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c </a:t>
                      </a:r>
                      <a:r>
                        <a:rPr lang="en-US" sz="1200" baseline="0" dirty="0" err="1" smtClean="0"/>
                        <a:t>foo.tar.gz</a:t>
                      </a:r>
                      <a:r>
                        <a:rPr lang="en-US" sz="1200" baseline="0" dirty="0" smtClean="0"/>
                        <a:t> &gt; /home..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Make the uncompressed file in a directory other than the </a:t>
                      </a:r>
                      <a:r>
                        <a:rPr lang="en-US" sz="1200" baseline="0" dirty="0" err="1" smtClean="0"/>
                        <a:t>pwd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 instance, to extract files from the file </a:t>
                      </a:r>
                      <a:r>
                        <a:rPr lang="en-US" sz="1200" dirty="0" err="1" smtClean="0"/>
                        <a:t>foo.zip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gzip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file.JPG</a:t>
                      </a:r>
                      <a:endParaRPr lang="en-US" sz="1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r>
                        <a:rPr lang="en-US" sz="1200" dirty="0" smtClean="0"/>
                        <a:t>unzip</a:t>
                      </a:r>
                      <a:r>
                        <a:rPr lang="en-US" sz="1200" baseline="0" dirty="0" smtClean="0"/>
                        <a:t> -</a:t>
                      </a:r>
                      <a:r>
                        <a:rPr lang="en-US" sz="1200" dirty="0" smtClean="0"/>
                        <a:t>a </a:t>
                      </a:r>
                      <a:r>
                        <a:rPr lang="en-US" sz="1200" dirty="0" err="1" smtClean="0"/>
                        <a:t>foo.zip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Since the files in the .zip archives use Windows-style line terminators, you will need to pass the -a option to unzip in order to extract them with UNIX-style or Mac OS X line terminators.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690"/>
            <a:ext cx="8229600" cy="724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776"/>
            <a:ext cx="8506478" cy="59482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install requests library: pip3 install requests</a:t>
            </a:r>
          </a:p>
          <a:p>
            <a:r>
              <a:rPr lang="zh-CN" altLang="en-US" sz="2800" dirty="0" smtClean="0"/>
              <a:t>先读</a:t>
            </a:r>
            <a:r>
              <a:rPr lang="en-US" altLang="zh-CN" sz="2800" dirty="0" smtClean="0"/>
              <a:t>html, </a:t>
            </a:r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regex </a:t>
            </a:r>
            <a:r>
              <a:rPr lang="zh-CN" altLang="en-US" sz="2800" dirty="0" smtClean="0"/>
              <a:t>抓</a:t>
            </a:r>
            <a:r>
              <a:rPr lang="en-US" altLang="zh-CN" sz="2800" dirty="0" smtClean="0"/>
              <a:t> </a:t>
            </a:r>
            <a:r>
              <a:rPr lang="en-US" sz="2800" dirty="0" err="1" smtClean="0"/>
              <a:t>url</a:t>
            </a:r>
            <a:r>
              <a:rPr lang="en-US" sz="2800" dirty="0" smtClean="0"/>
              <a:t> string, then output to all </a:t>
            </a:r>
            <a:r>
              <a:rPr lang="en-US" sz="2800" dirty="0" err="1" smtClean="0"/>
              <a:t>urls</a:t>
            </a:r>
            <a:r>
              <a:rPr lang="en-US" sz="2800" dirty="0" smtClean="0"/>
              <a:t> to a text file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automate </a:t>
            </a:r>
            <a:r>
              <a:rPr lang="en-US" sz="2800" dirty="0" smtClean="0"/>
              <a:t>downloading </a:t>
            </a:r>
            <a:r>
              <a:rPr lang="en-US" sz="2800" dirty="0"/>
              <a:t>408 </a:t>
            </a:r>
            <a:r>
              <a:rPr lang="en-US" sz="2800" dirty="0" smtClean="0"/>
              <a:t>files, write shell script to read the text file and download </a:t>
            </a:r>
            <a:r>
              <a:rPr lang="en-US" sz="2800" dirty="0" err="1" smtClean="0"/>
              <a:t>urls</a:t>
            </a:r>
            <a:r>
              <a:rPr lang="en-US" sz="2800" dirty="0" smtClean="0"/>
              <a:t> line by line</a:t>
            </a:r>
          </a:p>
          <a:p>
            <a:r>
              <a:rPr lang="en-US" sz="2800" dirty="0" smtClean="0"/>
              <a:t>extract </a:t>
            </a:r>
            <a:r>
              <a:rPr lang="en-US" sz="2800" dirty="0" err="1" smtClean="0"/>
              <a:t>tar.gz</a:t>
            </a:r>
            <a:r>
              <a:rPr lang="en-US" sz="2800" dirty="0" smtClean="0"/>
              <a:t> into log data</a:t>
            </a:r>
          </a:p>
          <a:p>
            <a:r>
              <a:rPr lang="en-US" sz="2800" dirty="0" smtClean="0"/>
              <a:t>Append date in filename of the play data to each line of the play data log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019"/>
            <a:ext cx="8229600" cy="711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Glimpse at 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136"/>
            <a:ext cx="8686800" cy="5609886"/>
          </a:xfrm>
        </p:spPr>
        <p:txBody>
          <a:bodyPr>
            <a:normAutofit/>
          </a:bodyPr>
          <a:lstStyle/>
          <a:p>
            <a:r>
              <a:rPr lang="en-US" dirty="0" smtClean="0"/>
              <a:t>search</a:t>
            </a:r>
          </a:p>
          <a:p>
            <a:pPr lvl="1"/>
            <a:r>
              <a:rPr lang="en-US" sz="2000" dirty="0" err="1"/>
              <a:t>search_query</a:t>
            </a:r>
            <a:r>
              <a:rPr lang="en-US" sz="2000" dirty="0"/>
              <a:t> represented Chinese in %</a:t>
            </a:r>
            <a:r>
              <a:rPr lang="en-US" sz="2000" dirty="0" smtClean="0"/>
              <a:t>Character</a:t>
            </a:r>
          </a:p>
          <a:p>
            <a:r>
              <a:rPr lang="en-US" dirty="0" smtClean="0"/>
              <a:t>down</a:t>
            </a:r>
          </a:p>
          <a:p>
            <a:r>
              <a:rPr lang="en-US" dirty="0" smtClean="0"/>
              <a:t>play</a:t>
            </a:r>
          </a:p>
          <a:p>
            <a:pPr lvl="1"/>
            <a:r>
              <a:rPr lang="en-US" sz="2000" dirty="0" err="1" smtClean="0"/>
              <a:t>song_type</a:t>
            </a:r>
            <a:r>
              <a:rPr lang="en-US" sz="2000" dirty="0"/>
              <a:t>: 0 (owned by platform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song_id</a:t>
            </a:r>
            <a:r>
              <a:rPr lang="en-US" sz="2000" dirty="0"/>
              <a:t>: should all be integer, try to clean, but if cannot, just drop non-</a:t>
            </a:r>
            <a:r>
              <a:rPr lang="en-US" sz="2000" dirty="0" smtClean="0"/>
              <a:t>integer</a:t>
            </a:r>
          </a:p>
          <a:p>
            <a:pPr lvl="1"/>
            <a:r>
              <a:rPr lang="en-US" sz="2000" dirty="0" smtClean="0"/>
              <a:t>general check:  </a:t>
            </a:r>
            <a:r>
              <a:rPr lang="en-US" sz="2000" dirty="0"/>
              <a:t>describe(), info(),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singer.unique</a:t>
            </a:r>
            <a:r>
              <a:rPr lang="en-US" sz="2000" dirty="0"/>
              <a:t>()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drop </a:t>
            </a:r>
            <a:r>
              <a:rPr lang="en-US" sz="2000" dirty="0"/>
              <a:t>error </a:t>
            </a:r>
            <a:endParaRPr lang="en-US" sz="2000" dirty="0" smtClean="0"/>
          </a:p>
          <a:p>
            <a:pPr lvl="1"/>
            <a:r>
              <a:rPr lang="en-US" sz="2000" dirty="0" smtClean="0"/>
              <a:t>!</a:t>
            </a:r>
            <a:r>
              <a:rPr lang="en-US" sz="2000" dirty="0"/>
              <a:t>! check outlier, remove unreasonable ones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e.g. ‘quantify’ user experience, whether used surge </a:t>
            </a:r>
          </a:p>
          <a:p>
            <a:pPr marL="514350" indent="-514350">
              <a:buAutoNum type="arabicPeriod"/>
            </a:pPr>
            <a:r>
              <a:rPr lang="en-US" dirty="0" smtClean="0"/>
              <a:t>acceleration (play count in certain duration)</a:t>
            </a:r>
          </a:p>
          <a:p>
            <a:pPr marL="514350" indent="-514350">
              <a:buAutoNum type="arabicPeriod"/>
            </a:pPr>
            <a:r>
              <a:rPr lang="en-US" dirty="0" smtClean="0"/>
              <a:t>frequency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recency</a:t>
            </a:r>
            <a:r>
              <a:rPr lang="en-US" dirty="0" smtClean="0"/>
              <a:t> (since last event)</a:t>
            </a:r>
          </a:p>
          <a:p>
            <a:pPr marL="514350" indent="-514350">
              <a:buAutoNum type="arabicPeriod"/>
            </a:pPr>
            <a:r>
              <a:rPr lang="en-US" dirty="0" smtClean="0"/>
              <a:t>Conversion rate   </a:t>
            </a:r>
          </a:p>
        </p:txBody>
      </p:sp>
    </p:spTree>
    <p:extLst>
      <p:ext uri="{BB962C8B-B14F-4D97-AF65-F5344CB8AC3E}">
        <p14:creationId xmlns:p14="http://schemas.microsoft.com/office/powerpoint/2010/main" val="50997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Define target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a snapshot time, data after cutoff time is observation window, if customer doesn’t log back in this window </a:t>
            </a:r>
            <a:r>
              <a:rPr lang="en-US" sz="2400" dirty="0" smtClean="0">
                <a:sym typeface="Wingdings"/>
              </a:rPr>
              <a:t> churn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1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79765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tackle massive data loading: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spark	ALS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>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cloud (credit)</a:t>
            </a:r>
            <a:br>
              <a:rPr lang="en-US" sz="2800" dirty="0" smtClean="0"/>
            </a:br>
            <a:r>
              <a:rPr lang="en-US" sz="2800" dirty="0" err="1" smtClean="0"/>
              <a:t>aws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IBM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7867"/>
            <a:ext cx="8229600" cy="3128026"/>
          </a:xfrm>
        </p:spPr>
        <p:txBody>
          <a:bodyPr/>
          <a:lstStyle/>
          <a:p>
            <a:r>
              <a:rPr lang="en-US" dirty="0" smtClean="0"/>
              <a:t>or down sampling:</a:t>
            </a:r>
          </a:p>
          <a:p>
            <a:pPr lvl="1"/>
            <a:r>
              <a:rPr lang="en-US" dirty="0" smtClean="0"/>
              <a:t>sample on </a:t>
            </a:r>
            <a:r>
              <a:rPr lang="en-US" dirty="0" err="1" smtClean="0"/>
              <a:t>user_id</a:t>
            </a:r>
            <a:r>
              <a:rPr lang="en-US" dirty="0" smtClean="0"/>
              <a:t> (10%)</a:t>
            </a:r>
          </a:p>
          <a:p>
            <a:pPr lvl="1"/>
            <a:r>
              <a:rPr lang="en-US" dirty="0" smtClean="0"/>
              <a:t>only take play data from user in the sample</a:t>
            </a:r>
          </a:p>
          <a:p>
            <a:pPr lvl="1"/>
            <a:r>
              <a:rPr lang="en-US" dirty="0" smtClean="0"/>
              <a:t>set(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user_id</a:t>
            </a:r>
            <a:r>
              <a:rPr lang="en-US" dirty="0" smtClean="0"/>
              <a:t> in set, then output to python, otherwise remains in hard-disk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991</Words>
  <Application>Microsoft Macintosh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Meeting Minute</vt:lpstr>
      <vt:lpstr>周中分小组讨论的目标为</vt:lpstr>
      <vt:lpstr>[Track 4] 某知名音乐播放盒数据挖掘 （个性化实战指导上课时间：PST 周五7PM）</vt:lpstr>
      <vt:lpstr>tar.gz</vt:lpstr>
      <vt:lpstr>Data Download</vt:lpstr>
      <vt:lpstr>A Glimpse at Data</vt:lpstr>
      <vt:lpstr>Churn Prediction</vt:lpstr>
      <vt:lpstr> Define target label</vt:lpstr>
      <vt:lpstr>to tackle massive data loading: spark ALS  google cloud (credit) aws IBM</vt:lpstr>
      <vt:lpstr>Recommendation</vt:lpstr>
      <vt:lpstr>Data Pre-processing </vt:lpstr>
      <vt:lpstr>Second Week</vt:lpstr>
      <vt:lpstr>Data Processing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Duan</dc:creator>
  <cp:lastModifiedBy>Ziwei Duan</cp:lastModifiedBy>
  <cp:revision>20</cp:revision>
  <dcterms:created xsi:type="dcterms:W3CDTF">2018-02-09T21:39:28Z</dcterms:created>
  <dcterms:modified xsi:type="dcterms:W3CDTF">2018-02-20T01:35:17Z</dcterms:modified>
</cp:coreProperties>
</file>