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46" autoAdjust="0"/>
  </p:normalViewPr>
  <p:slideViewPr>
    <p:cSldViewPr snapToGrid="0" snapToObjects="1">
      <p:cViewPr>
        <p:scale>
          <a:sx n="125" d="100"/>
          <a:sy n="125" d="100"/>
        </p:scale>
        <p:origin x="-1528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A969-49BC-2040-B664-900AA3A0C8F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AEAA-8C03-004D-A8F5-004B9B27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BitTiger</a:t>
            </a:r>
            <a:r>
              <a:rPr lang="en-US" altLang="zh-CN" b="1" dirty="0" smtClean="0"/>
              <a:t> Capstone Project - </a:t>
            </a:r>
            <a:br>
              <a:rPr lang="en-US" altLang="zh-CN" b="1" dirty="0" smtClean="0"/>
            </a:br>
            <a:r>
              <a:rPr lang="en-US" altLang="zh-CN" b="1" dirty="0" smtClean="0"/>
              <a:t>Music Box Churn Prediction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Jiaming</a:t>
            </a:r>
            <a:r>
              <a:rPr lang="en-US" dirty="0" smtClean="0"/>
              <a:t> Chen</a:t>
            </a:r>
            <a:endParaRPr lang="en-US" dirty="0" smtClean="0"/>
          </a:p>
          <a:p>
            <a:r>
              <a:rPr lang="en-US" dirty="0" err="1" smtClean="0"/>
              <a:t>Tianyi</a:t>
            </a:r>
            <a:r>
              <a:rPr lang="en-US" dirty="0" smtClean="0"/>
              <a:t> Fang</a:t>
            </a:r>
          </a:p>
          <a:p>
            <a:r>
              <a:rPr lang="en-US" dirty="0" smtClean="0"/>
              <a:t>Ziwei Duan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I</a:t>
            </a:r>
            <a:r>
              <a:rPr lang="en-US" sz="3200" b="1" u="sng" dirty="0" smtClean="0"/>
              <a:t>. Load - Extract - Transform</a:t>
            </a:r>
            <a:endParaRPr lang="en-US" sz="3200" b="1" u="sng" dirty="0"/>
          </a:p>
        </p:txBody>
      </p:sp>
      <p:pic>
        <p:nvPicPr>
          <p:cNvPr id="10" name="Content Placeholder 9" descr="uid_coun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94" b="-32494"/>
          <a:stretch>
            <a:fillRect/>
          </a:stretch>
        </p:blipFill>
        <p:spPr>
          <a:xfrm>
            <a:off x="1" y="2511198"/>
            <a:ext cx="9144000" cy="5120462"/>
          </a:xfrm>
        </p:spPr>
      </p:pic>
      <p:sp>
        <p:nvSpPr>
          <p:cNvPr id="11" name="TextBox 10"/>
          <p:cNvSpPr txBox="1"/>
          <p:nvPr/>
        </p:nvSpPr>
        <p:spPr>
          <a:xfrm>
            <a:off x="156979" y="799060"/>
            <a:ext cx="8644121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Used Spark to parse log files into RDD, as Pandas fell short of manipulating 14+G data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Performed sanity check on PLAY logs, counting total number of play logs  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First Obviously </a:t>
            </a:r>
            <a:r>
              <a:rPr lang="en-US" dirty="0"/>
              <a:t>some </a:t>
            </a:r>
            <a:r>
              <a:rPr lang="en-US" dirty="0" err="1"/>
              <a:t>uid</a:t>
            </a:r>
            <a:r>
              <a:rPr lang="en-US" dirty="0"/>
              <a:t> are testing accounts (i.e. robots) and should be excluded from </a:t>
            </a:r>
            <a:r>
              <a:rPr lang="en-US" dirty="0" smtClean="0"/>
              <a:t>the population. 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We removed </a:t>
            </a:r>
            <a:r>
              <a:rPr lang="en-US" dirty="0" err="1" smtClean="0"/>
              <a:t>uids</a:t>
            </a:r>
            <a:r>
              <a:rPr lang="en-US" dirty="0" smtClean="0"/>
              <a:t> whose total number of plays falls above the 99.5 percentile, as we consider them as robots/ outliers  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Sanity checks on </a:t>
            </a:r>
            <a:r>
              <a:rPr lang="en-US" b="1" dirty="0" err="1" smtClean="0"/>
              <a:t>play_time</a:t>
            </a:r>
            <a:r>
              <a:rPr lang="en-US" b="1" dirty="0" smtClean="0"/>
              <a:t> and </a:t>
            </a:r>
            <a:r>
              <a:rPr lang="en-US" b="1" dirty="0" err="1" smtClean="0"/>
              <a:t>song_length</a:t>
            </a:r>
            <a:r>
              <a:rPr lang="en-US" b="1" dirty="0" smtClean="0"/>
              <a:t> suggest some logs are recorded in </a:t>
            </a:r>
            <a:r>
              <a:rPr lang="en-US" b="1" dirty="0" err="1" smtClean="0"/>
              <a:t>milli</a:t>
            </a:r>
            <a:r>
              <a:rPr lang="en-US" b="1" dirty="0" smtClean="0"/>
              <a:t>-seconds, and therefore, we converted them into seconds. </a:t>
            </a:r>
          </a:p>
        </p:txBody>
      </p:sp>
    </p:spTree>
    <p:extLst>
      <p:ext uri="{BB962C8B-B14F-4D97-AF65-F5344CB8AC3E}">
        <p14:creationId xmlns:p14="http://schemas.microsoft.com/office/powerpoint/2010/main" val="27478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I</a:t>
            </a:r>
            <a:r>
              <a:rPr lang="en-US" sz="3200" b="1" u="sng" dirty="0" smtClean="0"/>
              <a:t>. Load - Extract - Transform (</a:t>
            </a:r>
            <a:r>
              <a:rPr lang="en-US" sz="3200" b="1" u="sng" dirty="0" err="1" smtClean="0"/>
              <a:t>con’t</a:t>
            </a:r>
            <a:r>
              <a:rPr lang="en-US" sz="3200" b="1" u="sng" dirty="0" smtClean="0"/>
              <a:t>)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56979" y="799060"/>
            <a:ext cx="8644121" cy="40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en-US" b="1" dirty="0" smtClean="0"/>
              <a:t>Defined Cut-Off Date =  4/29/2017 to Label Churn vs. Active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U</a:t>
            </a:r>
            <a:r>
              <a:rPr lang="en-US" dirty="0" err="1" smtClean="0"/>
              <a:t>id</a:t>
            </a:r>
            <a:r>
              <a:rPr lang="en-US" dirty="0" smtClean="0"/>
              <a:t>  active by the cut-off date are our study population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If they still play Music Box between 4/30 and 5/12 (2-week observation window), then we labeled them as active; otherwise we labeled them </a:t>
            </a:r>
            <a:r>
              <a:rPr lang="en-US" b="1" i="1" dirty="0" smtClean="0"/>
              <a:t>churn.</a:t>
            </a:r>
          </a:p>
          <a:p>
            <a:pPr lvl="2">
              <a:lnSpc>
                <a:spcPct val="120000"/>
              </a:lnSpc>
            </a:pPr>
            <a:r>
              <a:rPr lang="en-US" i="1" dirty="0" smtClean="0"/>
              <a:t>- </a:t>
            </a:r>
            <a:r>
              <a:rPr lang="en-US" i="1" dirty="0" err="1" smtClean="0"/>
              <a:t>valid_uid</a:t>
            </a:r>
            <a:r>
              <a:rPr lang="en-US" i="1" dirty="0" smtClean="0"/>
              <a:t> = 864,428 (99.5 percentile of all </a:t>
            </a:r>
            <a:r>
              <a:rPr lang="en-US" i="1" dirty="0" err="1" smtClean="0"/>
              <a:t>uid</a:t>
            </a:r>
            <a:r>
              <a:rPr lang="en-US" i="1" dirty="0" smtClean="0"/>
              <a:t>, assuming the top 0.5 percentile are robot accounts)</a:t>
            </a:r>
          </a:p>
          <a:p>
            <a:pPr lvl="2">
              <a:lnSpc>
                <a:spcPct val="120000"/>
              </a:lnSpc>
            </a:pPr>
            <a:r>
              <a:rPr lang="en-US" i="1" dirty="0" smtClean="0"/>
              <a:t>- </a:t>
            </a:r>
            <a:r>
              <a:rPr lang="en-US" i="1" dirty="0" err="1" smtClean="0"/>
              <a:t>play_population_uid</a:t>
            </a:r>
            <a:r>
              <a:rPr lang="en-US" i="1" dirty="0" smtClean="0"/>
              <a:t> = 557,207 (</a:t>
            </a:r>
            <a:r>
              <a:rPr lang="en-US" i="1" dirty="0" err="1" smtClean="0"/>
              <a:t>valid_uid</a:t>
            </a:r>
            <a:r>
              <a:rPr lang="en-US" i="1" dirty="0" smtClean="0"/>
              <a:t> that has play record by 4/29)</a:t>
            </a: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i="1" dirty="0" smtClean="0"/>
              <a:t>Out of 557K </a:t>
            </a:r>
            <a:r>
              <a:rPr lang="en-US" i="1" dirty="0" err="1" smtClean="0"/>
              <a:t>play_population_uid</a:t>
            </a:r>
            <a:r>
              <a:rPr lang="en-US" i="1" dirty="0" smtClean="0"/>
              <a:t>, 357K churned. Churn ratio = 64%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5"/>
            </a:pPr>
            <a:r>
              <a:rPr lang="en-US" b="1" dirty="0" err="1" smtClean="0"/>
              <a:t>Downsampled</a:t>
            </a:r>
            <a:r>
              <a:rPr lang="en-US" b="1" dirty="0" smtClean="0"/>
              <a:t> Population</a:t>
            </a:r>
          </a:p>
          <a:p>
            <a:pPr lvl="2">
              <a:lnSpc>
                <a:spcPct val="120000"/>
              </a:lnSpc>
            </a:pPr>
            <a:r>
              <a:rPr lang="en-US" i="1" dirty="0"/>
              <a:t> - A</a:t>
            </a:r>
            <a:r>
              <a:rPr lang="en-US" i="1" dirty="0" smtClean="0"/>
              <a:t>djust for difference in churn vs. active split. </a:t>
            </a:r>
            <a:endParaRPr lang="en-US" i="1" dirty="0"/>
          </a:p>
          <a:p>
            <a:pPr lvl="2">
              <a:lnSpc>
                <a:spcPct val="120000"/>
              </a:lnSpc>
            </a:pPr>
            <a:r>
              <a:rPr lang="en-US" i="1" dirty="0" smtClean="0"/>
              <a:t>- After </a:t>
            </a:r>
            <a:r>
              <a:rPr lang="en-US" i="1" dirty="0" err="1" smtClean="0"/>
              <a:t>downsampling</a:t>
            </a:r>
            <a:r>
              <a:rPr lang="en-US" i="1" dirty="0" smtClean="0"/>
              <a:t>, total </a:t>
            </a:r>
            <a:r>
              <a:rPr lang="en-US" i="1" dirty="0" err="1" smtClean="0"/>
              <a:t>uid</a:t>
            </a:r>
            <a:r>
              <a:rPr lang="en-US" i="1" dirty="0" smtClean="0"/>
              <a:t> = 21,622 (churn = 11,554, active = 10,068)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6"/>
            </a:pPr>
            <a:r>
              <a:rPr lang="en-US" b="1" dirty="0" smtClean="0"/>
              <a:t>Merge PLAY, DOWNLOAD, SEARCH </a:t>
            </a:r>
          </a:p>
        </p:txBody>
      </p:sp>
    </p:spTree>
    <p:extLst>
      <p:ext uri="{BB962C8B-B14F-4D97-AF65-F5344CB8AC3E}">
        <p14:creationId xmlns:p14="http://schemas.microsoft.com/office/powerpoint/2010/main" val="25928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II. Feature Engineering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56979" y="799060"/>
            <a:ext cx="4478521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F</a:t>
            </a:r>
            <a:r>
              <a:rPr lang="en-US" sz="2000" b="1" dirty="0" smtClean="0"/>
              <a:t>requency of Play, Download, Search within last 3, 7, 14 and 30-day window.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 err="1" smtClean="0"/>
              <a:t>Recency</a:t>
            </a:r>
            <a:r>
              <a:rPr lang="en-US" sz="2000" b="1" dirty="0" smtClean="0"/>
              <a:t> of Last Play, Download, Search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 smtClean="0"/>
              <a:t>Average Daily Play Time Merge PLAY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708400"/>
            <a:ext cx="3340100" cy="61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6979" y="0"/>
            <a:ext cx="8229600" cy="79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III. Model Fitting - Logistic Regression</a:t>
            </a:r>
            <a:endParaRPr lang="en-US" sz="3200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6979" y="79906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Standardized all numerical features before fitting logistic regression</a:t>
            </a:r>
          </a:p>
          <a:p>
            <a:r>
              <a:rPr lang="en-US" sz="2000" dirty="0" smtClean="0"/>
              <a:t>Created dummy variable to represent device (category variable)</a:t>
            </a:r>
          </a:p>
          <a:p>
            <a:r>
              <a:rPr lang="en-US" sz="2000" dirty="0" smtClean="0"/>
              <a:t>Split sample into Test and Training data  </a:t>
            </a:r>
            <a:endParaRPr lang="en-US" sz="2000" dirty="0"/>
          </a:p>
        </p:txBody>
      </p:sp>
      <p:pic>
        <p:nvPicPr>
          <p:cNvPr id="6" name="Picture 5" descr="Feature_Coef_500b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95244"/>
            <a:ext cx="8747760" cy="4819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6258560"/>
            <a:ext cx="8605520" cy="28448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6979" y="2306320"/>
            <a:ext cx="8432800" cy="660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IV. Grid Search 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9" y="3066634"/>
            <a:ext cx="3493001" cy="3556510"/>
          </a:xfrm>
          <a:prstGeom prst="rect">
            <a:avLst/>
          </a:prstGeom>
        </p:spPr>
      </p:pic>
      <p:pic>
        <p:nvPicPr>
          <p:cNvPr id="4" name="Picture 3" descr="AUCGrid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1" y="4052039"/>
            <a:ext cx="2900680" cy="2742461"/>
          </a:xfrm>
          <a:prstGeom prst="rect">
            <a:avLst/>
          </a:prstGeom>
        </p:spPr>
      </p:pic>
      <p:pic>
        <p:nvPicPr>
          <p:cNvPr id="5" name="Picture 4" descr="AUC_500bp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1" y="676379"/>
            <a:ext cx="2900680" cy="27424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041399" y="3637280"/>
            <a:ext cx="2751321" cy="431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smtClean="0"/>
              <a:t>AUC of Testing Data -  </a:t>
            </a:r>
          </a:p>
          <a:p>
            <a:r>
              <a:rPr lang="en-US" sz="1200" b="1" dirty="0" smtClean="0"/>
              <a:t>Best L1 Penalty (0. 1)  </a:t>
            </a:r>
            <a:endParaRPr lang="en-US" sz="1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41399" y="204517"/>
            <a:ext cx="2751321" cy="431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smtClean="0"/>
              <a:t>AUC of Testing Data -  </a:t>
            </a:r>
          </a:p>
          <a:p>
            <a:r>
              <a:rPr lang="en-US" sz="1200" b="1" dirty="0" smtClean="0"/>
              <a:t>No L1 Penalty (0)  </a:t>
            </a:r>
            <a:endParaRPr lang="en-US" sz="12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6979" y="839688"/>
            <a:ext cx="4181341" cy="1669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Tried to optimize model by experimenting with L1 penalty on scale of log10. </a:t>
            </a:r>
          </a:p>
          <a:p>
            <a:pPr marL="171450" indent="-171450" algn="l">
              <a:lnSpc>
                <a:spcPct val="120000"/>
              </a:lnSpc>
              <a:buFont typeface="Arial"/>
              <a:buChar char="•"/>
            </a:pPr>
            <a:endParaRPr lang="en-US" sz="1600" dirty="0" smtClean="0"/>
          </a:p>
          <a:p>
            <a:pPr marL="171450" indent="-171450" algn="l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Difference in AUC is de miniscule, supporting the use of simpler model. </a:t>
            </a:r>
          </a:p>
          <a:p>
            <a:pPr algn="l">
              <a:lnSpc>
                <a:spcPct val="120000"/>
              </a:lnSpc>
            </a:pPr>
            <a:r>
              <a:rPr lang="en-US" sz="1600" dirty="0" smtClean="0"/>
              <a:t>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8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V. Model Regularization </a:t>
            </a:r>
            <a:endParaRPr lang="en-US" sz="3200" b="1" u="sng" dirty="0"/>
          </a:p>
        </p:txBody>
      </p:sp>
      <p:pic>
        <p:nvPicPr>
          <p:cNvPr id="3" name="Picture 2" descr="R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9652"/>
            <a:ext cx="8077200" cy="59283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51339" y="1231900"/>
            <a:ext cx="223062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Days Since Last Play 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8159" y="5720080"/>
            <a:ext cx="347522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accent4"/>
                </a:solidFill>
              </a:rPr>
              <a:t>Play </a:t>
            </a:r>
            <a:r>
              <a:rPr lang="en-US" sz="1600" b="1" dirty="0" err="1" smtClean="0">
                <a:solidFill>
                  <a:schemeClr val="accent4"/>
                </a:solidFill>
              </a:rPr>
              <a:t>Freq</a:t>
            </a:r>
            <a:r>
              <a:rPr lang="en-US" sz="1600" b="1" dirty="0" smtClean="0">
                <a:solidFill>
                  <a:schemeClr val="accent4"/>
                </a:solidFill>
              </a:rPr>
              <a:t> Last 14 Days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79379" y="6045200"/>
            <a:ext cx="347522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Avg. Daily Play Time in Last 30 Days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1819" y="3881120"/>
            <a:ext cx="347522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Days Since Last Search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1979" y="4208780"/>
            <a:ext cx="2774181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Days Since Last Download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5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9" y="0"/>
            <a:ext cx="8229600" cy="79906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VI. A Simpler Model </a:t>
            </a:r>
            <a:endParaRPr lang="en-US" sz="3200" b="1" u="sng" dirty="0"/>
          </a:p>
        </p:txBody>
      </p:sp>
      <p:pic>
        <p:nvPicPr>
          <p:cNvPr id="9" name="Picture 8" descr="AUC_500bps_simple_fea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71" y="951460"/>
            <a:ext cx="2641601" cy="249751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41391" y="1164820"/>
            <a:ext cx="4901169" cy="205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Based on results from Grid Search and Model Regularization, I concluded the logistic regression model with a sub-set of features (6 out of 20 features)</a:t>
            </a:r>
          </a:p>
          <a:p>
            <a:pPr marL="171450" indent="-171450" algn="l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Simpler model enhances interpretability without sacrificing prediction performance. </a:t>
            </a:r>
          </a:p>
          <a:p>
            <a:pPr marL="171450" indent="-171450" algn="l">
              <a:lnSpc>
                <a:spcPct val="120000"/>
              </a:lnSpc>
              <a:buFont typeface="Arial"/>
              <a:buChar char="•"/>
            </a:pPr>
            <a:endParaRPr lang="en-US" sz="1800" dirty="0" smtClean="0"/>
          </a:p>
          <a:p>
            <a:pPr algn="l">
              <a:lnSpc>
                <a:spcPct val="120000"/>
              </a:lnSpc>
            </a:pPr>
            <a:r>
              <a:rPr lang="en-US" sz="1800" dirty="0" smtClean="0"/>
              <a:t>  </a:t>
            </a:r>
            <a:endParaRPr lang="en-US" sz="1800" dirty="0"/>
          </a:p>
        </p:txBody>
      </p:sp>
      <p:pic>
        <p:nvPicPr>
          <p:cNvPr id="12" name="Picture 11" descr="Feature_Coef_500bps_Si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9" y="3587142"/>
            <a:ext cx="5727192" cy="31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1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477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BitTiger Capstone Project -  Music Box Churn Prediction </vt:lpstr>
      <vt:lpstr>I. Load - Extract - Transform</vt:lpstr>
      <vt:lpstr>I. Load - Extract - Transform (con’t)</vt:lpstr>
      <vt:lpstr>II. Feature Engineering</vt:lpstr>
      <vt:lpstr>PowerPoint Presentation</vt:lpstr>
      <vt:lpstr>IV. Grid Search </vt:lpstr>
      <vt:lpstr>V. Model Regularization </vt:lpstr>
      <vt:lpstr>VI. A Simpler Model 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BitTiger Capstone Project -  Music Box Churn Prediction </dc:title>
  <dc:creator>Ziwei Duan</dc:creator>
  <cp:lastModifiedBy>Ziwei Duan</cp:lastModifiedBy>
  <cp:revision>12</cp:revision>
  <dcterms:created xsi:type="dcterms:W3CDTF">2018-03-19T01:29:02Z</dcterms:created>
  <dcterms:modified xsi:type="dcterms:W3CDTF">2018-03-19T03:20:34Z</dcterms:modified>
</cp:coreProperties>
</file>