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61" r:id="rId17"/>
    <p:sldId id="274" r:id="rId18"/>
    <p:sldId id="26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0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Friday, October 25,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Friday, October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ZixiLi76/Hotel-Cancellation-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hyperlink" Target="https://www.kaggle.com/datasets/jessemostipak/hotel-booking-demand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ordatascience/tidytuesday/blob/master/data/2020/2020-02-11/readme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5ED67-D62D-BFAD-A6C1-DF91046D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8" y="576263"/>
            <a:ext cx="5370935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4730-F411-260D-4EB5-C93220251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/>
              <a:t>Valerie Zixi Li</a:t>
            </a:r>
          </a:p>
          <a:p>
            <a:pPr algn="l"/>
            <a:r>
              <a:rPr lang="en-US" sz="2200" dirty="0"/>
              <a:t>Sociology Ph.D. Student, Affiliated with Population Studies and Training Center</a:t>
            </a:r>
          </a:p>
          <a:p>
            <a:pPr algn="l"/>
            <a:r>
              <a:rPr lang="en-US" sz="2200" dirty="0">
                <a:hlinkClick r:id="rId2"/>
              </a:rPr>
              <a:t>https://github.com/ZixiLi76/Hotel-Cancellation-Prediction</a:t>
            </a:r>
            <a:endParaRPr lang="en-US" sz="2200" dirty="0"/>
          </a:p>
          <a:p>
            <a:pPr algn="l"/>
            <a:r>
              <a:rPr lang="en-US" sz="2200" dirty="0"/>
              <a:t>Oct 25 2024</a:t>
            </a:r>
          </a:p>
        </p:txBody>
      </p:sp>
      <p:pic>
        <p:nvPicPr>
          <p:cNvPr id="4" name="Picture 3" descr="Hotel bell">
            <a:extLst>
              <a:ext uri="{FF2B5EF4-FFF2-40B4-BE49-F238E27FC236}">
                <a16:creationId xmlns:a16="http://schemas.microsoft.com/office/drawing/2014/main" id="{82FFDB89-CABF-231E-EC36-7D384B7C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01" r="-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29A2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EB440-5EC3-FDB4-DC8A-EDE4FB45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D387-88BD-8973-6BDD-96E0DA48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B224-2A71-B272-00F4-B1E11F72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16B215-B00A-C0C5-7822-A882AD5D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363117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5D952-579E-459A-1C50-116C3FA9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A14D-F3B1-1EEC-F4C3-08AFA6E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6AE4-8F83-47D6-C1BE-76C04A77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B0622B6-1B47-4320-7484-ADE0278D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1265"/>
            <a:ext cx="7772400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0B041-A611-F0CB-37B6-80DF1BD7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D9D0-EF62-97A8-3EF5-504D55B0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F252-B740-AABE-61D4-2CFD5BB1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12</a:t>
            </a:fld>
            <a:endParaRPr lang="en-US"/>
          </a:p>
        </p:txBody>
      </p:sp>
      <p:pic>
        <p:nvPicPr>
          <p:cNvPr id="20" name="Picture 19" descr="A graph of a number of nights&#10;&#10;Description automatically generated">
            <a:extLst>
              <a:ext uri="{FF2B5EF4-FFF2-40B4-BE49-F238E27FC236}">
                <a16:creationId xmlns:a16="http://schemas.microsoft.com/office/drawing/2014/main" id="{0D048127-5D66-CBFA-1A50-4B86C211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5" y="1324517"/>
            <a:ext cx="10399692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9ACBF-A567-91A6-06BB-21C0D31D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ACD-2EBA-8E40-6781-51AF1B83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39A3-A58B-E88F-C9AF-914161A0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13</a:t>
            </a:fld>
            <a:endParaRPr lang="en-US"/>
          </a:p>
        </p:txBody>
      </p:sp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3BD8041-4C62-AF1C-48EF-BBAB261D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6" y="1347765"/>
            <a:ext cx="8673187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0BCC-1430-FC56-0792-CDA3F9635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1FCE-51B5-FB46-57DA-9E9B2B68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4EFC-4A2E-AF72-3D69-6410026A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14</a:t>
            </a:fld>
            <a:endParaRPr lang="en-US"/>
          </a:p>
        </p:txBody>
      </p:sp>
      <p:pic>
        <p:nvPicPr>
          <p:cNvPr id="24" name="Picture 23" descr="A graph of 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CE2F75A8-1C3C-7F70-2174-702DE84B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03" y="1347765"/>
            <a:ext cx="8222793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993F-D55E-2908-CD7E-9BB7E2090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2659-3678-ADE1-27B0-187B9B34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A8AB-ABAE-95F1-1F8E-0059D376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15</a:t>
            </a:fld>
            <a:endParaRPr lang="en-US"/>
          </a:p>
        </p:txBody>
      </p:sp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F32FC9B-4BB5-B7F8-989B-C236A35D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97" y="1347765"/>
            <a:ext cx="6540006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2635-1EBB-CDAB-0900-6A181A54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9759-781E-4B63-D024-D3E10782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5E69-2889-4259-0989-07E3AB06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84662"/>
            <a:ext cx="10515600" cy="4683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Splitting strategy: data split into </a:t>
            </a:r>
            <a:r>
              <a:rPr lang="en-US" b="1" dirty="0"/>
              <a:t>60% training, validation</a:t>
            </a:r>
            <a:r>
              <a:rPr lang="en-US" dirty="0"/>
              <a:t> (20%) and </a:t>
            </a:r>
            <a:r>
              <a:rPr lang="en-US" b="1" dirty="0"/>
              <a:t>test</a:t>
            </a:r>
            <a:r>
              <a:rPr lang="en-US" dirty="0"/>
              <a:t> (20%); </a:t>
            </a:r>
            <a:r>
              <a:rPr lang="en-US" b="1" dirty="0"/>
              <a:t>random state</a:t>
            </a:r>
            <a:r>
              <a:rPr lang="en-US" dirty="0"/>
              <a:t> set to ensure reproducibility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Preprocessors: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Categorical features</a:t>
            </a:r>
            <a:r>
              <a:rPr lang="en-US" dirty="0"/>
              <a:t>: missing values in </a:t>
            </a:r>
            <a:r>
              <a:rPr lang="en-US" i="1" dirty="0"/>
              <a:t>'country’</a:t>
            </a:r>
            <a:r>
              <a:rPr lang="en-US" dirty="0"/>
              <a:t>  (41%) imputed with </a:t>
            </a:r>
            <a:r>
              <a:rPr lang="en-US" b="1" dirty="0"/>
              <a:t>'Unknown'</a:t>
            </a:r>
            <a:r>
              <a:rPr lang="en-US" dirty="0"/>
              <a:t> using </a:t>
            </a:r>
            <a:r>
              <a:rPr lang="en-US" dirty="0" err="1"/>
              <a:t>SimpleImputer</a:t>
            </a:r>
            <a:r>
              <a:rPr lang="en-US" dirty="0"/>
              <a:t>; one-hot encoding applied to categorical features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Numerical features</a:t>
            </a:r>
            <a:r>
              <a:rPr lang="en-US" dirty="0"/>
              <a:t>: standardized using </a:t>
            </a:r>
            <a:r>
              <a:rPr lang="en-US" dirty="0" err="1"/>
              <a:t>StandardScaler</a:t>
            </a:r>
            <a:r>
              <a:rPr lang="en-US" dirty="0"/>
              <a:t> to ensure features are on the same scale</a:t>
            </a:r>
          </a:p>
          <a:p>
            <a:r>
              <a:rPr lang="en-US" dirty="0">
                <a:solidFill>
                  <a:schemeClr val="tx1"/>
                </a:solidFill>
              </a:rPr>
              <a:t>Features &amp; data points: o</a:t>
            </a:r>
            <a:r>
              <a:rPr lang="en-US" b="0" i="0" dirty="0">
                <a:solidFill>
                  <a:schemeClr val="tx1"/>
                </a:solidFill>
                <a:effectLst/>
              </a:rPr>
              <a:t>riginal training set shape – (71523, 29) – 10 categorical 19 numerical; preprocessed training set shape – (71523, 240)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Country: 41%, imputed &amp; one-hot encoded</a:t>
            </a:r>
          </a:p>
          <a:p>
            <a:pPr lvl="1"/>
            <a:r>
              <a:rPr lang="en-US" dirty="0"/>
              <a:t>Children: 0.3%, number of children, dropped (only 4 rows)</a:t>
            </a:r>
          </a:p>
          <a:p>
            <a:pPr lvl="1"/>
            <a:r>
              <a:rPr lang="en-US" dirty="0"/>
              <a:t>Company: 94.3%, ID of booking company, dropped this column because no need for ID</a:t>
            </a:r>
          </a:p>
          <a:p>
            <a:pPr lvl="1"/>
            <a:r>
              <a:rPr lang="en-US" dirty="0"/>
              <a:t>Agent: 13.7%, ID of travel agency, dropped this column because no need for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C7DD-1AA7-F6AB-FD18-C3DEB82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262E-2973-288F-5133-25057CA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0003-A1F9-C235-187C-221EE6C9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AFDC866-B34A-556E-EB26-CB7E65FF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9" y="1716868"/>
            <a:ext cx="10730562" cy="34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262E-2973-288F-5133-25057CA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33F9-EE92-DC62-0445-224BC0A2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0003-A1F9-C235-187C-221EE6C9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8B37933-F7F4-16C6-CF58-6F78A6C4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01488-3527-5ADC-467A-A7CBCA91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67FA-8401-9164-984F-8F561DE4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39FD-2617-1E3B-51DD-0C865677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A graph of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38FACB9-C4EC-643F-2272-7D6049C6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6" y="1317612"/>
            <a:ext cx="8167607" cy="5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ED8-8FB0-5AF6-6129-47F75AF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ED2D-4727-8727-AED4-098528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03337"/>
            <a:ext cx="10515600" cy="4590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What factors affect hotel cancellations? </a:t>
            </a:r>
          </a:p>
          <a:p>
            <a:pPr lvl="1"/>
            <a:r>
              <a:rPr lang="en-US" dirty="0"/>
              <a:t>Optimize revenue management, enhance customer experience, improve operational efficiency</a:t>
            </a:r>
          </a:p>
          <a:p>
            <a:r>
              <a:rPr lang="en-US" dirty="0"/>
              <a:t>Hotel booking demand dataset from Kaggle: </a:t>
            </a:r>
            <a:r>
              <a:rPr lang="en-US" dirty="0">
                <a:hlinkClick r:id="rId2"/>
              </a:rPr>
              <a:t>https://www.kaggle.com/datasets/jessemostipak/hotel-booking-demand/data</a:t>
            </a:r>
            <a:endParaRPr lang="en-US" dirty="0"/>
          </a:p>
          <a:p>
            <a:r>
              <a:rPr lang="en-US" dirty="0"/>
              <a:t>The dataset: booking &amp; cancellation details for city and resort hotels, featuring variables like booking dates, length of stay, guest count, # of special requests, …, with all personal information removed</a:t>
            </a:r>
          </a:p>
          <a:p>
            <a:r>
              <a:rPr lang="en-US" dirty="0"/>
              <a:t>Collection methodology: data was sourced from </a:t>
            </a:r>
            <a:r>
              <a:rPr lang="en-US" dirty="0">
                <a:hlinkClick r:id="rId3"/>
              </a:rPr>
              <a:t>ScienceDirect</a:t>
            </a:r>
            <a:r>
              <a:rPr lang="en-US" dirty="0"/>
              <a:t> and cleaned by Thomas Mock and Antoine Bichat for #</a:t>
            </a:r>
            <a:r>
              <a:rPr lang="en-US" dirty="0" err="1"/>
              <a:t>TidyTuesday</a:t>
            </a:r>
            <a:r>
              <a:rPr lang="en-US" dirty="0"/>
              <a:t>, available on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Target variable (y): </a:t>
            </a:r>
            <a:r>
              <a:rPr lang="en-US" dirty="0" err="1"/>
              <a:t>is_canceled</a:t>
            </a:r>
            <a:r>
              <a:rPr lang="en-US" dirty="0"/>
              <a:t> (dichotomous) – classification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2282-AE15-31AA-75FC-0B02431F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B03-C3E3-46C7-F046-8AE85DBF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&amp; Hotel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C727-8722-C2AC-53CA-EF43B7C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diagram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40522C2A-50D1-60C6-2726-A2050999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1" y="1308094"/>
            <a:ext cx="7325499" cy="48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4DFC-8F1B-2935-AE59-EFCDFB10C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61F-0F11-9DBE-71E1-8E3AAF8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&amp; Hotel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709F-A17F-B6C3-3421-6A337E01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 descr="A graph of a number of hotels&#10;&#10;Description automatically generated">
            <a:extLst>
              <a:ext uri="{FF2B5EF4-FFF2-40B4-BE49-F238E27FC236}">
                <a16:creationId xmlns:a16="http://schemas.microsoft.com/office/drawing/2014/main" id="{930F2D60-2E3E-4A15-AE6B-7B87F57E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0" y="1308093"/>
            <a:ext cx="7325500" cy="48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8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E93-F48F-0926-D3B5-8309549FE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41C5-2C5A-D3B8-DE30-19084513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&amp; Hotel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59B6-758C-DDE4-B067-BE4F43B9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9150843-95FE-081C-64B6-8F22DC98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0" y="1308093"/>
            <a:ext cx="7325499" cy="48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1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5F49-BE25-433F-39A7-B7AE356B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C049-6E63-E100-5230-D3308F2F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– Unique Year-Month Combinations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1962-FAF2-2728-5AC5-CBD29D71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  <p:pic>
        <p:nvPicPr>
          <p:cNvPr id="20" name="Picture 1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E904F3F-FD94-87B3-7612-3AF0A5CC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0" y="1360150"/>
            <a:ext cx="7325499" cy="48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D985-1F92-995F-E3A3-474F9222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3FC-56ED-0C83-4ECF-17C5069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EB6-A912-6BF7-1140-0758FE3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F46EAABE-40E6-71B5-7182-9DDAEC8C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426250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243F4-2FE6-B374-9766-A36E2647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8FB7-F263-B362-1229-542D09E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5F6E-FB9A-FA24-9C1E-5FB30CD0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A graph of a number of requests&#10;&#10;Description automatically generated">
            <a:extLst>
              <a:ext uri="{FF2B5EF4-FFF2-40B4-BE49-F238E27FC236}">
                <a16:creationId xmlns:a16="http://schemas.microsoft.com/office/drawing/2014/main" id="{67564148-9FEF-FE40-98FA-F4C7C1D7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374032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05C9D-9B8C-F8FC-8F1C-89D192906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D03B-524B-576C-BE3B-71E196EB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B088-8E30-7220-D3E0-1AFC736A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890AF441-7A48-50A7-63B8-C9225688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472265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388</Words>
  <Application>Microsoft Macintosh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Dante (Headings)2</vt:lpstr>
      <vt:lpstr>Arial</vt:lpstr>
      <vt:lpstr>Dante</vt:lpstr>
      <vt:lpstr>Helvetica Neue Medium</vt:lpstr>
      <vt:lpstr>Wingdings 2</vt:lpstr>
      <vt:lpstr>OffsetVTI</vt:lpstr>
      <vt:lpstr>Predicting Hotel Cancellations</vt:lpstr>
      <vt:lpstr>Question &amp; Data</vt:lpstr>
      <vt:lpstr>EDA – Cancellations &amp; Hotel Type</vt:lpstr>
      <vt:lpstr>EDA – Cancellations &amp; Hotel Type</vt:lpstr>
      <vt:lpstr>EDA – Cancellations &amp; Hotel Type</vt:lpstr>
      <vt:lpstr>EDA – Unique Year-Month Combinations</vt:lpstr>
      <vt:lpstr>EDA – Cancellations by …</vt:lpstr>
      <vt:lpstr>EDA – Cancellations by …</vt:lpstr>
      <vt:lpstr>EDA – Cancellations by …</vt:lpstr>
      <vt:lpstr>EDA – Cancellations by …</vt:lpstr>
      <vt:lpstr>EDA – Descriptives</vt:lpstr>
      <vt:lpstr>EDA – Descriptives</vt:lpstr>
      <vt:lpstr>EDA – Descriptives</vt:lpstr>
      <vt:lpstr>EDA – Descriptives</vt:lpstr>
      <vt:lpstr>EDA – Descriptives</vt:lpstr>
      <vt:lpstr>Preprocessing</vt:lpstr>
      <vt:lpstr>PowerPoint Presentation</vt:lpstr>
      <vt:lpstr>Top 5 Features</vt:lpstr>
      <vt:lpstr>Top 5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Zixi</dc:creator>
  <cp:lastModifiedBy>Li, Zixi</cp:lastModifiedBy>
  <cp:revision>6</cp:revision>
  <dcterms:created xsi:type="dcterms:W3CDTF">2024-10-23T13:35:37Z</dcterms:created>
  <dcterms:modified xsi:type="dcterms:W3CDTF">2024-10-25T17:24:26Z</dcterms:modified>
</cp:coreProperties>
</file>