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703"/>
  </p:normalViewPr>
  <p:slideViewPr>
    <p:cSldViewPr snapToGrid="0">
      <p:cViewPr varScale="1">
        <p:scale>
          <a:sx n="101" d="100"/>
          <a:sy n="101" d="100"/>
        </p:scale>
        <p:origin x="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Friday, October 25, 2024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7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Friday, October 25,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3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Friday, October 25,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0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Friday, October 25,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Friday, October 25,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3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Friday, October 25,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ZixiLi76/Hotel-Cancellation-Predic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352340918315191" TargetMode="External"/><Relationship Id="rId2" Type="http://schemas.openxmlformats.org/officeDocument/2006/relationships/hyperlink" Target="https://www.kaggle.com/datasets/jessemostipak/hotel-booking-demand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fordatascience/tidytuesday/blob/master/data/2020/2020-02-11/readme.m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5ED67-D62D-BFAD-A6C1-DF91046D6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8" y="576263"/>
            <a:ext cx="5370935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Predicting Hotel Cancellations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24730-F411-260D-4EB5-C93220251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200" dirty="0"/>
              <a:t>Valerie Zixi Li</a:t>
            </a:r>
          </a:p>
          <a:p>
            <a:pPr algn="l"/>
            <a:r>
              <a:rPr lang="en-US" sz="2200" dirty="0"/>
              <a:t>Sociology Ph.D. Student, Affiliated with Population Studies and Training Center</a:t>
            </a:r>
          </a:p>
          <a:p>
            <a:pPr algn="l"/>
            <a:r>
              <a:rPr lang="en-US" sz="2200" dirty="0">
                <a:hlinkClick r:id="rId2"/>
              </a:rPr>
              <a:t>https://github.com/ZixiLi76/Hotel-Cancellation-Prediction</a:t>
            </a:r>
            <a:endParaRPr lang="en-US" sz="2200" dirty="0"/>
          </a:p>
          <a:p>
            <a:pPr algn="l"/>
            <a:r>
              <a:rPr lang="en-US" sz="2200" dirty="0"/>
              <a:t>Oct 25 2024</a:t>
            </a:r>
          </a:p>
        </p:txBody>
      </p:sp>
      <p:pic>
        <p:nvPicPr>
          <p:cNvPr id="4" name="Picture 3" descr="Hotel bell">
            <a:extLst>
              <a:ext uri="{FF2B5EF4-FFF2-40B4-BE49-F238E27FC236}">
                <a16:creationId xmlns:a16="http://schemas.microsoft.com/office/drawing/2014/main" id="{82FFDB89-CABF-231E-EC36-7D384B7C7A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01" r="-1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29A25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29A2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29A2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1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CED8-8FB0-5AF6-6129-47F75AF1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CED2D-4727-8727-AED4-098528BA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503337"/>
            <a:ext cx="10515600" cy="45906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Question: What factors affect hotel cancellations? </a:t>
            </a:r>
          </a:p>
          <a:p>
            <a:pPr lvl="1"/>
            <a:r>
              <a:rPr lang="en-US" dirty="0"/>
              <a:t>Optimize revenue management, enhance customer experience, improve operational efficiency</a:t>
            </a:r>
          </a:p>
          <a:p>
            <a:r>
              <a:rPr lang="en-US" dirty="0"/>
              <a:t>Hotel booking demand dataset from Kaggle: </a:t>
            </a:r>
            <a:r>
              <a:rPr lang="en-US" dirty="0">
                <a:hlinkClick r:id="rId2"/>
              </a:rPr>
              <a:t>https://www.kaggle.com/datasets/jessemostipak/hotel-booking-demand/data</a:t>
            </a:r>
            <a:endParaRPr lang="en-US" dirty="0"/>
          </a:p>
          <a:p>
            <a:r>
              <a:rPr lang="en-US" dirty="0"/>
              <a:t>The dataset: booking &amp; cancellation details for city and resort hotels, featuring variables like booking dates, length of stay, guest count, # of special requests, …, with all personal information removed</a:t>
            </a:r>
          </a:p>
          <a:p>
            <a:r>
              <a:rPr lang="en-US" dirty="0"/>
              <a:t>Collection methodology: data was sourced from </a:t>
            </a:r>
            <a:r>
              <a:rPr lang="en-US" dirty="0">
                <a:hlinkClick r:id="rId3"/>
              </a:rPr>
              <a:t>ScienceDirect</a:t>
            </a:r>
            <a:r>
              <a:rPr lang="en-US" dirty="0"/>
              <a:t> and cleaned by Thomas Mock and Antoine Bichat for #</a:t>
            </a:r>
            <a:r>
              <a:rPr lang="en-US" dirty="0" err="1"/>
              <a:t>TidyTuesday</a:t>
            </a:r>
            <a:r>
              <a:rPr lang="en-US" dirty="0"/>
              <a:t>, available on </a:t>
            </a:r>
            <a:r>
              <a:rPr lang="en-US" dirty="0">
                <a:hlinkClick r:id="rId4"/>
              </a:rPr>
              <a:t>GitHub</a:t>
            </a:r>
            <a:r>
              <a:rPr lang="en-US" dirty="0"/>
              <a:t>.</a:t>
            </a:r>
          </a:p>
          <a:p>
            <a:r>
              <a:rPr lang="en-US" dirty="0"/>
              <a:t>Target variable (y): </a:t>
            </a:r>
            <a:r>
              <a:rPr lang="en-US" dirty="0" err="1"/>
              <a:t>is_canceled</a:t>
            </a:r>
            <a:r>
              <a:rPr lang="en-US" dirty="0"/>
              <a:t> (dichotomous) – classification 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2282-AE15-31AA-75FC-0B02431F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6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BB03-C3E3-46C7-F046-8AE85DBF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Cancellations &amp; Hotel 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C727-8722-C2AC-53CA-EF43B7C5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A diagram with a bar graph&#10;&#10;Description automatically generated with medium confidence">
            <a:extLst>
              <a:ext uri="{FF2B5EF4-FFF2-40B4-BE49-F238E27FC236}">
                <a16:creationId xmlns:a16="http://schemas.microsoft.com/office/drawing/2014/main" id="{40522C2A-50D1-60C6-2726-A2050999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51" y="1308094"/>
            <a:ext cx="7325499" cy="4813899"/>
          </a:xfrm>
          <a:prstGeom prst="rect">
            <a:avLst/>
          </a:prstGeom>
        </p:spPr>
      </p:pic>
      <p:pic>
        <p:nvPicPr>
          <p:cNvPr id="16" name="Picture 15" descr="A graph of a number of hotels&#10;&#10;Description automatically generated">
            <a:extLst>
              <a:ext uri="{FF2B5EF4-FFF2-40B4-BE49-F238E27FC236}">
                <a16:creationId xmlns:a16="http://schemas.microsoft.com/office/drawing/2014/main" id="{F7822387-A391-387E-C781-D904AADE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250" y="1308095"/>
            <a:ext cx="7325500" cy="4813899"/>
          </a:xfrm>
          <a:prstGeom prst="rect">
            <a:avLst/>
          </a:prstGeom>
        </p:spPr>
      </p:pic>
      <p:pic>
        <p:nvPicPr>
          <p:cNvPr id="18" name="Picture 1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00CC669-D9E2-0631-4B94-27C2E41DF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249" y="1308093"/>
            <a:ext cx="7325499" cy="4813899"/>
          </a:xfrm>
          <a:prstGeom prst="rect">
            <a:avLst/>
          </a:prstGeom>
        </p:spPr>
      </p:pic>
      <p:pic>
        <p:nvPicPr>
          <p:cNvPr id="20" name="Picture 1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3D5A261-5C48-C660-489E-4365DB835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249" y="1308091"/>
            <a:ext cx="7325499" cy="481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9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D985-1F92-995F-E3A3-474F92224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03FC-56ED-0C83-4ECF-17C50696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Cancellations by 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0FEB6-A912-6BF7-1140-0758FE30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A graph with a bar and a number of squares&#10;&#10;Description automatically generated with medium confidence">
            <a:extLst>
              <a:ext uri="{FF2B5EF4-FFF2-40B4-BE49-F238E27FC236}">
                <a16:creationId xmlns:a16="http://schemas.microsoft.com/office/drawing/2014/main" id="{F46EAABE-40E6-71B5-7182-9DDAEC8C9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58" y="1426250"/>
            <a:ext cx="7889283" cy="4680082"/>
          </a:xfrm>
          <a:prstGeom prst="rect">
            <a:avLst/>
          </a:prstGeom>
        </p:spPr>
      </p:pic>
      <p:pic>
        <p:nvPicPr>
          <p:cNvPr id="10" name="Picture 9" descr="A graph of a number of requests&#10;&#10;Description automatically generated">
            <a:extLst>
              <a:ext uri="{FF2B5EF4-FFF2-40B4-BE49-F238E27FC236}">
                <a16:creationId xmlns:a16="http://schemas.microsoft.com/office/drawing/2014/main" id="{62302B5F-FDBB-D975-3792-290F2A816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357" y="1426250"/>
            <a:ext cx="7889283" cy="4680082"/>
          </a:xfrm>
          <a:prstGeom prst="rect">
            <a:avLst/>
          </a:prstGeom>
        </p:spPr>
      </p:pic>
      <p:pic>
        <p:nvPicPr>
          <p:cNvPr id="14" name="Picture 13" descr="A graph of a number of different colored bars&#10;&#10;Description automatically generated">
            <a:extLst>
              <a:ext uri="{FF2B5EF4-FFF2-40B4-BE49-F238E27FC236}">
                <a16:creationId xmlns:a16="http://schemas.microsoft.com/office/drawing/2014/main" id="{E49C452D-8F0D-9AD6-EDE2-185291336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356" y="1426250"/>
            <a:ext cx="7889283" cy="46800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6FA5E4-BD97-4131-658C-991FEC756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354" y="1426250"/>
            <a:ext cx="7889283" cy="46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9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5D952-579E-459A-1C50-116C3FA94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A14D-F3B1-1EEC-F4C3-08AFA6E0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Descriptives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6AE4-8F83-47D6-C1BE-76C04A77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3B0622B6-1B47-4320-7484-ADE0278D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11265"/>
            <a:ext cx="7772400" cy="5145110"/>
          </a:xfrm>
          <a:prstGeom prst="rect">
            <a:avLst/>
          </a:prstGeom>
        </p:spPr>
      </p:pic>
      <p:pic>
        <p:nvPicPr>
          <p:cNvPr id="20" name="Picture 19" descr="A graph of a number of nights&#10;&#10;Description automatically generated">
            <a:extLst>
              <a:ext uri="{FF2B5EF4-FFF2-40B4-BE49-F238E27FC236}">
                <a16:creationId xmlns:a16="http://schemas.microsoft.com/office/drawing/2014/main" id="{75891DD4-3B39-8FC7-413B-8297BCBF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54" y="1411265"/>
            <a:ext cx="10399692" cy="5145110"/>
          </a:xfrm>
          <a:prstGeom prst="rect">
            <a:avLst/>
          </a:prstGeom>
        </p:spPr>
      </p:pic>
      <p:pic>
        <p:nvPicPr>
          <p:cNvPr id="22" name="Picture 21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2DD0BD6-0952-9981-D7EC-6CAF16A1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406" y="1411265"/>
            <a:ext cx="8673187" cy="5145110"/>
          </a:xfrm>
          <a:prstGeom prst="rect">
            <a:avLst/>
          </a:prstGeom>
        </p:spPr>
      </p:pic>
      <p:pic>
        <p:nvPicPr>
          <p:cNvPr id="24" name="Picture 23" descr="A graph of a graph of a hotel&#10;&#10;Description automatically generated with medium confidence">
            <a:extLst>
              <a:ext uri="{FF2B5EF4-FFF2-40B4-BE49-F238E27FC236}">
                <a16:creationId xmlns:a16="http://schemas.microsoft.com/office/drawing/2014/main" id="{2BB12BE5-8001-E4A9-ECC6-1235D2C82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602" y="1411266"/>
            <a:ext cx="8222793" cy="5145110"/>
          </a:xfrm>
          <a:prstGeom prst="rect">
            <a:avLst/>
          </a:prstGeom>
        </p:spPr>
      </p:pic>
      <p:pic>
        <p:nvPicPr>
          <p:cNvPr id="26" name="Picture 2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3BF1991-AB4C-E41E-C47A-D4558F3102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995" y="1411265"/>
            <a:ext cx="6540006" cy="51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52635-1EBB-CDAB-0900-6A181A54B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9759-781E-4B63-D024-D3E10782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5E69-2889-4259-0989-07E3AB06C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484662"/>
            <a:ext cx="10515600" cy="46836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Splitting strategy: data split into </a:t>
            </a:r>
            <a:r>
              <a:rPr lang="en-US" b="1" dirty="0"/>
              <a:t>60% training, validation</a:t>
            </a:r>
            <a:r>
              <a:rPr lang="en-US" dirty="0"/>
              <a:t> (20%) and </a:t>
            </a:r>
            <a:r>
              <a:rPr lang="en-US" b="1" dirty="0"/>
              <a:t>test</a:t>
            </a:r>
            <a:r>
              <a:rPr lang="en-US" dirty="0"/>
              <a:t> (20%); </a:t>
            </a:r>
            <a:r>
              <a:rPr lang="en-US" b="1" dirty="0"/>
              <a:t>random state</a:t>
            </a:r>
            <a:r>
              <a:rPr lang="en-US" dirty="0"/>
              <a:t> set to ensure reproducibility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Preprocessors: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Categorical features</a:t>
            </a:r>
            <a:r>
              <a:rPr lang="en-US" dirty="0"/>
              <a:t>: missing values in </a:t>
            </a:r>
            <a:r>
              <a:rPr lang="en-US" i="1" dirty="0"/>
              <a:t>'country’</a:t>
            </a:r>
            <a:r>
              <a:rPr lang="en-US" dirty="0"/>
              <a:t>  (41%) imputed with </a:t>
            </a:r>
            <a:r>
              <a:rPr lang="en-US" b="1" dirty="0"/>
              <a:t>'Unknown'</a:t>
            </a:r>
            <a:r>
              <a:rPr lang="en-US" dirty="0"/>
              <a:t> using </a:t>
            </a:r>
            <a:r>
              <a:rPr lang="en-US" dirty="0" err="1"/>
              <a:t>SimpleImputer</a:t>
            </a:r>
            <a:r>
              <a:rPr lang="en-US" dirty="0"/>
              <a:t>; one-hot encoding applied to categorical features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Numerical features</a:t>
            </a:r>
            <a:r>
              <a:rPr lang="en-US" dirty="0"/>
              <a:t>: standardized using </a:t>
            </a:r>
            <a:r>
              <a:rPr lang="en-US" dirty="0" err="1"/>
              <a:t>StandardScaler</a:t>
            </a:r>
            <a:r>
              <a:rPr lang="en-US" dirty="0"/>
              <a:t> to ensure features are on the same scale</a:t>
            </a:r>
          </a:p>
          <a:p>
            <a:r>
              <a:rPr lang="en-US" dirty="0">
                <a:solidFill>
                  <a:schemeClr val="tx1"/>
                </a:solidFill>
              </a:rPr>
              <a:t>Features &amp; data points: o</a:t>
            </a:r>
            <a:r>
              <a:rPr lang="en-US" b="0" i="0" dirty="0">
                <a:solidFill>
                  <a:schemeClr val="tx1"/>
                </a:solidFill>
                <a:effectLst/>
              </a:rPr>
              <a:t>riginal training set shape – (71523, 29) – 10 categorical 19 numerical; preprocessed training set shape – (71523, 240)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Missing values</a:t>
            </a:r>
          </a:p>
          <a:p>
            <a:pPr lvl="1"/>
            <a:r>
              <a:rPr lang="en-US" dirty="0"/>
              <a:t>Country: 41%, imputed &amp; one-hot encoded</a:t>
            </a:r>
          </a:p>
          <a:p>
            <a:pPr lvl="1"/>
            <a:r>
              <a:rPr lang="en-US" dirty="0"/>
              <a:t>Children: 0.3%, number of children, dropped (only 4 rows)</a:t>
            </a:r>
          </a:p>
          <a:p>
            <a:pPr lvl="1"/>
            <a:r>
              <a:rPr lang="en-US" dirty="0"/>
              <a:t>Company: 94.3%, ID of booking company, dropped this column because no need for ID</a:t>
            </a:r>
          </a:p>
          <a:p>
            <a:pPr lvl="1"/>
            <a:r>
              <a:rPr lang="en-US" dirty="0"/>
              <a:t>Agent: 13.7%, ID of travel agency, dropped this column because no need for ID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AC7DD-1AA7-F6AB-FD18-C3DEB82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8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0262E-2973-288F-5133-25057CAD4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F0003-A1F9-C235-187C-221EE6C9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7AFDC866-B34A-556E-EB26-CB7E65FF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19" y="1716868"/>
            <a:ext cx="10730562" cy="34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8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6304B-C495-1B56-6E7F-A51498B00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0F97-FBD1-8CA3-1D1B-5D794971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787A-2E2C-5392-C50F-76C30A9F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1DE94B11-77F1-A8E6-795F-5DB7E2B11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96" y="1305086"/>
            <a:ext cx="8167607" cy="5390181"/>
          </a:xfrm>
          <a:prstGeom prst="rect">
            <a:avLst/>
          </a:prstGeom>
        </p:spPr>
      </p:pic>
      <p:pic>
        <p:nvPicPr>
          <p:cNvPr id="7" name="Picture 6" descr="A graph of green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59050C82-992B-CFFF-18D6-9682556F5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196" y="1305086"/>
            <a:ext cx="8167607" cy="53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3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330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Dante (Headings)2</vt:lpstr>
      <vt:lpstr>Arial</vt:lpstr>
      <vt:lpstr>Dante</vt:lpstr>
      <vt:lpstr>Helvetica Neue Medium</vt:lpstr>
      <vt:lpstr>Wingdings 2</vt:lpstr>
      <vt:lpstr>OffsetVTI</vt:lpstr>
      <vt:lpstr>Predicting Hotel Cancellations</vt:lpstr>
      <vt:lpstr>Question &amp; Data</vt:lpstr>
      <vt:lpstr>EDA – Cancellations &amp; Hotel Type</vt:lpstr>
      <vt:lpstr>EDA – Cancellations by …</vt:lpstr>
      <vt:lpstr>EDA – Descriptives</vt:lpstr>
      <vt:lpstr>Preprocessing</vt:lpstr>
      <vt:lpstr>PowerPoint Presentation</vt:lpstr>
      <vt:lpstr>Top 5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Zixi</dc:creator>
  <cp:lastModifiedBy>Li, Zixi</cp:lastModifiedBy>
  <cp:revision>6</cp:revision>
  <dcterms:created xsi:type="dcterms:W3CDTF">2024-10-23T13:35:37Z</dcterms:created>
  <dcterms:modified xsi:type="dcterms:W3CDTF">2024-10-25T17:23:55Z</dcterms:modified>
</cp:coreProperties>
</file>