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9"/>
    <p:restoredTop sz="94703"/>
  </p:normalViewPr>
  <p:slideViewPr>
    <p:cSldViewPr snapToGrid="0">
      <p:cViewPr varScale="1">
        <p:scale>
          <a:sx n="82" d="100"/>
          <a:sy n="82" d="100"/>
        </p:scale>
        <p:origin x="192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C7A07-96C3-42AF-943D-953C86C3DA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0472" y="1463557"/>
            <a:ext cx="9144000" cy="2387600"/>
          </a:xfrm>
        </p:spPr>
        <p:txBody>
          <a:bodyPr anchor="b">
            <a:normAutofit/>
          </a:bodyPr>
          <a:lstStyle>
            <a:lvl1pPr algn="ctr">
              <a:lnSpc>
                <a:spcPct val="90000"/>
              </a:lnSpc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EE38DF-F503-4E79-B1B0-16489708A1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90472" y="3943232"/>
            <a:ext cx="9144000" cy="1655762"/>
          </a:xfrm>
        </p:spPr>
        <p:txBody>
          <a:bodyPr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46538D75-00C2-DE73-4C65-FE94AC658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50B8E-A176-49F2-A3C1-FEDA0200170B}" type="datetime2">
              <a:rPr lang="en-US" smtClean="0"/>
              <a:t>Wednesday, October 23, 2024</a:t>
            </a:fld>
            <a:endParaRPr lang="en-US" dirty="0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6B601B81-68C1-B63A-105C-EC637DF56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E9F3E495-0415-392A-9A07-34555BBC7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475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D930A-6467-4C46-BA13-A0F5EC12F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41977A-7872-4BE8-8C5C-D2099BEDBB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268C47-2910-B99C-EC67-F6649ADC2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2A49D-4A7C-4944-9802-8EE0B5A6CEDD}" type="datetime2">
              <a:rPr lang="en-US" smtClean="0"/>
              <a:t>Wednesday, October 23, 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019515-4A04-FBE0-E89C-86ECBB7E9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D9C272-2490-C827-9BE5-9CEE41850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670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76A9FC-D582-4FC8-B641-9F77B4DD15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32613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3A1683-12F6-4BA6-AD1A-F98C60951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3943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FF68BE-C313-C839-B719-0339AC344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89DDD-3B11-4150-8B39-3662C10D8BF9}" type="datetime2">
              <a:rPr lang="en-US" smtClean="0"/>
              <a:t>Wednesday, October 23, 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4F4E5F-FFF4-F934-3DD9-134F8D242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FE0F82-88EB-FAE2-FC02-99D5EE301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331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14413-82C1-4EBC-8C6B-BC5F842D1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lnSpc>
                <a:spcPct val="90000"/>
              </a:lnSpc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F029A-192E-4A44-ACC7-6C5212C77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4" y="1825625"/>
            <a:ext cx="10515600" cy="4206383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A25CBB87-BE9B-82CE-8A24-F21EEA036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97BA6-BEF8-495F-ACCD-8D19769E4FC6}" type="datetime2">
              <a:rPr lang="en-US" smtClean="0"/>
              <a:t>Wednesday, October 23, 2024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B2131628-C033-9728-C4CF-90CDBCB89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67216CA-9A26-BBE7-68A3-9237D22CD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838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AF4BC-D1E9-40F0-A26B-9EA9B6B69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1081941"/>
            <a:ext cx="10515600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7974A6-FAB9-47DA-8F1A-701DFC8DF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3961666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B034DD9-4A61-318F-88CF-79721B55A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7292D-4609-4E55-92E3-C12C6A1234E8}" type="datetime2">
              <a:rPr lang="en-US" smtClean="0"/>
              <a:t>Wednesday, October 23, 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496DA99-E916-9F7C-9E88-AA06046AE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21CC86B5-B6B3-4633-0D90-AACB44D0D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803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78F7F10-35F6-E392-D41B-3CD300D5CCF8}"/>
              </a:ext>
            </a:extLst>
          </p:cNvPr>
          <p:cNvSpPr/>
          <p:nvPr/>
        </p:nvSpPr>
        <p:spPr>
          <a:xfrm>
            <a:off x="0" y="685800"/>
            <a:ext cx="11494008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264F76-994F-4AB5-B17B-46C0C2FA5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69B3B-A540-4556-98C8-1F49704A79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4" y="1825625"/>
            <a:ext cx="5181600" cy="4206382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>
              <a:buChar char="¬"/>
            </a:pPr>
            <a:r>
              <a:rPr lang="en-US"/>
              <a:t>Click to edit Master text styles</a:t>
            </a:r>
          </a:p>
          <a:p>
            <a:pPr lvl="1">
              <a:buChar char="¬"/>
            </a:pPr>
            <a:r>
              <a:rPr lang="en-US"/>
              <a:t>Second level</a:t>
            </a:r>
          </a:p>
          <a:p>
            <a:pPr lvl="2">
              <a:buChar char="¬"/>
            </a:pPr>
            <a:r>
              <a:rPr lang="en-US"/>
              <a:t>Third level</a:t>
            </a:r>
          </a:p>
          <a:p>
            <a:pPr lvl="3">
              <a:buChar char="¬"/>
            </a:pPr>
            <a:r>
              <a:rPr lang="en-US"/>
              <a:t>Fourth level</a:t>
            </a:r>
          </a:p>
          <a:p>
            <a:pPr lvl="4">
              <a:buChar char="¬"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72438-7C63-48F2-9D6F-2461BFD6D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56178" y="1825625"/>
            <a:ext cx="5180046" cy="4206382"/>
          </a:xfrm>
        </p:spPr>
        <p:txBody>
          <a:bodyPr/>
          <a:lstStyle>
            <a:lvl1pPr marL="228600" indent="-228600">
              <a:buFont typeface="Wingdings 2" panose="05020102010507070707" pitchFamily="18" charset="2"/>
              <a:buChar char="¬"/>
              <a:defRPr/>
            </a:lvl1pPr>
            <a:lvl2pPr marL="685800" indent="-228600">
              <a:buFont typeface="Wingdings 2" panose="05020102010507070707" pitchFamily="18" charset="2"/>
              <a:buChar char="¬"/>
              <a:defRPr/>
            </a:lvl2pPr>
            <a:lvl3pPr marL="1143000" indent="-228600">
              <a:buFont typeface="Wingdings 2" panose="05020102010507070707" pitchFamily="18" charset="2"/>
              <a:buChar char="¬"/>
              <a:defRPr/>
            </a:lvl3pPr>
            <a:lvl4pPr marL="1600200" indent="-228600">
              <a:buFont typeface="Wingdings 2" panose="05020102010507070707" pitchFamily="18" charset="2"/>
              <a:buChar char="¬"/>
              <a:defRPr/>
            </a:lvl4pPr>
            <a:lvl5pPr marL="2057400" indent="-22860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35274CEC-210E-BC97-9B79-A7D801E4B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E0E29-2C79-4A2A-B61C-A21B8362A50A}" type="datetime2">
              <a:rPr lang="en-US" smtClean="0"/>
              <a:t>Wednesday, October 23, 2024</a:t>
            </a:fld>
            <a:endParaRPr lang="en-US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486B3D53-F805-C08E-2359-498218FC6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61C4695B-D7BD-45F7-EB23-6FDAF2410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697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4A1F52B7-5271-53AA-8260-0CF50FF8DA3C}"/>
              </a:ext>
            </a:extLst>
          </p:cNvPr>
          <p:cNvSpPr/>
          <p:nvPr/>
        </p:nvSpPr>
        <p:spPr>
          <a:xfrm>
            <a:off x="0" y="685800"/>
            <a:ext cx="11494008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2F9955-0460-4A20-8FC6-300595560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178" y="365125"/>
            <a:ext cx="10515600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5DDA7-4AAD-4EBE-880C-200E5F10A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217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17496-E470-4CF6-884C-F07390A46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2178" y="2505075"/>
            <a:ext cx="5157787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C438EA-D381-4F22-A911-ECDD6D04FB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5459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F255FA-A04D-49F2-8DB4-3CC082D0DB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54590" y="2505075"/>
            <a:ext cx="5183188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7198C3F1-4E77-7888-CDB8-CF9406E4A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A0177-5432-41AC-9593-8EC96BFF4F82}" type="datetime2">
              <a:rPr lang="en-US" smtClean="0"/>
              <a:t>Wednesday, October 23, 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93561D3-90F6-AD82-BCFE-90F9427D8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32F9B33-3FA7-526F-7B45-342EB64A1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871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1F235-FBFF-453E-B90A-5758ED47C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938306"/>
            <a:ext cx="10515600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9328E63-E075-39E2-BAA7-30CCAE2E7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29A7B-B2F1-41A3-B969-4E25F618B967}" type="datetime2">
              <a:rPr lang="en-US" smtClean="0"/>
              <a:t>Wednesday, October 23, 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2A5894A5-0E01-F43E-C68A-2EFAB2EB8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250128C-CE40-2B40-1B89-7E9AAAAC4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835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E281B99-C6A0-F92A-BDD3-BB362196501C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EB8367C-67E1-A50A-1584-F859A6FED9C9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BB8861-51D7-741E-6B2C-25412D40E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98B79-F222-4FD1-8713-07459E1B5004}" type="datetime2">
              <a:rPr lang="en-US" smtClean="0"/>
              <a:t>Wednesday, October 23,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D69A2F-0657-B33B-8334-C458A9538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B4FC84-48ED-0480-2497-FCD84C127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23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12261-8522-4437-B612-7C7100D18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10512425" cy="1600200"/>
          </a:xfrm>
        </p:spPr>
        <p:txBody>
          <a:bodyPr anchor="b">
            <a:normAutofit/>
          </a:bodyPr>
          <a:lstStyle>
            <a:lvl1pPr>
              <a:defRPr sz="5200">
                <a:latin typeface="Dante (Headings)2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AA0AF-3F50-42BD-84B4-E70C3D004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2830" y="2199340"/>
            <a:ext cx="6172200" cy="3661710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9C702B-2C4D-4590-8BEE-31940145C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3932237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3F37370-7C05-0AAE-A0C3-9EE620A84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630FD-0818-4065-B5FE-410552D9B1BC}" type="datetime2">
              <a:rPr lang="en-US" smtClean="0"/>
              <a:t>Wednesday, October 23, 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900B8E3-39E6-A88A-BBFB-717596EB3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48E340D-1840-D987-3EEA-963BDDE31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290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5334B-3019-4CA1-B658-779001922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3932237" cy="160020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D3CC12-FD6B-41A3-BF67-D600CC4383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81276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DB2BD5-DC18-460B-BFCC-5B2447D2B0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3932237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0F28E44-58BB-553B-BBD0-F292C66CC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2D289-0EBF-40C7-B6E8-60285281F180}" type="datetime2">
              <a:rPr lang="en-US" smtClean="0"/>
              <a:t>Wednesday, October 23, 2024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8F22D156-E5FE-F118-0553-B401F1965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88AEE0A6-6120-9BA2-5751-E0E2D8CF0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722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4B53B4F-080C-8523-03AD-871CC3B8D168}"/>
              </a:ext>
            </a:extLst>
          </p:cNvPr>
          <p:cNvSpPr/>
          <p:nvPr/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3B790B-70BD-FD52-2540-F1DA4882170E}"/>
              </a:ext>
            </a:extLst>
          </p:cNvPr>
          <p:cNvSpPr/>
          <p:nvPr/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 descr="Tag=AccentColor&#10;Flavor=Light&#10;Target=Line">
            <a:extLst>
              <a:ext uri="{FF2B5EF4-FFF2-40B4-BE49-F238E27FC236}">
                <a16:creationId xmlns:a16="http://schemas.microsoft.com/office/drawing/2014/main" id="{7D4FC5F0-CBD6-AEEB-4902-28D624068890}"/>
              </a:ext>
            </a:extLst>
          </p:cNvPr>
          <p:cNvCxnSpPr>
            <a:cxnSpLocks/>
          </p:cNvCxnSpPr>
          <p:nvPr/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 descr="Tag=AccentColor&#10;Flavor=Light&#10;Target=Line">
            <a:extLst>
              <a:ext uri="{FF2B5EF4-FFF2-40B4-BE49-F238E27FC236}">
                <a16:creationId xmlns:a16="http://schemas.microsoft.com/office/drawing/2014/main" id="{FA9EB4DB-DDA5-1A45-7D87-B2BF67D2D1C3}"/>
              </a:ext>
            </a:extLst>
          </p:cNvPr>
          <p:cNvCxnSpPr>
            <a:cxnSpLocks/>
          </p:cNvCxnSpPr>
          <p:nvPr/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2AF870-601F-4570-A8A9-1003F8939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CCECD-B6E7-4C40-8A84-65FD5A3F0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EFA4D-0E39-4E26-B43C-5D1084B3BA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0624" y="6217920"/>
            <a:ext cx="2743200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94CDC665-7415-4DAF-AE09-B9BBC1907393}" type="datetime2">
              <a:rPr lang="en-US" smtClean="0"/>
              <a:t>Wednesday, October 23,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851EA-2F2C-4012-8B96-51179BDD11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67328" y="6217920"/>
            <a:ext cx="7196328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B8ACB-7A60-4D76-A149-0C57A30E01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3152" y="-18288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10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Wingdings 2" panose="05020102010507070707" pitchFamily="18" charset="2"/>
        <a:buChar char="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github.com/ZixiLi76/Hotel-Cancellation-Predictio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science/article/pii/S2352340918315191" TargetMode="External"/><Relationship Id="rId2" Type="http://schemas.openxmlformats.org/officeDocument/2006/relationships/hyperlink" Target="https://www.kaggle.com/datasets/jessemostipak/hotel-booking-demand/dat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rfordatascience/tidytuesday/blob/master/data/2020/2020-02-11/readme.md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B3B2C43-5E36-4768-8319-6752D24B47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044326E-7BB3-4929-BE33-05CA64DBB2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1CF4E0-AA2D-43CA-A528-C52FB15824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85ED67-D62D-BFAD-A6C1-DF91046D65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89318" y="576263"/>
            <a:ext cx="5370935" cy="2967606"/>
          </a:xfrm>
        </p:spPr>
        <p:txBody>
          <a:bodyPr anchor="b">
            <a:normAutofit/>
          </a:bodyPr>
          <a:lstStyle/>
          <a:p>
            <a:pPr algn="l"/>
            <a:r>
              <a:rPr lang="en-US" sz="5400" dirty="0"/>
              <a:t>Predicting Hotel Cancellations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24730-F411-260D-4EB5-C932202518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89319" y="3764975"/>
            <a:ext cx="5054196" cy="2192683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sz="2200" dirty="0"/>
              <a:t>Valerie Zixi Li</a:t>
            </a:r>
          </a:p>
          <a:p>
            <a:pPr algn="l"/>
            <a:r>
              <a:rPr lang="en-US" sz="2200" dirty="0"/>
              <a:t>Sociology Ph.D. Student, Affiliated with Population Studies and Training Center</a:t>
            </a:r>
          </a:p>
          <a:p>
            <a:pPr algn="l"/>
            <a:r>
              <a:rPr lang="en-US" sz="2200" dirty="0">
                <a:hlinkClick r:id="rId2"/>
              </a:rPr>
              <a:t>https://github.com/ZixiLi76/Hotel-Cancellation-Prediction</a:t>
            </a:r>
            <a:endParaRPr lang="en-US" sz="2200" dirty="0"/>
          </a:p>
          <a:p>
            <a:pPr algn="l"/>
            <a:r>
              <a:rPr lang="en-US" sz="2200" dirty="0"/>
              <a:t>Oct 25 2024</a:t>
            </a:r>
          </a:p>
        </p:txBody>
      </p:sp>
      <p:pic>
        <p:nvPicPr>
          <p:cNvPr id="4" name="Picture 3" descr="Hotel bell">
            <a:extLst>
              <a:ext uri="{FF2B5EF4-FFF2-40B4-BE49-F238E27FC236}">
                <a16:creationId xmlns:a16="http://schemas.microsoft.com/office/drawing/2014/main" id="{82FFDB89-CABF-231E-EC36-7D384B7C7A1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6601" r="-1" b="-1"/>
          <a:stretch/>
        </p:blipFill>
        <p:spPr>
          <a:xfrm>
            <a:off x="-6472" y="10"/>
            <a:ext cx="5486394" cy="6857982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3B083774-A903-4B1B-BC6A-94C1F048E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479921" y="0"/>
            <a:ext cx="287517" cy="6857992"/>
          </a:xfrm>
          <a:prstGeom prst="rect">
            <a:avLst/>
          </a:prstGeom>
          <a:solidFill>
            <a:srgbClr val="E29A25">
              <a:alpha val="25000"/>
            </a:srgb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D5FB189-1F48-4A47-B036-6AF7E11A8E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504676" y="-14198"/>
            <a:ext cx="0" cy="6858000"/>
          </a:xfrm>
          <a:prstGeom prst="line">
            <a:avLst/>
          </a:prstGeom>
          <a:ln w="9525" cap="rnd">
            <a:solidFill>
              <a:srgbClr val="E29A2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5B335DD-3163-4EC5-8B6B-2AB53E64D1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E29A2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6910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7CED8-8FB0-5AF6-6129-47F75AF19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&amp;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CED2D-4727-8727-AED4-098528BA2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4" y="1503337"/>
            <a:ext cx="10515600" cy="459066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Question: What factors affect hotel cancellations? </a:t>
            </a:r>
          </a:p>
          <a:p>
            <a:pPr lvl="1"/>
            <a:r>
              <a:rPr lang="en-US" dirty="0"/>
              <a:t>Optimize revenue management, enhance customer experience, improve operational efficiency</a:t>
            </a:r>
          </a:p>
          <a:p>
            <a:r>
              <a:rPr lang="en-US" dirty="0"/>
              <a:t>Hotel booking demand dataset from Kaggle: </a:t>
            </a:r>
            <a:r>
              <a:rPr lang="en-US" dirty="0">
                <a:hlinkClick r:id="rId2"/>
              </a:rPr>
              <a:t>https://www.kaggle.com/datasets/jessemostipak/hotel-booking-demand/data</a:t>
            </a:r>
            <a:endParaRPr lang="en-US" dirty="0"/>
          </a:p>
          <a:p>
            <a:r>
              <a:rPr lang="en-US" dirty="0"/>
              <a:t>The dataset: booking details for city and resort hotels, featuring variables like booking dates, length of stay, guest count, # of special requests, …, with all personal information removed</a:t>
            </a:r>
          </a:p>
          <a:p>
            <a:r>
              <a:rPr lang="en-US" dirty="0"/>
              <a:t>Collection methodology: data was sourced from </a:t>
            </a:r>
            <a:r>
              <a:rPr lang="en-US" dirty="0">
                <a:hlinkClick r:id="rId3"/>
              </a:rPr>
              <a:t>ScienceDirect</a:t>
            </a:r>
            <a:r>
              <a:rPr lang="en-US" dirty="0"/>
              <a:t> and cleaned by Thomas Mock and Antoine Bichat for #</a:t>
            </a:r>
            <a:r>
              <a:rPr lang="en-US" dirty="0" err="1"/>
              <a:t>TidyTuesday</a:t>
            </a:r>
            <a:r>
              <a:rPr lang="en-US" dirty="0"/>
              <a:t>, available on </a:t>
            </a:r>
            <a:r>
              <a:rPr lang="en-US" dirty="0">
                <a:hlinkClick r:id="rId4"/>
              </a:rPr>
              <a:t>GitHub</a:t>
            </a:r>
            <a:r>
              <a:rPr lang="en-US" dirty="0"/>
              <a:t>.</a:t>
            </a:r>
          </a:p>
          <a:p>
            <a:r>
              <a:rPr lang="en-US" dirty="0"/>
              <a:t>Target variable (y): </a:t>
            </a:r>
            <a:r>
              <a:rPr lang="en-US" dirty="0" err="1"/>
              <a:t>is_canceled</a:t>
            </a:r>
            <a:r>
              <a:rPr lang="en-US" dirty="0"/>
              <a:t> (dichotomous) – classification problem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702282-AE15-31AA-75FC-0B02431FF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565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3BB03-C3E3-46C7-F046-8AE85DBFA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– Cancellations &amp; Hotel Type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62C727-8722-C2AC-53CA-EF43B7C5E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3</a:t>
            </a:fld>
            <a:endParaRPr lang="en-US"/>
          </a:p>
        </p:txBody>
      </p:sp>
      <p:pic>
        <p:nvPicPr>
          <p:cNvPr id="8" name="Picture 7" descr="A diagram with a bar graph&#10;&#10;Description automatically generated with medium confidence">
            <a:extLst>
              <a:ext uri="{FF2B5EF4-FFF2-40B4-BE49-F238E27FC236}">
                <a16:creationId xmlns:a16="http://schemas.microsoft.com/office/drawing/2014/main" id="{40522C2A-50D1-60C6-2726-A205099973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251" y="1308094"/>
            <a:ext cx="7325499" cy="4813899"/>
          </a:xfrm>
          <a:prstGeom prst="rect">
            <a:avLst/>
          </a:prstGeom>
        </p:spPr>
      </p:pic>
      <p:pic>
        <p:nvPicPr>
          <p:cNvPr id="16" name="Picture 15" descr="A graph of a number of hotels&#10;&#10;Description automatically generated">
            <a:extLst>
              <a:ext uri="{FF2B5EF4-FFF2-40B4-BE49-F238E27FC236}">
                <a16:creationId xmlns:a16="http://schemas.microsoft.com/office/drawing/2014/main" id="{F7822387-A391-387E-C781-D904AADEC9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3250" y="1308095"/>
            <a:ext cx="7325500" cy="4813899"/>
          </a:xfrm>
          <a:prstGeom prst="rect">
            <a:avLst/>
          </a:prstGeom>
        </p:spPr>
      </p:pic>
      <p:pic>
        <p:nvPicPr>
          <p:cNvPr id="18" name="Picture 17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900CC669-D9E2-0631-4B94-27C2E41DF8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3249" y="1308093"/>
            <a:ext cx="7325499" cy="4813899"/>
          </a:xfrm>
          <a:prstGeom prst="rect">
            <a:avLst/>
          </a:prstGeom>
        </p:spPr>
      </p:pic>
      <p:pic>
        <p:nvPicPr>
          <p:cNvPr id="20" name="Picture 19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43D5A261-5C48-C660-489E-4365DB8359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3249" y="1308091"/>
            <a:ext cx="7325499" cy="4813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194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C7D985-1F92-995F-E3A3-474F92224D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A03FC-56ED-0C83-4ECF-17C506967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– Cancellations by …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90FEB6-A912-6BF7-1140-0758FE30E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4</a:t>
            </a:fld>
            <a:endParaRPr lang="en-US"/>
          </a:p>
        </p:txBody>
      </p:sp>
      <p:pic>
        <p:nvPicPr>
          <p:cNvPr id="8" name="Picture 7" descr="A graph with a bar and a number of squares&#10;&#10;Description automatically generated with medium confidence">
            <a:extLst>
              <a:ext uri="{FF2B5EF4-FFF2-40B4-BE49-F238E27FC236}">
                <a16:creationId xmlns:a16="http://schemas.microsoft.com/office/drawing/2014/main" id="{F46EAABE-40E6-71B5-7182-9DDAEC8C97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1358" y="1426250"/>
            <a:ext cx="7889283" cy="4680082"/>
          </a:xfrm>
          <a:prstGeom prst="rect">
            <a:avLst/>
          </a:prstGeom>
        </p:spPr>
      </p:pic>
      <p:pic>
        <p:nvPicPr>
          <p:cNvPr id="10" name="Picture 9" descr="A graph of a number of requests&#10;&#10;Description automatically generated">
            <a:extLst>
              <a:ext uri="{FF2B5EF4-FFF2-40B4-BE49-F238E27FC236}">
                <a16:creationId xmlns:a16="http://schemas.microsoft.com/office/drawing/2014/main" id="{62302B5F-FDBB-D975-3792-290F2A816C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1357" y="1426250"/>
            <a:ext cx="7889283" cy="4680082"/>
          </a:xfrm>
          <a:prstGeom prst="rect">
            <a:avLst/>
          </a:prstGeom>
        </p:spPr>
      </p:pic>
      <p:pic>
        <p:nvPicPr>
          <p:cNvPr id="14" name="Picture 13" descr="A graph of a number of different colored bars&#10;&#10;Description automatically generated">
            <a:extLst>
              <a:ext uri="{FF2B5EF4-FFF2-40B4-BE49-F238E27FC236}">
                <a16:creationId xmlns:a16="http://schemas.microsoft.com/office/drawing/2014/main" id="{E49C452D-8F0D-9AD6-EDE2-1852913364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1356" y="1426250"/>
            <a:ext cx="7889283" cy="468008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26FA5E4-BD97-4131-658C-991FEC7569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51354" y="1426250"/>
            <a:ext cx="7889283" cy="4680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390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F5D952-579E-459A-1C50-116C3FA94F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2A14D-F3B1-1EEC-F4C3-08AFA6E02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– Descriptives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C6AE4-8F83-47D6-C1BE-76C04A77D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5</a:t>
            </a:fld>
            <a:endParaRPr lang="en-US"/>
          </a:p>
        </p:txBody>
      </p:sp>
      <p:pic>
        <p:nvPicPr>
          <p:cNvPr id="8" name="Picture 7" descr="A graph of different colored rectangular shapes&#10;&#10;Description automatically generated with medium confidence">
            <a:extLst>
              <a:ext uri="{FF2B5EF4-FFF2-40B4-BE49-F238E27FC236}">
                <a16:creationId xmlns:a16="http://schemas.microsoft.com/office/drawing/2014/main" id="{3B0622B6-1B47-4320-7484-ADE0278D20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411265"/>
            <a:ext cx="7772400" cy="5145110"/>
          </a:xfrm>
          <a:prstGeom prst="rect">
            <a:avLst/>
          </a:prstGeom>
        </p:spPr>
      </p:pic>
      <p:pic>
        <p:nvPicPr>
          <p:cNvPr id="20" name="Picture 19" descr="A graph of a number of nights&#10;&#10;Description automatically generated">
            <a:extLst>
              <a:ext uri="{FF2B5EF4-FFF2-40B4-BE49-F238E27FC236}">
                <a16:creationId xmlns:a16="http://schemas.microsoft.com/office/drawing/2014/main" id="{75891DD4-3B39-8FC7-413B-8297BCBFE5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154" y="1411265"/>
            <a:ext cx="10399692" cy="5145110"/>
          </a:xfrm>
          <a:prstGeom prst="rect">
            <a:avLst/>
          </a:prstGeom>
        </p:spPr>
      </p:pic>
      <p:pic>
        <p:nvPicPr>
          <p:cNvPr id="22" name="Picture 21" descr="A graph with blue and orange lines&#10;&#10;Description automatically generated">
            <a:extLst>
              <a:ext uri="{FF2B5EF4-FFF2-40B4-BE49-F238E27FC236}">
                <a16:creationId xmlns:a16="http://schemas.microsoft.com/office/drawing/2014/main" id="{62DD0BD6-0952-9981-D7EC-6CAF16A179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9406" y="1411265"/>
            <a:ext cx="8673187" cy="5145110"/>
          </a:xfrm>
          <a:prstGeom prst="rect">
            <a:avLst/>
          </a:prstGeom>
        </p:spPr>
      </p:pic>
      <p:pic>
        <p:nvPicPr>
          <p:cNvPr id="24" name="Picture 23" descr="A graph of a graph of a hotel&#10;&#10;Description automatically generated with medium confidence">
            <a:extLst>
              <a:ext uri="{FF2B5EF4-FFF2-40B4-BE49-F238E27FC236}">
                <a16:creationId xmlns:a16="http://schemas.microsoft.com/office/drawing/2014/main" id="{2BB12BE5-8001-E4A9-ECC6-1235D2C825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4602" y="1411266"/>
            <a:ext cx="8222793" cy="5145110"/>
          </a:xfrm>
          <a:prstGeom prst="rect">
            <a:avLst/>
          </a:prstGeom>
        </p:spPr>
      </p:pic>
      <p:pic>
        <p:nvPicPr>
          <p:cNvPr id="26" name="Picture 25" descr="A graph with different colored bars&#10;&#10;Description automatically generated">
            <a:extLst>
              <a:ext uri="{FF2B5EF4-FFF2-40B4-BE49-F238E27FC236}">
                <a16:creationId xmlns:a16="http://schemas.microsoft.com/office/drawing/2014/main" id="{63BF1991-AB4C-E41E-C47A-D4558F3102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25995" y="1411265"/>
            <a:ext cx="6540006" cy="514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3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052635-1EBB-CDAB-0900-6A181A54BA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99759-781E-4B63-D024-D3E107827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55E69-2889-4259-0989-07E3AB06C8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4" y="1484662"/>
            <a:ext cx="10515600" cy="46836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Splitting strategy: data split into </a:t>
            </a:r>
            <a:r>
              <a:rPr lang="en-US" b="1" dirty="0"/>
              <a:t>60% training, validation</a:t>
            </a:r>
            <a:r>
              <a:rPr lang="en-US" dirty="0"/>
              <a:t> (20%) and </a:t>
            </a:r>
            <a:r>
              <a:rPr lang="en-US" b="1" dirty="0"/>
              <a:t>test</a:t>
            </a:r>
            <a:r>
              <a:rPr lang="en-US" dirty="0"/>
              <a:t> (20%); </a:t>
            </a:r>
            <a:r>
              <a:rPr lang="en-US" b="1" dirty="0"/>
              <a:t>random state</a:t>
            </a:r>
            <a:r>
              <a:rPr lang="en-US" dirty="0"/>
              <a:t> set to ensure reproducibility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Preprocessors: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Categorical features</a:t>
            </a:r>
            <a:r>
              <a:rPr lang="en-US" dirty="0"/>
              <a:t>: missing values in </a:t>
            </a:r>
            <a:r>
              <a:rPr lang="en-US" i="1" dirty="0"/>
              <a:t>'country’</a:t>
            </a:r>
            <a:r>
              <a:rPr lang="en-US" dirty="0"/>
              <a:t>  (41%) imputed with </a:t>
            </a:r>
            <a:r>
              <a:rPr lang="en-US" b="1" dirty="0"/>
              <a:t>'Unknown'</a:t>
            </a:r>
            <a:r>
              <a:rPr lang="en-US" dirty="0"/>
              <a:t> using </a:t>
            </a:r>
            <a:r>
              <a:rPr lang="en-US" dirty="0" err="1"/>
              <a:t>SimpleImputer</a:t>
            </a:r>
            <a:r>
              <a:rPr lang="en-US" dirty="0"/>
              <a:t>; one-hot encoding applied to categorical features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Numerical features</a:t>
            </a:r>
            <a:r>
              <a:rPr lang="en-US" dirty="0"/>
              <a:t>: standardized using </a:t>
            </a:r>
            <a:r>
              <a:rPr lang="en-US" dirty="0" err="1"/>
              <a:t>StandardScaler</a:t>
            </a:r>
            <a:r>
              <a:rPr lang="en-US" dirty="0"/>
              <a:t> to ensure features are on the same scale</a:t>
            </a:r>
          </a:p>
          <a:p>
            <a:r>
              <a:rPr lang="en-US" dirty="0">
                <a:solidFill>
                  <a:schemeClr val="tx1"/>
                </a:solidFill>
              </a:rPr>
              <a:t>Features &amp; data points: o</a:t>
            </a:r>
            <a:r>
              <a:rPr lang="en-US" b="0" i="0" dirty="0">
                <a:solidFill>
                  <a:schemeClr val="tx1"/>
                </a:solidFill>
                <a:effectLst/>
              </a:rPr>
              <a:t>riginal training set shape – (71523, 29) – 10 categorical 19 numerical; preprocessed training set shape – (71523, 240)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/>
              <a:t>Missing values</a:t>
            </a:r>
          </a:p>
          <a:p>
            <a:pPr lvl="1"/>
            <a:r>
              <a:rPr lang="en-US" dirty="0"/>
              <a:t>Country: 41%, imputed &amp; one-hot encoded</a:t>
            </a:r>
          </a:p>
          <a:p>
            <a:pPr lvl="1"/>
            <a:r>
              <a:rPr lang="en-US" dirty="0"/>
              <a:t>Children: 0.3%, number of children, dropped (only 4 rows)</a:t>
            </a:r>
          </a:p>
          <a:p>
            <a:pPr lvl="1"/>
            <a:r>
              <a:rPr lang="en-US" dirty="0"/>
              <a:t>Company: 94.3%, ID of booking company, dropped this column because no need for ID</a:t>
            </a:r>
          </a:p>
          <a:p>
            <a:pPr lvl="1"/>
            <a:r>
              <a:rPr lang="en-US" dirty="0"/>
              <a:t>Agent: 13.7%, ID of travel agency, dropped this column because no need for ID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4AC7DD-1AA7-F6AB-FD18-C3DEB824A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888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F0262E-2973-288F-5133-25057CAD41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933F9-EE92-DC62-0445-224BC0A2D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5 Features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5F0003-A1F9-C235-187C-221EE6C99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7</a:t>
            </a:fld>
            <a:endParaRPr lang="en-US"/>
          </a:p>
        </p:txBody>
      </p:sp>
      <p:pic>
        <p:nvPicPr>
          <p:cNvPr id="4" name="Picture 3" descr="A graph with blue bars&#10;&#10;Description automatically generated with medium confidence">
            <a:extLst>
              <a:ext uri="{FF2B5EF4-FFF2-40B4-BE49-F238E27FC236}">
                <a16:creationId xmlns:a16="http://schemas.microsoft.com/office/drawing/2014/main" id="{F8B37933-F7F4-16C6-CF58-6F78A6C4DB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196" y="1305086"/>
            <a:ext cx="8167607" cy="5390181"/>
          </a:xfrm>
          <a:prstGeom prst="rect">
            <a:avLst/>
          </a:prstGeom>
        </p:spPr>
      </p:pic>
      <p:pic>
        <p:nvPicPr>
          <p:cNvPr id="7" name="Picture 6" descr="A graph of green rectangular bars&#10;&#10;Description automatically generated with medium confidence">
            <a:extLst>
              <a:ext uri="{FF2B5EF4-FFF2-40B4-BE49-F238E27FC236}">
                <a16:creationId xmlns:a16="http://schemas.microsoft.com/office/drawing/2014/main" id="{94107CC7-DE76-260D-7881-173A5A2EE3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2196" y="1305086"/>
            <a:ext cx="8167607" cy="5390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182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setVTI">
  <a:themeElements>
    <a:clrScheme name="Office">
      <a:dk1>
        <a:srgbClr val="000000"/>
      </a:dk1>
      <a:lt1>
        <a:srgbClr val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Dante">
      <a:majorFont>
        <a:latin typeface="Dante"/>
        <a:ea typeface=""/>
        <a:cs typeface=""/>
      </a:majorFont>
      <a:minorFont>
        <a:latin typeface="Dan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setVTI" id="{17A3166B-76FF-4669-8F6D-D4251AE158D8}" vid="{4532814A-B5F8-4CFD-BC69-A007D492DA4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327</Words>
  <Application>Microsoft Macintosh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Dante (Headings)2</vt:lpstr>
      <vt:lpstr>Arial</vt:lpstr>
      <vt:lpstr>Dante</vt:lpstr>
      <vt:lpstr>Helvetica Neue Medium</vt:lpstr>
      <vt:lpstr>Wingdings 2</vt:lpstr>
      <vt:lpstr>OffsetVTI</vt:lpstr>
      <vt:lpstr>Predicting Hotel Cancellations</vt:lpstr>
      <vt:lpstr>Question &amp; Data</vt:lpstr>
      <vt:lpstr>EDA – Cancellations &amp; Hotel Type</vt:lpstr>
      <vt:lpstr>EDA – Cancellations by …</vt:lpstr>
      <vt:lpstr>EDA – Descriptives</vt:lpstr>
      <vt:lpstr>Preprocessing</vt:lpstr>
      <vt:lpstr>Top 5 Features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Li, Zixi</dc:creator>
  <cp:lastModifiedBy>Li, Zixi</cp:lastModifiedBy>
  <cp:revision>3</cp:revision>
  <dcterms:created xsi:type="dcterms:W3CDTF">2024-10-23T13:35:37Z</dcterms:created>
  <dcterms:modified xsi:type="dcterms:W3CDTF">2024-10-23T18:54:01Z</dcterms:modified>
</cp:coreProperties>
</file>