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3"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89.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1.png"/><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image" Target="../media/image2.png"/><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image" Target="../media/image3.pn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image" Target="../media/image4.png"/><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32815"/>
            <a:ext cx="9799320" cy="1691640"/>
          </a:xfrm>
        </p:spPr>
        <p:txBody>
          <a:bodyPr>
            <a:normAutofit fontScale="90000"/>
          </a:bodyPr>
          <a:p>
            <a:r>
              <a:rPr lang="zh-CN" altLang="zh-CN" sz="3110" b="0">
                <a:cs typeface="+mj-lt"/>
              </a:rPr>
              <a:t>Report </a:t>
            </a:r>
            <a:br>
              <a:rPr lang="zh-CN" altLang="zh-CN" sz="3110" b="0">
                <a:cs typeface="+mj-lt"/>
              </a:rPr>
            </a:br>
            <a:r>
              <a:rPr lang="zh-CN" altLang="zh-CN" sz="3110" b="0">
                <a:cs typeface="+mj-lt"/>
              </a:rPr>
              <a:t>on </a:t>
            </a:r>
            <a:br>
              <a:rPr lang="zh-CN" altLang="zh-CN" sz="3110" b="0">
                <a:cs typeface="+mj-lt"/>
              </a:rPr>
            </a:br>
            <a:r>
              <a:rPr lang="zh-CN" altLang="zh-CN" sz="3110" b="0">
                <a:cs typeface="+mj-lt"/>
              </a:rPr>
              <a:t>‘Laplace Expansions in Markov Chain Monte Carlo Algorithm’</a:t>
            </a:r>
            <a:endParaRPr lang="zh-CN" altLang="zh-CN" sz="3110" b="0">
              <a:cs typeface="+mj-lt"/>
            </a:endParaRPr>
          </a:p>
        </p:txBody>
      </p:sp>
      <p:sp>
        <p:nvSpPr>
          <p:cNvPr id="3" name="副标题 2"/>
          <p:cNvSpPr>
            <a:spLocks noGrp="1"/>
          </p:cNvSpPr>
          <p:nvPr>
            <p:ph type="subTitle" idx="1"/>
            <p:custDataLst>
              <p:tags r:id="rId2"/>
            </p:custDataLst>
          </p:nvPr>
        </p:nvSpPr>
        <p:spPr/>
        <p:txBody>
          <a:bodyPr/>
          <a:p>
            <a:r>
              <a:rPr lang="zh-CN" altLang="en-US"/>
              <a:t>ZiXia Huang</a:t>
            </a:r>
            <a:endParaRPr lang="zh-CN" altLang="en-US"/>
          </a:p>
          <a:p>
            <a:r>
              <a:rPr lang="zh-CN" altLang="en-US"/>
              <a:t>2024-0</a:t>
            </a:r>
            <a:r>
              <a:rPr lang="en-US" altLang="zh-CN"/>
              <a:t>3</a:t>
            </a:r>
            <a:r>
              <a:rPr lang="zh-CN" altLang="en-US"/>
              <a:t>-</a:t>
            </a:r>
            <a:r>
              <a:rPr lang="en-US" altLang="zh-CN"/>
              <a:t>04</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6145" y="514350"/>
            <a:ext cx="4899660" cy="553085"/>
          </a:xfrm>
        </p:spPr>
        <p:txBody>
          <a:bodyPr/>
          <a:p>
            <a:r>
              <a:rPr lang="en-US" altLang="zh-CN" sz="2400" b="0">
                <a:cs typeface="+mj-lt"/>
                <a:sym typeface="+mn-ea"/>
              </a:rPr>
              <a:t>4. Thoughts</a:t>
            </a:r>
            <a:endParaRPr lang="zh-CN" altLang="en-US" sz="2400"/>
          </a:p>
        </p:txBody>
      </p:sp>
      <p:sp>
        <p:nvSpPr>
          <p:cNvPr id="3" name="文本占位符 2"/>
          <p:cNvSpPr>
            <a:spLocks noGrp="1"/>
          </p:cNvSpPr>
          <p:nvPr>
            <p:ph type="body" idx="1"/>
          </p:nvPr>
        </p:nvSpPr>
        <p:spPr>
          <a:xfrm>
            <a:off x="1202055" y="1067435"/>
            <a:ext cx="9902190" cy="5413375"/>
          </a:xfrm>
        </p:spPr>
        <p:txBody>
          <a:bodyPr>
            <a:normAutofit/>
          </a:bodyPr>
          <a:p>
            <a:r>
              <a:rPr lang="zh-CN" altLang="en-US">
                <a:solidFill>
                  <a:schemeClr val="tx1"/>
                </a:solidFill>
                <a:cs typeface="+mn-lt"/>
              </a:rPr>
              <a:t>◾</a:t>
            </a:r>
            <a:r>
              <a:rPr lang="en-US" altLang="zh-CN" b="1">
                <a:solidFill>
                  <a:schemeClr val="tx1"/>
                </a:solidFill>
                <a:cs typeface="+mn-lt"/>
              </a:rPr>
              <a:t>Good method</a:t>
            </a:r>
            <a:endParaRPr lang="en-US" altLang="zh-CN">
              <a:solidFill>
                <a:schemeClr val="tx1"/>
              </a:solidFill>
              <a:cs typeface="+mn-lt"/>
            </a:endParaRPr>
          </a:p>
          <a:p>
            <a:r>
              <a:rPr lang="en-US" altLang="zh-CN">
                <a:solidFill>
                  <a:schemeClr val="tx1"/>
                </a:solidFill>
                <a:cs typeface="+mn-lt"/>
              </a:rPr>
              <a:t>This algorithm could be used in many applied studies where the large computation time is a real problem, as </a:t>
            </a:r>
            <a:r>
              <a:rPr lang="en-US" altLang="zh-CN">
                <a:solidFill>
                  <a:schemeClr val="accent1"/>
                </a:solidFill>
                <a:cs typeface="+mn-lt"/>
              </a:rPr>
              <a:t>an improvement of the classical Gibbs algorithm in MCMC method</a:t>
            </a:r>
            <a:r>
              <a:rPr lang="en-US" altLang="zh-CN">
                <a:solidFill>
                  <a:schemeClr val="tx1"/>
                </a:solidFill>
                <a:cs typeface="+mn-lt"/>
              </a:rPr>
              <a:t>.</a:t>
            </a:r>
            <a:endParaRPr lang="en-US" altLang="zh-CN">
              <a:solidFill>
                <a:schemeClr val="tx1"/>
              </a:solidFill>
              <a:cs typeface="+mn-lt"/>
            </a:endParaRPr>
          </a:p>
          <a:p>
            <a:r>
              <a:rPr lang="en-US" altLang="zh-CN">
                <a:solidFill>
                  <a:schemeClr val="tx1"/>
                </a:solidFill>
                <a:cs typeface="+mn-lt"/>
              </a:rPr>
              <a:t>◾</a:t>
            </a:r>
            <a:r>
              <a:rPr lang="en-US" altLang="zh-CN" b="1">
                <a:solidFill>
                  <a:schemeClr val="tx1"/>
                </a:solidFill>
                <a:cs typeface="+mn-lt"/>
              </a:rPr>
              <a:t>Complex poterior approximation</a:t>
            </a:r>
            <a:endParaRPr lang="en-US" altLang="zh-CN">
              <a:solidFill>
                <a:schemeClr val="tx1"/>
              </a:solidFill>
              <a:cs typeface="+mn-lt"/>
            </a:endParaRPr>
          </a:p>
          <a:p>
            <a:r>
              <a:rPr lang="en-US" altLang="zh-CN">
                <a:solidFill>
                  <a:schemeClr val="tx1"/>
                </a:solidFill>
                <a:cs typeface="+mn-lt"/>
              </a:rPr>
              <a:t>Even with smaller iterative cycles, </a:t>
            </a:r>
            <a:r>
              <a:rPr lang="en-US" altLang="zh-CN">
                <a:solidFill>
                  <a:schemeClr val="accent1"/>
                </a:solidFill>
                <a:cs typeface="+mn-lt"/>
              </a:rPr>
              <a:t>Metropolis-Hastings algorithm</a:t>
            </a:r>
            <a:r>
              <a:rPr lang="en-US" altLang="zh-CN">
                <a:solidFill>
                  <a:schemeClr val="tx1"/>
                </a:solidFill>
                <a:cs typeface="+mn-lt"/>
              </a:rPr>
              <a:t> is still involved.</a:t>
            </a:r>
            <a:endParaRPr lang="en-US" altLang="zh-CN">
              <a:solidFill>
                <a:schemeClr val="tx1"/>
              </a:solidFill>
              <a:cs typeface="+mn-lt"/>
            </a:endParaRPr>
          </a:p>
          <a:p>
            <a:r>
              <a:rPr lang="en-US" altLang="zh-CN">
                <a:solidFill>
                  <a:schemeClr val="tx1"/>
                </a:solidFill>
                <a:cs typeface="+mn-lt"/>
              </a:rPr>
              <a:t>◾</a:t>
            </a:r>
            <a:r>
              <a:rPr lang="en-US" altLang="zh-CN" b="1">
                <a:solidFill>
                  <a:schemeClr val="tx1"/>
                </a:solidFill>
                <a:cs typeface="+mn-lt"/>
              </a:rPr>
              <a:t>Simplified model vs Full model</a:t>
            </a:r>
            <a:endParaRPr lang="en-US" altLang="zh-CN">
              <a:solidFill>
                <a:schemeClr val="tx1"/>
              </a:solidFill>
              <a:cs typeface="+mn-lt"/>
            </a:endParaRPr>
          </a:p>
          <a:p>
            <a:r>
              <a:rPr lang="en-US" altLang="zh-CN">
                <a:solidFill>
                  <a:schemeClr val="accent1"/>
                </a:solidFill>
                <a:cs typeface="+mn-lt"/>
                <a:sym typeface="+mn-ea"/>
              </a:rPr>
              <a:t>Nuisance parameters in latent variable models</a:t>
            </a:r>
            <a:r>
              <a:rPr lang="en-US" altLang="zh-CN">
                <a:solidFill>
                  <a:schemeClr val="tx1"/>
                </a:solidFill>
                <a:cs typeface="+mn-lt"/>
                <a:sym typeface="+mn-ea"/>
              </a:rPr>
              <a:t> in finite state spaces with discrete or continuous latent variables or curve estimation. </a:t>
            </a:r>
            <a:endParaRPr lang="en-US" altLang="zh-CN">
              <a:solidFill>
                <a:schemeClr val="tx1"/>
              </a:solidFill>
              <a:cs typeface="+mn-lt"/>
            </a:endParaRPr>
          </a:p>
          <a:p>
            <a:r>
              <a:rPr lang="en-US" altLang="zh-CN">
                <a:solidFill>
                  <a:schemeClr val="tx1"/>
                </a:solidFill>
                <a:cs typeface="+mn-lt"/>
              </a:rPr>
              <a:t>◾</a:t>
            </a:r>
            <a:r>
              <a:rPr lang="en-US" altLang="zh-CN" b="1">
                <a:solidFill>
                  <a:schemeClr val="tx1"/>
                </a:solidFill>
                <a:cs typeface="+mn-lt"/>
              </a:rPr>
              <a:t>Interesting results</a:t>
            </a:r>
            <a:endParaRPr lang="en-US" altLang="zh-CN">
              <a:solidFill>
                <a:schemeClr val="tx1"/>
              </a:solidFill>
              <a:cs typeface="+mn-lt"/>
            </a:endParaRPr>
          </a:p>
          <a:p>
            <a:r>
              <a:rPr lang="en-US" altLang="zh-CN">
                <a:solidFill>
                  <a:schemeClr val="accent1"/>
                </a:solidFill>
                <a:cs typeface="+mn-lt"/>
              </a:rPr>
              <a:t>Faster convergency + shorter computational time + reasonable observation numbers</a:t>
            </a:r>
            <a:endParaRPr lang="en-US" altLang="zh-CN">
              <a:solidFill>
                <a:schemeClr val="accent1"/>
              </a:solidFill>
              <a:cs typeface="+mn-lt"/>
            </a:endParaRPr>
          </a:p>
          <a:p>
            <a:endParaRPr lang="en-US" altLang="zh-CN">
              <a:solidFill>
                <a:schemeClr val="accent1"/>
              </a:solidFill>
              <a:cs typeface="+mn-l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9925" y="431165"/>
            <a:ext cx="6668770" cy="657860"/>
          </a:xfrm>
        </p:spPr>
        <p:txBody>
          <a:bodyPr>
            <a:noAutofit/>
          </a:bodyPr>
          <a:p>
            <a:r>
              <a:rPr lang="en-US" altLang="zh-CN" sz="2400" b="0">
                <a:cs typeface="+mj-lt"/>
              </a:rPr>
              <a:t>1. Summary of the contributions</a:t>
            </a:r>
            <a:endParaRPr lang="en-US" altLang="zh-CN" sz="2400" b="0">
              <a:cs typeface="+mj-lt"/>
            </a:endParaRPr>
          </a:p>
        </p:txBody>
      </p:sp>
      <mc:AlternateContent xmlns:mc="http://schemas.openxmlformats.org/markup-compatibility/2006">
        <mc:Choice xmlns:a14="http://schemas.microsoft.com/office/drawing/2010/main" Requires="a14">
          <p:sp>
            <p:nvSpPr>
              <p:cNvPr id="3" name="副标题 2"/>
              <p:cNvSpPr>
                <a:spLocks noGrp="1"/>
              </p:cNvSpPr>
              <p:nvPr>
                <p:ph type="subTitle" idx="1"/>
                <p:custDataLst>
                  <p:tags r:id="rId2"/>
                </p:custDataLst>
              </p:nvPr>
            </p:nvSpPr>
            <p:spPr>
              <a:xfrm>
                <a:off x="1481455" y="1490345"/>
                <a:ext cx="9446260" cy="3877310"/>
              </a:xfrm>
            </p:spPr>
            <p:txBody>
              <a:bodyPr>
                <a:normAutofit fontScale="90000" lnSpcReduction="10000"/>
              </a:bodyPr>
              <a:p>
                <a:pPr algn="l"/>
                <a:r>
                  <a:rPr lang="en-US" altLang="zh-CN">
                    <a:solidFill>
                      <a:schemeClr val="tx1"/>
                    </a:solidFill>
                  </a:rPr>
                  <a:t>Complex hierarchical model:</a:t>
                </a:r>
                <a:endParaRPr lang="en-US" altLang="zh-CN">
                  <a:solidFill>
                    <a:schemeClr val="tx1"/>
                  </a:solidFill>
                </a:endParaRPr>
              </a:p>
              <a:p>
                <a:pPr algn="l"/>
                <a14:m>
                  <m:oMathPara xmlns:m="http://schemas.openxmlformats.org/officeDocument/2006/math">
                    <m:oMathParaPr>
                      <m:jc m:val="centerGroup"/>
                    </m:oMathParaPr>
                    <m:oMath xmlns:m="http://schemas.openxmlformats.org/officeDocument/2006/math">
                      <m:r>
                        <a:rPr lang="en-US" altLang="zh-CN" i="1">
                          <a:solidFill>
                            <a:schemeClr val="accent1"/>
                          </a:solidFill>
                          <a:latin typeface="Cambria Math" panose="02040503050406030204" charset="0"/>
                          <a:cs typeface="Cambria Math" panose="02040503050406030204" charset="0"/>
                        </a:rPr>
                        <m:t>𝑓</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𝑋</m:t>
                      </m:r>
                      <m:r>
                        <a:rPr lang="en-US" altLang="zh-CN" i="1">
                          <a:solidFill>
                            <a:schemeClr val="accent1"/>
                          </a:solidFill>
                          <a:latin typeface="Cambria Math" panose="02040503050406030204" charset="0"/>
                          <a:cs typeface="Cambria Math" panose="02040503050406030204" charset="0"/>
                        </a:rPr>
                        <m:t>|</m:t>
                      </m:r>
                      <m:sSub>
                        <m:sSubPr>
                          <m:ctrlPr>
                            <a:rPr lang="en-US" altLang="zh-CN" i="1">
                              <a:solidFill>
                                <a:schemeClr val="accent1"/>
                              </a:solidFill>
                              <a:latin typeface="Cambria Math" panose="02040503050406030204" charset="0"/>
                              <a:cs typeface="Cambria Math" panose="02040503050406030204" charset="0"/>
                            </a:rPr>
                          </m:ctrlPr>
                        </m:sSubPr>
                        <m:e>
                          <m:r>
                            <a:rPr lang="en-US" altLang="zh-CN" i="1">
                              <a:solidFill>
                                <a:schemeClr val="accent1"/>
                              </a:solidFill>
                              <a:latin typeface="Cambria Math" panose="02040503050406030204" charset="0"/>
                              <a:cs typeface="Cambria Math" panose="02040503050406030204" charset="0"/>
                            </a:rPr>
                            <m:t>𝜃</m:t>
                          </m:r>
                        </m:e>
                        <m:sub>
                          <m:r>
                            <a:rPr lang="en-US" altLang="zh-CN" i="1">
                              <a:solidFill>
                                <a:schemeClr val="accent1"/>
                              </a:solidFill>
                              <a:latin typeface="Cambria Math" panose="02040503050406030204" charset="0"/>
                              <a:cs typeface="Cambria Math" panose="02040503050406030204" charset="0"/>
                            </a:rPr>
                            <m:t>𝑆</m:t>
                          </m:r>
                        </m:sub>
                      </m:sSub>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𝑆</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𝜋</m:t>
                      </m:r>
                      <m:r>
                        <a:rPr lang="en-US" altLang="zh-CN" i="1">
                          <a:solidFill>
                            <a:schemeClr val="accent1"/>
                          </a:solidFill>
                          <a:latin typeface="Cambria Math" panose="02040503050406030204" charset="0"/>
                          <a:cs typeface="Cambria Math" panose="02040503050406030204" charset="0"/>
                        </a:rPr>
                        <m:t>(</m:t>
                      </m:r>
                      <m:sSub>
                        <m:sSubPr>
                          <m:ctrlPr>
                            <a:rPr lang="en-US" altLang="zh-CN" i="1">
                              <a:solidFill>
                                <a:schemeClr val="accent1"/>
                              </a:solidFill>
                              <a:latin typeface="Cambria Math" panose="02040503050406030204" charset="0"/>
                              <a:cs typeface="Cambria Math" panose="02040503050406030204" charset="0"/>
                            </a:rPr>
                          </m:ctrlPr>
                        </m:sSubPr>
                        <m:e>
                          <m:r>
                            <a:rPr lang="en-US" altLang="zh-CN" i="1">
                              <a:solidFill>
                                <a:schemeClr val="accent1"/>
                              </a:solidFill>
                              <a:latin typeface="Cambria Math" panose="02040503050406030204" charset="0"/>
                              <a:cs typeface="Cambria Math" panose="02040503050406030204" charset="0"/>
                            </a:rPr>
                            <m:t>𝜃</m:t>
                          </m:r>
                        </m:e>
                        <m:sub>
                          <m:r>
                            <a:rPr lang="en-US" altLang="zh-CN" i="1">
                              <a:solidFill>
                                <a:schemeClr val="accent1"/>
                              </a:solidFill>
                              <a:latin typeface="Cambria Math" panose="02040503050406030204" charset="0"/>
                              <a:cs typeface="Cambria Math" panose="02040503050406030204" charset="0"/>
                            </a:rPr>
                            <m:t>𝑆</m:t>
                          </m:r>
                        </m:sub>
                      </m:sSub>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𝑆</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𝑝</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𝑆</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𝜆</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ℎ</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𝜆</m:t>
                      </m:r>
                      <m:r>
                        <a:rPr lang="en-US" altLang="zh-CN" i="1">
                          <a:solidFill>
                            <a:schemeClr val="accent1"/>
                          </a:solidFill>
                          <a:latin typeface="Cambria Math" panose="02040503050406030204" charset="0"/>
                          <a:cs typeface="Cambria Math" panose="02040503050406030204" charset="0"/>
                        </a:rPr>
                        <m:t>)</m:t>
                      </m:r>
                    </m:oMath>
                  </m:oMathPara>
                </a14:m>
                <a:endParaRPr lang="en-US" altLang="zh-CN" i="1">
                  <a:solidFill>
                    <a:schemeClr val="accent1"/>
                  </a:solidFill>
                  <a:latin typeface="Cambria Math" panose="02040503050406030204" charset="0"/>
                  <a:cs typeface="Cambria Math" panose="02040503050406030204" charset="0"/>
                </a:endParaRPr>
              </a:p>
              <a:p>
                <a:pPr algn="l"/>
                <a:endParaRPr lang="en-US" altLang="zh-CN">
                  <a:solidFill>
                    <a:schemeClr val="tx1"/>
                  </a:solidFill>
                </a:endParaRPr>
              </a:p>
              <a:p>
                <a:pPr algn="l"/>
                <a:r>
                  <a:rPr lang="en-US" altLang="zh-CN">
                    <a:solidFill>
                      <a:schemeClr val="tx1"/>
                    </a:solidFill>
                  </a:rPr>
                  <a:t>where S is the parameter of interests, </a:t>
                </a:r>
                <a14:m>
                  <m:oMath xmlns:m="http://schemas.openxmlformats.org/officeDocument/2006/math">
                    <m:sSub>
                      <m:sSubPr>
                        <m:ctrlPr>
                          <a:rPr lang="en-US" altLang="zh-CN" i="1">
                            <a:solidFill>
                              <a:schemeClr val="tx1"/>
                            </a:solidFill>
                            <a:latin typeface="Cambria Math" panose="02040503050406030204" charset="0"/>
                            <a:cs typeface="Cambria Math" panose="02040503050406030204" charset="0"/>
                          </a:rPr>
                        </m:ctrlPr>
                      </m:sSubPr>
                      <m:e>
                        <m:r>
                          <a:rPr lang="en-US" altLang="zh-CN" i="1">
                            <a:solidFill>
                              <a:schemeClr val="tx1"/>
                            </a:solidFill>
                            <a:latin typeface="Cambria Math" panose="02040503050406030204" charset="0"/>
                            <a:cs typeface="Cambria Math" panose="02040503050406030204" charset="0"/>
                          </a:rPr>
                          <m:t>𝜃</m:t>
                        </m:r>
                      </m:e>
                      <m:sub>
                        <m:r>
                          <a:rPr lang="en-US" altLang="zh-CN" i="1">
                            <a:solidFill>
                              <a:schemeClr val="tx1"/>
                            </a:solidFill>
                            <a:latin typeface="Cambria Math" panose="02040503050406030204" charset="0"/>
                            <a:cs typeface="Cambria Math" panose="02040503050406030204" charset="0"/>
                          </a:rPr>
                          <m:t>𝑆</m:t>
                        </m:r>
                      </m:sub>
                    </m:sSub>
                  </m:oMath>
                </a14:m>
                <a:r>
                  <a:rPr lang="en-US" altLang="zh-CN">
                    <a:solidFill>
                      <a:schemeClr val="tx1"/>
                    </a:solidFill>
                  </a:rPr>
                  <a:t> is the nuisance parameters.</a:t>
                </a:r>
                <a:endParaRPr lang="en-US" altLang="zh-CN">
                  <a:solidFill>
                    <a:schemeClr val="tx1"/>
                  </a:solidFill>
                </a:endParaRPr>
              </a:p>
              <a:p>
                <a:pPr algn="l"/>
                <a:r>
                  <a:rPr lang="en-US" altLang="zh-CN">
                    <a:solidFill>
                      <a:schemeClr val="tx1"/>
                    </a:solidFill>
                  </a:rPr>
                  <a:t>The researcher propose </a:t>
                </a:r>
                <a:r>
                  <a:rPr lang="en-US" altLang="zh-CN">
                    <a:solidFill>
                      <a:schemeClr val="accent1"/>
                    </a:solidFill>
                  </a:rPr>
                  <a:t>to decrease the number of parameters</a:t>
                </a:r>
                <a:r>
                  <a:rPr lang="en-US" altLang="zh-CN">
                    <a:solidFill>
                      <a:schemeClr val="tx1"/>
                    </a:solidFill>
                  </a:rPr>
                  <a:t> to simulate at each iteration to improve the convergence of the most commonly used </a:t>
                </a:r>
                <a:r>
                  <a:rPr lang="en-US" altLang="zh-CN">
                    <a:solidFill>
                      <a:schemeClr val="accent1"/>
                    </a:solidFill>
                  </a:rPr>
                  <a:t>Gibbs sampler</a:t>
                </a:r>
                <a:r>
                  <a:rPr lang="en-US" altLang="zh-CN">
                    <a:solidFill>
                      <a:schemeClr val="tx1"/>
                    </a:solidFill>
                  </a:rPr>
                  <a:t> by </a:t>
                </a:r>
                <a:r>
                  <a:rPr lang="en-US" altLang="zh-CN">
                    <a:solidFill>
                      <a:schemeClr val="accent1"/>
                    </a:solidFill>
                  </a:rPr>
                  <a:t>using a Laplace approximation on the nuisance parameters.</a:t>
                </a:r>
                <a:endParaRPr lang="en-US" altLang="zh-CN">
                  <a:solidFill>
                    <a:schemeClr val="accent1"/>
                  </a:solidFill>
                </a:endParaRPr>
              </a:p>
              <a:p>
                <a:pPr algn="l"/>
                <a:endParaRPr lang="en-US" altLang="zh-CN">
                  <a:solidFill>
                    <a:schemeClr val="accent1"/>
                  </a:solidFill>
                </a:endParaRPr>
              </a:p>
            </p:txBody>
          </p:sp>
        </mc:Choice>
        <mc:Fallback>
          <p:sp>
            <p:nvSpPr>
              <p:cNvPr id="3" name="副标题 2"/>
              <p:cNvSpPr>
                <a:spLocks noRot="1" noChangeAspect="1" noMove="1" noResize="1" noEditPoints="1" noAdjustHandles="1" noChangeArrowheads="1" noChangeShapeType="1" noTextEdit="1"/>
              </p:cNvSpPr>
              <p:nvPr>
                <p:ph type="subTitle" idx="1"/>
                <p:custDataLst>
                  <p:tags r:id="rId3"/>
                </p:custDataLst>
              </p:nvPr>
            </p:nvSpPr>
            <p:spPr>
              <a:xfrm>
                <a:off x="1481455" y="1490345"/>
                <a:ext cx="9446260" cy="3877310"/>
              </a:xfrm>
              <a:blipFill rotWithShape="1">
                <a:blip r:embed="rId4"/>
                <a:stretch>
                  <a:fillRect b="-4045"/>
                </a:stretch>
              </a:blipFill>
            </p:spPr>
            <p:txBody>
              <a:bodyPr/>
              <a:lstStyle/>
              <a:p>
                <a:r>
                  <a:rPr lang="zh-CN" altLang="en-US">
                    <a:noFill/>
                  </a:rPr>
                  <a:t> </a:t>
                </a:r>
              </a:p>
            </p:txBody>
          </p:sp>
        </mc:Fallback>
      </mc:AlternateContent>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9925" y="431165"/>
            <a:ext cx="6668770" cy="657860"/>
          </a:xfrm>
        </p:spPr>
        <p:txBody>
          <a:bodyPr>
            <a:noAutofit/>
          </a:bodyPr>
          <a:p>
            <a:r>
              <a:rPr lang="en-US" altLang="zh-CN" sz="2400" b="0">
                <a:cs typeface="+mj-lt"/>
              </a:rPr>
              <a:t>1. Summary of the contributions</a:t>
            </a:r>
            <a:endParaRPr lang="en-US" altLang="zh-CN" sz="2400" b="0">
              <a:cs typeface="+mj-lt"/>
            </a:endParaRPr>
          </a:p>
        </p:txBody>
      </p:sp>
      <mc:AlternateContent xmlns:mc="http://schemas.openxmlformats.org/markup-compatibility/2006">
        <mc:Choice xmlns:a14="http://schemas.microsoft.com/office/drawing/2010/main" Requires="a14">
          <p:sp>
            <p:nvSpPr>
              <p:cNvPr id="3" name="副标题 2"/>
              <p:cNvSpPr>
                <a:spLocks noGrp="1"/>
              </p:cNvSpPr>
              <p:nvPr>
                <p:ph type="subTitle" idx="1"/>
                <p:custDataLst>
                  <p:tags r:id="rId2"/>
                </p:custDataLst>
              </p:nvPr>
            </p:nvSpPr>
            <p:spPr>
              <a:xfrm>
                <a:off x="1481455" y="1210945"/>
                <a:ext cx="9446260" cy="5009515"/>
              </a:xfrm>
            </p:spPr>
            <p:txBody>
              <a:bodyPr>
                <a:normAutofit fontScale="60000"/>
              </a:bodyPr>
              <a:p>
                <a:pPr algn="l"/>
                <a:r>
                  <a:rPr lang="en-US" altLang="zh-CN">
                    <a:solidFill>
                      <a:schemeClr val="tx1"/>
                    </a:solidFill>
                    <a:cs typeface="+mn-lt"/>
                  </a:rPr>
                  <a:t>◾</a:t>
                </a:r>
                <a:r>
                  <a:rPr lang="en-US" altLang="zh-CN" i="1">
                    <a:solidFill>
                      <a:schemeClr val="tx1"/>
                    </a:solidFill>
                    <a:cs typeface="+mn-lt"/>
                  </a:rPr>
                  <a:t>Traditional Gibbs algorithm</a:t>
                </a:r>
                <a:endParaRPr lang="en-US" altLang="zh-CN" i="1">
                  <a:solidFill>
                    <a:schemeClr val="tx1"/>
                  </a:solidFill>
                  <a:cs typeface="+mn-lt"/>
                </a:endParaRPr>
              </a:p>
              <a:p>
                <a:pPr algn="l"/>
                <a14:m>
                  <m:oMath xmlns:m="http://schemas.openxmlformats.org/officeDocument/2006/math">
                    <m:r>
                      <a:rPr lang="en-US" altLang="zh-CN" i="1">
                        <a:solidFill>
                          <a:schemeClr val="tx1"/>
                        </a:solidFill>
                        <a:latin typeface="Cambria Math" panose="02040503050406030204" charset="0"/>
                        <a:ea typeface="MS Mincho" charset="0"/>
                        <a:cs typeface="Cambria Math" panose="02040503050406030204" charset="0"/>
                      </a:rPr>
                      <m:t>1</m:t>
                    </m:r>
                    <m:r>
                      <a:rPr lang="en-US" altLang="zh-CN" i="1">
                        <a:solidFill>
                          <a:schemeClr val="tx1"/>
                        </a:solidFill>
                        <a:latin typeface="Cambria Math" panose="02040503050406030204" charset="0"/>
                        <a:ea typeface="MS Mincho"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ea typeface="MS Mincho" charset="0"/>
                            <a:cs typeface="Cambria Math" panose="02040503050406030204" charset="0"/>
                          </a:rPr>
                          <m:t>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ℎ</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𝜆</m:t>
                    </m:r>
                    <m:r>
                      <a:rPr lang="en-US" altLang="zh-CN" i="1">
                        <a:solidFill>
                          <a:schemeClr val="tx1"/>
                        </a:solidFill>
                        <a:latin typeface="Cambria Math" panose="02040503050406030204" charset="0"/>
                        <a:ea typeface="MS Mincho"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cs typeface="Cambria Math" panose="02040503050406030204" charset="0"/>
                          </a:rPr>
                          <m:t>𝑆</m:t>
                        </m:r>
                      </m:e>
                      <m:sup>
                        <m:r>
                          <a:rPr lang="en-US" altLang="zh-CN" i="1">
                            <a:solidFill>
                              <a:schemeClr val="tx1"/>
                            </a:solidFill>
                            <a:latin typeface="Cambria Math" panose="02040503050406030204" charset="0"/>
                            <a:cs typeface="Cambria Math" panose="02040503050406030204" charset="0"/>
                          </a:rPr>
                          <m:t>𝑡−</m:t>
                        </m:r>
                        <m:r>
                          <a:rPr lang="en-US" altLang="zh-CN" i="1">
                            <a:solidFill>
                              <a:schemeClr val="tx1"/>
                            </a:solidFill>
                            <a:latin typeface="Cambria Math" panose="02040503050406030204" charset="0"/>
                            <a:ea typeface="MS Mincho" charset="0"/>
                            <a:cs typeface="Cambria Math" panose="02040503050406030204" charset="0"/>
                          </a:rPr>
                          <m:t>1</m:t>
                        </m:r>
                      </m:sup>
                    </m:sSup>
                    <m:r>
                      <a:rPr lang="en-US" altLang="zh-CN" i="1">
                        <a:solidFill>
                          <a:schemeClr val="tx1"/>
                        </a:solidFill>
                        <a:latin typeface="Cambria Math" panose="02040503050406030204" charset="0"/>
                        <a:ea typeface="MS Mincho" charset="0"/>
                        <a:cs typeface="Cambria Math" panose="02040503050406030204" charset="0"/>
                      </a:rPr>
                      <m:t>)</m:t>
                    </m:r>
                  </m:oMath>
                </a14:m>
                <a:r>
                  <a:rPr lang="en-US" altLang="zh-CN">
                    <a:solidFill>
                      <a:schemeClr val="tx1"/>
                    </a:solidFill>
                    <a:cs typeface="+mn-lt"/>
                  </a:rPr>
                  <a:t>,</a:t>
                </a:r>
                <a:endParaRPr lang="en-US" altLang="zh-CN">
                  <a:solidFill>
                    <a:schemeClr val="tx1"/>
                  </a:solidFill>
                  <a:cs typeface="+mn-lt"/>
                </a:endParaRPr>
              </a:p>
              <a:p>
                <a:pPr algn="l"/>
                <a14:m>
                  <m:oMath xmlns:m="http://schemas.openxmlformats.org/officeDocument/2006/math">
                    <m:r>
                      <a:rPr lang="en-US" altLang="zh-CN" i="1">
                        <a:solidFill>
                          <a:schemeClr val="tx1"/>
                        </a:solidFill>
                        <a:latin typeface="Cambria Math" panose="02040503050406030204" charset="0"/>
                        <a:ea typeface="MS Mincho" charset="0"/>
                        <a:cs typeface="Cambria Math" panose="02040503050406030204" charset="0"/>
                      </a:rPr>
                      <m:t>2</m:t>
                    </m:r>
                    <m:r>
                      <a:rPr lang="en-US" altLang="zh-CN" i="1">
                        <a:solidFill>
                          <a:schemeClr val="tx1"/>
                        </a:solidFill>
                        <a:latin typeface="Cambria Math" panose="02040503050406030204" charset="0"/>
                        <a:ea typeface="MS Mincho"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cs typeface="Cambria Math" panose="02040503050406030204" charset="0"/>
                          </a:rPr>
                          <m:t>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𝑝</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𝑆</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𝑋</m:t>
                    </m:r>
                    <m:r>
                      <a:rPr lang="en-US" altLang="zh-CN" i="1">
                        <a:solidFill>
                          <a:schemeClr val="tx1"/>
                        </a:solidFill>
                        <a:latin typeface="Cambria Math" panose="02040503050406030204" charset="0"/>
                        <a:ea typeface="MS Mincho"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ea typeface="MS Mincho" charset="0"/>
                            <a:cs typeface="Cambria Math" panose="02040503050406030204" charset="0"/>
                          </a:rPr>
                          <m:t>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ea typeface="MS Mincho" charset="0"/>
                        <a:cs typeface="Cambria Math" panose="02040503050406030204" charset="0"/>
                      </a:rPr>
                      <m:t>,</m:t>
                    </m:r>
                    <m:sSubSup>
                      <m:sSubSupPr>
                        <m:ctrlPr>
                          <a:rPr lang="en-US" altLang="zh-CN" i="1">
                            <a:solidFill>
                              <a:schemeClr val="tx1"/>
                            </a:solidFill>
                            <a:latin typeface="Cambria Math" panose="02040503050406030204" charset="0"/>
                            <a:cs typeface="Cambria Math" panose="02040503050406030204" charset="0"/>
                          </a:rPr>
                        </m:ctrlPr>
                      </m:sSubSupPr>
                      <m:e>
                        <m:r>
                          <a:rPr lang="en-US" altLang="zh-CN" i="1">
                            <a:solidFill>
                              <a:schemeClr val="tx1"/>
                            </a:solidFill>
                            <a:latin typeface="Cambria Math" panose="02040503050406030204" charset="0"/>
                            <a:ea typeface="MS Mincho" charset="0"/>
                            <a:cs typeface="Cambria Math" panose="02040503050406030204" charset="0"/>
                          </a:rPr>
                          <m:t>𝜃</m:t>
                        </m:r>
                      </m:e>
                      <m:sub>
                        <m:r>
                          <a:rPr lang="en-US" altLang="zh-CN" i="1">
                            <a:solidFill>
                              <a:schemeClr val="tx1"/>
                            </a:solidFill>
                            <a:latin typeface="Cambria Math" panose="02040503050406030204" charset="0"/>
                            <a:cs typeface="Cambria Math" panose="02040503050406030204" charset="0"/>
                          </a:rPr>
                          <m:t>𝑆</m:t>
                        </m:r>
                      </m:sub>
                      <m:sup>
                        <m:r>
                          <a:rPr lang="en-US" altLang="zh-CN" i="1">
                            <a:solidFill>
                              <a:schemeClr val="tx1"/>
                            </a:solidFill>
                            <a:latin typeface="Cambria Math" panose="02040503050406030204" charset="0"/>
                            <a:cs typeface="Cambria Math" panose="02040503050406030204" charset="0"/>
                          </a:rPr>
                          <m:t>𝑡−</m:t>
                        </m:r>
                        <m:r>
                          <a:rPr lang="en-US" altLang="zh-CN" i="1">
                            <a:solidFill>
                              <a:schemeClr val="tx1"/>
                            </a:solidFill>
                            <a:latin typeface="Cambria Math" panose="02040503050406030204" charset="0"/>
                            <a:ea typeface="MS Mincho" charset="0"/>
                            <a:cs typeface="Cambria Math" panose="02040503050406030204" charset="0"/>
                          </a:rPr>
                          <m:t>1</m:t>
                        </m:r>
                      </m:sup>
                    </m:sSubSup>
                    <m:r>
                      <a:rPr lang="en-US" altLang="zh-CN" i="1">
                        <a:solidFill>
                          <a:schemeClr val="tx1"/>
                        </a:solidFill>
                        <a:latin typeface="Cambria Math" panose="02040503050406030204" charset="0"/>
                        <a:ea typeface="MS Mincho" charset="0"/>
                        <a:cs typeface="Cambria Math" panose="02040503050406030204" charset="0"/>
                      </a:rPr>
                      <m:t>)</m:t>
                    </m:r>
                  </m:oMath>
                </a14:m>
                <a:r>
                  <a:rPr lang="en-US" altLang="zh-CN">
                    <a:solidFill>
                      <a:schemeClr val="tx1"/>
                    </a:solidFill>
                    <a:cs typeface="+mn-lt"/>
                  </a:rPr>
                  <a:t>,</a:t>
                </a:r>
                <a:endParaRPr lang="en-US" altLang="zh-CN">
                  <a:solidFill>
                    <a:schemeClr val="tx1"/>
                  </a:solidFill>
                  <a:cs typeface="+mn-lt"/>
                </a:endParaRPr>
              </a:p>
              <a:p>
                <a:pPr algn="l"/>
                <a14:m>
                  <m:oMath xmlns:m="http://schemas.openxmlformats.org/officeDocument/2006/math">
                    <m:r>
                      <a:rPr lang="en-US" altLang="zh-CN" i="1">
                        <a:solidFill>
                          <a:schemeClr val="tx1"/>
                        </a:solidFill>
                        <a:latin typeface="Cambria Math" panose="02040503050406030204" charset="0"/>
                        <a:ea typeface="MS Mincho" charset="0"/>
                        <a:cs typeface="Cambria Math" panose="02040503050406030204" charset="0"/>
                      </a:rPr>
                      <m:t>3</m:t>
                    </m:r>
                    <m:r>
                      <a:rPr lang="en-US" altLang="zh-CN" i="1">
                        <a:solidFill>
                          <a:schemeClr val="tx1"/>
                        </a:solidFill>
                        <a:latin typeface="Cambria Math" panose="02040503050406030204" charset="0"/>
                        <a:ea typeface="MS Mincho" charset="0"/>
                        <a:cs typeface="Cambria Math" panose="02040503050406030204" charset="0"/>
                      </a:rPr>
                      <m:t>. </m:t>
                    </m:r>
                    <m:sSubSup>
                      <m:sSubSupPr>
                        <m:ctrlPr>
                          <a:rPr lang="en-US" altLang="zh-CN" i="1">
                            <a:solidFill>
                              <a:schemeClr val="tx1"/>
                            </a:solidFill>
                            <a:latin typeface="Cambria Math" panose="02040503050406030204" charset="0"/>
                            <a:cs typeface="Cambria Math" panose="02040503050406030204" charset="0"/>
                          </a:rPr>
                        </m:ctrlPr>
                      </m:sSubSupPr>
                      <m:e>
                        <m:r>
                          <a:rPr lang="en-US" altLang="zh-CN" i="1">
                            <a:solidFill>
                              <a:schemeClr val="tx1"/>
                            </a:solidFill>
                            <a:latin typeface="Cambria Math" panose="02040503050406030204" charset="0"/>
                            <a:ea typeface="MS Mincho" charset="0"/>
                            <a:cs typeface="Cambria Math" panose="02040503050406030204" charset="0"/>
                          </a:rPr>
                          <m:t>𝜃</m:t>
                        </m:r>
                      </m:e>
                      <m:sub>
                        <m:r>
                          <a:rPr lang="en-US" altLang="zh-CN" i="1">
                            <a:solidFill>
                              <a:schemeClr val="tx1"/>
                            </a:solidFill>
                            <a:latin typeface="Cambria Math" panose="02040503050406030204" charset="0"/>
                            <a:cs typeface="Cambria Math" panose="02040503050406030204" charset="0"/>
                          </a:rPr>
                          <m:t>𝑆</m:t>
                        </m:r>
                      </m:sub>
                      <m:sup>
                        <m:r>
                          <a:rPr lang="en-US" altLang="zh-CN" i="1">
                            <a:solidFill>
                              <a:schemeClr val="tx1"/>
                            </a:solidFill>
                            <a:latin typeface="Cambria Math" panose="02040503050406030204" charset="0"/>
                            <a:cs typeface="Cambria Math" panose="02040503050406030204" charset="0"/>
                          </a:rPr>
                          <m:t>𝑡</m:t>
                        </m:r>
                      </m:sup>
                    </m:sSubSup>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𝜋</m:t>
                    </m:r>
                    <m:r>
                      <a:rPr lang="en-US" altLang="zh-CN" i="1">
                        <a:solidFill>
                          <a:schemeClr val="tx1"/>
                        </a:solidFill>
                        <a:latin typeface="Cambria Math" panose="02040503050406030204" charset="0"/>
                        <a:ea typeface="MS Mincho" charset="0"/>
                        <a:cs typeface="Cambria Math" panose="02040503050406030204" charset="0"/>
                      </a:rPr>
                      <m:t>(</m:t>
                    </m:r>
                    <m:sSub>
                      <m:sSubPr>
                        <m:ctrlPr>
                          <a:rPr lang="en-US" altLang="zh-CN" i="1">
                            <a:solidFill>
                              <a:schemeClr val="tx1"/>
                            </a:solidFill>
                            <a:latin typeface="Cambria Math" panose="02040503050406030204" charset="0"/>
                            <a:cs typeface="Cambria Math" panose="02040503050406030204" charset="0"/>
                          </a:rPr>
                        </m:ctrlPr>
                      </m:sSubPr>
                      <m:e>
                        <m:r>
                          <a:rPr lang="en-US" altLang="zh-CN" i="1">
                            <a:solidFill>
                              <a:schemeClr val="tx1"/>
                            </a:solidFill>
                            <a:latin typeface="Cambria Math" panose="02040503050406030204" charset="0"/>
                            <a:ea typeface="MS Mincho" charset="0"/>
                            <a:cs typeface="Cambria Math" panose="02040503050406030204" charset="0"/>
                          </a:rPr>
                          <m:t>𝜃</m:t>
                        </m:r>
                      </m:e>
                      <m:sub>
                        <m:r>
                          <a:rPr lang="en-US" altLang="zh-CN" i="1">
                            <a:solidFill>
                              <a:schemeClr val="tx1"/>
                            </a:solidFill>
                            <a:latin typeface="Cambria Math" panose="02040503050406030204" charset="0"/>
                            <a:cs typeface="Cambria Math" panose="02040503050406030204" charset="0"/>
                          </a:rPr>
                          <m:t>𝑆</m:t>
                        </m:r>
                      </m:sub>
                    </m:sSub>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𝑋</m:t>
                    </m:r>
                    <m:r>
                      <a:rPr lang="en-US" altLang="zh-CN" i="1">
                        <a:solidFill>
                          <a:schemeClr val="tx1"/>
                        </a:solidFill>
                        <a:latin typeface="Cambria Math" panose="02040503050406030204" charset="0"/>
                        <a:ea typeface="MS Mincho"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cs typeface="Cambria Math" panose="02040503050406030204" charset="0"/>
                          </a:rPr>
                          <m:t>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ea typeface="MS Mincho"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ea typeface="MS Mincho" charset="0"/>
                            <a:cs typeface="Cambria Math" panose="02040503050406030204" charset="0"/>
                          </a:rPr>
                          <m:t>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ea typeface="MS Mincho" charset="0"/>
                        <a:cs typeface="Cambria Math" panose="02040503050406030204" charset="0"/>
                      </a:rPr>
                      <m:t>)</m:t>
                    </m:r>
                  </m:oMath>
                </a14:m>
                <a:r>
                  <a:rPr lang="en-US" altLang="zh-CN">
                    <a:solidFill>
                      <a:schemeClr val="tx1"/>
                    </a:solidFill>
                    <a:cs typeface="+mn-lt"/>
                  </a:rPr>
                  <a:t>.</a:t>
                </a:r>
                <a:endParaRPr lang="en-US" altLang="zh-CN">
                  <a:solidFill>
                    <a:schemeClr val="tx1"/>
                  </a:solidFill>
                  <a:cs typeface="+mn-lt"/>
                </a:endParaRPr>
              </a:p>
              <a:p>
                <a:pPr algn="l"/>
                <a:r>
                  <a:rPr lang="en-US" altLang="zh-CN">
                    <a:solidFill>
                      <a:schemeClr val="tx1"/>
                    </a:solidFill>
                    <a:cs typeface="+mn-lt"/>
                  </a:rPr>
                  <a:t>◾</a:t>
                </a:r>
                <a:r>
                  <a:rPr lang="en-US" altLang="zh-CN" i="1">
                    <a:solidFill>
                      <a:schemeClr val="tx1"/>
                    </a:solidFill>
                    <a:cs typeface="+mn-lt"/>
                  </a:rPr>
                  <a:t>Proposed Laplace algorithm</a:t>
                </a:r>
                <a:endParaRPr lang="en-US" altLang="zh-CN" i="1">
                  <a:solidFill>
                    <a:schemeClr val="tx1"/>
                  </a:solidFill>
                  <a:cs typeface="+mn-lt"/>
                </a:endParaRPr>
              </a:p>
              <a:p>
                <a:pPr algn="l"/>
                <a14:m>
                  <m:oMath xmlns:m="http://schemas.openxmlformats.org/officeDocument/2006/math">
                    <m:r>
                      <a:rPr lang="en-US" altLang="zh-CN" i="1">
                        <a:solidFill>
                          <a:schemeClr val="tx1"/>
                        </a:solidFill>
                        <a:latin typeface="Cambria Math" panose="02040503050406030204" charset="0"/>
                        <a:ea typeface="MS Mincho" charset="0"/>
                        <a:cs typeface="Cambria Math" panose="02040503050406030204" charset="0"/>
                      </a:rPr>
                      <m:t>1</m:t>
                    </m:r>
                    <m:r>
                      <a:rPr lang="en-US" altLang="zh-CN" i="1">
                        <a:solidFill>
                          <a:schemeClr val="tx1"/>
                        </a:solidFill>
                        <a:latin typeface="Cambria Math" panose="02040503050406030204" charset="0"/>
                        <a:ea typeface="MS Mincho"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ea typeface="MS Mincho" charset="0"/>
                            <a:cs typeface="Cambria Math" panose="02040503050406030204" charset="0"/>
                          </a:rPr>
                          <m:t>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ℎ</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𝜆</m:t>
                    </m:r>
                    <m:r>
                      <a:rPr lang="en-US" altLang="zh-CN" i="1">
                        <a:solidFill>
                          <a:schemeClr val="tx1"/>
                        </a:solidFill>
                        <a:latin typeface="Cambria Math" panose="02040503050406030204" charset="0"/>
                        <a:ea typeface="MS Mincho"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cs typeface="Cambria Math" panose="02040503050406030204" charset="0"/>
                          </a:rPr>
                          <m:t>𝑆</m:t>
                        </m:r>
                      </m:e>
                      <m:sup>
                        <m:r>
                          <a:rPr lang="en-US" altLang="zh-CN" i="1">
                            <a:solidFill>
                              <a:schemeClr val="tx1"/>
                            </a:solidFill>
                            <a:latin typeface="Cambria Math" panose="02040503050406030204" charset="0"/>
                            <a:cs typeface="Cambria Math" panose="02040503050406030204" charset="0"/>
                          </a:rPr>
                          <m:t>𝑡</m:t>
                        </m:r>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1</m:t>
                        </m:r>
                      </m:sup>
                    </m:sSup>
                    <m:r>
                      <a:rPr lang="en-US" altLang="zh-CN" i="1">
                        <a:solidFill>
                          <a:schemeClr val="tx1"/>
                        </a:solidFill>
                        <a:latin typeface="Cambria Math" panose="02040503050406030204" charset="0"/>
                        <a:ea typeface="MS Mincho" charset="0"/>
                        <a:cs typeface="Cambria Math" panose="02040503050406030204" charset="0"/>
                      </a:rPr>
                      <m:t>)</m:t>
                    </m:r>
                  </m:oMath>
                </a14:m>
                <a:r>
                  <a:rPr lang="en-US" altLang="zh-CN">
                    <a:solidFill>
                      <a:schemeClr val="tx1"/>
                    </a:solidFill>
                  </a:rPr>
                  <a:t>,</a:t>
                </a:r>
                <a:endParaRPr lang="en-US" altLang="zh-CN">
                  <a:solidFill>
                    <a:schemeClr val="tx1"/>
                  </a:solidFill>
                </a:endParaRPr>
              </a:p>
              <a:p>
                <a:pPr algn="l"/>
                <a14:m>
                  <m:oMath xmlns:m="http://schemas.openxmlformats.org/officeDocument/2006/math">
                    <m:r>
                      <a:rPr lang="en-US" altLang="zh-CN" i="1">
                        <a:solidFill>
                          <a:schemeClr val="tx1"/>
                        </a:solidFill>
                        <a:latin typeface="Cambria Math" panose="02040503050406030204" charset="0"/>
                        <a:cs typeface="Cambria Math" panose="02040503050406030204" charset="0"/>
                      </a:rPr>
                      <m:t>2</m:t>
                    </m:r>
                    <m:r>
                      <a:rPr lang="en-US" altLang="zh-CN">
                        <a:solidFill>
                          <a:schemeClr val="tx1"/>
                        </a:solidFill>
                      </a:rPr>
                      <m:t>. </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cs typeface="Cambria Math" panose="02040503050406030204" charset="0"/>
                          </a:rPr>
                          <m:t>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cs typeface="Cambria Math" panose="02040503050406030204" charset="0"/>
                      </a:rPr>
                      <m:t>~</m:t>
                    </m:r>
                    <m:acc>
                      <m:accPr>
                        <m:ctrlPr>
                          <a:rPr lang="en-US" altLang="zh-CN" i="1">
                            <a:solidFill>
                              <a:schemeClr val="tx1"/>
                            </a:solidFill>
                            <a:latin typeface="Cambria Math" panose="02040503050406030204" charset="0"/>
                            <a:cs typeface="Cambria Math" panose="02040503050406030204" charset="0"/>
                          </a:rPr>
                        </m:ctrlPr>
                      </m:accPr>
                      <m:e>
                        <m:r>
                          <a:rPr lang="en-US" altLang="zh-CN" i="1">
                            <a:solidFill>
                              <a:schemeClr val="tx1"/>
                            </a:solidFill>
                            <a:latin typeface="Cambria Math" panose="02040503050406030204" charset="0"/>
                            <a:cs typeface="Cambria Math" panose="02040503050406030204" charset="0"/>
                          </a:rPr>
                          <m:t>𝑝</m:t>
                        </m:r>
                      </m:e>
                    </m:acc>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𝑆</m:t>
                    </m:r>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𝑋</m:t>
                    </m:r>
                    <m:r>
                      <a:rPr lang="en-US" altLang="zh-CN" i="1">
                        <a:solidFill>
                          <a:schemeClr val="tx1"/>
                        </a:solidFill>
                        <a:latin typeface="Cambria Math" panose="02040503050406030204"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cs typeface="Cambria Math" panose="02040503050406030204" charset="0"/>
                          </a:rPr>
                          <m:t> </m:t>
                        </m:r>
                        <m:r>
                          <a:rPr lang="en-US" altLang="zh-CN" i="1">
                            <a:solidFill>
                              <a:schemeClr val="tx1"/>
                            </a:solidFill>
                            <a:latin typeface="Cambria Math" panose="02040503050406030204" charset="0"/>
                            <a:cs typeface="Cambria Math" panose="02040503050406030204" charset="0"/>
                          </a:rPr>
                          <m:t>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m:t>
                    </m:r>
                    <m:acc>
                      <m:accPr>
                        <m:ctrlPr>
                          <a:rPr lang="en-US" altLang="zh-CN" i="1">
                            <a:solidFill>
                              <a:schemeClr val="tx1"/>
                            </a:solidFill>
                            <a:latin typeface="Cambria Math" panose="02040503050406030204" charset="0"/>
                            <a:cs typeface="Cambria Math" panose="02040503050406030204" charset="0"/>
                          </a:rPr>
                        </m:ctrlPr>
                      </m:accPr>
                      <m:e>
                        <m:r>
                          <a:rPr lang="en-US" altLang="zh-CN" i="1">
                            <a:solidFill>
                              <a:schemeClr val="tx1"/>
                            </a:solidFill>
                            <a:latin typeface="Cambria Math" panose="02040503050406030204" charset="0"/>
                            <a:cs typeface="Cambria Math" panose="02040503050406030204" charset="0"/>
                          </a:rPr>
                          <m:t>𝑔</m:t>
                        </m:r>
                      </m:e>
                    </m:acc>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𝑋</m:t>
                    </m:r>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𝑆</m:t>
                    </m:r>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𝑝</m:t>
                    </m:r>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𝑆</m:t>
                    </m:r>
                    <m:r>
                      <a:rPr lang="en-US" altLang="zh-CN" i="1">
                        <a:solidFill>
                          <a:schemeClr val="tx1"/>
                        </a:solidFill>
                        <a:latin typeface="Cambria Math" panose="02040503050406030204" charset="0"/>
                        <a:cs typeface="Cambria Math" panose="02040503050406030204" charset="0"/>
                      </a:rPr>
                      <m:t>|</m:t>
                    </m:r>
                    <m:sSup>
                      <m:sSupPr>
                        <m:ctrlPr>
                          <a:rPr lang="en-US" altLang="zh-CN" i="1">
                            <a:solidFill>
                              <a:schemeClr val="tx1"/>
                            </a:solidFill>
                            <a:latin typeface="Cambria Math" panose="02040503050406030204" charset="0"/>
                            <a:cs typeface="Cambria Math" panose="02040503050406030204" charset="0"/>
                          </a:rPr>
                        </m:ctrlPr>
                      </m:sSupPr>
                      <m:e>
                        <m:r>
                          <a:rPr lang="en-US" altLang="zh-CN" i="1">
                            <a:solidFill>
                              <a:schemeClr val="tx1"/>
                            </a:solidFill>
                            <a:latin typeface="Cambria Math" panose="02040503050406030204" charset="0"/>
                            <a:cs typeface="Cambria Math" panose="02040503050406030204" charset="0"/>
                          </a:rPr>
                          <m:t> </m:t>
                        </m:r>
                        <m:r>
                          <a:rPr lang="en-US" altLang="zh-CN" i="1">
                            <a:solidFill>
                              <a:schemeClr val="tx1"/>
                            </a:solidFill>
                            <a:latin typeface="Cambria Math" panose="02040503050406030204" charset="0"/>
                            <a:cs typeface="Cambria Math" panose="02040503050406030204" charset="0"/>
                          </a:rPr>
                          <m:t>𝜆</m:t>
                        </m:r>
                      </m:e>
                      <m:sup>
                        <m:r>
                          <a:rPr lang="en-US" altLang="zh-CN" i="1">
                            <a:solidFill>
                              <a:schemeClr val="tx1"/>
                            </a:solidFill>
                            <a:latin typeface="Cambria Math" panose="02040503050406030204" charset="0"/>
                            <a:cs typeface="Cambria Math" panose="02040503050406030204" charset="0"/>
                          </a:rPr>
                          <m:t>𝑡</m:t>
                        </m:r>
                      </m:sup>
                    </m:sSup>
                    <m:r>
                      <a:rPr lang="en-US" altLang="zh-CN" i="1">
                        <a:solidFill>
                          <a:schemeClr val="tx1"/>
                        </a:solidFill>
                        <a:latin typeface="Cambria Math" panose="02040503050406030204" charset="0"/>
                        <a:cs typeface="Cambria Math" panose="02040503050406030204" charset="0"/>
                      </a:rPr>
                      <m:t>)</m:t>
                    </m:r>
                  </m:oMath>
                </a14:m>
                <a:r>
                  <a:rPr lang="en-US" altLang="zh-CN">
                    <a:solidFill>
                      <a:schemeClr val="tx1"/>
                    </a:solidFill>
                  </a:rPr>
                  <a:t>,</a:t>
                </a:r>
                <a:endParaRPr lang="en-US" altLang="zh-CN">
                  <a:solidFill>
                    <a:schemeClr val="tx1"/>
                  </a:solidFill>
                </a:endParaRPr>
              </a:p>
              <a:p>
                <a:pPr algn="l"/>
                <a:r>
                  <a:rPr lang="en-US" altLang="zh-CN">
                    <a:solidFill>
                      <a:schemeClr val="tx1"/>
                    </a:solidFill>
                  </a:rPr>
                  <a:t>where </a:t>
                </a:r>
                <a14:m>
                  <m:oMath xmlns:m="http://schemas.openxmlformats.org/officeDocument/2006/math">
                    <m:acc>
                      <m:accPr>
                        <m:ctrlPr>
                          <a:rPr lang="en-US" altLang="zh-CN" i="1">
                            <a:solidFill>
                              <a:schemeClr val="accent1"/>
                            </a:solidFill>
                            <a:latin typeface="Cambria Math" panose="02040503050406030204" charset="0"/>
                            <a:cs typeface="Cambria Math" panose="02040503050406030204" charset="0"/>
                          </a:rPr>
                        </m:ctrlPr>
                      </m:accPr>
                      <m:e>
                        <m:r>
                          <a:rPr lang="en-US" altLang="zh-CN" i="1">
                            <a:solidFill>
                              <a:schemeClr val="accent1"/>
                            </a:solidFill>
                            <a:latin typeface="Cambria Math" panose="02040503050406030204" charset="0"/>
                            <a:cs typeface="Cambria Math" panose="02040503050406030204" charset="0"/>
                          </a:rPr>
                          <m:t>𝑔</m:t>
                        </m:r>
                      </m:e>
                    </m:acc>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𝑋</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𝑆</m:t>
                    </m:r>
                    <m:r>
                      <a:rPr lang="en-US" altLang="zh-CN" i="1">
                        <a:solidFill>
                          <a:schemeClr val="accent1"/>
                        </a:solidFill>
                        <a:latin typeface="Cambria Math" panose="02040503050406030204" charset="0"/>
                        <a:cs typeface="Cambria Math" panose="02040503050406030204" charset="0"/>
                      </a:rPr>
                      <m:t>)</m:t>
                    </m:r>
                  </m:oMath>
                </a14:m>
                <a:r>
                  <a:rPr lang="en-US" altLang="zh-CN">
                    <a:solidFill>
                      <a:schemeClr val="accent1"/>
                    </a:solidFill>
                  </a:rPr>
                  <a:t> is</a:t>
                </a:r>
                <a:r>
                  <a:rPr lang="en-US" altLang="zh-CN">
                    <a:solidFill>
                      <a:schemeClr val="tx1"/>
                    </a:solidFill>
                  </a:rPr>
                  <a:t> </a:t>
                </a:r>
                <a:r>
                  <a:rPr lang="en-US" altLang="zh-CN">
                    <a:solidFill>
                      <a:schemeClr val="accent1"/>
                    </a:solidFill>
                  </a:rPr>
                  <a:t>the Laplace approximation of </a:t>
                </a:r>
                <a14:m>
                  <m:oMath xmlns:m="http://schemas.openxmlformats.org/officeDocument/2006/math">
                    <m:r>
                      <a:rPr lang="en-US" altLang="zh-CN" i="1">
                        <a:solidFill>
                          <a:schemeClr val="accent1"/>
                        </a:solidFill>
                        <a:latin typeface="Cambria Math" panose="02040503050406030204" charset="0"/>
                        <a:cs typeface="Cambria Math" panose="02040503050406030204" charset="0"/>
                      </a:rPr>
                      <m:t>𝑔</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𝑋</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𝑆</m:t>
                    </m:r>
                    <m:r>
                      <a:rPr lang="en-US" altLang="zh-CN" i="1">
                        <a:solidFill>
                          <a:schemeClr val="accent1"/>
                        </a:solidFill>
                        <a:latin typeface="Cambria Math" panose="02040503050406030204" charset="0"/>
                        <a:cs typeface="Cambria Math" panose="02040503050406030204" charset="0"/>
                      </a:rPr>
                      <m:t>)=</m:t>
                    </m:r>
                    <m:nary>
                      <m:naryPr>
                        <m:limLoc m:val="undOvr"/>
                        <m:subHide m:val="on"/>
                        <m:supHide m:val="on"/>
                        <m:ctrlPr>
                          <a:rPr lang="en-US" altLang="zh-CN" i="1">
                            <a:solidFill>
                              <a:schemeClr val="accent1"/>
                            </a:solidFill>
                            <a:latin typeface="Cambria Math" panose="02040503050406030204" charset="0"/>
                            <a:cs typeface="Cambria Math" panose="02040503050406030204" charset="0"/>
                          </a:rPr>
                        </m:ctrlPr>
                      </m:naryPr>
                      <m:sub/>
                      <m:sup/>
                      <m:e>
                        <m:r>
                          <a:rPr lang="en-US" altLang="zh-CN" i="1">
                            <a:solidFill>
                              <a:schemeClr val="accent1"/>
                            </a:solidFill>
                            <a:latin typeface="Cambria Math" panose="02040503050406030204" charset="0"/>
                            <a:cs typeface="Cambria Math" panose="02040503050406030204" charset="0"/>
                          </a:rPr>
                          <m:t>𝑓</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𝑋</m:t>
                        </m:r>
                        <m:r>
                          <a:rPr lang="en-US" altLang="zh-CN" i="1">
                            <a:solidFill>
                              <a:schemeClr val="accent1"/>
                            </a:solidFill>
                            <a:latin typeface="Cambria Math" panose="02040503050406030204" charset="0"/>
                            <a:cs typeface="Cambria Math" panose="02040503050406030204" charset="0"/>
                          </a:rPr>
                          <m:t>|</m:t>
                        </m:r>
                        <m:sSub>
                          <m:sSubPr>
                            <m:ctrlPr>
                              <a:rPr lang="en-US" altLang="zh-CN" i="1">
                                <a:solidFill>
                                  <a:schemeClr val="accent1"/>
                                </a:solidFill>
                                <a:latin typeface="Cambria Math" panose="02040503050406030204" charset="0"/>
                                <a:cs typeface="Cambria Math" panose="02040503050406030204" charset="0"/>
                              </a:rPr>
                            </m:ctrlPr>
                          </m:sSubPr>
                          <m:e>
                            <m:r>
                              <a:rPr lang="en-US" altLang="zh-CN" i="1">
                                <a:solidFill>
                                  <a:schemeClr val="accent1"/>
                                </a:solidFill>
                                <a:latin typeface="Cambria Math" panose="02040503050406030204" charset="0"/>
                                <a:cs typeface="Cambria Math" panose="02040503050406030204" charset="0"/>
                              </a:rPr>
                              <m:t>𝜃</m:t>
                            </m:r>
                          </m:e>
                          <m:sub>
                            <m:r>
                              <a:rPr lang="en-US" altLang="zh-CN" i="1">
                                <a:solidFill>
                                  <a:schemeClr val="accent1"/>
                                </a:solidFill>
                                <a:latin typeface="Cambria Math" panose="02040503050406030204" charset="0"/>
                                <a:cs typeface="Cambria Math" panose="02040503050406030204" charset="0"/>
                              </a:rPr>
                              <m:t>𝑆</m:t>
                            </m:r>
                          </m:sub>
                        </m:sSub>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𝑆</m:t>
                        </m:r>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𝜋</m:t>
                        </m:r>
                        <m:r>
                          <a:rPr lang="en-US" altLang="zh-CN" i="1">
                            <a:solidFill>
                              <a:schemeClr val="accent1"/>
                            </a:solidFill>
                            <a:latin typeface="Cambria Math" panose="02040503050406030204" charset="0"/>
                            <a:cs typeface="Cambria Math" panose="02040503050406030204" charset="0"/>
                          </a:rPr>
                          <m:t>(</m:t>
                        </m:r>
                        <m:sSub>
                          <m:sSubPr>
                            <m:ctrlPr>
                              <a:rPr lang="en-US" altLang="zh-CN" i="1">
                                <a:solidFill>
                                  <a:schemeClr val="accent1"/>
                                </a:solidFill>
                                <a:latin typeface="Cambria Math" panose="02040503050406030204" charset="0"/>
                                <a:cs typeface="Cambria Math" panose="02040503050406030204" charset="0"/>
                              </a:rPr>
                            </m:ctrlPr>
                          </m:sSubPr>
                          <m:e>
                            <m:r>
                              <a:rPr lang="en-US" altLang="zh-CN" i="1">
                                <a:solidFill>
                                  <a:schemeClr val="accent1"/>
                                </a:solidFill>
                                <a:latin typeface="Cambria Math" panose="02040503050406030204" charset="0"/>
                                <a:cs typeface="Cambria Math" panose="02040503050406030204" charset="0"/>
                              </a:rPr>
                              <m:t>𝜃</m:t>
                            </m:r>
                          </m:e>
                          <m:sub>
                            <m:r>
                              <a:rPr lang="en-US" altLang="zh-CN" i="1">
                                <a:solidFill>
                                  <a:schemeClr val="accent1"/>
                                </a:solidFill>
                                <a:latin typeface="Cambria Math" panose="02040503050406030204" charset="0"/>
                                <a:cs typeface="Cambria Math" panose="02040503050406030204" charset="0"/>
                              </a:rPr>
                              <m:t>𝑆</m:t>
                            </m:r>
                          </m:sub>
                        </m:sSub>
                        <m:r>
                          <a:rPr lang="en-US" altLang="zh-CN" i="1">
                            <a:solidFill>
                              <a:schemeClr val="accent1"/>
                            </a:solidFill>
                            <a:latin typeface="Cambria Math" panose="02040503050406030204" charset="0"/>
                            <a:cs typeface="Cambria Math" panose="02040503050406030204" charset="0"/>
                          </a:rPr>
                          <m:t>|</m:t>
                        </m:r>
                        <m:r>
                          <a:rPr lang="en-US" altLang="zh-CN" i="1">
                            <a:solidFill>
                              <a:schemeClr val="accent1"/>
                            </a:solidFill>
                            <a:latin typeface="Cambria Math" panose="02040503050406030204" charset="0"/>
                            <a:cs typeface="Cambria Math" panose="02040503050406030204" charset="0"/>
                          </a:rPr>
                          <m:t>𝑆</m:t>
                        </m:r>
                        <m:r>
                          <a:rPr lang="en-US" altLang="zh-CN" i="1">
                            <a:solidFill>
                              <a:schemeClr val="accent1"/>
                            </a:solidFill>
                            <a:latin typeface="Cambria Math" panose="02040503050406030204" charset="0"/>
                            <a:cs typeface="Cambria Math" panose="02040503050406030204" charset="0"/>
                          </a:rPr>
                          <m:t>)</m:t>
                        </m:r>
                      </m:e>
                    </m:nary>
                    <m:r>
                      <a:rPr lang="en-US" altLang="zh-CN" i="1">
                        <a:solidFill>
                          <a:schemeClr val="accent1"/>
                        </a:solidFill>
                        <a:latin typeface="Cambria Math" panose="02040503050406030204" charset="0"/>
                        <a:cs typeface="Cambria Math" panose="02040503050406030204" charset="0"/>
                      </a:rPr>
                      <m:t>𝑑</m:t>
                    </m:r>
                    <m:sSub>
                      <m:sSubPr>
                        <m:ctrlPr>
                          <a:rPr lang="en-US" altLang="zh-CN" i="1">
                            <a:solidFill>
                              <a:schemeClr val="accent1"/>
                            </a:solidFill>
                            <a:latin typeface="Cambria Math" panose="02040503050406030204" charset="0"/>
                            <a:cs typeface="Cambria Math" panose="02040503050406030204" charset="0"/>
                          </a:rPr>
                        </m:ctrlPr>
                      </m:sSubPr>
                      <m:e>
                        <m:r>
                          <a:rPr lang="en-US" altLang="zh-CN" i="1">
                            <a:solidFill>
                              <a:schemeClr val="accent1"/>
                            </a:solidFill>
                            <a:latin typeface="Cambria Math" panose="02040503050406030204" charset="0"/>
                            <a:cs typeface="Cambria Math" panose="02040503050406030204" charset="0"/>
                          </a:rPr>
                          <m:t>𝜃</m:t>
                        </m:r>
                      </m:e>
                      <m:sub>
                        <m:r>
                          <a:rPr lang="en-US" altLang="zh-CN" i="1">
                            <a:solidFill>
                              <a:schemeClr val="accent1"/>
                            </a:solidFill>
                            <a:latin typeface="Cambria Math" panose="02040503050406030204" charset="0"/>
                            <a:cs typeface="Cambria Math" panose="02040503050406030204" charset="0"/>
                          </a:rPr>
                          <m:t>𝑆</m:t>
                        </m:r>
                      </m:sub>
                    </m:sSub>
                  </m:oMath>
                </a14:m>
                <a:r>
                  <a:rPr lang="en-US" altLang="zh-CN">
                    <a:solidFill>
                      <a:schemeClr val="tx1"/>
                    </a:solidFill>
                  </a:rPr>
                  <a:t>.</a:t>
                </a:r>
                <a:endParaRPr lang="en-US" altLang="zh-CN">
                  <a:solidFill>
                    <a:schemeClr val="tx1"/>
                  </a:solidFill>
                </a:endParaRPr>
              </a:p>
              <a:p>
                <a:pPr algn="l"/>
                <a:r>
                  <a:rPr lang="en-US" altLang="zh-CN">
                    <a:solidFill>
                      <a:schemeClr val="tx1"/>
                    </a:solidFill>
                  </a:rPr>
                  <a:t>It turns out that this proposed Laplace algorithm converges to the stationary distribution more rapidly and has a much more shorter computational time.</a:t>
                </a:r>
                <a:endParaRPr lang="en-US" altLang="zh-CN">
                  <a:solidFill>
                    <a:schemeClr val="tx1"/>
                  </a:solidFill>
                </a:endParaRPr>
              </a:p>
              <a:p>
                <a:pPr algn="l"/>
                <a:r>
                  <a:rPr lang="en-US" altLang="zh-CN">
                    <a:solidFill>
                      <a:schemeClr val="tx1"/>
                    </a:solidFill>
                  </a:rPr>
                  <a:t>The paper also provides a theoretical study: This Laplace approximation gets close to the true posterior distribution as the numbers of observation N goes to infinity.And in the simulation study later, it shows </a:t>
                </a:r>
                <a:r>
                  <a:rPr lang="en-US" altLang="zh-CN">
                    <a:solidFill>
                      <a:schemeClr val="accent1"/>
                    </a:solidFill>
                  </a:rPr>
                  <a:t>this algorithm has good performance even with just a reasonable number of observations.</a:t>
                </a:r>
                <a:endParaRPr lang="en-US" altLang="zh-CN">
                  <a:solidFill>
                    <a:schemeClr val="accent1"/>
                  </a:solidFill>
                </a:endParaRPr>
              </a:p>
            </p:txBody>
          </p:sp>
        </mc:Choice>
        <mc:Fallback>
          <p:sp>
            <p:nvSpPr>
              <p:cNvPr id="3" name="副标题 2"/>
              <p:cNvSpPr>
                <a:spLocks noRot="1" noChangeAspect="1" noMove="1" noResize="1" noEditPoints="1" noAdjustHandles="1" noChangeArrowheads="1" noChangeShapeType="1" noTextEdit="1"/>
              </p:cNvSpPr>
              <p:nvPr>
                <p:ph type="subTitle" idx="1"/>
                <p:custDataLst>
                  <p:tags r:id="rId3"/>
                </p:custDataLst>
              </p:nvPr>
            </p:nvSpPr>
            <p:spPr>
              <a:xfrm>
                <a:off x="1481455" y="1210945"/>
                <a:ext cx="9446260" cy="5009515"/>
              </a:xfr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58775" y="431165"/>
            <a:ext cx="5054600" cy="657860"/>
          </a:xfrm>
        </p:spPr>
        <p:txBody>
          <a:bodyPr>
            <a:noAutofit/>
          </a:bodyPr>
          <a:p>
            <a:r>
              <a:rPr lang="en-US" altLang="zh-CN" sz="2400" b="0">
                <a:cs typeface="+mj-lt"/>
              </a:rPr>
              <a:t>2. Simplified model</a:t>
            </a:r>
            <a:endParaRPr lang="en-US" altLang="zh-CN" sz="2400" b="0">
              <a:cs typeface="+mj-lt"/>
            </a:endParaRPr>
          </a:p>
        </p:txBody>
      </p:sp>
      <p:sp>
        <p:nvSpPr>
          <p:cNvPr id="3" name="副标题 2"/>
          <p:cNvSpPr>
            <a:spLocks noGrp="1"/>
          </p:cNvSpPr>
          <p:nvPr>
            <p:ph type="subTitle" idx="1"/>
            <p:custDataLst>
              <p:tags r:id="rId2"/>
            </p:custDataLst>
          </p:nvPr>
        </p:nvSpPr>
        <p:spPr>
          <a:xfrm>
            <a:off x="1481455" y="1854200"/>
            <a:ext cx="9446260" cy="2841625"/>
          </a:xfrm>
        </p:spPr>
        <p:txBody>
          <a:bodyPr>
            <a:normAutofit/>
          </a:bodyPr>
          <a:p>
            <a:pPr algn="l"/>
            <a:r>
              <a:rPr lang="en-US" altLang="zh-CN" sz="1800">
                <a:solidFill>
                  <a:schemeClr val="tx1"/>
                </a:solidFill>
                <a:cs typeface="+mn-lt"/>
              </a:rPr>
              <a:t>In the paper, researches have considered the complete model of the general case for instance latent variable models in finite state spaces with discrete or continuous latent variables or curve estimation. </a:t>
            </a:r>
            <a:endParaRPr lang="en-US" altLang="zh-CN" sz="1800">
              <a:solidFill>
                <a:schemeClr val="tx1"/>
              </a:solidFill>
              <a:cs typeface="+mn-lt"/>
            </a:endParaRPr>
          </a:p>
          <a:p>
            <a:pPr algn="l"/>
            <a:endParaRPr lang="en-US" altLang="zh-CN" sz="1800">
              <a:solidFill>
                <a:schemeClr val="tx1"/>
              </a:solidFill>
              <a:cs typeface="+mn-lt"/>
            </a:endParaRPr>
          </a:p>
          <a:p>
            <a:pPr algn="l"/>
            <a:r>
              <a:rPr lang="en-US" altLang="zh-CN" sz="1800">
                <a:solidFill>
                  <a:schemeClr val="tx1"/>
                </a:solidFill>
                <a:cs typeface="+mn-lt"/>
              </a:rPr>
              <a:t>Here, in this report we will simplified the model by assuming we know all the prior distribution of the parameters, and the nuisance parameter θS has only one dimension.</a:t>
            </a:r>
            <a:endParaRPr lang="en-US" altLang="zh-CN" sz="1800">
              <a:solidFill>
                <a:schemeClr val="tx1"/>
              </a:solidFill>
              <a:cs typeface="+mn-lt"/>
            </a:endParaRPr>
          </a:p>
          <a:p>
            <a:pPr algn="l"/>
            <a:endParaRPr lang="en-US" altLang="zh-CN" sz="1800">
              <a:solidFill>
                <a:schemeClr val="tx1"/>
              </a:solidFill>
              <a:cs typeface="+mn-l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58775" y="431165"/>
            <a:ext cx="5054600" cy="657860"/>
          </a:xfrm>
        </p:spPr>
        <p:txBody>
          <a:bodyPr>
            <a:noAutofit/>
          </a:bodyPr>
          <a:p>
            <a:r>
              <a:rPr lang="en-US" altLang="zh-CN" sz="2400" b="0">
                <a:cs typeface="+mj-lt"/>
              </a:rPr>
              <a:t>2. Simplified model</a:t>
            </a:r>
            <a:endParaRPr lang="en-US" altLang="zh-CN" sz="2400" b="0">
              <a:cs typeface="+mj-lt"/>
            </a:endParaRPr>
          </a:p>
        </p:txBody>
      </p:sp>
      <mc:AlternateContent xmlns:mc="http://schemas.openxmlformats.org/markup-compatibility/2006">
        <mc:Choice xmlns:a14="http://schemas.microsoft.com/office/drawing/2010/main" Requires="a14">
          <p:sp>
            <p:nvSpPr>
              <p:cNvPr id="3" name="副标题 2"/>
              <p:cNvSpPr>
                <a:spLocks noGrp="1"/>
              </p:cNvSpPr>
              <p:nvPr>
                <p:ph type="subTitle" idx="1"/>
                <p:custDataLst>
                  <p:tags r:id="rId2"/>
                </p:custDataLst>
              </p:nvPr>
            </p:nvSpPr>
            <p:spPr>
              <a:xfrm>
                <a:off x="1481455" y="1575435"/>
                <a:ext cx="9446260" cy="4632325"/>
              </a:xfrm>
            </p:spPr>
            <p:txBody>
              <a:bodyPr>
                <a:normAutofit/>
              </a:bodyPr>
              <a:p>
                <a:pPr algn="l"/>
                <a:r>
                  <a:rPr lang="en-US" altLang="zh-CN" sz="1800">
                    <a:solidFill>
                      <a:schemeClr val="tx1"/>
                    </a:solidFill>
                    <a:cs typeface="+mn-lt"/>
                  </a:rPr>
                  <a:t>Denote </a:t>
                </a:r>
                <a14:m>
                  <m:oMath xmlns:m="http://schemas.openxmlformats.org/officeDocument/2006/math">
                    <m:sSub>
                      <m:sSubPr>
                        <m:ctrlPr>
                          <a:rPr lang="en-US" altLang="zh-CN" sz="1800" i="1">
                            <a:solidFill>
                              <a:schemeClr val="tx1"/>
                            </a:solidFill>
                            <a:latin typeface="Cambria Math" panose="02040503050406030204" charset="0"/>
                            <a:cs typeface="Cambria Math" panose="02040503050406030204" charset="0"/>
                          </a:rPr>
                        </m:ctrlPr>
                      </m:sSubPr>
                      <m:e>
                        <m:acc>
                          <m:accPr>
                            <m:ctrlPr>
                              <a:rPr lang="en-US" altLang="zh-CN" sz="1800" i="1">
                                <a:solidFill>
                                  <a:schemeClr val="tx1"/>
                                </a:solidFill>
                                <a:latin typeface="Cambria Math" panose="02040503050406030204" charset="0"/>
                                <a:cs typeface="Cambria Math" panose="02040503050406030204" charset="0"/>
                              </a:rPr>
                            </m:ctrlPr>
                          </m:accPr>
                          <m:e>
                            <m:r>
                              <a:rPr lang="en-US" altLang="zh-CN" sz="1800" i="1">
                                <a:solidFill>
                                  <a:schemeClr val="tx1"/>
                                </a:solidFill>
                                <a:latin typeface="Cambria Math" panose="02040503050406030204" charset="0"/>
                                <a:cs typeface="Cambria Math" panose="02040503050406030204" charset="0"/>
                              </a:rPr>
                              <m:t>𝜃</m:t>
                            </m:r>
                          </m:e>
                        </m:acc>
                      </m:e>
                      <m:sub>
                        <m:r>
                          <a:rPr lang="en-US" altLang="zh-CN" sz="1800" i="1">
                            <a:solidFill>
                              <a:schemeClr val="tx1"/>
                            </a:solidFill>
                            <a:latin typeface="Cambria Math" panose="02040503050406030204" charset="0"/>
                            <a:cs typeface="Cambria Math" panose="02040503050406030204" charset="0"/>
                          </a:rPr>
                          <m:t>𝑆</m:t>
                        </m:r>
                      </m:sub>
                    </m:sSub>
                  </m:oMath>
                </a14:m>
                <a:r>
                  <a:rPr lang="en-US" altLang="zh-CN" sz="1800">
                    <a:solidFill>
                      <a:schemeClr val="tx1"/>
                    </a:solidFill>
                    <a:cs typeface="+mn-lt"/>
                  </a:rPr>
                  <a:t> as the properly chosen local maximizer of the joint negative log-likelihood function, with </a:t>
                </a:r>
                <a14:m>
                  <m:oMath xmlns:m="http://schemas.openxmlformats.org/officeDocument/2006/math">
                    <m:r>
                      <a:rPr lang="en-US" altLang="zh-CN" sz="1800" i="1">
                        <a:solidFill>
                          <a:schemeClr val="tx1"/>
                        </a:solidFill>
                        <a:latin typeface="Cambria Math" panose="02040503050406030204" charset="0"/>
                        <a:cs typeface="Cambria Math" panose="02040503050406030204" charset="0"/>
                      </a:rPr>
                      <m:t>𝐽</m:t>
                    </m:r>
                  </m:oMath>
                </a14:m>
                <a:r>
                  <a:rPr lang="en-US" altLang="zh-CN" sz="1800">
                    <a:solidFill>
                      <a:schemeClr val="tx1"/>
                    </a:solidFill>
                    <a:cs typeface="+mn-lt"/>
                  </a:rPr>
                  <a:t> equals to the second order derivative of the joint-likelihood function evaluated at </a:t>
                </a:r>
                <a14:m>
                  <m:oMath xmlns:m="http://schemas.openxmlformats.org/officeDocument/2006/math">
                    <m:sSub>
                      <m:sSubPr>
                        <m:ctrlPr>
                          <a:rPr lang="en-US" altLang="zh-CN" sz="1800" i="1">
                            <a:solidFill>
                              <a:schemeClr val="tx1"/>
                            </a:solidFill>
                            <a:latin typeface="Cambria Math" panose="02040503050406030204" charset="0"/>
                            <a:cs typeface="Cambria Math" panose="02040503050406030204" charset="0"/>
                          </a:rPr>
                        </m:ctrlPr>
                      </m:sSubPr>
                      <m:e>
                        <m:acc>
                          <m:accPr>
                            <m:ctrlPr>
                              <a:rPr lang="en-US" altLang="zh-CN" sz="1800" i="1">
                                <a:solidFill>
                                  <a:schemeClr val="tx1"/>
                                </a:solidFill>
                                <a:latin typeface="Cambria Math" panose="02040503050406030204" charset="0"/>
                                <a:cs typeface="Cambria Math" panose="02040503050406030204" charset="0"/>
                              </a:rPr>
                            </m:ctrlPr>
                          </m:accPr>
                          <m:e>
                            <m:r>
                              <a:rPr lang="en-US" altLang="zh-CN" sz="1800" i="1">
                                <a:solidFill>
                                  <a:schemeClr val="tx1"/>
                                </a:solidFill>
                                <a:latin typeface="Cambria Math" panose="02040503050406030204" charset="0"/>
                                <a:cs typeface="Cambria Math" panose="02040503050406030204" charset="0"/>
                              </a:rPr>
                              <m:t>𝜃</m:t>
                            </m:r>
                          </m:e>
                        </m:acc>
                      </m:e>
                      <m:sub>
                        <m:r>
                          <a:rPr lang="en-US" altLang="zh-CN" sz="1800" i="1">
                            <a:solidFill>
                              <a:schemeClr val="tx1"/>
                            </a:solidFill>
                            <a:latin typeface="Cambria Math" panose="02040503050406030204" charset="0"/>
                            <a:cs typeface="Cambria Math" panose="02040503050406030204" charset="0"/>
                          </a:rPr>
                          <m:t>𝑆</m:t>
                        </m:r>
                      </m:sub>
                    </m:sSub>
                  </m:oMath>
                </a14:m>
                <a:r>
                  <a:rPr lang="en-US" altLang="zh-CN" sz="1800">
                    <a:solidFill>
                      <a:schemeClr val="tx1"/>
                    </a:solidFill>
                    <a:cs typeface="+mn-lt"/>
                  </a:rPr>
                  <a:t>,then the Laplace approximation is:</a:t>
                </a:r>
                <a:endParaRPr lang="en-US" altLang="zh-CN" sz="1800">
                  <a:solidFill>
                    <a:schemeClr val="tx1"/>
                  </a:solidFill>
                  <a:cs typeface="+mn-lt"/>
                </a:endParaRPr>
              </a:p>
              <a:p>
                <a:pPr algn="l"/>
                <a14:m>
                  <m:oMathPara xmlns:m="http://schemas.openxmlformats.org/officeDocument/2006/math">
                    <m:oMathParaPr>
                      <m:jc m:val="centerGroup"/>
                    </m:oMathParaPr>
                    <m:oMath xmlns:m="http://schemas.openxmlformats.org/officeDocument/2006/math">
                      <m:acc>
                        <m:accPr>
                          <m:ctrlPr>
                            <a:rPr lang="en-US" altLang="zh-CN" sz="1800" i="1">
                              <a:solidFill>
                                <a:schemeClr val="accent1"/>
                              </a:solidFill>
                              <a:latin typeface="Cambria Math" panose="02040503050406030204" charset="0"/>
                              <a:cs typeface="Cambria Math" panose="02040503050406030204" charset="0"/>
                            </a:rPr>
                          </m:ctrlPr>
                        </m:accPr>
                        <m:e>
                          <m:r>
                            <a:rPr lang="en-US" altLang="zh-CN" sz="1800" i="1">
                              <a:solidFill>
                                <a:schemeClr val="accent1"/>
                              </a:solidFill>
                              <a:latin typeface="Cambria Math" panose="02040503050406030204" charset="0"/>
                              <a:cs typeface="Cambria Math" panose="02040503050406030204" charset="0"/>
                            </a:rPr>
                            <m:t>𝑔</m:t>
                          </m:r>
                        </m:e>
                      </m:acc>
                      <m:r>
                        <a:rPr lang="en-US" altLang="zh-CN" sz="1800" i="1">
                          <a:solidFill>
                            <a:schemeClr val="accent1"/>
                          </a:solidFill>
                          <a:latin typeface="Cambria Math" panose="02040503050406030204" charset="0"/>
                          <a:cs typeface="Cambria Math" panose="02040503050406030204" charset="0"/>
                        </a:rPr>
                        <m:t>(</m:t>
                      </m:r>
                      <m:r>
                        <a:rPr lang="en-US" altLang="zh-CN" sz="1800" i="1">
                          <a:solidFill>
                            <a:schemeClr val="accent1"/>
                          </a:solidFill>
                          <a:latin typeface="Cambria Math" panose="02040503050406030204" charset="0"/>
                          <a:cs typeface="Cambria Math" panose="02040503050406030204" charset="0"/>
                        </a:rPr>
                        <m:t>𝑋</m:t>
                      </m:r>
                      <m:r>
                        <a:rPr lang="en-US" altLang="zh-CN" sz="1800" i="1">
                          <a:solidFill>
                            <a:schemeClr val="accent1"/>
                          </a:solidFill>
                          <a:latin typeface="Cambria Math" panose="02040503050406030204" charset="0"/>
                          <a:cs typeface="Cambria Math" panose="02040503050406030204" charset="0"/>
                        </a:rPr>
                        <m:t>|</m:t>
                      </m:r>
                      <m:r>
                        <a:rPr lang="en-US" altLang="zh-CN" sz="1800" i="1">
                          <a:solidFill>
                            <a:schemeClr val="accent1"/>
                          </a:solidFill>
                          <a:latin typeface="Cambria Math" panose="02040503050406030204" charset="0"/>
                          <a:cs typeface="Cambria Math" panose="02040503050406030204" charset="0"/>
                        </a:rPr>
                        <m:t>𝑆</m:t>
                      </m:r>
                      <m:r>
                        <a:rPr lang="en-US" altLang="zh-CN" sz="1800" i="1">
                          <a:solidFill>
                            <a:schemeClr val="accent1"/>
                          </a:solidFill>
                          <a:latin typeface="Cambria Math" panose="02040503050406030204" charset="0"/>
                          <a:cs typeface="Cambria Math" panose="02040503050406030204" charset="0"/>
                        </a:rPr>
                        <m:t>)=</m:t>
                      </m:r>
                      <m:sSup>
                        <m:sSupPr>
                          <m:ctrlPr>
                            <a:rPr lang="en-US" altLang="zh-CN" sz="1800" i="1">
                              <a:solidFill>
                                <a:schemeClr val="accent1"/>
                              </a:solidFill>
                              <a:latin typeface="Cambria Math" panose="02040503050406030204" charset="0"/>
                              <a:cs typeface="Cambria Math" panose="02040503050406030204" charset="0"/>
                            </a:rPr>
                          </m:ctrlPr>
                        </m:sSupPr>
                        <m:e>
                          <m:r>
                            <a:rPr lang="en-US" altLang="zh-CN" sz="1800" i="1">
                              <a:solidFill>
                                <a:schemeClr val="accent1"/>
                              </a:solidFill>
                              <a:latin typeface="Cambria Math" panose="02040503050406030204" charset="0"/>
                              <a:cs typeface="Cambria Math" panose="02040503050406030204" charset="0"/>
                            </a:rPr>
                            <m:t>2</m:t>
                          </m:r>
                          <m:r>
                            <a:rPr lang="en-US" altLang="zh-CN" sz="1800" i="1">
                              <a:solidFill>
                                <a:schemeClr val="accent1"/>
                              </a:solidFill>
                              <a:latin typeface="Cambria Math" panose="02040503050406030204" charset="0"/>
                              <a:cs typeface="Cambria Math" panose="02040503050406030204" charset="0"/>
                            </a:rPr>
                            <m:t>𝜋</m:t>
                          </m:r>
                        </m:e>
                        <m:sup>
                          <m:r>
                            <a:rPr lang="en-US" altLang="zh-CN" sz="1800" i="1">
                              <a:solidFill>
                                <a:schemeClr val="accent1"/>
                              </a:solidFill>
                              <a:latin typeface="Cambria Math" panose="02040503050406030204" charset="0"/>
                              <a:cs typeface="Cambria Math" panose="02040503050406030204" charset="0"/>
                            </a:rPr>
                            <m:t>1</m:t>
                          </m:r>
                          <m:r>
                            <a:rPr lang="en-US" altLang="zh-CN" sz="1800" i="1">
                              <a:solidFill>
                                <a:schemeClr val="accent1"/>
                              </a:solidFill>
                              <a:latin typeface="Cambria Math" panose="02040503050406030204" charset="0"/>
                              <a:cs typeface="Cambria Math" panose="02040503050406030204" charset="0"/>
                            </a:rPr>
                            <m:t>/</m:t>
                          </m:r>
                          <m:r>
                            <a:rPr lang="en-US" altLang="zh-CN" sz="1800" i="1">
                              <a:solidFill>
                                <a:schemeClr val="accent1"/>
                              </a:solidFill>
                              <a:latin typeface="Cambria Math" panose="02040503050406030204" charset="0"/>
                              <a:cs typeface="Cambria Math" panose="02040503050406030204" charset="0"/>
                            </a:rPr>
                            <m:t>2</m:t>
                          </m:r>
                        </m:sup>
                      </m:sSup>
                      <m:sSup>
                        <m:sSupPr>
                          <m:ctrlPr>
                            <a:rPr lang="en-US" altLang="zh-CN" sz="1800" i="1">
                              <a:solidFill>
                                <a:schemeClr val="accent1"/>
                              </a:solidFill>
                              <a:latin typeface="Cambria Math" panose="02040503050406030204" charset="0"/>
                              <a:cs typeface="Cambria Math" panose="02040503050406030204" charset="0"/>
                            </a:rPr>
                          </m:ctrlPr>
                        </m:sSupPr>
                        <m:e>
                          <m:r>
                            <a:rPr lang="en-US" altLang="zh-CN" sz="1800" i="1">
                              <a:solidFill>
                                <a:schemeClr val="accent1"/>
                              </a:solidFill>
                              <a:latin typeface="Cambria Math" panose="02040503050406030204" charset="0"/>
                              <a:cs typeface="Cambria Math" panose="02040503050406030204" charset="0"/>
                            </a:rPr>
                            <m:t>𝐽</m:t>
                          </m:r>
                        </m:e>
                        <m:sup>
                          <m:r>
                            <a:rPr lang="en-US" altLang="zh-CN" sz="1800" i="1">
                              <a:solidFill>
                                <a:schemeClr val="accent1"/>
                              </a:solidFill>
                              <a:latin typeface="Cambria Math" panose="02040503050406030204" charset="0"/>
                              <a:cs typeface="Cambria Math" panose="02040503050406030204" charset="0"/>
                            </a:rPr>
                            <m:t>−</m:t>
                          </m:r>
                          <m:r>
                            <a:rPr lang="en-US" altLang="zh-CN" sz="1800" i="1">
                              <a:solidFill>
                                <a:schemeClr val="accent1"/>
                              </a:solidFill>
                              <a:latin typeface="Cambria Math" panose="02040503050406030204" charset="0"/>
                              <a:cs typeface="Cambria Math" panose="02040503050406030204" charset="0"/>
                            </a:rPr>
                            <m:t>1</m:t>
                          </m:r>
                          <m:r>
                            <a:rPr lang="en-US" altLang="zh-CN" sz="1800" i="1">
                              <a:solidFill>
                                <a:schemeClr val="accent1"/>
                              </a:solidFill>
                              <a:latin typeface="Cambria Math" panose="02040503050406030204" charset="0"/>
                              <a:cs typeface="Cambria Math" panose="02040503050406030204" charset="0"/>
                            </a:rPr>
                            <m:t>/</m:t>
                          </m:r>
                          <m:r>
                            <a:rPr lang="en-US" altLang="zh-CN" sz="1800" i="1">
                              <a:solidFill>
                                <a:schemeClr val="accent1"/>
                              </a:solidFill>
                              <a:latin typeface="Cambria Math" panose="02040503050406030204" charset="0"/>
                              <a:cs typeface="Cambria Math" panose="02040503050406030204" charset="0"/>
                            </a:rPr>
                            <m:t>2</m:t>
                          </m:r>
                        </m:sup>
                      </m:sSup>
                      <m:r>
                        <a:rPr lang="en-US" altLang="zh-CN" sz="1800" i="1">
                          <a:solidFill>
                            <a:schemeClr val="accent1"/>
                          </a:solidFill>
                          <a:latin typeface="Cambria Math" panose="02040503050406030204" charset="0"/>
                          <a:cs typeface="Cambria Math" panose="02040503050406030204" charset="0"/>
                        </a:rPr>
                        <m:t>𝜋</m:t>
                      </m:r>
                      <m:r>
                        <a:rPr lang="en-US" altLang="zh-CN" sz="1800" i="1">
                          <a:solidFill>
                            <a:schemeClr val="accent1"/>
                          </a:solidFill>
                          <a:latin typeface="Cambria Math" panose="02040503050406030204" charset="0"/>
                          <a:cs typeface="Cambria Math" panose="02040503050406030204" charset="0"/>
                        </a:rPr>
                        <m:t>(</m:t>
                      </m:r>
                      <m:sSub>
                        <m:sSubPr>
                          <m:ctrlPr>
                            <a:rPr lang="en-US" altLang="zh-CN" sz="1800" i="1">
                              <a:solidFill>
                                <a:schemeClr val="accent1"/>
                              </a:solidFill>
                              <a:latin typeface="Cambria Math" panose="02040503050406030204" charset="0"/>
                              <a:cs typeface="Cambria Math" panose="02040503050406030204" charset="0"/>
                            </a:rPr>
                          </m:ctrlPr>
                        </m:sSubPr>
                        <m:e>
                          <m:acc>
                            <m:accPr>
                              <m:ctrlPr>
                                <a:rPr lang="en-US" altLang="zh-CN" sz="1800" i="1">
                                  <a:solidFill>
                                    <a:schemeClr val="accent1"/>
                                  </a:solidFill>
                                  <a:latin typeface="Cambria Math" panose="02040503050406030204" charset="0"/>
                                  <a:cs typeface="Cambria Math" panose="02040503050406030204" charset="0"/>
                                </a:rPr>
                              </m:ctrlPr>
                            </m:accPr>
                            <m:e>
                              <m:r>
                                <a:rPr lang="en-US" altLang="zh-CN" sz="1800" i="1">
                                  <a:solidFill>
                                    <a:schemeClr val="accent1"/>
                                  </a:solidFill>
                                  <a:latin typeface="Cambria Math" panose="02040503050406030204" charset="0"/>
                                  <a:cs typeface="Cambria Math" panose="02040503050406030204" charset="0"/>
                                </a:rPr>
                                <m:t>𝜃</m:t>
                              </m:r>
                            </m:e>
                          </m:acc>
                        </m:e>
                        <m:sub>
                          <m:r>
                            <a:rPr lang="en-US" altLang="zh-CN" sz="1800" i="1">
                              <a:solidFill>
                                <a:schemeClr val="accent1"/>
                              </a:solidFill>
                              <a:latin typeface="Cambria Math" panose="02040503050406030204" charset="0"/>
                              <a:cs typeface="Cambria Math" panose="02040503050406030204" charset="0"/>
                            </a:rPr>
                            <m:t>𝑆</m:t>
                          </m:r>
                        </m:sub>
                      </m:sSub>
                      <m:r>
                        <a:rPr lang="en-US" altLang="zh-CN" sz="1800" i="1">
                          <a:solidFill>
                            <a:schemeClr val="accent1"/>
                          </a:solidFill>
                          <a:latin typeface="Cambria Math" panose="02040503050406030204" charset="0"/>
                          <a:cs typeface="Cambria Math" panose="02040503050406030204" charset="0"/>
                        </a:rPr>
                        <m:t>)</m:t>
                      </m:r>
                      <m:nary>
                        <m:naryPr>
                          <m:chr m:val="∏"/>
                          <m:limLoc m:val="undOvr"/>
                          <m:ctrlPr>
                            <a:rPr lang="en-US" altLang="zh-CN" sz="1800" i="1">
                              <a:solidFill>
                                <a:schemeClr val="accent1"/>
                              </a:solidFill>
                              <a:latin typeface="Cambria Math" panose="02040503050406030204" charset="0"/>
                              <a:cs typeface="Cambria Math" panose="02040503050406030204" charset="0"/>
                            </a:rPr>
                          </m:ctrlPr>
                        </m:naryPr>
                        <m:sub>
                          <m:r>
                            <a:rPr lang="en-US" altLang="zh-CN" sz="1800" i="1">
                              <a:solidFill>
                                <a:schemeClr val="accent1"/>
                              </a:solidFill>
                              <a:latin typeface="Cambria Math" panose="02040503050406030204" charset="0"/>
                              <a:cs typeface="Cambria Math" panose="02040503050406030204" charset="0"/>
                            </a:rPr>
                            <m:t>𝑖</m:t>
                          </m:r>
                          <m:r>
                            <a:rPr lang="en-US" altLang="zh-CN" sz="1800" i="1">
                              <a:solidFill>
                                <a:schemeClr val="accent1"/>
                              </a:solidFill>
                              <a:latin typeface="Cambria Math" panose="02040503050406030204" charset="0"/>
                              <a:cs typeface="Cambria Math" panose="02040503050406030204" charset="0"/>
                            </a:rPr>
                            <m:t>=</m:t>
                          </m:r>
                          <m:r>
                            <a:rPr lang="en-US" altLang="zh-CN" sz="1800" i="1">
                              <a:solidFill>
                                <a:schemeClr val="accent1"/>
                              </a:solidFill>
                              <a:latin typeface="Cambria Math" panose="02040503050406030204" charset="0"/>
                              <a:cs typeface="Cambria Math" panose="02040503050406030204" charset="0"/>
                            </a:rPr>
                            <m:t>1</m:t>
                          </m:r>
                        </m:sub>
                        <m:sup>
                          <m:r>
                            <a:rPr lang="en-US" altLang="zh-CN" sz="1800" i="1">
                              <a:solidFill>
                                <a:schemeClr val="accent1"/>
                              </a:solidFill>
                              <a:latin typeface="Cambria Math" panose="02040503050406030204" charset="0"/>
                              <a:cs typeface="Cambria Math" panose="02040503050406030204" charset="0"/>
                            </a:rPr>
                            <m:t>𝑁</m:t>
                          </m:r>
                        </m:sup>
                        <m:e>
                          <m:r>
                            <a:rPr lang="en-US" altLang="zh-CN" sz="1800" i="1">
                              <a:solidFill>
                                <a:schemeClr val="accent1"/>
                              </a:solidFill>
                              <a:latin typeface="Cambria Math" panose="02040503050406030204" charset="0"/>
                              <a:cs typeface="Cambria Math" panose="02040503050406030204" charset="0"/>
                            </a:rPr>
                            <m:t>𝑓</m:t>
                          </m:r>
                          <m:r>
                            <a:rPr lang="en-US" altLang="zh-CN" sz="1800" i="1">
                              <a:solidFill>
                                <a:schemeClr val="accent1"/>
                              </a:solidFill>
                              <a:latin typeface="Cambria Math" panose="02040503050406030204" charset="0"/>
                              <a:cs typeface="Cambria Math" panose="02040503050406030204" charset="0"/>
                            </a:rPr>
                            <m:t>(</m:t>
                          </m:r>
                          <m:sSub>
                            <m:sSubPr>
                              <m:ctrlPr>
                                <a:rPr lang="en-US" altLang="zh-CN" sz="1800" i="1">
                                  <a:solidFill>
                                    <a:schemeClr val="accent1"/>
                                  </a:solidFill>
                                  <a:latin typeface="Cambria Math" panose="02040503050406030204" charset="0"/>
                                  <a:cs typeface="Cambria Math" panose="02040503050406030204" charset="0"/>
                                </a:rPr>
                              </m:ctrlPr>
                            </m:sSubPr>
                            <m:e>
                              <m:r>
                                <a:rPr lang="en-US" altLang="zh-CN" sz="1800" i="1">
                                  <a:solidFill>
                                    <a:schemeClr val="accent1"/>
                                  </a:solidFill>
                                  <a:latin typeface="Cambria Math" panose="02040503050406030204" charset="0"/>
                                  <a:cs typeface="Cambria Math" panose="02040503050406030204" charset="0"/>
                                </a:rPr>
                                <m:t>𝑋</m:t>
                              </m:r>
                            </m:e>
                            <m:sub>
                              <m:r>
                                <a:rPr lang="en-US" altLang="zh-CN" sz="1800" i="1">
                                  <a:solidFill>
                                    <a:schemeClr val="accent1"/>
                                  </a:solidFill>
                                  <a:latin typeface="Cambria Math" panose="02040503050406030204" charset="0"/>
                                  <a:cs typeface="Cambria Math" panose="02040503050406030204" charset="0"/>
                                </a:rPr>
                                <m:t>𝑖</m:t>
                              </m:r>
                            </m:sub>
                          </m:sSub>
                          <m:r>
                            <a:rPr lang="en-US" altLang="zh-CN" sz="1800" i="1">
                              <a:solidFill>
                                <a:schemeClr val="accent1"/>
                              </a:solidFill>
                              <a:latin typeface="Cambria Math" panose="02040503050406030204" charset="0"/>
                              <a:cs typeface="Cambria Math" panose="02040503050406030204" charset="0"/>
                            </a:rPr>
                            <m:t>|</m:t>
                          </m:r>
                          <m:sSub>
                            <m:sSubPr>
                              <m:ctrlPr>
                                <a:rPr lang="en-US" altLang="zh-CN" sz="1800" i="1">
                                  <a:solidFill>
                                    <a:schemeClr val="accent1"/>
                                  </a:solidFill>
                                  <a:latin typeface="Cambria Math" panose="02040503050406030204" charset="0"/>
                                  <a:cs typeface="Cambria Math" panose="02040503050406030204" charset="0"/>
                                </a:rPr>
                              </m:ctrlPr>
                            </m:sSubPr>
                            <m:e>
                              <m:acc>
                                <m:accPr>
                                  <m:ctrlPr>
                                    <a:rPr lang="en-US" altLang="zh-CN" sz="1800" i="1">
                                      <a:solidFill>
                                        <a:schemeClr val="accent1"/>
                                      </a:solidFill>
                                      <a:latin typeface="Cambria Math" panose="02040503050406030204" charset="0"/>
                                      <a:cs typeface="Cambria Math" panose="02040503050406030204" charset="0"/>
                                    </a:rPr>
                                  </m:ctrlPr>
                                </m:accPr>
                                <m:e>
                                  <m:r>
                                    <a:rPr lang="en-US" altLang="zh-CN" sz="1800" i="1">
                                      <a:solidFill>
                                        <a:schemeClr val="accent1"/>
                                      </a:solidFill>
                                      <a:latin typeface="Cambria Math" panose="02040503050406030204" charset="0"/>
                                      <a:cs typeface="Cambria Math" panose="02040503050406030204" charset="0"/>
                                    </a:rPr>
                                    <m:t>𝜃</m:t>
                                  </m:r>
                                </m:e>
                              </m:acc>
                            </m:e>
                            <m:sub>
                              <m:r>
                                <a:rPr lang="en-US" altLang="zh-CN" sz="1800" i="1">
                                  <a:solidFill>
                                    <a:schemeClr val="accent1"/>
                                  </a:solidFill>
                                  <a:latin typeface="Cambria Math" panose="02040503050406030204" charset="0"/>
                                  <a:cs typeface="Cambria Math" panose="02040503050406030204" charset="0"/>
                                </a:rPr>
                                <m:t>𝑆</m:t>
                              </m:r>
                            </m:sub>
                          </m:sSub>
                          <m:r>
                            <a:rPr lang="en-US" altLang="zh-CN" sz="1800" i="1">
                              <a:solidFill>
                                <a:schemeClr val="accent1"/>
                              </a:solidFill>
                              <a:latin typeface="Cambria Math" panose="02040503050406030204" charset="0"/>
                              <a:cs typeface="Cambria Math" panose="02040503050406030204" charset="0"/>
                            </a:rPr>
                            <m:t>)</m:t>
                          </m:r>
                        </m:e>
                      </m:nary>
                    </m:oMath>
                  </m:oMathPara>
                </a14:m>
                <a:endParaRPr lang="en-US" altLang="zh-CN" sz="1800" i="1">
                  <a:solidFill>
                    <a:schemeClr val="tx1"/>
                  </a:solidFill>
                  <a:latin typeface="Cambria Math" panose="02040503050406030204" charset="0"/>
                  <a:cs typeface="Cambria Math" panose="02040503050406030204" charset="0"/>
                </a:endParaRPr>
              </a:p>
              <a:p>
                <a:pPr algn="l"/>
                <a:r>
                  <a:rPr lang="en-US" altLang="zh-CN" sz="1800">
                    <a:solidFill>
                      <a:schemeClr val="tx1"/>
                    </a:solidFill>
                    <a:cs typeface="+mn-lt"/>
                  </a:rPr>
                  <a:t>Suppose we know that  is a normal distribution with </a:t>
                </a:r>
                <a14:m>
                  <m:oMath xmlns:m="http://schemas.openxmlformats.org/officeDocument/2006/math">
                    <m:r>
                      <a:rPr lang="en-US" altLang="zh-CN" sz="1800" i="1">
                        <a:solidFill>
                          <a:schemeClr val="tx1"/>
                        </a:solidFill>
                        <a:latin typeface="Cambria Math" panose="02040503050406030204" charset="0"/>
                        <a:cs typeface="Cambria Math" panose="02040503050406030204" charset="0"/>
                      </a:rPr>
                      <m:t>𝑁</m:t>
                    </m:r>
                    <m:r>
                      <a:rPr lang="en-US" altLang="zh-CN" sz="1800" i="1">
                        <a:solidFill>
                          <a:schemeClr val="tx1"/>
                        </a:solidFill>
                        <a:latin typeface="Cambria Math" panose="02040503050406030204" charset="0"/>
                        <a:cs typeface="Cambria Math" panose="02040503050406030204" charset="0"/>
                      </a:rPr>
                      <m:t>(</m:t>
                    </m:r>
                    <m:sSub>
                      <m:sSubPr>
                        <m:ctrlPr>
                          <a:rPr lang="en-US" altLang="zh-CN" sz="1800" i="1">
                            <a:solidFill>
                              <a:schemeClr val="tx1"/>
                            </a:solidFill>
                            <a:latin typeface="Cambria Math" panose="02040503050406030204" charset="0"/>
                            <a:cs typeface="Cambria Math" panose="02040503050406030204" charset="0"/>
                          </a:rPr>
                        </m:ctrlPr>
                      </m:sSubPr>
                      <m:e>
                        <m:acc>
                          <m:accPr>
                            <m:ctrlPr>
                              <a:rPr lang="en-US" altLang="zh-CN" sz="1800" i="1">
                                <a:solidFill>
                                  <a:schemeClr val="tx1"/>
                                </a:solidFill>
                                <a:latin typeface="Cambria Math" panose="02040503050406030204" charset="0"/>
                                <a:cs typeface="Cambria Math" panose="02040503050406030204" charset="0"/>
                              </a:rPr>
                            </m:ctrlPr>
                          </m:accPr>
                          <m:e>
                            <m:r>
                              <a:rPr lang="en-US" altLang="zh-CN" sz="1800" i="1">
                                <a:solidFill>
                                  <a:schemeClr val="tx1"/>
                                </a:solidFill>
                                <a:latin typeface="Cambria Math" panose="02040503050406030204" charset="0"/>
                                <a:cs typeface="Cambria Math" panose="02040503050406030204" charset="0"/>
                              </a:rPr>
                              <m:t>𝜃</m:t>
                            </m:r>
                          </m:e>
                        </m:acc>
                      </m:e>
                      <m:sub>
                        <m:r>
                          <a:rPr lang="en-US" altLang="zh-CN" sz="1800" i="1">
                            <a:solidFill>
                              <a:schemeClr val="tx1"/>
                            </a:solidFill>
                            <a:latin typeface="Cambria Math" panose="02040503050406030204" charset="0"/>
                            <a:cs typeface="Cambria Math" panose="02040503050406030204" charset="0"/>
                          </a:rPr>
                          <m:t>𝑆</m:t>
                        </m:r>
                      </m:sub>
                    </m:sSub>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𝑆</m:t>
                    </m:r>
                    <m:r>
                      <a:rPr lang="en-US" altLang="zh-CN" sz="1800" i="1">
                        <a:solidFill>
                          <a:schemeClr val="tx1"/>
                        </a:solidFill>
                        <a:latin typeface="Cambria Math" panose="02040503050406030204" charset="0"/>
                        <a:cs typeface="Cambria Math" panose="02040503050406030204" charset="0"/>
                      </a:rPr>
                      <m:t>)</m:t>
                    </m:r>
                  </m:oMath>
                </a14:m>
                <a:r>
                  <a:rPr lang="en-US" altLang="zh-CN" sz="1800">
                    <a:solidFill>
                      <a:schemeClr val="tx1"/>
                    </a:solidFill>
                    <a:cs typeface="+mn-lt"/>
                  </a:rPr>
                  <a:t>; </a:t>
                </a:r>
                <a14:m>
                  <m:oMath xmlns:m="http://schemas.openxmlformats.org/officeDocument/2006/math">
                    <m:r>
                      <a:rPr lang="en-US" altLang="zh-CN" sz="1800" i="1">
                        <a:solidFill>
                          <a:schemeClr val="tx1"/>
                        </a:solidFill>
                        <a:latin typeface="Cambria Math" panose="02040503050406030204" charset="0"/>
                        <a:cs typeface="Cambria Math" panose="02040503050406030204" charset="0"/>
                      </a:rPr>
                      <m:t>𝜋</m:t>
                    </m:r>
                    <m:r>
                      <a:rPr lang="en-US" altLang="zh-CN" sz="1800" i="1">
                        <a:solidFill>
                          <a:schemeClr val="tx1"/>
                        </a:solidFill>
                        <a:latin typeface="Cambria Math" panose="02040503050406030204" charset="0"/>
                        <a:cs typeface="Cambria Math" panose="02040503050406030204" charset="0"/>
                      </a:rPr>
                      <m:t>(</m:t>
                    </m:r>
                    <m:sSub>
                      <m:sSubPr>
                        <m:ctrlPr>
                          <a:rPr lang="en-US" altLang="zh-CN" sz="1800" i="1">
                            <a:solidFill>
                              <a:schemeClr val="tx1"/>
                            </a:solidFill>
                            <a:latin typeface="Cambria Math" panose="02040503050406030204" charset="0"/>
                            <a:cs typeface="Cambria Math" panose="02040503050406030204" charset="0"/>
                          </a:rPr>
                        </m:ctrlPr>
                      </m:sSubPr>
                      <m:e>
                        <m:r>
                          <a:rPr lang="en-US" altLang="zh-CN" sz="1800" i="1">
                            <a:solidFill>
                              <a:schemeClr val="tx1"/>
                            </a:solidFill>
                            <a:latin typeface="Cambria Math" panose="02040503050406030204" charset="0"/>
                            <a:cs typeface="Cambria Math" panose="02040503050406030204" charset="0"/>
                          </a:rPr>
                          <m:t>𝜃</m:t>
                        </m:r>
                      </m:e>
                      <m:sub>
                        <m:r>
                          <a:rPr lang="en-US" altLang="zh-CN" sz="1800" i="1">
                            <a:solidFill>
                              <a:schemeClr val="tx1"/>
                            </a:solidFill>
                            <a:latin typeface="Cambria Math" panose="02040503050406030204" charset="0"/>
                            <a:cs typeface="Cambria Math" panose="02040503050406030204" charset="0"/>
                          </a:rPr>
                          <m:t>𝑆</m:t>
                        </m:r>
                      </m:sub>
                    </m:sSub>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𝑆</m:t>
                    </m:r>
                    <m:r>
                      <a:rPr lang="en-US" altLang="zh-CN" sz="1800" i="1">
                        <a:solidFill>
                          <a:schemeClr val="tx1"/>
                        </a:solidFill>
                        <a:latin typeface="Cambria Math" panose="02040503050406030204" charset="0"/>
                        <a:ea typeface="MS Mincho" charset="0"/>
                        <a:cs typeface="Cambria Math" panose="02040503050406030204" charset="0"/>
                      </a:rPr>
                      <m:t>)</m:t>
                    </m:r>
                  </m:oMath>
                </a14:m>
                <a:r>
                  <a:rPr lang="en-US" altLang="zh-CN" sz="1800" i="1">
                    <a:solidFill>
                      <a:schemeClr val="tx1"/>
                    </a:solidFill>
                    <a:latin typeface="Cambria Math" panose="02040503050406030204" charset="0"/>
                    <a:ea typeface="MS Mincho" charset="0"/>
                    <a:cs typeface="Cambria Math" panose="02040503050406030204" charset="0"/>
                  </a:rPr>
                  <a:t> </a:t>
                </a:r>
                <a:r>
                  <a:rPr lang="en-US" altLang="zh-CN" sz="1800">
                    <a:solidFill>
                      <a:schemeClr val="tx1"/>
                    </a:solidFill>
                    <a:cs typeface="+mn-lt"/>
                  </a:rPr>
                  <a:t>is a exponential distribution </a:t>
                </a:r>
                <a14:m>
                  <m:oMath xmlns:m="http://schemas.openxmlformats.org/officeDocument/2006/math">
                    <m:r>
                      <a:rPr lang="en-US" altLang="zh-CN" sz="1800" i="1">
                        <a:solidFill>
                          <a:schemeClr val="tx1"/>
                        </a:solidFill>
                        <a:latin typeface="Cambria Math" panose="02040503050406030204" charset="0"/>
                        <a:cs typeface="Cambria Math" panose="02040503050406030204" charset="0"/>
                      </a:rPr>
                      <m:t>𝑒𝑥𝑝</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𝑆</m:t>
                    </m:r>
                    <m:r>
                      <a:rPr lang="en-US" altLang="zh-CN" sz="1800" i="1">
                        <a:solidFill>
                          <a:schemeClr val="tx1"/>
                        </a:solidFill>
                        <a:latin typeface="Cambria Math" panose="02040503050406030204" charset="0"/>
                        <a:cs typeface="Cambria Math" panose="02040503050406030204" charset="0"/>
                      </a:rPr>
                      <m:t>)</m:t>
                    </m:r>
                  </m:oMath>
                </a14:m>
                <a:r>
                  <a:rPr lang="en-US" altLang="zh-CN" sz="1800">
                    <a:solidFill>
                      <a:schemeClr val="tx1"/>
                    </a:solidFill>
                    <a:cs typeface="+mn-lt"/>
                  </a:rPr>
                  <a:t> ; </a:t>
                </a:r>
                <a14:m>
                  <m:oMath xmlns:m="http://schemas.openxmlformats.org/officeDocument/2006/math">
                    <m:r>
                      <a:rPr lang="en-US" altLang="zh-CN" sz="1800" i="1">
                        <a:solidFill>
                          <a:schemeClr val="tx1"/>
                        </a:solidFill>
                        <a:latin typeface="Cambria Math" panose="02040503050406030204" charset="0"/>
                        <a:cs typeface="Cambria Math" panose="02040503050406030204" charset="0"/>
                      </a:rPr>
                      <m:t>𝑝</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𝑆</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𝜆</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𝛼</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𝛽</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m:t>
                    </m:r>
                  </m:oMath>
                </a14:m>
                <a:r>
                  <a:rPr lang="en-US" altLang="zh-CN" sz="1800">
                    <a:solidFill>
                      <a:schemeClr val="tx1"/>
                    </a:solidFill>
                    <a:cs typeface="+mn-lt"/>
                  </a:rPr>
                  <a:t> is a gamma distribution  and finally </a:t>
                </a:r>
                <a14:m>
                  <m:oMath xmlns:m="http://schemas.openxmlformats.org/officeDocument/2006/math">
                    <m:r>
                      <a:rPr lang="en-US" altLang="zh-CN" sz="1800" i="1">
                        <a:solidFill>
                          <a:schemeClr val="tx1"/>
                        </a:solidFill>
                        <a:latin typeface="Cambria Math" panose="02040503050406030204" charset="0"/>
                        <a:cs typeface="Cambria Math" panose="02040503050406030204" charset="0"/>
                      </a:rPr>
                      <m:t>𝛼</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𝑢𝑛𝑖𝑓</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0</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𝑆</m:t>
                    </m:r>
                    <m:r>
                      <a:rPr lang="en-US" altLang="zh-CN" sz="1800" i="1">
                        <a:solidFill>
                          <a:schemeClr val="tx1"/>
                        </a:solidFill>
                        <a:latin typeface="Cambria Math" panose="02040503050406030204" charset="0"/>
                        <a:cs typeface="Cambria Math" panose="02040503050406030204" charset="0"/>
                      </a:rPr>
                      <m:t>)</m:t>
                    </m:r>
                  </m:oMath>
                </a14:m>
                <a:r>
                  <a:rPr lang="en-US" altLang="zh-CN" sz="1800">
                    <a:solidFill>
                      <a:schemeClr val="tx1"/>
                    </a:solidFill>
                    <a:cs typeface="+mn-lt"/>
                  </a:rPr>
                  <a:t>, </a:t>
                </a:r>
                <a14:m>
                  <m:oMath xmlns:m="http://schemas.openxmlformats.org/officeDocument/2006/math">
                    <m:r>
                      <a:rPr lang="en-US" altLang="zh-CN" sz="1800" i="1">
                        <a:solidFill>
                          <a:schemeClr val="tx1"/>
                        </a:solidFill>
                        <a:latin typeface="Cambria Math" panose="02040503050406030204" charset="0"/>
                        <a:cs typeface="Cambria Math" panose="02040503050406030204" charset="0"/>
                      </a:rPr>
                      <m:t>𝛽</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𝑢𝑛𝑖𝑓</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0</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𝑆</m:t>
                    </m:r>
                    <m:r>
                      <a:rPr lang="en-US" altLang="zh-CN" sz="1800" i="1">
                        <a:solidFill>
                          <a:schemeClr val="tx1"/>
                        </a:solidFill>
                        <a:latin typeface="Cambria Math" panose="02040503050406030204" charset="0"/>
                        <a:cs typeface="Cambria Math" panose="02040503050406030204" charset="0"/>
                      </a:rPr>
                      <m:t>)</m:t>
                    </m:r>
                  </m:oMath>
                </a14:m>
                <a:r>
                  <a:rPr lang="en-US" altLang="zh-CN" sz="1800">
                    <a:solidFill>
                      <a:schemeClr val="tx1"/>
                    </a:solidFill>
                    <a:cs typeface="+mn-lt"/>
                  </a:rPr>
                  <a:t>.</a:t>
                </a:r>
                <a:endParaRPr lang="en-US" altLang="zh-CN" sz="1800">
                  <a:solidFill>
                    <a:schemeClr val="tx1"/>
                  </a:solidFill>
                  <a:cs typeface="+mn-lt"/>
                </a:endParaRPr>
              </a:p>
              <a:p>
                <a:pPr algn="l"/>
                <a:endParaRPr lang="en-US" altLang="zh-CN" sz="1800">
                  <a:solidFill>
                    <a:schemeClr val="tx1"/>
                  </a:solidFill>
                  <a:cs typeface="+mn-lt"/>
                </a:endParaRPr>
              </a:p>
            </p:txBody>
          </p:sp>
        </mc:Choice>
        <mc:Fallback>
          <p:sp>
            <p:nvSpPr>
              <p:cNvPr id="3" name="副标题 2"/>
              <p:cNvSpPr>
                <a:spLocks noRot="1" noChangeAspect="1" noMove="1" noResize="1" noEditPoints="1" noAdjustHandles="1" noChangeArrowheads="1" noChangeShapeType="1" noTextEdit="1"/>
              </p:cNvSpPr>
              <p:nvPr>
                <p:ph type="subTitle" idx="1"/>
                <p:custDataLst>
                  <p:tags r:id="rId3"/>
                </p:custDataLst>
              </p:nvPr>
            </p:nvSpPr>
            <p:spPr>
              <a:xfrm>
                <a:off x="1481455" y="1575435"/>
                <a:ext cx="9446260" cy="4632325"/>
              </a:xfr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58775" y="431165"/>
            <a:ext cx="5054600" cy="657860"/>
          </a:xfrm>
        </p:spPr>
        <p:txBody>
          <a:bodyPr>
            <a:noAutofit/>
          </a:bodyPr>
          <a:p>
            <a:r>
              <a:rPr lang="en-US" altLang="zh-CN" sz="2400" b="0">
                <a:cs typeface="+mj-lt"/>
              </a:rPr>
              <a:t>2. Simplified model</a:t>
            </a:r>
            <a:endParaRPr lang="en-US" altLang="zh-CN" sz="2400" b="0">
              <a:cs typeface="+mj-lt"/>
            </a:endParaRPr>
          </a:p>
        </p:txBody>
      </p:sp>
      <mc:AlternateContent xmlns:mc="http://schemas.openxmlformats.org/markup-compatibility/2006">
        <mc:Choice xmlns:a14="http://schemas.microsoft.com/office/drawing/2010/main" Requires="a14">
          <p:sp>
            <p:nvSpPr>
              <p:cNvPr id="3" name="副标题 2"/>
              <p:cNvSpPr>
                <a:spLocks noGrp="1"/>
              </p:cNvSpPr>
              <p:nvPr>
                <p:ph type="subTitle" idx="1"/>
                <p:custDataLst>
                  <p:tags r:id="rId2"/>
                </p:custDataLst>
              </p:nvPr>
            </p:nvSpPr>
            <p:spPr>
              <a:xfrm>
                <a:off x="1481455" y="2103755"/>
                <a:ext cx="9446260" cy="2869565"/>
              </a:xfrm>
            </p:spPr>
            <p:txBody>
              <a:bodyPr>
                <a:normAutofit/>
              </a:bodyPr>
              <a:p>
                <a:pPr algn="l"/>
                <a:r>
                  <a:rPr lang="en-US" altLang="zh-CN" sz="1800">
                    <a:solidFill>
                      <a:schemeClr val="tx1"/>
                    </a:solidFill>
                    <a:cs typeface="+mn-lt"/>
                  </a:rPr>
                  <a:t>We will use Newton’s method to find a local maximizer </a:t>
                </a:r>
                <a14:m>
                  <m:oMath xmlns:m="http://schemas.openxmlformats.org/officeDocument/2006/math">
                    <m:sSub>
                      <m:sSubPr>
                        <m:ctrlPr>
                          <a:rPr lang="en-US" altLang="zh-CN" sz="1800" i="1">
                            <a:solidFill>
                              <a:schemeClr val="tx1"/>
                            </a:solidFill>
                            <a:latin typeface="Cambria Math" panose="02040503050406030204" charset="0"/>
                            <a:cs typeface="Cambria Math" panose="02040503050406030204" charset="0"/>
                          </a:rPr>
                        </m:ctrlPr>
                      </m:sSubPr>
                      <m:e>
                        <m:acc>
                          <m:accPr>
                            <m:ctrlPr>
                              <a:rPr lang="en-US" altLang="zh-CN" sz="1800" i="1">
                                <a:solidFill>
                                  <a:schemeClr val="tx1"/>
                                </a:solidFill>
                                <a:latin typeface="Cambria Math" panose="02040503050406030204" charset="0"/>
                                <a:cs typeface="Cambria Math" panose="02040503050406030204" charset="0"/>
                              </a:rPr>
                            </m:ctrlPr>
                          </m:accPr>
                          <m:e>
                            <m:r>
                              <a:rPr lang="en-US" altLang="zh-CN" sz="1800" i="1">
                                <a:solidFill>
                                  <a:schemeClr val="tx1"/>
                                </a:solidFill>
                                <a:latin typeface="Cambria Math" panose="02040503050406030204" charset="0"/>
                                <a:cs typeface="Cambria Math" panose="02040503050406030204" charset="0"/>
                              </a:rPr>
                              <m:t>𝜃</m:t>
                            </m:r>
                          </m:e>
                        </m:acc>
                      </m:e>
                      <m:sub>
                        <m:r>
                          <a:rPr lang="en-US" altLang="zh-CN" sz="1800" i="1">
                            <a:solidFill>
                              <a:schemeClr val="tx1"/>
                            </a:solidFill>
                            <a:latin typeface="Cambria Math" panose="02040503050406030204" charset="0"/>
                            <a:cs typeface="Cambria Math" panose="02040503050406030204" charset="0"/>
                          </a:rPr>
                          <m:t>𝑆</m:t>
                        </m:r>
                      </m:sub>
                    </m:sSub>
                  </m:oMath>
                </a14:m>
                <a:r>
                  <a:rPr lang="en-US" altLang="zh-CN" sz="1800">
                    <a:solidFill>
                      <a:schemeClr val="tx1"/>
                    </a:solidFill>
                    <a:cs typeface="+mn-lt"/>
                  </a:rPr>
                  <a:t> for the negative log-likelihood. Given an initial estimate of the parameter </a:t>
                </a:r>
                <a14:m>
                  <m:oMath xmlns:m="http://schemas.openxmlformats.org/officeDocument/2006/math">
                    <m:sSubSup>
                      <m:sSubSupPr>
                        <m:ctrlPr>
                          <a:rPr lang="en-US" altLang="zh-CN" sz="1800" i="1">
                            <a:solidFill>
                              <a:schemeClr val="tx1"/>
                            </a:solidFill>
                            <a:latin typeface="Cambria Math" panose="02040503050406030204" charset="0"/>
                            <a:cs typeface="Cambria Math" panose="02040503050406030204" charset="0"/>
                          </a:rPr>
                        </m:ctrlPr>
                      </m:sSubSupPr>
                      <m:e>
                        <m:r>
                          <a:rPr lang="en-US" altLang="zh-CN" sz="1800" i="1">
                            <a:solidFill>
                              <a:schemeClr val="tx1"/>
                            </a:solidFill>
                            <a:latin typeface="Cambria Math" panose="02040503050406030204" charset="0"/>
                            <a:cs typeface="Cambria Math" panose="02040503050406030204" charset="0"/>
                          </a:rPr>
                          <m:t>𝜃</m:t>
                        </m:r>
                      </m:e>
                      <m:sub>
                        <m:r>
                          <a:rPr lang="en-US" altLang="zh-CN" sz="1800" i="1">
                            <a:solidFill>
                              <a:schemeClr val="tx1"/>
                            </a:solidFill>
                            <a:latin typeface="Cambria Math" panose="02040503050406030204" charset="0"/>
                            <a:cs typeface="Cambria Math" panose="02040503050406030204" charset="0"/>
                          </a:rPr>
                          <m:t>𝑆</m:t>
                        </m:r>
                      </m:sub>
                      <m: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0</m:t>
                        </m:r>
                        <m:r>
                          <a:rPr lang="en-US" altLang="zh-CN" sz="1800" i="1">
                            <a:solidFill>
                              <a:schemeClr val="tx1"/>
                            </a:solidFill>
                            <a:latin typeface="Cambria Math" panose="02040503050406030204" charset="0"/>
                            <a:cs typeface="Cambria Math" panose="02040503050406030204" charset="0"/>
                          </a:rPr>
                          <m:t>)</m:t>
                        </m:r>
                      </m:sup>
                    </m:sSubSup>
                  </m:oMath>
                </a14:m>
                <a:r>
                  <a:rPr lang="en-US" altLang="zh-CN" sz="1800">
                    <a:solidFill>
                      <a:schemeClr val="tx1"/>
                    </a:solidFill>
                    <a:cs typeface="+mn-lt"/>
                  </a:rPr>
                  <a:t> , the algorithm proceeds by iterative updating:</a:t>
                </a:r>
                <a:endParaRPr lang="en-US" altLang="zh-CN" sz="1800">
                  <a:solidFill>
                    <a:schemeClr val="tx1"/>
                  </a:solidFill>
                  <a:cs typeface="+mn-lt"/>
                </a:endParaRPr>
              </a:p>
              <a:p>
                <a:pPr algn="l"/>
                <a14:m>
                  <m:oMathPara xmlns:m="http://schemas.openxmlformats.org/officeDocument/2006/math">
                    <m:oMathParaPr>
                      <m:jc m:val="centerGroup"/>
                    </m:oMathParaPr>
                    <m:oMath xmlns:m="http://schemas.openxmlformats.org/officeDocument/2006/math">
                      <m:sSubSup>
                        <m:sSubSupPr>
                          <m:ctrlPr>
                            <a:rPr lang="en-US" altLang="zh-CN" sz="1800" i="1">
                              <a:solidFill>
                                <a:schemeClr val="tx1"/>
                              </a:solidFill>
                              <a:latin typeface="Cambria Math" panose="02040503050406030204" charset="0"/>
                              <a:cs typeface="Cambria Math" panose="02040503050406030204" charset="0"/>
                            </a:rPr>
                          </m:ctrlPr>
                        </m:sSubSupPr>
                        <m:e>
                          <m:r>
                            <a:rPr lang="en-US" altLang="zh-CN" sz="1800" i="1">
                              <a:solidFill>
                                <a:schemeClr val="tx1"/>
                              </a:solidFill>
                              <a:latin typeface="Cambria Math" panose="02040503050406030204" charset="0"/>
                              <a:cs typeface="Cambria Math" panose="02040503050406030204" charset="0"/>
                            </a:rPr>
                            <m:t>𝜃</m:t>
                          </m:r>
                        </m:e>
                        <m:sub>
                          <m:r>
                            <a:rPr lang="en-US" altLang="zh-CN" sz="1800" i="1">
                              <a:solidFill>
                                <a:schemeClr val="tx1"/>
                              </a:solidFill>
                              <a:latin typeface="Cambria Math" panose="02040503050406030204" charset="0"/>
                              <a:cs typeface="Cambria Math" panose="02040503050406030204" charset="0"/>
                            </a:rPr>
                            <m:t>𝑆</m:t>
                          </m:r>
                        </m:sub>
                        <m: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𝑡</m:t>
                          </m:r>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1</m:t>
                          </m:r>
                          <m:r>
                            <a:rPr lang="en-US" altLang="zh-CN" sz="1800" i="1">
                              <a:solidFill>
                                <a:schemeClr val="tx1"/>
                              </a:solidFill>
                              <a:latin typeface="Cambria Math" panose="02040503050406030204" charset="0"/>
                              <a:cs typeface="Cambria Math" panose="02040503050406030204" charset="0"/>
                            </a:rPr>
                            <m:t>)</m:t>
                          </m:r>
                        </m:sup>
                      </m:sSubSup>
                      <m:r>
                        <a:rPr lang="en-US" altLang="zh-CN" sz="1800" i="1">
                          <a:solidFill>
                            <a:schemeClr val="tx1"/>
                          </a:solidFill>
                          <a:latin typeface="Cambria Math" panose="02040503050406030204" charset="0"/>
                          <a:cs typeface="Cambria Math" panose="02040503050406030204" charset="0"/>
                        </a:rPr>
                        <m:t>←</m:t>
                      </m:r>
                      <m:sSubSup>
                        <m:sSubSupPr>
                          <m:ctrlPr>
                            <a:rPr lang="en-US" altLang="zh-CN" sz="1800" i="1">
                              <a:solidFill>
                                <a:schemeClr val="tx1"/>
                              </a:solidFill>
                              <a:latin typeface="Cambria Math" panose="02040503050406030204" charset="0"/>
                              <a:cs typeface="Cambria Math" panose="02040503050406030204" charset="0"/>
                            </a:rPr>
                          </m:ctrlPr>
                        </m:sSubSupPr>
                        <m:e>
                          <m:r>
                            <a:rPr lang="en-US" altLang="zh-CN" sz="1800" i="1">
                              <a:solidFill>
                                <a:schemeClr val="tx1"/>
                              </a:solidFill>
                              <a:latin typeface="Cambria Math" panose="02040503050406030204" charset="0"/>
                              <a:cs typeface="Cambria Math" panose="02040503050406030204" charset="0"/>
                            </a:rPr>
                            <m:t>𝜃</m:t>
                          </m:r>
                        </m:e>
                        <m:sub>
                          <m:r>
                            <a:rPr lang="en-US" altLang="zh-CN" sz="1800" i="1">
                              <a:solidFill>
                                <a:schemeClr val="tx1"/>
                              </a:solidFill>
                              <a:latin typeface="Cambria Math" panose="02040503050406030204" charset="0"/>
                              <a:cs typeface="Cambria Math" panose="02040503050406030204" charset="0"/>
                            </a:rPr>
                            <m:t>𝑆</m:t>
                          </m:r>
                        </m:sub>
                        <m: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𝑡</m:t>
                          </m:r>
                          <m:r>
                            <a:rPr lang="en-US" altLang="zh-CN" sz="1800" i="1">
                              <a:solidFill>
                                <a:schemeClr val="tx1"/>
                              </a:solidFill>
                              <a:latin typeface="Cambria Math" panose="02040503050406030204" charset="0"/>
                              <a:cs typeface="Cambria Math" panose="02040503050406030204" charset="0"/>
                            </a:rPr>
                            <m:t>)</m:t>
                          </m:r>
                        </m:sup>
                      </m:sSub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m:t>
                      </m:r>
                      <m:sSup>
                        <m:sSupPr>
                          <m:ctrlPr>
                            <a:rPr lang="en-US" altLang="zh-CN" sz="1800" i="1">
                              <a:solidFill>
                                <a:schemeClr val="tx1"/>
                              </a:solidFill>
                              <a:latin typeface="Cambria Math" panose="02040503050406030204" charset="0"/>
                              <a:cs typeface="Cambria Math" panose="02040503050406030204" charset="0"/>
                            </a:rPr>
                          </m:ctrlPr>
                        </m:sSupPr>
                        <m:e>
                          <m:r>
                            <a:rPr lang="en-US" altLang="zh-CN" sz="1800" i="1">
                              <a:solidFill>
                                <a:schemeClr val="tx1"/>
                              </a:solidFill>
                              <a:latin typeface="Cambria Math" panose="02040503050406030204" charset="0"/>
                              <a:cs typeface="Cambria Math" panose="02040503050406030204" charset="0"/>
                            </a:rPr>
                            <m:t>ℎ</m:t>
                          </m:r>
                        </m:e>
                        <m: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2</m:t>
                          </m:r>
                          <m:r>
                            <a:rPr lang="en-US" altLang="zh-CN" sz="1800" i="1">
                              <a:solidFill>
                                <a:schemeClr val="tx1"/>
                              </a:solidFill>
                              <a:latin typeface="Cambria Math" panose="02040503050406030204" charset="0"/>
                              <a:cs typeface="Cambria Math" panose="02040503050406030204" charset="0"/>
                            </a:rPr>
                            <m:t>)</m:t>
                          </m:r>
                        </m:sup>
                      </m:sSup>
                      <m:r>
                        <a:rPr lang="en-US" altLang="zh-CN" sz="1800" i="1">
                          <a:solidFill>
                            <a:schemeClr val="tx1"/>
                          </a:solidFill>
                          <a:latin typeface="Cambria Math" panose="02040503050406030204" charset="0"/>
                          <a:cs typeface="Cambria Math" panose="02040503050406030204" charset="0"/>
                        </a:rPr>
                        <m:t>(</m:t>
                      </m:r>
                      <m:sSubSup>
                        <m:sSubSupPr>
                          <m:ctrlPr>
                            <a:rPr lang="en-US" altLang="zh-CN" sz="1800" i="1">
                              <a:solidFill>
                                <a:schemeClr val="tx1"/>
                              </a:solidFill>
                              <a:latin typeface="Cambria Math" panose="02040503050406030204" charset="0"/>
                              <a:cs typeface="Cambria Math" panose="02040503050406030204" charset="0"/>
                            </a:rPr>
                          </m:ctrlPr>
                        </m:sSubSupPr>
                        <m:e>
                          <m:r>
                            <a:rPr lang="en-US" altLang="zh-CN" sz="1800" i="1">
                              <a:solidFill>
                                <a:schemeClr val="tx1"/>
                              </a:solidFill>
                              <a:latin typeface="Cambria Math" panose="02040503050406030204" charset="0"/>
                              <a:cs typeface="Cambria Math" panose="02040503050406030204" charset="0"/>
                            </a:rPr>
                            <m:t>𝜃</m:t>
                          </m:r>
                        </m:e>
                        <m:sub>
                          <m:r>
                            <a:rPr lang="en-US" altLang="zh-CN" sz="1800" i="1">
                              <a:solidFill>
                                <a:schemeClr val="tx1"/>
                              </a:solidFill>
                              <a:latin typeface="Cambria Math" panose="02040503050406030204" charset="0"/>
                              <a:cs typeface="Cambria Math" panose="02040503050406030204" charset="0"/>
                            </a:rPr>
                            <m:t>𝑆</m:t>
                          </m:r>
                        </m:sub>
                        <m: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𝑡</m:t>
                          </m:r>
                          <m:r>
                            <a:rPr lang="en-US" altLang="zh-CN" sz="1800" i="1">
                              <a:solidFill>
                                <a:schemeClr val="tx1"/>
                              </a:solidFill>
                              <a:latin typeface="Cambria Math" panose="02040503050406030204" charset="0"/>
                              <a:cs typeface="Cambria Math" panose="02040503050406030204" charset="0"/>
                            </a:rPr>
                            <m:t>)</m:t>
                          </m:r>
                        </m:sup>
                      </m:sSubSup>
                      <m:r>
                        <a:rPr lang="en-US" altLang="zh-CN" sz="1800" i="1">
                          <a:solidFill>
                            <a:schemeClr val="tx1"/>
                          </a:solidFill>
                          <a:latin typeface="Cambria Math" panose="02040503050406030204" charset="0"/>
                          <a:cs typeface="Cambria Math" panose="02040503050406030204" charset="0"/>
                        </a:rPr>
                        <m:t>)</m:t>
                      </m:r>
                      <m:sSup>
                        <m:sSupPr>
                          <m:ctrlPr>
                            <a:rPr lang="en-US" altLang="zh-CN" sz="1800" i="1">
                              <a:solidFill>
                                <a:schemeClr val="tx1"/>
                              </a:solidFill>
                              <a:latin typeface="Cambria Math" panose="02040503050406030204" charset="0"/>
                              <a:cs typeface="Cambria Math" panose="02040503050406030204" charset="0"/>
                            </a:rPr>
                          </m:ctrlPr>
                        </m:sSupPr>
                        <m:e>
                          <m:r>
                            <a:rPr lang="en-US" altLang="zh-CN" sz="1800" i="1">
                              <a:solidFill>
                                <a:schemeClr val="tx1"/>
                              </a:solidFill>
                              <a:latin typeface="Cambria Math" panose="02040503050406030204" charset="0"/>
                              <a:cs typeface="Cambria Math" panose="02040503050406030204" charset="0"/>
                            </a:rPr>
                            <m:t>]</m:t>
                          </m:r>
                        </m:e>
                        <m: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1</m:t>
                          </m:r>
                        </m:sup>
                      </m:sSup>
                      <m:sSup>
                        <m:sSupPr>
                          <m:ctrlPr>
                            <a:rPr lang="en-US" altLang="zh-CN" sz="1800" i="1">
                              <a:solidFill>
                                <a:schemeClr val="tx1"/>
                              </a:solidFill>
                              <a:latin typeface="Cambria Math" panose="02040503050406030204" charset="0"/>
                              <a:cs typeface="Cambria Math" panose="02040503050406030204" charset="0"/>
                            </a:rPr>
                          </m:ctrlPr>
                        </m:sSupPr>
                        <m:e>
                          <m:r>
                            <a:rPr lang="en-US" altLang="zh-CN" sz="1800" i="1">
                              <a:solidFill>
                                <a:schemeClr val="tx1"/>
                              </a:solidFill>
                              <a:latin typeface="Cambria Math" panose="02040503050406030204" charset="0"/>
                              <a:cs typeface="Cambria Math" panose="02040503050406030204" charset="0"/>
                            </a:rPr>
                            <m:t>ℎ</m:t>
                          </m:r>
                        </m:e>
                        <m: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1</m:t>
                          </m:r>
                          <m:r>
                            <a:rPr lang="en-US" altLang="zh-CN" sz="1800" i="1">
                              <a:solidFill>
                                <a:schemeClr val="tx1"/>
                              </a:solidFill>
                              <a:latin typeface="Cambria Math" panose="02040503050406030204" charset="0"/>
                              <a:cs typeface="Cambria Math" panose="02040503050406030204" charset="0"/>
                            </a:rPr>
                            <m:t>)</m:t>
                          </m:r>
                        </m:sup>
                      </m:sSup>
                      <m:r>
                        <a:rPr lang="en-US" altLang="zh-CN" sz="1800" i="1">
                          <a:solidFill>
                            <a:schemeClr val="tx1"/>
                          </a:solidFill>
                          <a:latin typeface="Cambria Math" panose="02040503050406030204" charset="0"/>
                          <a:cs typeface="Cambria Math" panose="02040503050406030204" charset="0"/>
                        </a:rPr>
                        <m:t>(</m:t>
                      </m:r>
                      <m:sSubSup>
                        <m:sSubSupPr>
                          <m:ctrlPr>
                            <a:rPr lang="en-US" altLang="zh-CN" sz="1800" i="1">
                              <a:solidFill>
                                <a:schemeClr val="tx1"/>
                              </a:solidFill>
                              <a:latin typeface="Cambria Math" panose="02040503050406030204" charset="0"/>
                              <a:cs typeface="Cambria Math" panose="02040503050406030204" charset="0"/>
                            </a:rPr>
                          </m:ctrlPr>
                        </m:sSubSupPr>
                        <m:e>
                          <m:r>
                            <a:rPr lang="en-US" altLang="zh-CN" sz="1800" i="1">
                              <a:solidFill>
                                <a:schemeClr val="tx1"/>
                              </a:solidFill>
                              <a:latin typeface="Cambria Math" panose="02040503050406030204" charset="0"/>
                              <a:cs typeface="Cambria Math" panose="02040503050406030204" charset="0"/>
                            </a:rPr>
                            <m:t>𝜃</m:t>
                          </m:r>
                        </m:e>
                        <m:sub>
                          <m:r>
                            <a:rPr lang="en-US" altLang="zh-CN" sz="1800" i="1">
                              <a:solidFill>
                                <a:schemeClr val="tx1"/>
                              </a:solidFill>
                              <a:latin typeface="Cambria Math" panose="02040503050406030204" charset="0"/>
                              <a:cs typeface="Cambria Math" panose="02040503050406030204" charset="0"/>
                            </a:rPr>
                            <m:t>𝑆</m:t>
                          </m:r>
                        </m:sub>
                        <m:sup>
                          <m:r>
                            <a:rPr lang="en-US" altLang="zh-CN" sz="1800" i="1">
                              <a:solidFill>
                                <a:schemeClr val="tx1"/>
                              </a:solidFill>
                              <a:latin typeface="Cambria Math" panose="02040503050406030204" charset="0"/>
                              <a:cs typeface="Cambria Math" panose="02040503050406030204" charset="0"/>
                            </a:rPr>
                            <m:t>(</m:t>
                          </m:r>
                          <m:r>
                            <a:rPr lang="en-US" altLang="zh-CN" sz="1800" i="1">
                              <a:solidFill>
                                <a:schemeClr val="tx1"/>
                              </a:solidFill>
                              <a:latin typeface="Cambria Math" panose="02040503050406030204" charset="0"/>
                              <a:cs typeface="Cambria Math" panose="02040503050406030204" charset="0"/>
                            </a:rPr>
                            <m:t>𝑡</m:t>
                          </m:r>
                          <m:r>
                            <a:rPr lang="en-US" altLang="zh-CN" sz="1800" i="1">
                              <a:solidFill>
                                <a:schemeClr val="tx1"/>
                              </a:solidFill>
                              <a:latin typeface="Cambria Math" panose="02040503050406030204" charset="0"/>
                              <a:cs typeface="Cambria Math" panose="02040503050406030204" charset="0"/>
                            </a:rPr>
                            <m:t>)</m:t>
                          </m:r>
                        </m:sup>
                      </m:sSubSup>
                      <m:r>
                        <a:rPr lang="en-US" altLang="zh-CN" sz="1800" i="1">
                          <a:solidFill>
                            <a:schemeClr val="tx1"/>
                          </a:solidFill>
                          <a:latin typeface="Cambria Math" panose="02040503050406030204" charset="0"/>
                          <a:cs typeface="Cambria Math" panose="02040503050406030204" charset="0"/>
                        </a:rPr>
                        <m:t>)</m:t>
                      </m:r>
                    </m:oMath>
                  </m:oMathPara>
                </a14:m>
                <a:endParaRPr lang="en-US" altLang="zh-CN" sz="1800" i="1">
                  <a:solidFill>
                    <a:schemeClr val="tx1"/>
                  </a:solidFill>
                  <a:latin typeface="Cambria Math" panose="02040503050406030204" charset="0"/>
                  <a:cs typeface="Cambria Math" panose="02040503050406030204" charset="0"/>
                </a:endParaRPr>
              </a:p>
              <a:p>
                <a:pPr algn="l"/>
                <a:r>
                  <a:rPr lang="en-US" altLang="zh-CN" sz="1800">
                    <a:solidFill>
                      <a:schemeClr val="tx1"/>
                    </a:solidFill>
                    <a:cs typeface="+mn-lt"/>
                  </a:rPr>
                  <a:t>Here we use 20 iterative updates to find a local maximum.</a:t>
                </a:r>
                <a:endParaRPr lang="en-US" altLang="zh-CN" sz="1800">
                  <a:solidFill>
                    <a:schemeClr val="tx1"/>
                  </a:solidFill>
                  <a:cs typeface="+mn-lt"/>
                </a:endParaRPr>
              </a:p>
            </p:txBody>
          </p:sp>
        </mc:Choice>
        <mc:Fallback>
          <p:sp>
            <p:nvSpPr>
              <p:cNvPr id="3" name="副标题 2"/>
              <p:cNvSpPr>
                <a:spLocks noRot="1" noChangeAspect="1" noMove="1" noResize="1" noEditPoints="1" noAdjustHandles="1" noChangeArrowheads="1" noChangeShapeType="1" noTextEdit="1"/>
              </p:cNvSpPr>
              <p:nvPr>
                <p:ph type="subTitle" idx="1"/>
                <p:custDataLst>
                  <p:tags r:id="rId3"/>
                </p:custDataLst>
              </p:nvPr>
            </p:nvSpPr>
            <p:spPr>
              <a:xfrm>
                <a:off x="1481455" y="2103755"/>
                <a:ext cx="9446260" cy="2869565"/>
              </a:xfr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2175" y="499745"/>
            <a:ext cx="5448935" cy="767080"/>
          </a:xfrm>
        </p:spPr>
        <p:txBody>
          <a:bodyPr>
            <a:normAutofit/>
          </a:bodyPr>
          <a:p>
            <a:r>
              <a:rPr lang="en-US" altLang="zh-CN" sz="2665" b="0">
                <a:cs typeface="+mj-lt"/>
              </a:rPr>
              <a:t>3. Simulation study results</a:t>
            </a:r>
            <a:endParaRPr lang="en-US" altLang="zh-CN" sz="2665" b="0">
              <a:cs typeface="+mj-lt"/>
            </a:endParaRPr>
          </a:p>
        </p:txBody>
      </p:sp>
      <p:sp>
        <p:nvSpPr>
          <p:cNvPr id="3" name="文本占位符 2"/>
          <p:cNvSpPr>
            <a:spLocks noGrp="1"/>
          </p:cNvSpPr>
          <p:nvPr>
            <p:ph type="body" idx="1"/>
          </p:nvPr>
        </p:nvSpPr>
        <p:spPr>
          <a:xfrm>
            <a:off x="798830" y="2204085"/>
            <a:ext cx="9660255" cy="2222500"/>
          </a:xfrm>
        </p:spPr>
        <p:txBody>
          <a:bodyPr/>
          <a:p>
            <a:r>
              <a:rPr lang="en-US" altLang="zh-CN">
                <a:solidFill>
                  <a:schemeClr val="tx1"/>
                </a:solidFill>
              </a:rPr>
              <a:t>After solving for the posterior distribution in each literative updates, the complexity of the final form is significantly reduced using Laplace approximation. However we still need to use Metropolis hastings algorithm with log-normal and normal proposal to sample from posterior.</a:t>
            </a:r>
            <a:endParaRPr lang="en-US" altLang="zh-CN">
              <a:solidFill>
                <a:schemeClr val="tx1"/>
              </a:solidFill>
            </a:endParaRPr>
          </a:p>
          <a:p>
            <a:endParaRPr lang="en-US" altLang="zh-CN">
              <a:solidFill>
                <a:schemeClr val="tx1"/>
              </a:solidFill>
              <a:latin typeface="Cambria Math" panose="0204050305040603020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6145" y="692785"/>
            <a:ext cx="4899660" cy="553085"/>
          </a:xfrm>
        </p:spPr>
        <p:txBody>
          <a:bodyPr/>
          <a:p>
            <a:r>
              <a:rPr lang="en-US" altLang="zh-CN" sz="2400" b="0">
                <a:cs typeface="+mj-lt"/>
                <a:sym typeface="+mn-ea"/>
              </a:rPr>
              <a:t>3. Simulation study results</a:t>
            </a:r>
            <a:endParaRPr lang="zh-CN" altLang="en-US" sz="2400"/>
          </a:p>
        </p:txBody>
      </p:sp>
      <p:sp>
        <p:nvSpPr>
          <p:cNvPr id="3" name="文本占位符 2"/>
          <p:cNvSpPr>
            <a:spLocks noGrp="1"/>
          </p:cNvSpPr>
          <p:nvPr>
            <p:ph type="body" idx="1"/>
          </p:nvPr>
        </p:nvSpPr>
        <p:spPr>
          <a:xfrm>
            <a:off x="1384300" y="1339215"/>
            <a:ext cx="5041900" cy="1552575"/>
          </a:xfrm>
        </p:spPr>
        <p:txBody>
          <a:bodyPr/>
          <a:p>
            <a:r>
              <a:rPr lang="zh-CN" altLang="en-US">
                <a:solidFill>
                  <a:schemeClr val="tx1"/>
                </a:solidFill>
                <a:cs typeface="+mn-lt"/>
              </a:rPr>
              <a:t>◾</a:t>
            </a:r>
            <a:r>
              <a:rPr lang="en-US" altLang="zh-CN">
                <a:solidFill>
                  <a:schemeClr val="tx1"/>
                </a:solidFill>
                <a:cs typeface="+mn-lt"/>
              </a:rPr>
              <a:t>Histogram: n=100, true value S=4, total iterative update: 40000, burn in period: 1000</a:t>
            </a:r>
            <a:endParaRPr lang="en-US" altLang="zh-CN">
              <a:solidFill>
                <a:schemeClr val="tx1"/>
              </a:solidFill>
              <a:cs typeface="+mn-lt"/>
            </a:endParaRPr>
          </a:p>
          <a:p>
            <a:endParaRPr lang="en-US" altLang="zh-CN">
              <a:solidFill>
                <a:schemeClr val="tx1"/>
              </a:solidFill>
              <a:cs typeface="+mn-lt"/>
            </a:endParaRPr>
          </a:p>
        </p:txBody>
      </p:sp>
      <p:pic>
        <p:nvPicPr>
          <p:cNvPr id="21" name="Picture"/>
          <p:cNvPicPr>
            <a:picLocks noChangeAspect="1" noChangeArrowheads="1"/>
          </p:cNvPicPr>
          <p:nvPr/>
        </p:nvPicPr>
        <p:blipFill>
          <a:blip r:embed="rId1"/>
          <a:stretch>
            <a:fillRect/>
          </a:stretch>
        </p:blipFill>
        <p:spPr>
          <a:xfrm>
            <a:off x="1080770" y="2473960"/>
            <a:ext cx="5118735" cy="3809365"/>
          </a:xfrm>
          <a:prstGeom prst="rect">
            <a:avLst/>
          </a:prstGeom>
          <a:noFill/>
          <a:ln w="9525">
            <a:noFill/>
          </a:ln>
        </p:spPr>
      </p:pic>
      <p:sp>
        <p:nvSpPr>
          <p:cNvPr id="4" name="文本框 3"/>
          <p:cNvSpPr txBox="1"/>
          <p:nvPr/>
        </p:nvSpPr>
        <p:spPr>
          <a:xfrm>
            <a:off x="7302500" y="1245870"/>
            <a:ext cx="4128770" cy="3023235"/>
          </a:xfrm>
          <a:prstGeom prst="rect">
            <a:avLst/>
          </a:prstGeom>
          <a:noFill/>
        </p:spPr>
        <p:txBody>
          <a:bodyPr wrap="square" rtlCol="0">
            <a:noAutofit/>
          </a:bodyPr>
          <a:p>
            <a:pPr indent="0" fontAlgn="auto">
              <a:lnSpc>
                <a:spcPct val="150000"/>
              </a:lnSpc>
            </a:pPr>
            <a:r>
              <a:rPr lang="en-US" altLang="zh-CN"/>
              <a:t>Histograms from using Classical Gibbs algorithm and simplified Laplace algorithm suggest that </a:t>
            </a:r>
            <a:r>
              <a:rPr lang="en-US" altLang="zh-CN">
                <a:solidFill>
                  <a:schemeClr val="accent1"/>
                </a:solidFill>
              </a:rPr>
              <a:t>with just a reasonable number of observations</a:t>
            </a:r>
            <a:r>
              <a:rPr lang="en-US" altLang="zh-CN"/>
              <a:t>, the posterior distribution is very well approximated by the simplified Laplace algorithm. But the 95% credible interval is wider using the Laplace algorithm.</a:t>
            </a:r>
            <a:endParaRPr lang="en-US" altLang="zh-CN"/>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6145" y="692785"/>
            <a:ext cx="4899660" cy="553085"/>
          </a:xfrm>
        </p:spPr>
        <p:txBody>
          <a:bodyPr/>
          <a:p>
            <a:r>
              <a:rPr lang="en-US" altLang="zh-CN" sz="2400" b="0">
                <a:cs typeface="+mj-lt"/>
                <a:sym typeface="+mn-ea"/>
              </a:rPr>
              <a:t>3. Simulation study results</a:t>
            </a:r>
            <a:endParaRPr lang="zh-CN" altLang="en-US" sz="2400"/>
          </a:p>
        </p:txBody>
      </p:sp>
      <p:sp>
        <p:nvSpPr>
          <p:cNvPr id="3" name="文本占位符 2"/>
          <p:cNvSpPr>
            <a:spLocks noGrp="1"/>
          </p:cNvSpPr>
          <p:nvPr>
            <p:ph type="body" idx="1"/>
          </p:nvPr>
        </p:nvSpPr>
        <p:spPr>
          <a:xfrm>
            <a:off x="1384300" y="1539240"/>
            <a:ext cx="5041900" cy="1552575"/>
          </a:xfrm>
        </p:spPr>
        <p:txBody>
          <a:bodyPr/>
          <a:p>
            <a:r>
              <a:rPr lang="zh-CN" altLang="en-US">
                <a:solidFill>
                  <a:schemeClr val="tx1"/>
                </a:solidFill>
                <a:cs typeface="+mn-lt"/>
              </a:rPr>
              <a:t>◾</a:t>
            </a:r>
            <a:r>
              <a:rPr lang="en-US" altLang="zh-CN">
                <a:solidFill>
                  <a:schemeClr val="tx1"/>
                </a:solidFill>
                <a:cs typeface="+mn-lt"/>
              </a:rPr>
              <a:t>Convergency rate</a:t>
            </a:r>
            <a:endParaRPr lang="en-US" altLang="zh-CN">
              <a:solidFill>
                <a:schemeClr val="tx1"/>
              </a:solidFill>
              <a:cs typeface="+mn-lt"/>
            </a:endParaRPr>
          </a:p>
        </p:txBody>
      </p:sp>
      <p:sp>
        <p:nvSpPr>
          <p:cNvPr id="4" name="文本框 3"/>
          <p:cNvSpPr txBox="1"/>
          <p:nvPr/>
        </p:nvSpPr>
        <p:spPr>
          <a:xfrm>
            <a:off x="7052310" y="1474470"/>
            <a:ext cx="4128770" cy="3023235"/>
          </a:xfrm>
          <a:prstGeom prst="rect">
            <a:avLst/>
          </a:prstGeom>
          <a:noFill/>
        </p:spPr>
        <p:txBody>
          <a:bodyPr wrap="square" rtlCol="0">
            <a:noAutofit/>
          </a:bodyPr>
          <a:p>
            <a:pPr indent="0" fontAlgn="auto">
              <a:lnSpc>
                <a:spcPct val="150000"/>
              </a:lnSpc>
            </a:pPr>
            <a:r>
              <a:rPr lang="en-US" altLang="zh-CN"/>
              <a:t>Scatter plots of the first 1000 iterations of the Classical Gibbs algorithm and the simplified Laplace algorithm. Those plots suggest that </a:t>
            </a:r>
            <a:r>
              <a:rPr lang="en-US" altLang="zh-CN">
                <a:solidFill>
                  <a:schemeClr val="accent1"/>
                </a:solidFill>
              </a:rPr>
              <a:t>the chain indeed converges more rapidly to the stationary distribution using Laplace algorithm.</a:t>
            </a:r>
            <a:endParaRPr lang="en-US" altLang="zh-CN">
              <a:solidFill>
                <a:schemeClr val="accent1"/>
              </a:solidFill>
            </a:endParaRPr>
          </a:p>
        </p:txBody>
      </p:sp>
      <p:pic>
        <p:nvPicPr>
          <p:cNvPr id="24" name="Picture"/>
          <p:cNvPicPr>
            <a:picLocks noChangeAspect="1" noChangeArrowheads="1"/>
          </p:cNvPicPr>
          <p:nvPr/>
        </p:nvPicPr>
        <p:blipFill>
          <a:blip r:embed="rId1"/>
          <a:stretch>
            <a:fillRect/>
          </a:stretch>
        </p:blipFill>
        <p:spPr>
          <a:xfrm>
            <a:off x="1227455" y="2187575"/>
            <a:ext cx="5198745" cy="3695700"/>
          </a:xfrm>
          <a:prstGeom prst="rect">
            <a:avLst/>
          </a:prstGeom>
          <a:noFill/>
          <a:ln w="9525">
            <a:noFill/>
          </a:ln>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commondata" val="eyJoZGlkIjoiMzEwNTM5NzYwMDRjMzkwZTVkZjY2ODkwMGIxNGU0OTU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4190</Words>
  <Application>WPS 演示</Application>
  <PresentationFormat>宽屏</PresentationFormat>
  <Paragraphs>77</Paragraphs>
  <Slides>10</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Wingdings</vt:lpstr>
      <vt:lpstr>微软雅黑</vt:lpstr>
      <vt:lpstr>Arial Unicode MS</vt:lpstr>
      <vt:lpstr>Calibri</vt:lpstr>
      <vt:lpstr>华文宋体</vt:lpstr>
      <vt:lpstr>方正舒体</vt:lpstr>
      <vt:lpstr>Calibri Light</vt:lpstr>
      <vt:lpstr>Cambria Math</vt:lpstr>
      <vt:lpstr>MS Mincho</vt:lpstr>
      <vt:lpstr>Segoe Print</vt:lpstr>
      <vt:lpstr>WPS</vt:lpstr>
      <vt:lpstr>PowerPoint 演示文稿</vt:lpstr>
      <vt:lpstr>Report on  ‘Laplace Expansions in Markov Chain Monte Carlo Algorithm’</vt:lpstr>
      <vt:lpstr>1. Summary of the contributions</vt:lpstr>
      <vt:lpstr>1. Summary of the contributions</vt:lpstr>
      <vt:lpstr>2. Simplified model</vt:lpstr>
      <vt:lpstr>2. Simplified model</vt:lpstr>
      <vt:lpstr>PowerPoint 演示文稿</vt:lpstr>
      <vt:lpstr>3. Simulation study results</vt:lpstr>
      <vt:lpstr>3. Simulation study 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改变自己</cp:lastModifiedBy>
  <cp:revision>157</cp:revision>
  <dcterms:created xsi:type="dcterms:W3CDTF">2019-06-19T02:08:00Z</dcterms:created>
  <dcterms:modified xsi:type="dcterms:W3CDTF">2024-03-05T00:58:52Z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18E4EF55037A40C5AE840BC4E54B23AC_11</vt:lpwstr>
  </property>
</Properties>
</file>