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70" r:id="rId4"/>
    <p:sldId id="282" r:id="rId5"/>
    <p:sldId id="283" r:id="rId6"/>
    <p:sldId id="274" r:id="rId7"/>
    <p:sldId id="275" r:id="rId8"/>
    <p:sldId id="276" r:id="rId9"/>
    <p:sldId id="278" r:id="rId10"/>
    <p:sldId id="269" r:id="rId11"/>
    <p:sldId id="289" r:id="rId12"/>
    <p:sldId id="287" r:id="rId13"/>
    <p:sldId id="288" r:id="rId14"/>
    <p:sldId id="290" r:id="rId15"/>
    <p:sldId id="285" r:id="rId16"/>
    <p:sldId id="295" r:id="rId17"/>
    <p:sldId id="29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Yutong" initials="ZY" lastIdx="1" clrIdx="0">
    <p:extLst>
      <p:ext uri="{19B8F6BF-5375-455C-9EA6-DF929625EA0E}">
        <p15:presenceInfo xmlns:p15="http://schemas.microsoft.com/office/powerpoint/2012/main" userId="Zheng, Yut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63" autoAdjust="0"/>
  </p:normalViewPr>
  <p:slideViewPr>
    <p:cSldViewPr snapToGrid="0">
      <p:cViewPr varScale="1">
        <p:scale>
          <a:sx n="73" d="100"/>
          <a:sy n="73" d="100"/>
        </p:scale>
        <p:origin x="1483"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64894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005354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41469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31938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5644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78939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ad02441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ad024416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solidFill>
                <a:srgbClr val="3D3D3D"/>
              </a:solidFill>
              <a:highlight>
                <a:srgbClr val="FFFFFF"/>
              </a:highlight>
              <a:latin typeface="Arial"/>
              <a:ea typeface="Arial"/>
              <a:cs typeface="Arial"/>
              <a:sym typeface="Arial"/>
            </a:endParaRPr>
          </a:p>
        </p:txBody>
      </p:sp>
      <p:sp>
        <p:nvSpPr>
          <p:cNvPr id="194" name="Google Shape;194;g41ad024416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12396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2682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82877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81215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378065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03577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936845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1ad02441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1ad02441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41ad02441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95119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60480"/>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DAT 500S Module 11 </a:t>
            </a:r>
            <a:endParaRPr dirty="0"/>
          </a:p>
        </p:txBody>
      </p:sp>
      <p:sp>
        <p:nvSpPr>
          <p:cNvPr id="89" name="Google Shape;89;p13"/>
          <p:cNvSpPr txBox="1">
            <a:spLocks noGrp="1"/>
          </p:cNvSpPr>
          <p:nvPr>
            <p:ph type="subTitle" idx="1"/>
          </p:nvPr>
        </p:nvSpPr>
        <p:spPr>
          <a:xfrm>
            <a:off x="1288868" y="2996820"/>
            <a:ext cx="9144000" cy="3123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Clr>
                <a:schemeClr val="dk1"/>
              </a:buClr>
              <a:buSzPts val="1100"/>
              <a:buNone/>
            </a:pPr>
            <a:r>
              <a:rPr lang="en-US" b="1" dirty="0"/>
              <a:t>Textbook Quiz: </a:t>
            </a:r>
            <a:endParaRPr lang="en-US" dirty="0"/>
          </a:p>
          <a:p>
            <a:pPr marL="0" lvl="0" indent="0" algn="l">
              <a:lnSpc>
                <a:spcPct val="100000"/>
              </a:lnSpc>
              <a:spcBef>
                <a:spcPts val="600"/>
              </a:spcBef>
              <a:buSzPts val="1100"/>
            </a:pPr>
            <a:r>
              <a:rPr lang="en-US" dirty="0"/>
              <a:t>Exercise 10.7: Problem 2</a:t>
            </a:r>
            <a:endParaRPr lang="en-US" b="1" dirty="0"/>
          </a:p>
          <a:p>
            <a:pPr marL="0" lvl="0" indent="0" algn="l">
              <a:lnSpc>
                <a:spcPct val="100000"/>
              </a:lnSpc>
              <a:spcBef>
                <a:spcPts val="600"/>
              </a:spcBef>
              <a:buSzPts val="1100"/>
            </a:pPr>
            <a:r>
              <a:rPr lang="en-US" b="1" dirty="0"/>
              <a:t>Group Assignment: </a:t>
            </a:r>
            <a:endParaRPr b="1" dirty="0"/>
          </a:p>
          <a:p>
            <a:pPr marL="0" indent="0" algn="l">
              <a:lnSpc>
                <a:spcPct val="100000"/>
              </a:lnSpc>
              <a:buSzPts val="1100"/>
            </a:pPr>
            <a:r>
              <a:rPr lang="en-US" dirty="0"/>
              <a:t>Exercise 10.7: Problem 11 </a:t>
            </a:r>
          </a:p>
          <a:p>
            <a:pPr marL="0" indent="0" algn="l">
              <a:lnSpc>
                <a:spcPct val="100000"/>
              </a:lnSpc>
              <a:buSzPts val="1100"/>
            </a:pPr>
            <a:r>
              <a:rPr lang="en-US" b="1" dirty="0"/>
              <a:t>Take-home Individual Assignment: </a:t>
            </a:r>
            <a:endParaRPr b="1" dirty="0"/>
          </a:p>
          <a:p>
            <a:pPr marL="0" indent="0" algn="l">
              <a:lnSpc>
                <a:spcPct val="100000"/>
              </a:lnSpc>
              <a:buSzPts val="1100"/>
            </a:pPr>
            <a:r>
              <a:rPr lang="en-US" dirty="0"/>
              <a:t>Exercise 10.7: Problem 9</a:t>
            </a:r>
            <a:endParaRPr dirty="0">
              <a:solidFill>
                <a:srgbClr val="FF0000"/>
              </a:solidFill>
            </a:endParaRPr>
          </a:p>
          <a:p>
            <a:pPr marL="0" lvl="0" indent="0" algn="l" rtl="0">
              <a:spcBef>
                <a:spcPts val="1000"/>
              </a:spcBef>
              <a:spcAft>
                <a:spcPts val="0"/>
              </a:spcAft>
              <a:buClr>
                <a:schemeClr val="dk1"/>
              </a:buClr>
              <a:buSzPts val="1100"/>
              <a:buNone/>
            </a:pPr>
            <a:r>
              <a:rPr lang="en-US" dirty="0"/>
              <a:t>   </a:t>
            </a:r>
            <a:endParaRPr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75444"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On the book website, www.StatLearning.com, there is a gene expression data set (Ch10Ex11.csv) that consists of 40 tissue samples with measurements on 1,000 genes. The first 20 samples are from healthy patients, while the second 20 are from a diseased group.</a:t>
            </a:r>
          </a:p>
          <a:p>
            <a:pPr marL="495300" indent="-457200">
              <a:buClr>
                <a:schemeClr val="dk1"/>
              </a:buClr>
              <a:buSzPts val="3000"/>
              <a:buAutoNum type="alphaLcParenBoth"/>
            </a:pPr>
            <a:r>
              <a:rPr lang="en-US" sz="2400" dirty="0">
                <a:solidFill>
                  <a:schemeClr val="dk1"/>
                </a:solidFill>
                <a:latin typeface="Calibri"/>
                <a:cs typeface="Calibri"/>
              </a:rPr>
              <a:t>Load in the data using read.csv(). You will need to select header=F.</a:t>
            </a:r>
          </a:p>
          <a:p>
            <a:pPr marL="495300" indent="-457200">
              <a:buClr>
                <a:schemeClr val="dk1"/>
              </a:buClr>
              <a:buSzPts val="3000"/>
              <a:buAutoNum type="alphaLcParenBoth"/>
            </a:pPr>
            <a:endParaRPr lang="en-US" sz="2400" dirty="0">
              <a:solidFill>
                <a:schemeClr val="dk1"/>
              </a:solidFill>
              <a:latin typeface="Calibri"/>
              <a:cs typeface="Calibri"/>
            </a:endParaRPr>
          </a:p>
          <a:p>
            <a:pPr marL="38100">
              <a:buClr>
                <a:schemeClr val="dk1"/>
              </a:buClr>
              <a:buSzPts val="3000"/>
            </a:pPr>
            <a:endParaRPr lang="en-US" sz="2400" dirty="0">
              <a:solidFill>
                <a:srgbClr val="FF0000"/>
              </a:solidFill>
              <a:latin typeface="Calibri"/>
              <a:cs typeface="Calibri"/>
            </a:endParaRPr>
          </a:p>
          <a:p>
            <a:pPr marL="38100">
              <a:buClr>
                <a:schemeClr val="dk1"/>
              </a:buClr>
              <a:buSzPts val="3000"/>
            </a:pPr>
            <a:r>
              <a:rPr lang="en-US" sz="2400" dirty="0">
                <a:solidFill>
                  <a:srgbClr val="FF0000"/>
                </a:solidFill>
                <a:latin typeface="Calibri"/>
                <a:cs typeface="Calibri"/>
              </a:rPr>
              <a:t>	</a:t>
            </a:r>
          </a:p>
        </p:txBody>
      </p:sp>
      <p:pic>
        <p:nvPicPr>
          <p:cNvPr id="2" name="Picture 1">
            <a:extLst>
              <a:ext uri="{FF2B5EF4-FFF2-40B4-BE49-F238E27FC236}">
                <a16:creationId xmlns:a16="http://schemas.microsoft.com/office/drawing/2014/main" id="{6A67F98B-3C71-4411-B592-B4F81725C7DA}"/>
              </a:ext>
            </a:extLst>
          </p:cNvPr>
          <p:cNvPicPr>
            <a:picLocks noChangeAspect="1"/>
          </p:cNvPicPr>
          <p:nvPr/>
        </p:nvPicPr>
        <p:blipFill>
          <a:blip r:embed="rId3"/>
          <a:stretch>
            <a:fillRect/>
          </a:stretch>
        </p:blipFill>
        <p:spPr>
          <a:xfrm>
            <a:off x="774555" y="2817581"/>
            <a:ext cx="8500453" cy="4220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(b) Apply hierarchical clustering to the samples using correlation-based distance, and plot the dendrogram. Do the genes separate the samples into the two groups? Do your results depend on the type of linkage used?</a:t>
            </a:r>
          </a:p>
          <a:p>
            <a:pPr marL="38100">
              <a:buClr>
                <a:schemeClr val="dk1"/>
              </a:buClr>
              <a:buSzPts val="3000"/>
            </a:pPr>
            <a:r>
              <a:rPr lang="en-US" sz="2400" dirty="0">
                <a:solidFill>
                  <a:srgbClr val="FF0000"/>
                </a:solidFill>
                <a:latin typeface="Calibri"/>
                <a:cs typeface="Calibri"/>
              </a:rPr>
              <a:t>Using Complete linkage </a:t>
            </a:r>
          </a:p>
        </p:txBody>
      </p:sp>
      <p:pic>
        <p:nvPicPr>
          <p:cNvPr id="2" name="Picture 1">
            <a:extLst>
              <a:ext uri="{FF2B5EF4-FFF2-40B4-BE49-F238E27FC236}">
                <a16:creationId xmlns:a16="http://schemas.microsoft.com/office/drawing/2014/main" id="{E2278616-5EA6-4D8A-93A2-43A55A96D808}"/>
              </a:ext>
            </a:extLst>
          </p:cNvPr>
          <p:cNvPicPr>
            <a:picLocks noChangeAspect="1"/>
          </p:cNvPicPr>
          <p:nvPr/>
        </p:nvPicPr>
        <p:blipFill>
          <a:blip r:embed="rId3"/>
          <a:stretch>
            <a:fillRect/>
          </a:stretch>
        </p:blipFill>
        <p:spPr>
          <a:xfrm>
            <a:off x="1294306" y="2447735"/>
            <a:ext cx="7252073" cy="3860998"/>
          </a:xfrm>
          <a:prstGeom prst="rect">
            <a:avLst/>
          </a:prstGeom>
        </p:spPr>
      </p:pic>
    </p:spTree>
    <p:extLst>
      <p:ext uri="{BB962C8B-B14F-4D97-AF65-F5344CB8AC3E}">
        <p14:creationId xmlns:p14="http://schemas.microsoft.com/office/powerpoint/2010/main" val="397576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(b) Apply hierarchical clustering to the samples using correlation-based distance, and plot the dendrogram. Do the genes separate the samples into the two groups? Do your results depend on the type of linkage used?</a:t>
            </a:r>
          </a:p>
          <a:p>
            <a:pPr marL="38100">
              <a:buClr>
                <a:schemeClr val="dk1"/>
              </a:buClr>
              <a:buSzPts val="3000"/>
            </a:pPr>
            <a:r>
              <a:rPr lang="en-US" sz="2400" dirty="0">
                <a:solidFill>
                  <a:srgbClr val="FF0000"/>
                </a:solidFill>
                <a:latin typeface="Calibri"/>
                <a:cs typeface="Calibri"/>
              </a:rPr>
              <a:t>Using Average linkage </a:t>
            </a:r>
          </a:p>
        </p:txBody>
      </p:sp>
      <p:pic>
        <p:nvPicPr>
          <p:cNvPr id="4" name="Picture 3">
            <a:extLst>
              <a:ext uri="{FF2B5EF4-FFF2-40B4-BE49-F238E27FC236}">
                <a16:creationId xmlns:a16="http://schemas.microsoft.com/office/drawing/2014/main" id="{48DCEFA5-C9A0-4669-A359-C1B2B0323F7C}"/>
              </a:ext>
            </a:extLst>
          </p:cNvPr>
          <p:cNvPicPr>
            <a:picLocks noChangeAspect="1"/>
          </p:cNvPicPr>
          <p:nvPr/>
        </p:nvPicPr>
        <p:blipFill>
          <a:blip r:embed="rId3"/>
          <a:stretch>
            <a:fillRect/>
          </a:stretch>
        </p:blipFill>
        <p:spPr>
          <a:xfrm>
            <a:off x="3344091" y="1943608"/>
            <a:ext cx="7639731" cy="4593321"/>
          </a:xfrm>
          <a:prstGeom prst="rect">
            <a:avLst/>
          </a:prstGeom>
        </p:spPr>
      </p:pic>
    </p:spTree>
    <p:extLst>
      <p:ext uri="{BB962C8B-B14F-4D97-AF65-F5344CB8AC3E}">
        <p14:creationId xmlns:p14="http://schemas.microsoft.com/office/powerpoint/2010/main" val="371664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(b) Apply hierarchical clustering to the samples using correlation-based distance, and plot the dendrogram. Do the genes separate the samples into the two groups? Do your results depend on the type of linkage used?</a:t>
            </a:r>
          </a:p>
          <a:p>
            <a:pPr marL="38100">
              <a:buClr>
                <a:schemeClr val="dk1"/>
              </a:buClr>
              <a:buSzPts val="3000"/>
            </a:pPr>
            <a:r>
              <a:rPr lang="en-US" sz="2400" dirty="0">
                <a:solidFill>
                  <a:srgbClr val="FF0000"/>
                </a:solidFill>
                <a:latin typeface="Calibri"/>
                <a:cs typeface="Calibri"/>
              </a:rPr>
              <a:t>Using Single linkage </a:t>
            </a:r>
          </a:p>
        </p:txBody>
      </p:sp>
      <p:pic>
        <p:nvPicPr>
          <p:cNvPr id="4" name="Picture 3">
            <a:extLst>
              <a:ext uri="{FF2B5EF4-FFF2-40B4-BE49-F238E27FC236}">
                <a16:creationId xmlns:a16="http://schemas.microsoft.com/office/drawing/2014/main" id="{B8D4D6C3-A8DB-4C93-BA4A-A580F7EC7428}"/>
              </a:ext>
            </a:extLst>
          </p:cNvPr>
          <p:cNvPicPr>
            <a:picLocks noChangeAspect="1"/>
          </p:cNvPicPr>
          <p:nvPr/>
        </p:nvPicPr>
        <p:blipFill>
          <a:blip r:embed="rId3"/>
          <a:stretch>
            <a:fillRect/>
          </a:stretch>
        </p:blipFill>
        <p:spPr>
          <a:xfrm>
            <a:off x="2962361" y="1993650"/>
            <a:ext cx="7277474" cy="4864350"/>
          </a:xfrm>
          <a:prstGeom prst="rect">
            <a:avLst/>
          </a:prstGeom>
        </p:spPr>
      </p:pic>
    </p:spTree>
    <p:extLst>
      <p:ext uri="{BB962C8B-B14F-4D97-AF65-F5344CB8AC3E}">
        <p14:creationId xmlns:p14="http://schemas.microsoft.com/office/powerpoint/2010/main" val="184371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(b) Apply hierarchical clustering to the samples using correlation-based distance, and plot the dendrogram. Do the genes separate the samples into the two groups? Do your results depend on the type of linkage used?</a:t>
            </a:r>
          </a:p>
          <a:p>
            <a:pPr marL="38100">
              <a:buClr>
                <a:schemeClr val="dk1"/>
              </a:buClr>
              <a:buSzPts val="3000"/>
            </a:pPr>
            <a:r>
              <a:rPr lang="en-US" sz="2400" dirty="0">
                <a:solidFill>
                  <a:srgbClr val="FF0000"/>
                </a:solidFill>
                <a:latin typeface="Calibri"/>
                <a:cs typeface="Calibri"/>
              </a:rPr>
              <a:t>To evaluate how well clustering separate the samples into the two groups:</a:t>
            </a:r>
          </a:p>
          <a:p>
            <a:pPr marL="38100">
              <a:buClr>
                <a:schemeClr val="dk1"/>
              </a:buClr>
              <a:buSzPts val="3000"/>
            </a:pPr>
            <a:r>
              <a:rPr lang="en-US" sz="2400" dirty="0">
                <a:solidFill>
                  <a:srgbClr val="FF0000"/>
                </a:solidFill>
                <a:latin typeface="Calibri"/>
                <a:cs typeface="Calibri"/>
              </a:rPr>
              <a:t> </a:t>
            </a:r>
          </a:p>
        </p:txBody>
      </p:sp>
      <p:sp>
        <p:nvSpPr>
          <p:cNvPr id="4" name="TextBox 3">
            <a:extLst>
              <a:ext uri="{FF2B5EF4-FFF2-40B4-BE49-F238E27FC236}">
                <a16:creationId xmlns:a16="http://schemas.microsoft.com/office/drawing/2014/main" id="{3070BFAD-F4C7-41BB-8779-D221EC6CB1C8}"/>
              </a:ext>
            </a:extLst>
          </p:cNvPr>
          <p:cNvSpPr txBox="1"/>
          <p:nvPr/>
        </p:nvSpPr>
        <p:spPr>
          <a:xfrm>
            <a:off x="3309257" y="3787257"/>
            <a:ext cx="770708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latin typeface="Calibri"/>
                <a:cs typeface="Calibri"/>
              </a:rPr>
              <a:t>c(rep (1,20), rep(2,20))</a:t>
            </a:r>
          </a:p>
          <a:p>
            <a:r>
              <a:rPr lang="en-US" sz="2400" dirty="0">
                <a:solidFill>
                  <a:srgbClr val="FF0000"/>
                </a:solidFill>
                <a:latin typeface="Calibri"/>
                <a:cs typeface="Calibri"/>
              </a:rPr>
              <a:t>This creates a vector where first 20 observations are healthy (1) and the last 20 observations are diseased (2). We then can use table to compare the clustered results and the true result </a:t>
            </a:r>
          </a:p>
        </p:txBody>
      </p:sp>
      <p:pic>
        <p:nvPicPr>
          <p:cNvPr id="5" name="Picture 4">
            <a:extLst>
              <a:ext uri="{FF2B5EF4-FFF2-40B4-BE49-F238E27FC236}">
                <a16:creationId xmlns:a16="http://schemas.microsoft.com/office/drawing/2014/main" id="{C58A6F1D-826A-4927-AE74-4A415B3627E4}"/>
              </a:ext>
            </a:extLst>
          </p:cNvPr>
          <p:cNvPicPr>
            <a:picLocks noChangeAspect="1"/>
          </p:cNvPicPr>
          <p:nvPr/>
        </p:nvPicPr>
        <p:blipFill>
          <a:blip r:embed="rId3"/>
          <a:stretch>
            <a:fillRect/>
          </a:stretch>
        </p:blipFill>
        <p:spPr>
          <a:xfrm>
            <a:off x="928522" y="2449127"/>
            <a:ext cx="9661925" cy="864621"/>
          </a:xfrm>
          <a:prstGeom prst="rect">
            <a:avLst/>
          </a:prstGeom>
        </p:spPr>
      </p:pic>
      <p:pic>
        <p:nvPicPr>
          <p:cNvPr id="6" name="Picture 5">
            <a:extLst>
              <a:ext uri="{FF2B5EF4-FFF2-40B4-BE49-F238E27FC236}">
                <a16:creationId xmlns:a16="http://schemas.microsoft.com/office/drawing/2014/main" id="{8D832CEC-1A8F-447E-A23F-A95FE3BA56FF}"/>
              </a:ext>
            </a:extLst>
          </p:cNvPr>
          <p:cNvPicPr>
            <a:picLocks noChangeAspect="1"/>
          </p:cNvPicPr>
          <p:nvPr/>
        </p:nvPicPr>
        <p:blipFill>
          <a:blip r:embed="rId4"/>
          <a:stretch>
            <a:fillRect/>
          </a:stretch>
        </p:blipFill>
        <p:spPr>
          <a:xfrm>
            <a:off x="928522" y="3544252"/>
            <a:ext cx="1839392" cy="2763620"/>
          </a:xfrm>
          <a:prstGeom prst="rect">
            <a:avLst/>
          </a:prstGeom>
        </p:spPr>
      </p:pic>
    </p:spTree>
    <p:extLst>
      <p:ext uri="{BB962C8B-B14F-4D97-AF65-F5344CB8AC3E}">
        <p14:creationId xmlns:p14="http://schemas.microsoft.com/office/powerpoint/2010/main" val="416094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(c) Your collaborator wants to know which genes differ the most across the two groups. Suggest a way to answer this question, and apply it here.</a:t>
            </a:r>
          </a:p>
          <a:p>
            <a:pPr marL="381000" indent="-342900">
              <a:buClr>
                <a:schemeClr val="dk1"/>
              </a:buClr>
              <a:buSzPts val="3000"/>
              <a:buFont typeface="Arial" panose="020B0604020202020204" pitchFamily="34" charset="0"/>
              <a:buChar char="•"/>
            </a:pPr>
            <a:r>
              <a:rPr lang="en-US" sz="2400" dirty="0">
                <a:solidFill>
                  <a:srgbClr val="FF0000"/>
                </a:solidFill>
                <a:latin typeface="Calibri"/>
                <a:cs typeface="Calibri"/>
              </a:rPr>
              <a:t>label columns as cluster 1 and cluster 2</a:t>
            </a:r>
          </a:p>
          <a:p>
            <a:pPr marL="381000" indent="-342900">
              <a:buClr>
                <a:schemeClr val="dk1"/>
              </a:buClr>
              <a:buSzPts val="3000"/>
              <a:buFont typeface="Arial" panose="020B0604020202020204" pitchFamily="34" charset="0"/>
              <a:buChar char="•"/>
            </a:pPr>
            <a:r>
              <a:rPr lang="en-US" sz="2400" dirty="0">
                <a:solidFill>
                  <a:srgbClr val="FF0000"/>
                </a:solidFill>
                <a:latin typeface="Calibri"/>
                <a:cs typeface="Calibri"/>
              </a:rPr>
              <a:t>transpose the data and consider 1000 genes as 1000 predictors. </a:t>
            </a:r>
          </a:p>
          <a:p>
            <a:pPr marL="381000" indent="-342900">
              <a:buClr>
                <a:schemeClr val="dk1"/>
              </a:buClr>
              <a:buSzPts val="3000"/>
              <a:buFont typeface="Arial" panose="020B0604020202020204" pitchFamily="34" charset="0"/>
              <a:buChar char="•"/>
            </a:pPr>
            <a:r>
              <a:rPr lang="en-US" sz="2400" dirty="0">
                <a:solidFill>
                  <a:srgbClr val="FF0000"/>
                </a:solidFill>
                <a:latin typeface="Calibri"/>
                <a:cs typeface="Calibri"/>
              </a:rPr>
              <a:t>Use random forest with number of predictors to be small (like 5) to classify the cluster number. Include a large number of trees in the forest. </a:t>
            </a:r>
          </a:p>
          <a:p>
            <a:pPr marL="381000" indent="-342900">
              <a:buClr>
                <a:schemeClr val="dk1"/>
              </a:buClr>
              <a:buSzPts val="3000"/>
              <a:buFont typeface="Arial" panose="020B0604020202020204" pitchFamily="34" charset="0"/>
              <a:buChar char="•"/>
            </a:pPr>
            <a:r>
              <a:rPr lang="en-US" sz="2400" dirty="0">
                <a:solidFill>
                  <a:srgbClr val="FF0000"/>
                </a:solidFill>
                <a:latin typeface="Calibri"/>
                <a:cs typeface="Calibri"/>
              </a:rPr>
              <a:t>Look at the variable importance score to identify the genes that have high prediction power. They differ the most across the clusters.</a:t>
            </a:r>
          </a:p>
          <a:p>
            <a:pPr marL="38100">
              <a:buClr>
                <a:schemeClr val="dk1"/>
              </a:buClr>
              <a:buSzPts val="3000"/>
            </a:pPr>
            <a:endParaRPr lang="en-US" sz="2400" dirty="0">
              <a:solidFill>
                <a:schemeClr val="dk1"/>
              </a:solidFill>
              <a:latin typeface="Calibri"/>
              <a:cs typeface="Calibri"/>
            </a:endParaRPr>
          </a:p>
        </p:txBody>
      </p:sp>
      <p:pic>
        <p:nvPicPr>
          <p:cNvPr id="2" name="Picture 1">
            <a:extLst>
              <a:ext uri="{FF2B5EF4-FFF2-40B4-BE49-F238E27FC236}">
                <a16:creationId xmlns:a16="http://schemas.microsoft.com/office/drawing/2014/main" id="{6B2646BB-4871-449B-A672-A49655AAFDC2}"/>
              </a:ext>
            </a:extLst>
          </p:cNvPr>
          <p:cNvPicPr>
            <a:picLocks noChangeAspect="1"/>
          </p:cNvPicPr>
          <p:nvPr/>
        </p:nvPicPr>
        <p:blipFill>
          <a:blip r:embed="rId3"/>
          <a:stretch>
            <a:fillRect/>
          </a:stretch>
        </p:blipFill>
        <p:spPr>
          <a:xfrm>
            <a:off x="591848" y="3901180"/>
            <a:ext cx="10916565" cy="2337753"/>
          </a:xfrm>
          <a:prstGeom prst="rect">
            <a:avLst/>
          </a:prstGeom>
        </p:spPr>
      </p:pic>
    </p:spTree>
    <p:extLst>
      <p:ext uri="{BB962C8B-B14F-4D97-AF65-F5344CB8AC3E}">
        <p14:creationId xmlns:p14="http://schemas.microsoft.com/office/powerpoint/2010/main" val="224841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(c) Your collaborator wants to know which genes differ the most across the two groups. Suggest a way to answer this question, and apply it here.</a:t>
            </a:r>
          </a:p>
          <a:p>
            <a:pPr marL="38100">
              <a:buClr>
                <a:schemeClr val="dk1"/>
              </a:buClr>
              <a:buSzPts val="3000"/>
            </a:pPr>
            <a:endParaRPr lang="en-US" sz="2400" dirty="0">
              <a:solidFill>
                <a:schemeClr val="dk1"/>
              </a:solidFill>
              <a:latin typeface="Calibri"/>
              <a:cs typeface="Calibri"/>
            </a:endParaRPr>
          </a:p>
        </p:txBody>
      </p:sp>
      <p:pic>
        <p:nvPicPr>
          <p:cNvPr id="3" name="Picture 2">
            <a:extLst>
              <a:ext uri="{FF2B5EF4-FFF2-40B4-BE49-F238E27FC236}">
                <a16:creationId xmlns:a16="http://schemas.microsoft.com/office/drawing/2014/main" id="{27586937-75A4-4651-9473-100EDB8F9354}"/>
              </a:ext>
            </a:extLst>
          </p:cNvPr>
          <p:cNvPicPr>
            <a:picLocks noChangeAspect="1"/>
          </p:cNvPicPr>
          <p:nvPr/>
        </p:nvPicPr>
        <p:blipFill>
          <a:blip r:embed="rId3"/>
          <a:stretch>
            <a:fillRect/>
          </a:stretch>
        </p:blipFill>
        <p:spPr>
          <a:xfrm>
            <a:off x="487420" y="1603074"/>
            <a:ext cx="10683087" cy="5035809"/>
          </a:xfrm>
          <a:prstGeom prst="rect">
            <a:avLst/>
          </a:prstGeom>
        </p:spPr>
      </p:pic>
      <p:sp>
        <p:nvSpPr>
          <p:cNvPr id="4" name="Oval 3">
            <a:extLst>
              <a:ext uri="{FF2B5EF4-FFF2-40B4-BE49-F238E27FC236}">
                <a16:creationId xmlns:a16="http://schemas.microsoft.com/office/drawing/2014/main" id="{C6C304E2-594D-40C6-9F5A-5363CA6C34A0}"/>
              </a:ext>
            </a:extLst>
          </p:cNvPr>
          <p:cNvSpPr/>
          <p:nvPr/>
        </p:nvSpPr>
        <p:spPr>
          <a:xfrm>
            <a:off x="5671751" y="3546389"/>
            <a:ext cx="864973" cy="2656703"/>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1056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idx="4294967295"/>
          </p:nvPr>
        </p:nvSpPr>
        <p:spPr>
          <a:xfrm>
            <a:off x="266300" y="-68825"/>
            <a:ext cx="11342226" cy="1325700"/>
          </a:xfrm>
          <a:prstGeom prst="rect">
            <a:avLst/>
          </a:prstGeom>
          <a:noFill/>
          <a:ln>
            <a:noFill/>
          </a:ln>
        </p:spPr>
        <p:txBody>
          <a:bodyPr spcFirstLastPara="1" wrap="square" lIns="91425" tIns="45700" rIns="91425" bIns="45700" anchor="ctr" anchorCtr="0">
            <a:noAutofit/>
          </a:bodyPr>
          <a:lstStyle/>
          <a:p>
            <a:r>
              <a:rPr lang="en-US" dirty="0"/>
              <a:t>Group Assignment: Exercise 10.7: Problem 11 </a:t>
            </a:r>
            <a:endParaRPr dirty="0"/>
          </a:p>
        </p:txBody>
      </p:sp>
      <p:sp>
        <p:nvSpPr>
          <p:cNvPr id="197" name="Google Shape;197;p26"/>
          <p:cNvSpPr txBox="1"/>
          <p:nvPr/>
        </p:nvSpPr>
        <p:spPr>
          <a:xfrm>
            <a:off x="266300" y="773492"/>
            <a:ext cx="11142000" cy="5311015"/>
          </a:xfrm>
          <a:prstGeom prst="rect">
            <a:avLst/>
          </a:prstGeom>
          <a:noFill/>
          <a:ln>
            <a:noFill/>
          </a:ln>
        </p:spPr>
        <p:txBody>
          <a:bodyPr spcFirstLastPara="1" wrap="square" lIns="91425" tIns="91425" rIns="91425" bIns="91425" anchor="t" anchorCtr="0">
            <a:noAutofit/>
          </a:bodyPr>
          <a:lstStyle/>
          <a:p>
            <a:pPr marL="38100">
              <a:buClr>
                <a:schemeClr val="dk1"/>
              </a:buClr>
              <a:buSzPts val="3000"/>
            </a:pPr>
            <a:r>
              <a:rPr lang="en-US" sz="2400" dirty="0">
                <a:solidFill>
                  <a:schemeClr val="dk1"/>
                </a:solidFill>
                <a:latin typeface="Calibri"/>
                <a:cs typeface="Calibri"/>
              </a:rPr>
              <a:t>(c) Your collaborator wants to know which genes differ the most across the two groups. Suggest a way to answer this question, and apply it here.</a:t>
            </a:r>
          </a:p>
          <a:p>
            <a:pPr marL="38100">
              <a:buClr>
                <a:schemeClr val="dk1"/>
              </a:buClr>
              <a:buSzPts val="3000"/>
            </a:pPr>
            <a:endParaRPr lang="en-US" sz="2400" dirty="0">
              <a:solidFill>
                <a:schemeClr val="dk1"/>
              </a:solidFill>
              <a:latin typeface="Calibri"/>
              <a:cs typeface="Calibri"/>
            </a:endParaRPr>
          </a:p>
          <a:p>
            <a:pPr marL="381000" indent="-342900">
              <a:buClr>
                <a:schemeClr val="dk1"/>
              </a:buClr>
              <a:buSzPts val="3000"/>
              <a:buFont typeface="Arial" panose="020B0604020202020204" pitchFamily="34" charset="0"/>
              <a:buChar char="•"/>
            </a:pPr>
            <a:r>
              <a:rPr lang="en-US" sz="2400" dirty="0">
                <a:solidFill>
                  <a:schemeClr val="dk1"/>
                </a:solidFill>
                <a:latin typeface="Calibri"/>
                <a:cs typeface="Calibri"/>
              </a:rPr>
              <a:t>Perform a Principal Components Analysis to find out what are the most important genes in this case that caused the difference. Find out which genes are used to explain the variance and sorted them by loading vectors from Principal Components Analysis.</a:t>
            </a:r>
          </a:p>
          <a:p>
            <a:pPr marL="381000" lvl="4" indent="-342900">
              <a:buClr>
                <a:schemeClr val="dk1"/>
              </a:buClr>
              <a:buSzPts val="3000"/>
              <a:buFont typeface="Arial" panose="020B0604020202020204" pitchFamily="34" charset="0"/>
              <a:buChar char="•"/>
            </a:pPr>
            <a:endParaRPr lang="en-US" sz="2400" dirty="0">
              <a:solidFill>
                <a:schemeClr val="dk1"/>
              </a:solidFill>
              <a:latin typeface="Calibri"/>
              <a:cs typeface="Calibri"/>
            </a:endParaRPr>
          </a:p>
          <a:p>
            <a:pPr marL="38100">
              <a:buClr>
                <a:schemeClr val="dk1"/>
              </a:buClr>
              <a:buSzPts val="3000"/>
            </a:pPr>
            <a:endParaRPr lang="en-US" sz="2400" dirty="0">
              <a:solidFill>
                <a:schemeClr val="dk1"/>
              </a:solidFill>
              <a:latin typeface="Calibri"/>
              <a:cs typeface="Calibri"/>
            </a:endParaRPr>
          </a:p>
        </p:txBody>
      </p:sp>
    </p:spTree>
    <p:extLst>
      <p:ext uri="{BB962C8B-B14F-4D97-AF65-F5344CB8AC3E}">
        <p14:creationId xmlns:p14="http://schemas.microsoft.com/office/powerpoint/2010/main" val="18227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r>
              <a:rPr lang="en-US" sz="3000" dirty="0">
                <a:solidFill>
                  <a:schemeClr val="dk1"/>
                </a:solidFill>
                <a:latin typeface="Calibri"/>
                <a:cs typeface="Calibri"/>
              </a:rPr>
              <a:t>Suppose that we have four observations, for which we compute a dissimilarity matrix, given by</a:t>
            </a:r>
          </a:p>
          <a:p>
            <a:endParaRPr lang="en-US" sz="3000" dirty="0">
              <a:solidFill>
                <a:schemeClr val="dk1"/>
              </a:solidFill>
              <a:latin typeface="Calibri"/>
              <a:cs typeface="Calibri"/>
            </a:endParaRPr>
          </a:p>
          <a:p>
            <a:endParaRPr lang="en-US" sz="3200" dirty="0">
              <a:solidFill>
                <a:srgbClr val="3D3D3D"/>
              </a:solidFill>
              <a:latin typeface="Lato"/>
            </a:endParaRPr>
          </a:p>
          <a:p>
            <a:endParaRPr lang="en-US" sz="3200" dirty="0">
              <a:solidFill>
                <a:srgbClr val="3D3D3D"/>
              </a:solidFill>
              <a:latin typeface="Lato"/>
            </a:endParaRPr>
          </a:p>
          <a:p>
            <a:endParaRPr lang="en-US" sz="3200" dirty="0">
              <a:solidFill>
                <a:srgbClr val="3D3D3D"/>
              </a:solidFill>
              <a:latin typeface="Lato"/>
            </a:endParaRPr>
          </a:p>
          <a:p>
            <a:endParaRPr lang="en-US" sz="3200" dirty="0">
              <a:solidFill>
                <a:srgbClr val="3D3D3D"/>
              </a:solidFill>
              <a:latin typeface="Lato"/>
            </a:endParaRPr>
          </a:p>
          <a:p>
            <a:endParaRPr lang="en-US" sz="3000" dirty="0">
              <a:solidFill>
                <a:schemeClr val="dk1"/>
              </a:solidFill>
              <a:latin typeface="Calibri"/>
              <a:cs typeface="Calibri"/>
            </a:endParaRPr>
          </a:p>
          <a:p>
            <a:r>
              <a:rPr lang="en-US" sz="3000" dirty="0">
                <a:solidFill>
                  <a:schemeClr val="dk1"/>
                </a:solidFill>
                <a:latin typeface="Calibri"/>
                <a:cs typeface="Calibri"/>
              </a:rPr>
              <a:t>For instance, the dissimilarity between the first and second observations is 0.3, and the dissimilarity between the second and fourth observations is 0.8.</a:t>
            </a:r>
          </a:p>
        </p:txBody>
      </p:sp>
      <p:pic>
        <p:nvPicPr>
          <p:cNvPr id="2" name="Picture 1">
            <a:extLst>
              <a:ext uri="{FF2B5EF4-FFF2-40B4-BE49-F238E27FC236}">
                <a16:creationId xmlns:a16="http://schemas.microsoft.com/office/drawing/2014/main" id="{E7C14ACA-F4BC-4909-879F-56E60DC1E3D9}"/>
              </a:ext>
            </a:extLst>
          </p:cNvPr>
          <p:cNvPicPr>
            <a:picLocks noChangeAspect="1"/>
          </p:cNvPicPr>
          <p:nvPr/>
        </p:nvPicPr>
        <p:blipFill>
          <a:blip r:embed="rId3"/>
          <a:stretch>
            <a:fillRect/>
          </a:stretch>
        </p:blipFill>
        <p:spPr>
          <a:xfrm>
            <a:off x="3884024" y="2178789"/>
            <a:ext cx="4243572" cy="25004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pPr marL="514350" indent="-514350">
              <a:buAutoNum type="alphaLcParenBoth"/>
            </a:pPr>
            <a:r>
              <a:rPr lang="en-US" sz="2400" dirty="0">
                <a:solidFill>
                  <a:schemeClr val="dk1"/>
                </a:solidFill>
                <a:latin typeface="Calibri"/>
                <a:cs typeface="Calibri"/>
              </a:rPr>
              <a:t>On the basis of this dissimilarity matrix, sketch the dendrogram that results from hierarchically clustering these four observations using complete linkage. Be sure to indicate on the plot the height at which each fusion occurs, as well as the observations corresponding to each leaf in the dendrogram.</a:t>
            </a:r>
          </a:p>
          <a:p>
            <a:r>
              <a:rPr lang="en-US" sz="2400" b="1" u="sng" dirty="0"/>
              <a:t>Complete </a:t>
            </a:r>
            <a:r>
              <a:rPr lang="en-US" sz="2400" b="1" u="sng" dirty="0" err="1"/>
              <a:t>Linkage:</a:t>
            </a:r>
            <a:r>
              <a:rPr lang="en-US" sz="2400" dirty="0" err="1"/>
              <a:t>Largest</a:t>
            </a:r>
            <a:r>
              <a:rPr lang="en-US" sz="2400" dirty="0"/>
              <a:t> distance between observations in different clusters</a:t>
            </a:r>
          </a:p>
          <a:p>
            <a:endParaRPr lang="en-US" sz="2400" dirty="0">
              <a:solidFill>
                <a:schemeClr val="dk1"/>
              </a:solidFill>
              <a:latin typeface="Calibri"/>
              <a:cs typeface="Calibri"/>
            </a:endParaRPr>
          </a:p>
          <a:p>
            <a:endParaRPr lang="en-US" sz="2400" dirty="0">
              <a:solidFill>
                <a:schemeClr val="dk1"/>
              </a:solidFill>
              <a:latin typeface="Calibri"/>
              <a:cs typeface="Calibri"/>
            </a:endParaRPr>
          </a:p>
          <a:p>
            <a:endParaRPr lang="en-US" sz="2400" dirty="0">
              <a:solidFill>
                <a:schemeClr val="dk1"/>
              </a:solidFill>
              <a:latin typeface="Calibri"/>
              <a:cs typeface="Calibri"/>
            </a:endParaRPr>
          </a:p>
        </p:txBody>
      </p:sp>
      <p:pic>
        <p:nvPicPr>
          <p:cNvPr id="3" name="Picture 2">
            <a:extLst>
              <a:ext uri="{FF2B5EF4-FFF2-40B4-BE49-F238E27FC236}">
                <a16:creationId xmlns:a16="http://schemas.microsoft.com/office/drawing/2014/main" id="{697A04B1-6529-44A9-AE2A-356FB258D347}"/>
              </a:ext>
            </a:extLst>
          </p:cNvPr>
          <p:cNvPicPr>
            <a:picLocks noChangeAspect="1"/>
          </p:cNvPicPr>
          <p:nvPr/>
        </p:nvPicPr>
        <p:blipFill>
          <a:blip r:embed="rId3"/>
          <a:stretch>
            <a:fillRect/>
          </a:stretch>
        </p:blipFill>
        <p:spPr>
          <a:xfrm>
            <a:off x="686340" y="3085754"/>
            <a:ext cx="8483592" cy="2955145"/>
          </a:xfrm>
          <a:prstGeom prst="rect">
            <a:avLst/>
          </a:prstGeom>
        </p:spPr>
      </p:pic>
    </p:spTree>
    <p:extLst>
      <p:ext uri="{BB962C8B-B14F-4D97-AF65-F5344CB8AC3E}">
        <p14:creationId xmlns:p14="http://schemas.microsoft.com/office/powerpoint/2010/main" val="178070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pPr marL="514350" indent="-514350">
              <a:buAutoNum type="alphaLcParenBoth"/>
            </a:pPr>
            <a:r>
              <a:rPr lang="en-US" sz="2400" dirty="0">
                <a:solidFill>
                  <a:schemeClr val="dk1"/>
                </a:solidFill>
                <a:latin typeface="Calibri"/>
                <a:cs typeface="Calibri"/>
              </a:rPr>
              <a:t>On the basis of this dissimilarity matrix, sketch the dendrogram that results from hierarchically clustering these four observations using complete linkage. Be sure to indicate on the plot the height at which each fusion occurs, as well as the observations corresponding to each leaf in the dendrogram.</a:t>
            </a:r>
          </a:p>
          <a:p>
            <a:endParaRPr lang="en-US" sz="2400" dirty="0">
              <a:solidFill>
                <a:schemeClr val="dk1"/>
              </a:solidFill>
              <a:latin typeface="Calibri"/>
              <a:cs typeface="Calibri"/>
            </a:endParaRPr>
          </a:p>
        </p:txBody>
      </p:sp>
      <p:pic>
        <p:nvPicPr>
          <p:cNvPr id="2" name="Picture 1">
            <a:extLst>
              <a:ext uri="{FF2B5EF4-FFF2-40B4-BE49-F238E27FC236}">
                <a16:creationId xmlns:a16="http://schemas.microsoft.com/office/drawing/2014/main" id="{9771F49B-6B9C-4C5F-B4DE-D53551BB0AF3}"/>
              </a:ext>
            </a:extLst>
          </p:cNvPr>
          <p:cNvPicPr>
            <a:picLocks noChangeAspect="1"/>
          </p:cNvPicPr>
          <p:nvPr/>
        </p:nvPicPr>
        <p:blipFill>
          <a:blip r:embed="rId3"/>
          <a:stretch>
            <a:fillRect/>
          </a:stretch>
        </p:blipFill>
        <p:spPr>
          <a:xfrm>
            <a:off x="978087" y="2659568"/>
            <a:ext cx="8021192" cy="3159398"/>
          </a:xfrm>
          <a:prstGeom prst="rect">
            <a:avLst/>
          </a:prstGeom>
        </p:spPr>
      </p:pic>
    </p:spTree>
    <p:extLst>
      <p:ext uri="{BB962C8B-B14F-4D97-AF65-F5344CB8AC3E}">
        <p14:creationId xmlns:p14="http://schemas.microsoft.com/office/powerpoint/2010/main" val="207703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pPr marL="514350" indent="-514350">
              <a:buAutoNum type="alphaLcParenBoth"/>
            </a:pPr>
            <a:r>
              <a:rPr lang="en-US" sz="2400" dirty="0">
                <a:solidFill>
                  <a:schemeClr val="dk1"/>
                </a:solidFill>
                <a:latin typeface="Calibri"/>
                <a:cs typeface="Calibri"/>
              </a:rPr>
              <a:t>On the basis of this dissimilarity matrix, sketch the dendrogram that results from hierarchically clustering these four observations using complete linkage. Be sure to indicate on the plot the height at which each fusion occurs, as well as the observations corresponding to each leaf in the dendrogram.</a:t>
            </a:r>
          </a:p>
          <a:p>
            <a:endParaRPr lang="en-US" sz="2400" dirty="0">
              <a:solidFill>
                <a:schemeClr val="dk1"/>
              </a:solidFill>
              <a:latin typeface="Calibri"/>
              <a:cs typeface="Calibri"/>
            </a:endParaRPr>
          </a:p>
        </p:txBody>
      </p:sp>
      <p:pic>
        <p:nvPicPr>
          <p:cNvPr id="2" name="Picture 1">
            <a:extLst>
              <a:ext uri="{FF2B5EF4-FFF2-40B4-BE49-F238E27FC236}">
                <a16:creationId xmlns:a16="http://schemas.microsoft.com/office/drawing/2014/main" id="{F359CE8F-0B26-430D-9278-9657360E1006}"/>
              </a:ext>
            </a:extLst>
          </p:cNvPr>
          <p:cNvPicPr>
            <a:picLocks noChangeAspect="1"/>
          </p:cNvPicPr>
          <p:nvPr/>
        </p:nvPicPr>
        <p:blipFill>
          <a:blip r:embed="rId3"/>
          <a:stretch>
            <a:fillRect/>
          </a:stretch>
        </p:blipFill>
        <p:spPr>
          <a:xfrm>
            <a:off x="1342213" y="2793967"/>
            <a:ext cx="8106587" cy="3064871"/>
          </a:xfrm>
          <a:prstGeom prst="rect">
            <a:avLst/>
          </a:prstGeom>
        </p:spPr>
      </p:pic>
    </p:spTree>
    <p:extLst>
      <p:ext uri="{BB962C8B-B14F-4D97-AF65-F5344CB8AC3E}">
        <p14:creationId xmlns:p14="http://schemas.microsoft.com/office/powerpoint/2010/main" val="162118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r>
              <a:rPr lang="en-US" sz="2400" dirty="0">
                <a:solidFill>
                  <a:schemeClr val="dk1"/>
                </a:solidFill>
                <a:latin typeface="Calibri"/>
                <a:cs typeface="Calibri"/>
              </a:rPr>
              <a:t>(b) Repeat (a), this time using single linkage clustering.</a:t>
            </a:r>
          </a:p>
          <a:p>
            <a:r>
              <a:rPr lang="en-US" sz="2400" b="1" u="sng" dirty="0"/>
              <a:t>Single Linkage: </a:t>
            </a:r>
            <a:r>
              <a:rPr lang="en-US" sz="2400" dirty="0"/>
              <a:t>Smallest distance between observations</a:t>
            </a:r>
          </a:p>
          <a:p>
            <a:endParaRPr lang="en-US" sz="2400" dirty="0">
              <a:solidFill>
                <a:schemeClr val="dk1"/>
              </a:solidFill>
              <a:latin typeface="Calibri"/>
              <a:cs typeface="Calibri"/>
            </a:endParaRPr>
          </a:p>
        </p:txBody>
      </p:sp>
      <p:pic>
        <p:nvPicPr>
          <p:cNvPr id="3" name="Picture 2">
            <a:extLst>
              <a:ext uri="{FF2B5EF4-FFF2-40B4-BE49-F238E27FC236}">
                <a16:creationId xmlns:a16="http://schemas.microsoft.com/office/drawing/2014/main" id="{F4B06D05-5058-4505-AB1B-A3EF5F4671E2}"/>
              </a:ext>
            </a:extLst>
          </p:cNvPr>
          <p:cNvPicPr>
            <a:picLocks noChangeAspect="1"/>
          </p:cNvPicPr>
          <p:nvPr/>
        </p:nvPicPr>
        <p:blipFill>
          <a:blip r:embed="rId3"/>
          <a:stretch>
            <a:fillRect/>
          </a:stretch>
        </p:blipFill>
        <p:spPr>
          <a:xfrm>
            <a:off x="2751908" y="1948635"/>
            <a:ext cx="6688183" cy="4770062"/>
          </a:xfrm>
          <a:prstGeom prst="rect">
            <a:avLst/>
          </a:prstGeom>
        </p:spPr>
      </p:pic>
    </p:spTree>
    <p:extLst>
      <p:ext uri="{BB962C8B-B14F-4D97-AF65-F5344CB8AC3E}">
        <p14:creationId xmlns:p14="http://schemas.microsoft.com/office/powerpoint/2010/main" val="399676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r>
              <a:rPr lang="en-US" sz="2400" dirty="0">
                <a:solidFill>
                  <a:schemeClr val="dk1"/>
                </a:solidFill>
                <a:latin typeface="Calibri"/>
                <a:cs typeface="Calibri"/>
              </a:rPr>
              <a:t>(c) Suppose that we cut the dendrogram obtained in (a) such that two clusters result. Which observations are in each cluster?</a:t>
            </a:r>
          </a:p>
        </p:txBody>
      </p:sp>
      <p:pic>
        <p:nvPicPr>
          <p:cNvPr id="2" name="Picture 1">
            <a:extLst>
              <a:ext uri="{FF2B5EF4-FFF2-40B4-BE49-F238E27FC236}">
                <a16:creationId xmlns:a16="http://schemas.microsoft.com/office/drawing/2014/main" id="{52190A73-9E0D-4448-BAB5-3122E9B9C10C}"/>
              </a:ext>
            </a:extLst>
          </p:cNvPr>
          <p:cNvPicPr>
            <a:picLocks noChangeAspect="1"/>
          </p:cNvPicPr>
          <p:nvPr/>
        </p:nvPicPr>
        <p:blipFill>
          <a:blip r:embed="rId3"/>
          <a:stretch>
            <a:fillRect/>
          </a:stretch>
        </p:blipFill>
        <p:spPr>
          <a:xfrm>
            <a:off x="1143549" y="2228788"/>
            <a:ext cx="5332665" cy="3854201"/>
          </a:xfrm>
          <a:prstGeom prst="rect">
            <a:avLst/>
          </a:prstGeom>
        </p:spPr>
      </p:pic>
      <p:sp>
        <p:nvSpPr>
          <p:cNvPr id="3" name="TextBox 2">
            <a:extLst>
              <a:ext uri="{FF2B5EF4-FFF2-40B4-BE49-F238E27FC236}">
                <a16:creationId xmlns:a16="http://schemas.microsoft.com/office/drawing/2014/main" id="{E251F7B9-6643-4776-AB9C-E17DB64D85E3}"/>
              </a:ext>
            </a:extLst>
          </p:cNvPr>
          <p:cNvSpPr txBox="1"/>
          <p:nvPr/>
        </p:nvSpPr>
        <p:spPr>
          <a:xfrm>
            <a:off x="7315200" y="2821578"/>
            <a:ext cx="3526972" cy="830997"/>
          </a:xfrm>
          <a:prstGeom prst="rect">
            <a:avLst/>
          </a:prstGeom>
          <a:noFill/>
        </p:spPr>
        <p:txBody>
          <a:bodyPr wrap="square" rtlCol="0">
            <a:spAutoFit/>
          </a:bodyPr>
          <a:lstStyle/>
          <a:p>
            <a:r>
              <a:rPr lang="en-US" sz="2400" dirty="0">
                <a:solidFill>
                  <a:schemeClr val="dk1"/>
                </a:solidFill>
                <a:latin typeface="Calibri" panose="020F0502020204030204" pitchFamily="34" charset="0"/>
                <a:cs typeface="Calibri" panose="020F0502020204030204" pitchFamily="34" charset="0"/>
              </a:rPr>
              <a:t>Cluster 1: A,B</a:t>
            </a:r>
          </a:p>
          <a:p>
            <a:r>
              <a:rPr lang="en-US" sz="2400" dirty="0">
                <a:solidFill>
                  <a:schemeClr val="dk1"/>
                </a:solidFill>
                <a:latin typeface="Calibri" panose="020F0502020204030204" pitchFamily="34" charset="0"/>
                <a:cs typeface="Calibri" panose="020F0502020204030204" pitchFamily="34" charset="0"/>
              </a:rPr>
              <a:t>Cluster 2: </a:t>
            </a:r>
            <a:r>
              <a:rPr lang="en-US" sz="2400" dirty="0">
                <a:latin typeface="Calibri" panose="020F0502020204030204" pitchFamily="34" charset="0"/>
                <a:cs typeface="Calibri" panose="020F0502020204030204" pitchFamily="34" charset="0"/>
              </a:rPr>
              <a:t>C,D</a:t>
            </a:r>
          </a:p>
        </p:txBody>
      </p:sp>
    </p:spTree>
    <p:extLst>
      <p:ext uri="{BB962C8B-B14F-4D97-AF65-F5344CB8AC3E}">
        <p14:creationId xmlns:p14="http://schemas.microsoft.com/office/powerpoint/2010/main" val="358414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99450" y="1039034"/>
            <a:ext cx="11993100" cy="5535937"/>
          </a:xfrm>
          <a:prstGeom prst="rect">
            <a:avLst/>
          </a:prstGeom>
          <a:noFill/>
          <a:ln>
            <a:noFill/>
          </a:ln>
        </p:spPr>
        <p:txBody>
          <a:bodyPr spcFirstLastPara="1" wrap="square" lIns="91425" tIns="91425" rIns="91425" bIns="91425" anchor="t" anchorCtr="0">
            <a:noAutofit/>
          </a:bodyPr>
          <a:lstStyle/>
          <a:p>
            <a:r>
              <a:rPr lang="en-US" sz="2400" dirty="0">
                <a:solidFill>
                  <a:schemeClr val="dk1"/>
                </a:solidFill>
                <a:latin typeface="Calibri"/>
                <a:cs typeface="Calibri"/>
              </a:rPr>
              <a:t>(d) Suppose that we cut the dendrogram obtained in (b) such that two clusters result. Which observations are in each cluster?</a:t>
            </a:r>
          </a:p>
        </p:txBody>
      </p:sp>
      <p:pic>
        <p:nvPicPr>
          <p:cNvPr id="2" name="Picture 1">
            <a:extLst>
              <a:ext uri="{FF2B5EF4-FFF2-40B4-BE49-F238E27FC236}">
                <a16:creationId xmlns:a16="http://schemas.microsoft.com/office/drawing/2014/main" id="{2B1536EA-6D41-4958-8BDF-CBF104458726}"/>
              </a:ext>
            </a:extLst>
          </p:cNvPr>
          <p:cNvPicPr>
            <a:picLocks noChangeAspect="1"/>
          </p:cNvPicPr>
          <p:nvPr/>
        </p:nvPicPr>
        <p:blipFill>
          <a:blip r:embed="rId3"/>
          <a:stretch>
            <a:fillRect/>
          </a:stretch>
        </p:blipFill>
        <p:spPr>
          <a:xfrm>
            <a:off x="923476" y="2077128"/>
            <a:ext cx="5024478" cy="3741838"/>
          </a:xfrm>
          <a:prstGeom prst="rect">
            <a:avLst/>
          </a:prstGeom>
        </p:spPr>
      </p:pic>
      <p:sp>
        <p:nvSpPr>
          <p:cNvPr id="5" name="TextBox 4">
            <a:extLst>
              <a:ext uri="{FF2B5EF4-FFF2-40B4-BE49-F238E27FC236}">
                <a16:creationId xmlns:a16="http://schemas.microsoft.com/office/drawing/2014/main" id="{360F35B7-62AC-4A78-8756-5F788BFCF18C}"/>
              </a:ext>
            </a:extLst>
          </p:cNvPr>
          <p:cNvSpPr txBox="1"/>
          <p:nvPr/>
        </p:nvSpPr>
        <p:spPr>
          <a:xfrm>
            <a:off x="7315200" y="2821578"/>
            <a:ext cx="3526972" cy="830997"/>
          </a:xfrm>
          <a:prstGeom prst="rect">
            <a:avLst/>
          </a:prstGeom>
          <a:noFill/>
        </p:spPr>
        <p:txBody>
          <a:bodyPr wrap="square" rtlCol="0">
            <a:spAutoFit/>
          </a:bodyPr>
          <a:lstStyle/>
          <a:p>
            <a:r>
              <a:rPr lang="en-US" sz="2400" dirty="0">
                <a:solidFill>
                  <a:schemeClr val="dk1"/>
                </a:solidFill>
                <a:latin typeface="Calibri" panose="020F0502020204030204" pitchFamily="34" charset="0"/>
                <a:cs typeface="Calibri" panose="020F0502020204030204" pitchFamily="34" charset="0"/>
              </a:rPr>
              <a:t>Cluster 1: A,B,C</a:t>
            </a:r>
          </a:p>
          <a:p>
            <a:r>
              <a:rPr lang="en-US" sz="2400" dirty="0">
                <a:solidFill>
                  <a:schemeClr val="dk1"/>
                </a:solidFill>
                <a:latin typeface="Calibri" panose="020F0502020204030204" pitchFamily="34" charset="0"/>
                <a:cs typeface="Calibri" panose="020F0502020204030204" pitchFamily="34" charset="0"/>
              </a:rPr>
              <a:t>Cluster 2: </a:t>
            </a:r>
            <a:r>
              <a:rPr lang="en-US" sz="2400" dirty="0">
                <a:latin typeface="Calibri" panose="020F0502020204030204" pitchFamily="34" charset="0"/>
                <a:cs typeface="Calibri" panose="020F0502020204030204" pitchFamily="34" charset="0"/>
              </a:rPr>
              <a:t>D</a:t>
            </a:r>
          </a:p>
        </p:txBody>
      </p:sp>
    </p:spTree>
    <p:extLst>
      <p:ext uri="{BB962C8B-B14F-4D97-AF65-F5344CB8AC3E}">
        <p14:creationId xmlns:p14="http://schemas.microsoft.com/office/powerpoint/2010/main" val="208953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328061" y="34800"/>
            <a:ext cx="11520638" cy="1325700"/>
          </a:xfrm>
          <a:prstGeom prst="rect">
            <a:avLst/>
          </a:prstGeom>
          <a:noFill/>
          <a:ln>
            <a:noFill/>
          </a:ln>
        </p:spPr>
        <p:txBody>
          <a:bodyPr spcFirstLastPara="1" wrap="square" lIns="91425" tIns="45700" rIns="91425" bIns="45700" anchor="ctr" anchorCtr="0">
            <a:noAutofit/>
          </a:bodyPr>
          <a:lstStyle/>
          <a:p>
            <a:r>
              <a:rPr lang="en-US" dirty="0"/>
              <a:t>Quiz: Exercise 10.7: Problem 2</a:t>
            </a:r>
            <a:endParaRPr dirty="0"/>
          </a:p>
        </p:txBody>
      </p:sp>
      <p:sp>
        <p:nvSpPr>
          <p:cNvPr id="96" name="Google Shape;96;p14"/>
          <p:cNvSpPr txBox="1"/>
          <p:nvPr/>
        </p:nvSpPr>
        <p:spPr>
          <a:xfrm>
            <a:off x="198900" y="873571"/>
            <a:ext cx="11993100" cy="5535937"/>
          </a:xfrm>
          <a:prstGeom prst="rect">
            <a:avLst/>
          </a:prstGeom>
          <a:noFill/>
          <a:ln>
            <a:noFill/>
          </a:ln>
        </p:spPr>
        <p:txBody>
          <a:bodyPr spcFirstLastPara="1" wrap="square" lIns="91425" tIns="91425" rIns="91425" bIns="91425" anchor="t" anchorCtr="0">
            <a:noAutofit/>
          </a:bodyPr>
          <a:lstStyle/>
          <a:p>
            <a:r>
              <a:rPr lang="en-US" sz="2400" dirty="0">
                <a:solidFill>
                  <a:schemeClr val="dk1"/>
                </a:solidFill>
                <a:latin typeface="Calibri"/>
                <a:cs typeface="Calibri"/>
              </a:rPr>
              <a:t> (e) It is mentioned in the chapter that at each fusion in the dendrogram, the position of the two clusters being fused can be swapped without changing the meaning of the dendrogram. Draw a dendrogram that is equivalent to the dendrogram in (a), for which two or more of the leaves are repositioned, but for which the meaning of the dendrogram is the same.</a:t>
            </a:r>
          </a:p>
        </p:txBody>
      </p:sp>
      <p:pic>
        <p:nvPicPr>
          <p:cNvPr id="2" name="Picture 1">
            <a:extLst>
              <a:ext uri="{FF2B5EF4-FFF2-40B4-BE49-F238E27FC236}">
                <a16:creationId xmlns:a16="http://schemas.microsoft.com/office/drawing/2014/main" id="{DFBDCDC9-00DE-430A-B552-D89DC5014664}"/>
              </a:ext>
            </a:extLst>
          </p:cNvPr>
          <p:cNvPicPr>
            <a:picLocks noChangeAspect="1"/>
          </p:cNvPicPr>
          <p:nvPr/>
        </p:nvPicPr>
        <p:blipFill>
          <a:blip r:embed="rId3"/>
          <a:stretch>
            <a:fillRect/>
          </a:stretch>
        </p:blipFill>
        <p:spPr>
          <a:xfrm>
            <a:off x="2516777" y="2519530"/>
            <a:ext cx="4955177" cy="4213328"/>
          </a:xfrm>
          <a:prstGeom prst="rect">
            <a:avLst/>
          </a:prstGeom>
        </p:spPr>
      </p:pic>
    </p:spTree>
    <p:extLst>
      <p:ext uri="{BB962C8B-B14F-4D97-AF65-F5344CB8AC3E}">
        <p14:creationId xmlns:p14="http://schemas.microsoft.com/office/powerpoint/2010/main" val="28890907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9393</TotalTime>
  <Words>1056</Words>
  <Application>Microsoft Office PowerPoint</Application>
  <PresentationFormat>宽屏</PresentationFormat>
  <Paragraphs>87</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Lato</vt:lpstr>
      <vt:lpstr>Office Theme</vt:lpstr>
      <vt:lpstr>DAT 500S Module 11 </vt:lpstr>
      <vt:lpstr>Quiz: Exercise 10.7: Problem 2</vt:lpstr>
      <vt:lpstr>Quiz: Exercise 10.7: Problem 2</vt:lpstr>
      <vt:lpstr>Quiz: Exercise 10.7: Problem 2</vt:lpstr>
      <vt:lpstr>Quiz: Exercise 10.7: Problem 2</vt:lpstr>
      <vt:lpstr>Quiz: Exercise 10.7: Problem 2</vt:lpstr>
      <vt:lpstr>Quiz: Exercise 10.7: Problem 2</vt:lpstr>
      <vt:lpstr>Quiz: Exercise 10.7: Problem 2</vt:lpstr>
      <vt:lpstr>Quiz: Exercise 10.7: Problem 2</vt:lpstr>
      <vt:lpstr>Group Assignment: Exercise 10.7: Problem 11 </vt:lpstr>
      <vt:lpstr>Group Assignment: Exercise 10.7: Problem 11 </vt:lpstr>
      <vt:lpstr>Group Assignment: Exercise 10.7: Problem 11 </vt:lpstr>
      <vt:lpstr>Group Assignment: Exercise 10.7: Problem 11 </vt:lpstr>
      <vt:lpstr>Group Assignment: Exercise 10.7: Problem 11 </vt:lpstr>
      <vt:lpstr>Group Assignment: Exercise 10.7: Problem 11 </vt:lpstr>
      <vt:lpstr>Group Assignment: Exercise 10.7: Problem 11 </vt:lpstr>
      <vt:lpstr>Group Assignment: Exercise 10.7: Problem 11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 500S Week 2</dc:title>
  <dc:creator>Durai Sundaramoorthi</dc:creator>
  <cp:lastModifiedBy>临江</cp:lastModifiedBy>
  <cp:revision>200</cp:revision>
  <dcterms:modified xsi:type="dcterms:W3CDTF">2022-12-01T21:58:10Z</dcterms:modified>
</cp:coreProperties>
</file>