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311" r:id="rId3"/>
    <p:sldId id="312" r:id="rId4"/>
    <p:sldId id="313" r:id="rId5"/>
    <p:sldId id="257" r:id="rId6"/>
    <p:sldId id="299" r:id="rId7"/>
    <p:sldId id="300" r:id="rId8"/>
    <p:sldId id="276" r:id="rId9"/>
    <p:sldId id="301" r:id="rId10"/>
    <p:sldId id="302" r:id="rId11"/>
    <p:sldId id="303" r:id="rId12"/>
    <p:sldId id="304" r:id="rId13"/>
    <p:sldId id="269" r:id="rId14"/>
    <p:sldId id="305" r:id="rId15"/>
    <p:sldId id="306" r:id="rId16"/>
    <p:sldId id="307" r:id="rId17"/>
    <p:sldId id="309" r:id="rId18"/>
    <p:sldId id="308" r:id="rId19"/>
    <p:sldId id="310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0189" autoAdjust="0"/>
  </p:normalViewPr>
  <p:slideViewPr>
    <p:cSldViewPr snapToGrid="0">
      <p:cViewPr varScale="1">
        <p:scale>
          <a:sx n="67" d="100"/>
          <a:sy n="67" d="100"/>
        </p:scale>
        <p:origin x="624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259dc3923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259dc3923_1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When the number of features p is large, there tends to be a deterioration in the performance of KNN and other local approaches that perform prediction using only observations that are near the test observation for which a prediction must be made. This phenomenon is known as the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US" altLang="zh-CN" sz="1200" b="0" i="1" u="none" strike="noStrike" cap="none" dirty="0">
                <a:solidFill>
                  <a:schemeClr val="dk1"/>
                </a:solidFill>
                <a:effectLst/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curse of dimensionality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 and it ties into the fact that non-parametric approaches often perform poorly when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US" altLang="zh-CN" sz="1200" b="0" i="1" u="none" strike="noStrike" cap="none" dirty="0">
                <a:solidFill>
                  <a:schemeClr val="dk1"/>
                </a:solidFill>
                <a:effectLst/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is large. We will now investigate this curse.</a:t>
            </a:r>
            <a:endParaRPr dirty="0"/>
          </a:p>
        </p:txBody>
      </p:sp>
      <p:sp>
        <p:nvSpPr>
          <p:cNvPr id="102" name="Google Shape;102;g6259dc3923_1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375197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259dc3923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259dc3923_1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When the number of features p is large, there tends to be a deterioration in the performance of KNN and other local approaches that perform prediction using only observations that are near the test observation for which a prediction must be made. This phenomenon is known as the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US" altLang="zh-CN" sz="1200" b="0" i="1" u="none" strike="noStrike" cap="none" dirty="0">
                <a:solidFill>
                  <a:schemeClr val="dk1"/>
                </a:solidFill>
                <a:effectLst/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curse of dimensionality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 and it ties into the fact that non-parametric approaches often perform poorly when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US" altLang="zh-CN" sz="1200" b="0" i="1" u="none" strike="noStrike" cap="none" dirty="0">
                <a:solidFill>
                  <a:schemeClr val="dk1"/>
                </a:solidFill>
                <a:effectLst/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is large. We will now investigate this curse.</a:t>
            </a:r>
            <a:endParaRPr dirty="0"/>
          </a:p>
        </p:txBody>
      </p:sp>
      <p:sp>
        <p:nvSpPr>
          <p:cNvPr id="102" name="Google Shape;102;g6259dc3923_1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443973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259dc3923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259dc3923_1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When the number of features p is large, there tends to be a deterioration in the performance of KNN and other local approaches that perform prediction using only observations that are near the test observation for which a prediction must be made. This phenomenon is known as the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US" altLang="zh-CN" sz="1200" b="0" i="1" u="none" strike="noStrike" cap="none" dirty="0">
                <a:solidFill>
                  <a:schemeClr val="dk1"/>
                </a:solidFill>
                <a:effectLst/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curse of dimensionality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 and it ties into the fact that non-parametric approaches often perform poorly when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US" altLang="zh-CN" sz="1200" b="0" i="1" u="none" strike="noStrike" cap="none" dirty="0">
                <a:solidFill>
                  <a:schemeClr val="dk1"/>
                </a:solidFill>
                <a:effectLst/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is large. We will now investigate this curse.</a:t>
            </a:r>
            <a:endParaRPr dirty="0"/>
          </a:p>
        </p:txBody>
      </p:sp>
      <p:sp>
        <p:nvSpPr>
          <p:cNvPr id="102" name="Google Shape;102;g6259dc3923_1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18008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1ad024416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1ad024416_0_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D3D3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41ad024416_0_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1ad024416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1ad024416_0_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D3D3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41ad024416_0_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73298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1ad024416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1ad024416_0_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D3D3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41ad024416_0_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53970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1ad024416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1ad024416_0_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D3D3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41ad024416_0_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46060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1ad024416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1ad024416_0_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D3D3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41ad024416_0_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98939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1ad024416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1ad024416_0_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D3D3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41ad024416_0_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10243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1ad024416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1ad024416_0_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D3D3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41ad024416_0_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7005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91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6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87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1ad02441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1ad024416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g41ad024416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1ad02441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1ad024416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g41ad024416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8475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1ad02441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1ad024416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g41ad024416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3374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259dc3923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259dc3923_1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When the number of features p is large, there tends to be a deterioration in the performance of KNN and other local approaches that perform prediction using only observations that are near the test observation for which a prediction must be made. This phenomenon is known as the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US" altLang="zh-CN" sz="1200" b="0" i="1" u="none" strike="noStrike" cap="none" dirty="0">
                <a:solidFill>
                  <a:schemeClr val="dk1"/>
                </a:solidFill>
                <a:effectLst/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curse of dimensionality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 and it ties into the fact that non-parametric approaches often perform poorly when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US" altLang="zh-CN" sz="1200" b="0" i="1" u="none" strike="noStrike" cap="none" dirty="0">
                <a:solidFill>
                  <a:schemeClr val="dk1"/>
                </a:solidFill>
                <a:effectLst/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is large. We will now investigate this curse.</a:t>
            </a:r>
            <a:endParaRPr dirty="0"/>
          </a:p>
        </p:txBody>
      </p:sp>
      <p:sp>
        <p:nvSpPr>
          <p:cNvPr id="102" name="Google Shape;102;g6259dc3923_1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80750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259dc3923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259dc3923_1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When the number of features p is large, there tends to be a deterioration in the performance of KNN and other local approaches that perform prediction using only observations that are near the test observation for which a prediction must be made. This phenomenon is known as the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US" altLang="zh-CN" sz="1200" b="0" i="1" u="none" strike="noStrike" cap="none" dirty="0">
                <a:solidFill>
                  <a:schemeClr val="dk1"/>
                </a:solidFill>
                <a:effectLst/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curse of dimensionality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 and it ties into the fact that non-parametric approaches often perform poorly when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US" altLang="zh-CN" sz="1200" b="0" i="1" u="none" strike="noStrike" cap="none" dirty="0">
                <a:solidFill>
                  <a:schemeClr val="dk1"/>
                </a:solidFill>
                <a:effectLst/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is large. We will now investigate this curse.</a:t>
            </a:r>
            <a:endParaRPr dirty="0"/>
          </a:p>
        </p:txBody>
      </p:sp>
      <p:sp>
        <p:nvSpPr>
          <p:cNvPr id="102" name="Google Shape;102;g6259dc3923_1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3548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emf"/><Relationship Id="rId10" Type="http://schemas.openxmlformats.org/officeDocument/2006/relationships/image" Target="../media/image4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1524000" y="6048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dirty="0"/>
              <a:t>DAT 500S </a:t>
            </a:r>
            <a:r>
              <a:rPr lang="en-US" dirty="0" smtClean="0"/>
              <a:t>Module </a:t>
            </a:r>
            <a:r>
              <a:rPr lang="en-US" dirty="0"/>
              <a:t>6 </a:t>
            </a:r>
            <a:endParaRPr dirty="0"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524000" y="2658141"/>
            <a:ext cx="9144000" cy="31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b="1" dirty="0"/>
              <a:t>Quiz: 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dirty="0"/>
              <a:t>Exercise 6.8 Q2 &amp; Q3 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b="1" dirty="0"/>
              <a:t>Group Assignment: </a:t>
            </a:r>
            <a:endParaRPr b="1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dirty="0"/>
              <a:t>Exercise 6.8 Q9(parts a,</a:t>
            </a:r>
            <a:r>
              <a:rPr lang="zh-CN" altLang="en-US" dirty="0"/>
              <a:t> </a:t>
            </a:r>
            <a:r>
              <a:rPr lang="en-US" altLang="zh-CN" dirty="0"/>
              <a:t>b,</a:t>
            </a:r>
            <a:r>
              <a:rPr lang="zh-CN" altLang="en-US" dirty="0"/>
              <a:t> </a:t>
            </a:r>
            <a:r>
              <a:rPr lang="en-US" altLang="zh-CN" dirty="0"/>
              <a:t>c,</a:t>
            </a:r>
            <a:r>
              <a:rPr lang="zh-CN" altLang="en-US" dirty="0"/>
              <a:t> </a:t>
            </a:r>
            <a:r>
              <a:rPr lang="en-US" altLang="zh-CN" dirty="0"/>
              <a:t>d</a:t>
            </a:r>
            <a:r>
              <a:rPr lang="en-US" dirty="0" smtClean="0"/>
              <a:t>)</a:t>
            </a:r>
            <a:endParaRPr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b="1" smtClean="0"/>
              <a:t>Individual </a:t>
            </a:r>
            <a:r>
              <a:rPr lang="en-US" b="1" dirty="0"/>
              <a:t>Assignment: </a:t>
            </a:r>
            <a:endParaRPr b="1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dirty="0"/>
              <a:t>Exercise 6.8 Q8(parts e, f</a:t>
            </a:r>
            <a:r>
              <a:rPr lang="en-US" dirty="0" smtClean="0"/>
              <a:t>)</a:t>
            </a:r>
            <a:endParaRPr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dirty="0"/>
              <a:t>  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 idx="4294967295"/>
          </p:nvPr>
        </p:nvSpPr>
        <p:spPr>
          <a:xfrm>
            <a:off x="397042" y="136525"/>
            <a:ext cx="11081085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Quiz: Exercise 6.8 Q3</a:t>
            </a:r>
            <a:endParaRPr dirty="0"/>
          </a:p>
        </p:txBody>
      </p:sp>
      <p:sp>
        <p:nvSpPr>
          <p:cNvPr id="105" name="Google Shape;105;p15"/>
          <p:cNvSpPr txBox="1"/>
          <p:nvPr/>
        </p:nvSpPr>
        <p:spPr>
          <a:xfrm>
            <a:off x="204225" y="2306483"/>
            <a:ext cx="11993100" cy="2951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000" dirty="0">
                <a:solidFill>
                  <a:schemeClr val="dk1"/>
                </a:solidFill>
                <a:latin typeface="Calibri"/>
                <a:cs typeface="Calibri"/>
              </a:rPr>
              <a:t>(c) As we increase</a:t>
            </a:r>
            <a:r>
              <a:rPr lang="zh-CN" altLang="en-US" sz="3000" dirty="0">
                <a:solidFill>
                  <a:schemeClr val="dk1"/>
                </a:solidFill>
                <a:latin typeface="Calibri"/>
                <a:cs typeface="Calibri"/>
              </a:rPr>
              <a:t> </a:t>
            </a:r>
            <a:r>
              <a:rPr lang="en-US" sz="3000" dirty="0">
                <a:solidFill>
                  <a:schemeClr val="dk1"/>
                </a:solidFill>
                <a:latin typeface="Calibri"/>
                <a:cs typeface="Calibri"/>
              </a:rPr>
              <a:t>s</a:t>
            </a:r>
            <a:r>
              <a:rPr lang="zh-CN" altLang="en-US" sz="3000" dirty="0">
                <a:solidFill>
                  <a:schemeClr val="dk1"/>
                </a:solidFill>
                <a:latin typeface="Calibri"/>
                <a:cs typeface="Calibri"/>
              </a:rPr>
              <a:t> </a:t>
            </a:r>
            <a:r>
              <a:rPr lang="en-US" sz="3000" dirty="0">
                <a:solidFill>
                  <a:schemeClr val="dk1"/>
                </a:solidFill>
                <a:latin typeface="Calibri"/>
                <a:cs typeface="Calibri"/>
              </a:rPr>
              <a:t>from 0, the variance will:</a:t>
            </a:r>
          </a:p>
          <a:p>
            <a:r>
              <a:rPr lang="en-US" sz="3000" dirty="0" err="1">
                <a:solidFill>
                  <a:schemeClr val="dk1"/>
                </a:solidFill>
                <a:latin typeface="Calibri"/>
                <a:cs typeface="Calibri"/>
              </a:rPr>
              <a:t>i</a:t>
            </a:r>
            <a:r>
              <a:rPr lang="en-US" sz="3000" dirty="0">
                <a:solidFill>
                  <a:schemeClr val="dk1"/>
                </a:solidFill>
                <a:latin typeface="Calibri"/>
                <a:cs typeface="Calibri"/>
              </a:rPr>
              <a:t>. Increase initially then eventually start decreasing in an inverted U shape.</a:t>
            </a:r>
          </a:p>
          <a:p>
            <a:r>
              <a:rPr lang="en-US" sz="3000" dirty="0">
                <a:solidFill>
                  <a:schemeClr val="dk1"/>
                </a:solidFill>
                <a:latin typeface="Calibri"/>
                <a:cs typeface="Calibri"/>
              </a:rPr>
              <a:t>ii. Decrease initially then eventually start increasing in a U shape.</a:t>
            </a:r>
          </a:p>
          <a:p>
            <a:r>
              <a:rPr lang="en-US" sz="3000" dirty="0">
                <a:solidFill>
                  <a:schemeClr val="dk1"/>
                </a:solidFill>
                <a:latin typeface="Calibri"/>
                <a:cs typeface="Calibri"/>
              </a:rPr>
              <a:t>iii. Steadily increase.</a:t>
            </a:r>
          </a:p>
          <a:p>
            <a:r>
              <a:rPr lang="en-US" sz="3000" dirty="0">
                <a:solidFill>
                  <a:schemeClr val="dk1"/>
                </a:solidFill>
                <a:latin typeface="Calibri"/>
                <a:cs typeface="Calibri"/>
              </a:rPr>
              <a:t>iv. Steadily decrease.</a:t>
            </a:r>
          </a:p>
          <a:p>
            <a:r>
              <a:rPr lang="en-US" sz="3000" dirty="0">
                <a:solidFill>
                  <a:schemeClr val="dk1"/>
                </a:solidFill>
                <a:latin typeface="Calibri"/>
                <a:cs typeface="Calibri"/>
              </a:rPr>
              <a:t>v. Remain constant.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58341F9-8C2D-4D0D-9DB3-0EC8393C1934}"/>
              </a:ext>
            </a:extLst>
          </p:cNvPr>
          <p:cNvSpPr txBox="1"/>
          <p:nvPr/>
        </p:nvSpPr>
        <p:spPr>
          <a:xfrm>
            <a:off x="204226" y="5257801"/>
            <a:ext cx="116829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iii. Is correct. </a:t>
            </a:r>
          </a:p>
          <a:p>
            <a:r>
              <a:rPr lang="en-US" sz="3000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More estimated coefficients -&gt; more flexible model -&gt; increased variance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702FEE1-B6F2-4F3B-A1CF-3FF909104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637" y="1052396"/>
            <a:ext cx="7324725" cy="14001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C97B012-E9A4-45AC-BD72-6A066CE0D92B}"/>
              </a:ext>
            </a:extLst>
          </p:cNvPr>
          <p:cNvSpPr txBox="1"/>
          <p:nvPr/>
        </p:nvSpPr>
        <p:spPr>
          <a:xfrm>
            <a:off x="9667875" y="1459542"/>
            <a:ext cx="19591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=&gt; Lasso</a:t>
            </a:r>
            <a:endParaRPr lang="en-US" sz="3000" dirty="0">
              <a:solidFill>
                <a:srgbClr val="FF00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349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 idx="4294967295"/>
          </p:nvPr>
        </p:nvSpPr>
        <p:spPr>
          <a:xfrm>
            <a:off x="397042" y="136525"/>
            <a:ext cx="11081085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Quiz: Exercise 6.8 Q3</a:t>
            </a:r>
            <a:endParaRPr dirty="0"/>
          </a:p>
        </p:txBody>
      </p:sp>
      <p:sp>
        <p:nvSpPr>
          <p:cNvPr id="105" name="Google Shape;105;p15"/>
          <p:cNvSpPr txBox="1"/>
          <p:nvPr/>
        </p:nvSpPr>
        <p:spPr>
          <a:xfrm>
            <a:off x="204225" y="2306483"/>
            <a:ext cx="11993100" cy="2951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000" dirty="0">
                <a:solidFill>
                  <a:schemeClr val="dk1"/>
                </a:solidFill>
                <a:latin typeface="Calibri"/>
                <a:cs typeface="Calibri"/>
              </a:rPr>
              <a:t>(d) As we increase</a:t>
            </a:r>
            <a:r>
              <a:rPr lang="zh-CN" altLang="en-US" sz="3000" dirty="0">
                <a:solidFill>
                  <a:schemeClr val="dk1"/>
                </a:solidFill>
                <a:latin typeface="Calibri"/>
                <a:cs typeface="Calibri"/>
              </a:rPr>
              <a:t> </a:t>
            </a:r>
            <a:r>
              <a:rPr lang="en-US" sz="3000" dirty="0">
                <a:solidFill>
                  <a:schemeClr val="dk1"/>
                </a:solidFill>
                <a:latin typeface="Calibri"/>
                <a:cs typeface="Calibri"/>
              </a:rPr>
              <a:t>s</a:t>
            </a:r>
            <a:r>
              <a:rPr lang="zh-CN" altLang="en-US" sz="3000" dirty="0">
                <a:solidFill>
                  <a:schemeClr val="dk1"/>
                </a:solidFill>
                <a:latin typeface="Calibri"/>
                <a:cs typeface="Calibri"/>
              </a:rPr>
              <a:t> </a:t>
            </a:r>
            <a:r>
              <a:rPr lang="en-US" sz="3000" dirty="0">
                <a:solidFill>
                  <a:schemeClr val="dk1"/>
                </a:solidFill>
                <a:latin typeface="Calibri"/>
                <a:cs typeface="Calibri"/>
              </a:rPr>
              <a:t>from 0, the bias will:</a:t>
            </a:r>
          </a:p>
          <a:p>
            <a:r>
              <a:rPr lang="en-US" sz="3000" dirty="0" err="1">
                <a:solidFill>
                  <a:schemeClr val="dk1"/>
                </a:solidFill>
                <a:latin typeface="Calibri"/>
                <a:cs typeface="Calibri"/>
              </a:rPr>
              <a:t>i</a:t>
            </a:r>
            <a:r>
              <a:rPr lang="en-US" sz="3000" dirty="0">
                <a:solidFill>
                  <a:schemeClr val="dk1"/>
                </a:solidFill>
                <a:latin typeface="Calibri"/>
                <a:cs typeface="Calibri"/>
              </a:rPr>
              <a:t>. Increase initially then eventually start decreasing in an inverted U shape.</a:t>
            </a:r>
          </a:p>
          <a:p>
            <a:r>
              <a:rPr lang="en-US" sz="3000" dirty="0">
                <a:solidFill>
                  <a:schemeClr val="dk1"/>
                </a:solidFill>
                <a:latin typeface="Calibri"/>
                <a:cs typeface="Calibri"/>
              </a:rPr>
              <a:t>ii. Decrease initially then eventually start increasing in a U shape.</a:t>
            </a:r>
          </a:p>
          <a:p>
            <a:r>
              <a:rPr lang="en-US" sz="3000" dirty="0">
                <a:solidFill>
                  <a:schemeClr val="dk1"/>
                </a:solidFill>
                <a:latin typeface="Calibri"/>
                <a:cs typeface="Calibri"/>
              </a:rPr>
              <a:t>iii. Steadily increase.</a:t>
            </a:r>
          </a:p>
          <a:p>
            <a:r>
              <a:rPr lang="en-US" sz="3000" dirty="0">
                <a:solidFill>
                  <a:schemeClr val="dk1"/>
                </a:solidFill>
                <a:latin typeface="Calibri"/>
                <a:cs typeface="Calibri"/>
              </a:rPr>
              <a:t>iv. Steadily decrease.</a:t>
            </a:r>
          </a:p>
          <a:p>
            <a:r>
              <a:rPr lang="en-US" sz="3000" dirty="0">
                <a:solidFill>
                  <a:schemeClr val="dk1"/>
                </a:solidFill>
                <a:latin typeface="Calibri"/>
                <a:cs typeface="Calibri"/>
              </a:rPr>
              <a:t>v. Remain constant.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58341F9-8C2D-4D0D-9DB3-0EC8393C1934}"/>
              </a:ext>
            </a:extLst>
          </p:cNvPr>
          <p:cNvSpPr txBox="1"/>
          <p:nvPr/>
        </p:nvSpPr>
        <p:spPr>
          <a:xfrm>
            <a:off x="204226" y="5257801"/>
            <a:ext cx="116829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iv. Is correct. </a:t>
            </a:r>
          </a:p>
          <a:p>
            <a:r>
              <a:rPr lang="en-US" sz="3000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More estimated coefficients -&gt; more flexible model -&gt; decreased bias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702FEE1-B6F2-4F3B-A1CF-3FF909104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637" y="1052396"/>
            <a:ext cx="7324725" cy="14001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C97B012-E9A4-45AC-BD72-6A066CE0D92B}"/>
              </a:ext>
            </a:extLst>
          </p:cNvPr>
          <p:cNvSpPr txBox="1"/>
          <p:nvPr/>
        </p:nvSpPr>
        <p:spPr>
          <a:xfrm>
            <a:off x="9667875" y="1459542"/>
            <a:ext cx="19591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=&gt; Lasso</a:t>
            </a:r>
            <a:endParaRPr lang="en-US" sz="3000" dirty="0">
              <a:solidFill>
                <a:srgbClr val="FF00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1520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 idx="4294967295"/>
          </p:nvPr>
        </p:nvSpPr>
        <p:spPr>
          <a:xfrm>
            <a:off x="397042" y="136525"/>
            <a:ext cx="11081085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Quiz: Exercise 6.8 Q3</a:t>
            </a:r>
            <a:endParaRPr dirty="0"/>
          </a:p>
        </p:txBody>
      </p:sp>
      <p:sp>
        <p:nvSpPr>
          <p:cNvPr id="105" name="Google Shape;105;p15"/>
          <p:cNvSpPr txBox="1"/>
          <p:nvPr/>
        </p:nvSpPr>
        <p:spPr>
          <a:xfrm>
            <a:off x="204225" y="2306483"/>
            <a:ext cx="11993100" cy="2951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000" dirty="0">
                <a:solidFill>
                  <a:schemeClr val="dk1"/>
                </a:solidFill>
                <a:latin typeface="Calibri"/>
                <a:cs typeface="Calibri"/>
              </a:rPr>
              <a:t>(e) As we increase</a:t>
            </a:r>
            <a:r>
              <a:rPr lang="zh-CN" altLang="en-US" sz="3000" dirty="0">
                <a:solidFill>
                  <a:schemeClr val="dk1"/>
                </a:solidFill>
                <a:latin typeface="Calibri"/>
                <a:cs typeface="Calibri"/>
              </a:rPr>
              <a:t> </a:t>
            </a:r>
            <a:r>
              <a:rPr lang="en-US" sz="3000" dirty="0">
                <a:solidFill>
                  <a:schemeClr val="dk1"/>
                </a:solidFill>
                <a:latin typeface="Calibri"/>
                <a:cs typeface="Calibri"/>
              </a:rPr>
              <a:t>s</a:t>
            </a:r>
            <a:r>
              <a:rPr lang="zh-CN" altLang="en-US" sz="3000" dirty="0">
                <a:solidFill>
                  <a:schemeClr val="dk1"/>
                </a:solidFill>
                <a:latin typeface="Calibri"/>
                <a:cs typeface="Calibri"/>
              </a:rPr>
              <a:t> </a:t>
            </a:r>
            <a:r>
              <a:rPr lang="en-US" sz="3000" dirty="0">
                <a:solidFill>
                  <a:schemeClr val="dk1"/>
                </a:solidFill>
                <a:latin typeface="Calibri"/>
                <a:cs typeface="Calibri"/>
              </a:rPr>
              <a:t>from 0, the irreducible error will:</a:t>
            </a:r>
          </a:p>
          <a:p>
            <a:r>
              <a:rPr lang="en-US" sz="3000" dirty="0" err="1">
                <a:solidFill>
                  <a:schemeClr val="dk1"/>
                </a:solidFill>
                <a:latin typeface="Calibri"/>
                <a:cs typeface="Calibri"/>
              </a:rPr>
              <a:t>i</a:t>
            </a:r>
            <a:r>
              <a:rPr lang="en-US" sz="3000" dirty="0">
                <a:solidFill>
                  <a:schemeClr val="dk1"/>
                </a:solidFill>
                <a:latin typeface="Calibri"/>
                <a:cs typeface="Calibri"/>
              </a:rPr>
              <a:t>. Increase initially then eventually start decreasing in an inverted U shape.</a:t>
            </a:r>
          </a:p>
          <a:p>
            <a:r>
              <a:rPr lang="en-US" sz="3000" dirty="0">
                <a:solidFill>
                  <a:schemeClr val="dk1"/>
                </a:solidFill>
                <a:latin typeface="Calibri"/>
                <a:cs typeface="Calibri"/>
              </a:rPr>
              <a:t>ii. Decrease initially then eventually start increasing in a U shape.</a:t>
            </a:r>
          </a:p>
          <a:p>
            <a:r>
              <a:rPr lang="en-US" sz="3000" dirty="0">
                <a:solidFill>
                  <a:schemeClr val="dk1"/>
                </a:solidFill>
                <a:latin typeface="Calibri"/>
                <a:cs typeface="Calibri"/>
              </a:rPr>
              <a:t>iii. Steadily increase.</a:t>
            </a:r>
          </a:p>
          <a:p>
            <a:r>
              <a:rPr lang="en-US" sz="3000" dirty="0">
                <a:solidFill>
                  <a:schemeClr val="dk1"/>
                </a:solidFill>
                <a:latin typeface="Calibri"/>
                <a:cs typeface="Calibri"/>
              </a:rPr>
              <a:t>iv. Steadily decrease.</a:t>
            </a:r>
          </a:p>
          <a:p>
            <a:r>
              <a:rPr lang="en-US" sz="3000" dirty="0">
                <a:solidFill>
                  <a:schemeClr val="dk1"/>
                </a:solidFill>
                <a:latin typeface="Calibri"/>
                <a:cs typeface="Calibri"/>
              </a:rPr>
              <a:t>v. Remain constant.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58341F9-8C2D-4D0D-9DB3-0EC8393C1934}"/>
              </a:ext>
            </a:extLst>
          </p:cNvPr>
          <p:cNvSpPr txBox="1"/>
          <p:nvPr/>
        </p:nvSpPr>
        <p:spPr>
          <a:xfrm>
            <a:off x="204226" y="5257801"/>
            <a:ext cx="116829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v. Is correct. </a:t>
            </a:r>
          </a:p>
          <a:p>
            <a:r>
              <a:rPr lang="en-US" sz="3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irreducible error depends only on data itself and will not change with model flexibility.</a:t>
            </a:r>
            <a:endParaRPr lang="en-US" sz="3000" dirty="0">
              <a:solidFill>
                <a:srgbClr val="FF0000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702FEE1-B6F2-4F3B-A1CF-3FF909104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637" y="1052396"/>
            <a:ext cx="7324725" cy="14001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C97B012-E9A4-45AC-BD72-6A066CE0D92B}"/>
              </a:ext>
            </a:extLst>
          </p:cNvPr>
          <p:cNvSpPr txBox="1"/>
          <p:nvPr/>
        </p:nvSpPr>
        <p:spPr>
          <a:xfrm>
            <a:off x="9667875" y="1459542"/>
            <a:ext cx="19591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=&gt; Lasso</a:t>
            </a:r>
            <a:endParaRPr lang="en-US" sz="3000" dirty="0">
              <a:solidFill>
                <a:srgbClr val="FF00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9932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>
            <a:spLocks noGrp="1"/>
          </p:cNvSpPr>
          <p:nvPr>
            <p:ph type="title" idx="4294967295"/>
          </p:nvPr>
        </p:nvSpPr>
        <p:spPr>
          <a:xfrm>
            <a:off x="266300" y="-688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/>
              <a:t>Group Assignment: Exercise 6.8 Q 9</a:t>
            </a:r>
            <a:endParaRPr dirty="0"/>
          </a:p>
        </p:txBody>
      </p:sp>
      <p:sp>
        <p:nvSpPr>
          <p:cNvPr id="197" name="Google Shape;197;p26"/>
          <p:cNvSpPr txBox="1"/>
          <p:nvPr/>
        </p:nvSpPr>
        <p:spPr>
          <a:xfrm>
            <a:off x="266300" y="899689"/>
            <a:ext cx="11142000" cy="2615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library(ISLR)</a:t>
            </a:r>
          </a:p>
          <a:p>
            <a:pPr lvl="0"/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attach(College)</a:t>
            </a:r>
          </a:p>
          <a:p>
            <a:pPr lvl="0"/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View(College)</a:t>
            </a:r>
          </a:p>
          <a:p>
            <a:pPr lvl="0"/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any(is.na(College))</a:t>
            </a:r>
          </a:p>
          <a:p>
            <a:pPr lvl="0"/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dim(College)</a:t>
            </a:r>
          </a:p>
          <a:p>
            <a:pPr lvl="0"/>
            <a:endParaRPr lang="en-US" sz="7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38100" lvl="0">
              <a:buClr>
                <a:schemeClr val="dk1"/>
              </a:buClr>
              <a:buSzPts val="3000"/>
            </a:pPr>
            <a:r>
              <a:rPr lang="en-US" sz="3000" dirty="0">
                <a:solidFill>
                  <a:schemeClr val="dk1"/>
                </a:solidFill>
                <a:latin typeface="Calibri"/>
                <a:cs typeface="Calibri"/>
              </a:rPr>
              <a:t>(a) Split the data set into a training set and a test set.</a:t>
            </a:r>
            <a:endParaRPr sz="3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98;p26">
            <a:extLst>
              <a:ext uri="{FF2B5EF4-FFF2-40B4-BE49-F238E27FC236}">
                <a16:creationId xmlns:a16="http://schemas.microsoft.com/office/drawing/2014/main" id="{B6214959-E1FA-4F22-B330-F4589A840727}"/>
              </a:ext>
            </a:extLst>
          </p:cNvPr>
          <p:cNvSpPr txBox="1"/>
          <p:nvPr/>
        </p:nvSpPr>
        <p:spPr>
          <a:xfrm>
            <a:off x="1203300" y="3733800"/>
            <a:ext cx="9785400" cy="2615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3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Set random seed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3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⇒ </a:t>
            </a:r>
            <a:r>
              <a:rPr lang="en-US" sz="30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set.seed</a:t>
            </a:r>
            <a:r>
              <a:rPr lang="en-US" sz="3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(100)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3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Split train &amp; test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3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⇒ </a:t>
            </a:r>
            <a:r>
              <a:rPr lang="en-US" sz="3000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train = sample(</a:t>
            </a:r>
            <a:r>
              <a:rPr lang="en-US" sz="3000" dirty="0" err="1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nrow</a:t>
            </a:r>
            <a:r>
              <a:rPr lang="en-US" sz="3000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(C</a:t>
            </a:r>
            <a:r>
              <a:rPr lang="en-US" altLang="zh-CN" sz="3000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ollege</a:t>
            </a:r>
            <a:r>
              <a:rPr lang="en-US" sz="3000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),</a:t>
            </a:r>
            <a:r>
              <a:rPr lang="en-US" sz="3000" dirty="0" err="1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nrow</a:t>
            </a:r>
            <a:r>
              <a:rPr lang="en-US" sz="3000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(College)/2,replace = FALSE)</a:t>
            </a:r>
          </a:p>
          <a:p>
            <a:pPr lvl="0">
              <a:buClr>
                <a:schemeClr val="dk1"/>
              </a:buClr>
              <a:buSzPts val="1100"/>
            </a:pPr>
            <a:endParaRPr lang="en-US" sz="3000" dirty="0">
              <a:solidFill>
                <a:srgbClr val="FF0000"/>
              </a:solidFill>
              <a:latin typeface="Calibri"/>
              <a:ea typeface="Calibri"/>
              <a:cs typeface="Calibri"/>
            </a:endParaRPr>
          </a:p>
          <a:p>
            <a:pPr lvl="0">
              <a:buClr>
                <a:schemeClr val="dk1"/>
              </a:buClr>
              <a:buSzPts val="1100"/>
            </a:pPr>
            <a:endParaRPr sz="3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>
            <a:spLocks noGrp="1"/>
          </p:cNvSpPr>
          <p:nvPr>
            <p:ph type="title" idx="4294967295"/>
          </p:nvPr>
        </p:nvSpPr>
        <p:spPr>
          <a:xfrm>
            <a:off x="266300" y="-688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/>
              <a:t>Group Assignment: Exercise 6.8 Q 9</a:t>
            </a:r>
            <a:endParaRPr dirty="0"/>
          </a:p>
        </p:txBody>
      </p:sp>
      <p:sp>
        <p:nvSpPr>
          <p:cNvPr id="197" name="Google Shape;197;p26"/>
          <p:cNvSpPr txBox="1"/>
          <p:nvPr/>
        </p:nvSpPr>
        <p:spPr>
          <a:xfrm>
            <a:off x="382125" y="1256875"/>
            <a:ext cx="11142000" cy="995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>
              <a:buClr>
                <a:schemeClr val="dk1"/>
              </a:buClr>
              <a:buSzPts val="3000"/>
            </a:pPr>
            <a:r>
              <a:rPr lang="en-US" sz="3000" dirty="0">
                <a:solidFill>
                  <a:schemeClr val="dk1"/>
                </a:solidFill>
                <a:latin typeface="Calibri"/>
                <a:cs typeface="Calibri"/>
              </a:rPr>
              <a:t>(b) Fit a linear model using least squares on the training set, and report the test error obtained.</a:t>
            </a:r>
            <a:endParaRPr sz="30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198;p26">
                <a:extLst>
                  <a:ext uri="{FF2B5EF4-FFF2-40B4-BE49-F238E27FC236}">
                    <a16:creationId xmlns:a16="http://schemas.microsoft.com/office/drawing/2014/main" id="{B6214959-E1FA-4F22-B330-F4589A840727}"/>
                  </a:ext>
                </a:extLst>
              </p:cNvPr>
              <p:cNvSpPr txBox="1"/>
              <p:nvPr/>
            </p:nvSpPr>
            <p:spPr>
              <a:xfrm>
                <a:off x="1123951" y="2582575"/>
                <a:ext cx="10523999" cy="3571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>
                  <a:buClr>
                    <a:schemeClr val="dk1"/>
                  </a:buClr>
                  <a:buSzPts val="1100"/>
                </a:pPr>
                <a:r>
                  <a:rPr lang="en-US" sz="3000" dirty="0" smtClean="0">
                    <a:solidFill>
                      <a:schemeClr val="tx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Fit model &amp; make prediction</a:t>
                </a:r>
              </a:p>
              <a:p>
                <a:pPr lvl="0">
                  <a:buClr>
                    <a:schemeClr val="dk1"/>
                  </a:buClr>
                  <a:buSzPts val="1100"/>
                </a:pPr>
                <a:r>
                  <a:rPr lang="en-US" sz="3000" dirty="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⇒ </a:t>
                </a:r>
                <a:r>
                  <a:rPr lang="en-US" sz="3000" dirty="0" err="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lm.fit</a:t>
                </a:r>
                <a:r>
                  <a:rPr lang="en-US" sz="3000" dirty="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= </a:t>
                </a:r>
                <a:r>
                  <a:rPr lang="en-US" sz="3000" dirty="0" err="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lm</a:t>
                </a:r>
                <a:r>
                  <a:rPr lang="en-US" sz="3000" dirty="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(Apps~.-Apps, data=College[train,])</a:t>
                </a:r>
              </a:p>
              <a:p>
                <a:pPr lvl="0">
                  <a:buClr>
                    <a:schemeClr val="dk1"/>
                  </a:buClr>
                  <a:buSzPts val="1100"/>
                </a:pPr>
                <a:r>
                  <a:rPr lang="en-US" sz="3000" dirty="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</a:t>
                </a:r>
                <a:r>
                  <a:rPr lang="en-US" sz="3000" dirty="0" err="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lm.pred</a:t>
                </a:r>
                <a:r>
                  <a:rPr lang="en-US" sz="3000" dirty="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= predict(</a:t>
                </a:r>
                <a:r>
                  <a:rPr lang="en-US" sz="3000" dirty="0" err="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lm.fit</a:t>
                </a:r>
                <a:r>
                  <a:rPr lang="en-US" sz="3000" dirty="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, College[-train,])</a:t>
                </a:r>
              </a:p>
              <a:p>
                <a:pPr lvl="0">
                  <a:buClr>
                    <a:schemeClr val="dk1"/>
                  </a:buClr>
                  <a:buSzPts val="1100"/>
                </a:pPr>
                <a:r>
                  <a:rPr lang="en-US" sz="3000" dirty="0">
                    <a:solidFill>
                      <a:schemeClr val="tx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Compute test MSE</a:t>
                </a:r>
              </a:p>
              <a:p>
                <a:pPr lvl="0">
                  <a:buClr>
                    <a:schemeClr val="dk1"/>
                  </a:buClr>
                  <a:buSzPts val="1100"/>
                </a:pPr>
                <a:r>
                  <a:rPr lang="en-US" sz="3000" dirty="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⇒ mean((</a:t>
                </a:r>
                <a:r>
                  <a:rPr lang="en-US" sz="3000" dirty="0" err="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lm.pred-College$Apps</a:t>
                </a:r>
                <a:r>
                  <a:rPr lang="en-US" sz="3000" dirty="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[-train])^2)</a:t>
                </a:r>
              </a:p>
              <a:p>
                <a:pPr lvl="0">
                  <a:buClr>
                    <a:schemeClr val="dk1"/>
                  </a:buClr>
                  <a:buSzPts val="1100"/>
                </a:pPr>
                <a:endParaRPr lang="en-US" sz="3000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lvl="0">
                  <a:buClr>
                    <a:schemeClr val="dk1"/>
                  </a:buClr>
                  <a:buSzPts val="1100"/>
                </a:pPr>
                <a:r>
                  <a:rPr lang="en-US" sz="3000" dirty="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</a:rPr>
                  <a:t>*Instead of using </a:t>
                </a:r>
                <a:r>
                  <a:rPr lang="en-US" sz="3000" dirty="0" err="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</a:rPr>
                  <a:t>lm</a:t>
                </a:r>
                <a:r>
                  <a:rPr lang="en-US" sz="3000" dirty="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</a:rPr>
                  <a:t>() function, we can also use ridge with </a:t>
                </a:r>
                <a14:m>
                  <m:oMath xmlns:m="http://schemas.openxmlformats.org/officeDocument/2006/math">
                    <m:r>
                      <a:rPr lang="en-US" sz="3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𝜆</m:t>
                    </m:r>
                    <m:r>
                      <a:rPr lang="en-US" sz="3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=0 (</m:t>
                    </m:r>
                    <m:r>
                      <a:rPr lang="en-US" sz="3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𝑒𝑥𝑎𝑐𝑡</m:t>
                    </m:r>
                    <m:r>
                      <a:rPr lang="en-US" sz="3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=</m:t>
                    </m:r>
                    <m:r>
                      <a:rPr lang="en-US" sz="3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𝑇</m:t>
                    </m:r>
                    <m:r>
                      <a:rPr lang="en-US" sz="3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)</m:t>
                    </m:r>
                  </m:oMath>
                </a14:m>
                <a:endParaRPr lang="en-US" sz="3000" dirty="0">
                  <a:solidFill>
                    <a:srgbClr val="FF0000"/>
                  </a:solidFill>
                  <a:latin typeface="Calibri"/>
                  <a:ea typeface="Calibri"/>
                  <a:cs typeface="Calibri"/>
                </a:endParaRPr>
              </a:p>
              <a:p>
                <a:pPr lvl="0">
                  <a:buClr>
                    <a:schemeClr val="dk1"/>
                  </a:buClr>
                  <a:buSzPts val="1100"/>
                </a:pPr>
                <a:endParaRPr lang="en-US" sz="3000" dirty="0">
                  <a:solidFill>
                    <a:srgbClr val="FF0000"/>
                  </a:solidFill>
                  <a:latin typeface="Calibri"/>
                  <a:ea typeface="Calibri"/>
                  <a:cs typeface="Calibri"/>
                </a:endParaRPr>
              </a:p>
              <a:p>
                <a:pPr lvl="0">
                  <a:buClr>
                    <a:schemeClr val="dk1"/>
                  </a:buClr>
                  <a:buSzPts val="1100"/>
                </a:pPr>
                <a:endParaRPr sz="3000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7" name="Google Shape;198;p26">
                <a:extLst>
                  <a:ext uri="{FF2B5EF4-FFF2-40B4-BE49-F238E27FC236}">
                    <a16:creationId xmlns:a16="http://schemas.microsoft.com/office/drawing/2014/main" id="{B6214959-E1FA-4F22-B330-F4589A840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951" y="2582575"/>
                <a:ext cx="10523999" cy="3571875"/>
              </a:xfrm>
              <a:prstGeom prst="rect">
                <a:avLst/>
              </a:prstGeom>
              <a:blipFill>
                <a:blip r:embed="rId3"/>
                <a:stretch>
                  <a:fillRect l="-1332" t="-853" b="-46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98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>
            <a:spLocks noGrp="1"/>
          </p:cNvSpPr>
          <p:nvPr>
            <p:ph type="title" idx="4294967295"/>
          </p:nvPr>
        </p:nvSpPr>
        <p:spPr>
          <a:xfrm>
            <a:off x="266300" y="-688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/>
              <a:t>Group Assignment: Exercise 6.8 Q 9</a:t>
            </a:r>
            <a:endParaRPr dirty="0"/>
          </a:p>
        </p:txBody>
      </p:sp>
      <p:sp>
        <p:nvSpPr>
          <p:cNvPr id="197" name="Google Shape;197;p26"/>
          <p:cNvSpPr txBox="1"/>
          <p:nvPr/>
        </p:nvSpPr>
        <p:spPr>
          <a:xfrm>
            <a:off x="382125" y="1256875"/>
            <a:ext cx="11142000" cy="995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>
              <a:buClr>
                <a:schemeClr val="dk1"/>
              </a:buClr>
              <a:buSzPts val="3000"/>
            </a:pPr>
            <a:r>
              <a:rPr lang="en-US" sz="3000" dirty="0">
                <a:solidFill>
                  <a:schemeClr val="dk1"/>
                </a:solidFill>
                <a:latin typeface="Calibri"/>
                <a:cs typeface="Calibri"/>
              </a:rPr>
              <a:t>(c) Fit a ridge regression model on the training set, with λ chosen by cross-validation. Report the test error obtained.</a:t>
            </a:r>
            <a:endParaRPr sz="3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98;p26">
            <a:extLst>
              <a:ext uri="{FF2B5EF4-FFF2-40B4-BE49-F238E27FC236}">
                <a16:creationId xmlns:a16="http://schemas.microsoft.com/office/drawing/2014/main" id="{B6214959-E1FA-4F22-B330-F4589A840727}"/>
              </a:ext>
            </a:extLst>
          </p:cNvPr>
          <p:cNvSpPr txBox="1"/>
          <p:nvPr/>
        </p:nvSpPr>
        <p:spPr>
          <a:xfrm>
            <a:off x="1412850" y="2252661"/>
            <a:ext cx="9785400" cy="4291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3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library (</a:t>
            </a:r>
            <a:r>
              <a:rPr lang="en-US" sz="30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glmnet</a:t>
            </a:r>
            <a:r>
              <a:rPr lang="en-US" sz="3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3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altLang="zh-CN" sz="3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reate x matrix &amp; y vector</a:t>
            </a:r>
            <a:endParaRPr lang="en-US" sz="3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3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⇒ x=</a:t>
            </a:r>
            <a:r>
              <a:rPr lang="en-US" sz="30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model.matrix</a:t>
            </a:r>
            <a:r>
              <a:rPr lang="en-US" sz="3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30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Apps~.,College</a:t>
            </a:r>
            <a:r>
              <a:rPr lang="en-US" sz="3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)[,-1]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3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y=</a:t>
            </a:r>
            <a:r>
              <a:rPr lang="en-US" sz="30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College$Apps</a:t>
            </a:r>
            <a:endParaRPr lang="en-US" sz="3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3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Train model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3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⇒ grid=10^seq(10,-2, length =100)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3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fr-FR" sz="3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ridge.mod=glmnet(x[train,],y[train],alpha=0,lambda=grid, thresh=1e-12)</a:t>
            </a:r>
            <a:endParaRPr lang="en-US" sz="3000" dirty="0">
              <a:solidFill>
                <a:srgbClr val="FF0000"/>
              </a:solidFill>
              <a:latin typeface="Calibri"/>
              <a:ea typeface="Calibri"/>
              <a:cs typeface="Calibri"/>
            </a:endParaRPr>
          </a:p>
          <a:p>
            <a:pPr lvl="0">
              <a:buClr>
                <a:schemeClr val="dk1"/>
              </a:buClr>
              <a:buSzPts val="1100"/>
            </a:pPr>
            <a:endParaRPr lang="en-US" sz="3000" dirty="0">
              <a:solidFill>
                <a:srgbClr val="FF0000"/>
              </a:solidFill>
              <a:latin typeface="Calibri"/>
              <a:ea typeface="Calibri"/>
              <a:cs typeface="Calibri"/>
            </a:endParaRPr>
          </a:p>
          <a:p>
            <a:pPr lvl="0">
              <a:buClr>
                <a:schemeClr val="dk1"/>
              </a:buClr>
              <a:buSzPts val="1100"/>
            </a:pPr>
            <a:endParaRPr sz="3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01227F1-F984-4650-9550-6FA866BC5078}"/>
              </a:ext>
            </a:extLst>
          </p:cNvPr>
          <p:cNvSpPr txBox="1"/>
          <p:nvPr/>
        </p:nvSpPr>
        <p:spPr>
          <a:xfrm>
            <a:off x="7981950" y="3324647"/>
            <a:ext cx="3943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solidFill>
                  <a:srgbClr val="0070C0"/>
                </a:solidFill>
              </a:rPr>
              <a:t>[,-1]: excludes</a:t>
            </a:r>
            <a:r>
              <a:rPr lang="en-US" altLang="zh-CN" sz="1800" i="1" dirty="0">
                <a:solidFill>
                  <a:srgbClr val="0070C0"/>
                </a:solidFill>
              </a:rPr>
              <a:t> intercept</a:t>
            </a:r>
          </a:p>
          <a:p>
            <a:r>
              <a:rPr lang="en-US" sz="1800" i="1" dirty="0" err="1">
                <a:solidFill>
                  <a:srgbClr val="0070C0"/>
                </a:solidFill>
              </a:rPr>
              <a:t>Model.matrix</a:t>
            </a:r>
            <a:r>
              <a:rPr lang="en-US" sz="1800" i="1" dirty="0">
                <a:solidFill>
                  <a:srgbClr val="0070C0"/>
                </a:solidFill>
              </a:rPr>
              <a:t>() function automatically creates a first column of intercept (vector of 1)</a:t>
            </a:r>
            <a:endParaRPr lang="en-US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610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>
            <a:spLocks noGrp="1"/>
          </p:cNvSpPr>
          <p:nvPr>
            <p:ph type="title" idx="4294967295"/>
          </p:nvPr>
        </p:nvSpPr>
        <p:spPr>
          <a:xfrm>
            <a:off x="266300" y="-688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/>
              <a:t>Group Assignment: Exercise 6.8 Q 9</a:t>
            </a:r>
            <a:endParaRPr dirty="0"/>
          </a:p>
        </p:txBody>
      </p:sp>
      <p:sp>
        <p:nvSpPr>
          <p:cNvPr id="197" name="Google Shape;197;p26"/>
          <p:cNvSpPr txBox="1"/>
          <p:nvPr/>
        </p:nvSpPr>
        <p:spPr>
          <a:xfrm>
            <a:off x="344025" y="990175"/>
            <a:ext cx="11142000" cy="995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>
              <a:buClr>
                <a:schemeClr val="dk1"/>
              </a:buClr>
              <a:buSzPts val="3000"/>
            </a:pPr>
            <a:r>
              <a:rPr lang="en-US" sz="3000" dirty="0">
                <a:solidFill>
                  <a:schemeClr val="dk1"/>
                </a:solidFill>
                <a:latin typeface="Calibri"/>
                <a:cs typeface="Calibri"/>
              </a:rPr>
              <a:t>(c) Fit a ridge regression model on the training set, with λ chosen by cross-validation. Report the test error obtained.</a:t>
            </a:r>
            <a:endParaRPr sz="3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98;p26">
            <a:extLst>
              <a:ext uri="{FF2B5EF4-FFF2-40B4-BE49-F238E27FC236}">
                <a16:creationId xmlns:a16="http://schemas.microsoft.com/office/drawing/2014/main" id="{B6214959-E1FA-4F22-B330-F4589A840727}"/>
              </a:ext>
            </a:extLst>
          </p:cNvPr>
          <p:cNvSpPr txBox="1"/>
          <p:nvPr/>
        </p:nvSpPr>
        <p:spPr>
          <a:xfrm>
            <a:off x="1536675" y="1985961"/>
            <a:ext cx="9785400" cy="3748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3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Use cross-validation to choose </a:t>
            </a:r>
            <a:r>
              <a:rPr lang="en-US" sz="3000" dirty="0">
                <a:solidFill>
                  <a:schemeClr val="dk1"/>
                </a:solidFill>
                <a:latin typeface="Calibri"/>
                <a:cs typeface="Calibri"/>
              </a:rPr>
              <a:t>λ</a:t>
            </a:r>
            <a:endParaRPr lang="en-US" sz="3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3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⇒ </a:t>
            </a:r>
            <a:r>
              <a:rPr lang="en-US" sz="30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set.seed</a:t>
            </a:r>
            <a:r>
              <a:rPr lang="en-US" sz="3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(1)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3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fr-FR" sz="3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cv.out=cv.glmnet(x[train,],y[train],alpha=0)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fr-FR" sz="3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plot(cv.out)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3000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     </a:t>
            </a:r>
            <a:r>
              <a:rPr lang="en-US" sz="3000" dirty="0" err="1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bestlam</a:t>
            </a:r>
            <a:r>
              <a:rPr lang="en-US" sz="3000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 =</a:t>
            </a:r>
            <a:r>
              <a:rPr lang="en-US" sz="3000" dirty="0" err="1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cv.out$lambda.min</a:t>
            </a:r>
            <a:endParaRPr lang="en-US" sz="3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3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Make prediction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3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⇒ </a:t>
            </a:r>
            <a:r>
              <a:rPr lang="en-US" sz="30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ridge.pred</a:t>
            </a:r>
            <a:r>
              <a:rPr lang="en-US" sz="3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=predict(</a:t>
            </a:r>
            <a:r>
              <a:rPr lang="en-US" sz="30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ridge.mod,s</a:t>
            </a:r>
            <a:r>
              <a:rPr lang="en-US" sz="3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30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bestlam</a:t>
            </a:r>
            <a:r>
              <a:rPr lang="en-US" sz="3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3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            x=x[train,],y=y[train],</a:t>
            </a:r>
            <a:r>
              <a:rPr lang="en-US" sz="30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newx</a:t>
            </a:r>
            <a:r>
              <a:rPr lang="en-US" sz="3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=x[-train,],exact=T)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3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Compute test MSE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3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⇒ mean((</a:t>
            </a:r>
            <a:r>
              <a:rPr lang="en-US" sz="30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ridge.pred</a:t>
            </a:r>
            <a:r>
              <a:rPr lang="en-US" sz="3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- y[-train])^2) </a:t>
            </a:r>
            <a:endParaRPr lang="en-US" sz="3000" dirty="0">
              <a:solidFill>
                <a:srgbClr val="FF0000"/>
              </a:solidFill>
              <a:latin typeface="Calibri"/>
              <a:ea typeface="Calibri"/>
              <a:cs typeface="Calibri"/>
            </a:endParaRPr>
          </a:p>
          <a:p>
            <a:pPr lvl="0">
              <a:buClr>
                <a:schemeClr val="dk1"/>
              </a:buClr>
              <a:buSzPts val="1100"/>
            </a:pPr>
            <a:endParaRPr sz="3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8473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>
            <a:spLocks noGrp="1"/>
          </p:cNvSpPr>
          <p:nvPr>
            <p:ph type="title" idx="4294967295"/>
          </p:nvPr>
        </p:nvSpPr>
        <p:spPr>
          <a:xfrm>
            <a:off x="266300" y="-688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/>
              <a:t>Group Assignment: Exercise 6.8 Q 9</a:t>
            </a:r>
            <a:endParaRPr dirty="0"/>
          </a:p>
        </p:txBody>
      </p:sp>
      <p:sp>
        <p:nvSpPr>
          <p:cNvPr id="197" name="Google Shape;197;p26"/>
          <p:cNvSpPr txBox="1"/>
          <p:nvPr/>
        </p:nvSpPr>
        <p:spPr>
          <a:xfrm>
            <a:off x="382125" y="1256875"/>
            <a:ext cx="11142000" cy="1467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>
              <a:buClr>
                <a:schemeClr val="dk1"/>
              </a:buClr>
              <a:buSzPts val="3000"/>
            </a:pPr>
            <a:r>
              <a:rPr lang="en-US" sz="3000" dirty="0">
                <a:solidFill>
                  <a:schemeClr val="dk1"/>
                </a:solidFill>
                <a:latin typeface="Calibri"/>
                <a:cs typeface="Calibri"/>
              </a:rPr>
              <a:t>(d) Fit a lasso model on the training set, with λ chosen by cross-validation. Report the test error obtained, along with the number of non-zero coefficient estimates. </a:t>
            </a:r>
            <a:endParaRPr sz="3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98;p26">
            <a:extLst>
              <a:ext uri="{FF2B5EF4-FFF2-40B4-BE49-F238E27FC236}">
                <a16:creationId xmlns:a16="http://schemas.microsoft.com/office/drawing/2014/main" id="{7041E3D8-B701-41CA-8F97-6FC234CD4F33}"/>
              </a:ext>
            </a:extLst>
          </p:cNvPr>
          <p:cNvSpPr txBox="1"/>
          <p:nvPr/>
        </p:nvSpPr>
        <p:spPr>
          <a:xfrm>
            <a:off x="1355700" y="2793630"/>
            <a:ext cx="9785400" cy="3721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Train model </a:t>
            </a:r>
            <a:r>
              <a:rPr lang="en-US" sz="2400" i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(same as ridge, with the only change being alpha=1)</a:t>
            </a:r>
            <a:endParaRPr lang="en-US"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3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⇒ </a:t>
            </a:r>
            <a:r>
              <a:rPr lang="fr-FR" sz="3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lasso.mod=glmnet(x[train,],y[train],</a:t>
            </a:r>
            <a:r>
              <a:rPr lang="fr-FR" sz="3000" dirty="0">
                <a:solidFill>
                  <a:srgbClr val="FF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alpha=1</a:t>
            </a:r>
            <a:r>
              <a:rPr lang="fr-FR" sz="3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,lambda=grid, 			thresh=1e-12)</a:t>
            </a:r>
            <a:endParaRPr lang="en-US" sz="3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3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Use cross-validation to choose </a:t>
            </a:r>
            <a:r>
              <a:rPr lang="en-US" sz="3000" dirty="0">
                <a:solidFill>
                  <a:schemeClr val="dk1"/>
                </a:solidFill>
                <a:latin typeface="Calibri"/>
                <a:cs typeface="Calibri"/>
              </a:rPr>
              <a:t>λ</a:t>
            </a:r>
            <a:endParaRPr lang="en-US" sz="3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3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⇒ </a:t>
            </a:r>
            <a:r>
              <a:rPr lang="en-US" sz="30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set.seed</a:t>
            </a:r>
            <a:r>
              <a:rPr lang="en-US" sz="3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(1)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3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fr-FR" sz="3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cv.out=cv.glmnet(x[train,],y[train],alpha=1)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fr-FR" sz="3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plot(cv.out)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3000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     </a:t>
            </a:r>
            <a:r>
              <a:rPr lang="en-US" sz="3000" dirty="0" err="1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bestlam</a:t>
            </a:r>
            <a:r>
              <a:rPr lang="en-US" sz="3000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 =</a:t>
            </a:r>
            <a:r>
              <a:rPr lang="en-US" sz="3000" dirty="0" err="1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cv.out$lambda.min</a:t>
            </a:r>
            <a:endParaRPr lang="en-US" sz="3000" dirty="0">
              <a:solidFill>
                <a:srgbClr val="FF0000"/>
              </a:solidFill>
              <a:latin typeface="Calibri"/>
              <a:ea typeface="Calibri"/>
              <a:cs typeface="Calibri"/>
            </a:endParaRPr>
          </a:p>
          <a:p>
            <a:pPr lvl="0">
              <a:buClr>
                <a:schemeClr val="dk1"/>
              </a:buClr>
              <a:buSzPts val="1100"/>
            </a:pPr>
            <a:endParaRPr lang="en-US" sz="3000" dirty="0">
              <a:solidFill>
                <a:srgbClr val="FF0000"/>
              </a:solidFill>
              <a:latin typeface="Calibri"/>
              <a:ea typeface="Calibri"/>
              <a:cs typeface="Calibri"/>
            </a:endParaRPr>
          </a:p>
          <a:p>
            <a:pPr lvl="0">
              <a:buClr>
                <a:schemeClr val="dk1"/>
              </a:buClr>
              <a:buSzPts val="1100"/>
            </a:pPr>
            <a:endParaRPr lang="en-US" sz="3000" dirty="0">
              <a:solidFill>
                <a:srgbClr val="FF0000"/>
              </a:solidFill>
              <a:latin typeface="Calibri"/>
              <a:ea typeface="Calibri"/>
              <a:cs typeface="Calibri"/>
            </a:endParaRPr>
          </a:p>
          <a:p>
            <a:pPr lvl="0">
              <a:buClr>
                <a:schemeClr val="dk1"/>
              </a:buClr>
              <a:buSzPts val="1100"/>
            </a:pPr>
            <a:endParaRPr sz="3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7051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>
            <a:spLocks noGrp="1"/>
          </p:cNvSpPr>
          <p:nvPr>
            <p:ph type="title" idx="4294967295"/>
          </p:nvPr>
        </p:nvSpPr>
        <p:spPr>
          <a:xfrm>
            <a:off x="266300" y="-688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/>
              <a:t>Group Assignment: Exercise 6.8 Q 9</a:t>
            </a:r>
            <a:endParaRPr dirty="0"/>
          </a:p>
        </p:txBody>
      </p:sp>
      <p:sp>
        <p:nvSpPr>
          <p:cNvPr id="197" name="Google Shape;197;p26"/>
          <p:cNvSpPr txBox="1"/>
          <p:nvPr/>
        </p:nvSpPr>
        <p:spPr>
          <a:xfrm>
            <a:off x="382125" y="1256875"/>
            <a:ext cx="11142000" cy="1467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>
              <a:buClr>
                <a:schemeClr val="dk1"/>
              </a:buClr>
              <a:buSzPts val="3000"/>
            </a:pPr>
            <a:r>
              <a:rPr lang="en-US" sz="3000" dirty="0">
                <a:solidFill>
                  <a:schemeClr val="dk1"/>
                </a:solidFill>
                <a:latin typeface="Calibri"/>
                <a:cs typeface="Calibri"/>
              </a:rPr>
              <a:t>(d) Fit a lasso model on the training set, with λ chosen by cross-validation. Report the test error obtained, along with the number of non-zero coefficient estimates. </a:t>
            </a:r>
            <a:endParaRPr sz="3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98;p26">
            <a:extLst>
              <a:ext uri="{FF2B5EF4-FFF2-40B4-BE49-F238E27FC236}">
                <a16:creationId xmlns:a16="http://schemas.microsoft.com/office/drawing/2014/main" id="{B6214959-E1FA-4F22-B330-F4589A840727}"/>
              </a:ext>
            </a:extLst>
          </p:cNvPr>
          <p:cNvSpPr txBox="1"/>
          <p:nvPr/>
        </p:nvSpPr>
        <p:spPr>
          <a:xfrm>
            <a:off x="1346175" y="2944525"/>
            <a:ext cx="9785400" cy="338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3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Make prediction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3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⇒ </a:t>
            </a:r>
            <a:r>
              <a:rPr lang="en-US" sz="30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lasso.pred</a:t>
            </a:r>
            <a:r>
              <a:rPr lang="en-US" sz="3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=predict(lasso.mod, s=</a:t>
            </a:r>
            <a:r>
              <a:rPr lang="en-US" sz="30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bestlam</a:t>
            </a:r>
            <a:r>
              <a:rPr lang="en-US" sz="3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3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            x=x[train,],y=y[train],</a:t>
            </a:r>
            <a:r>
              <a:rPr lang="en-US" sz="30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newx</a:t>
            </a:r>
            <a:r>
              <a:rPr lang="en-US" sz="3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=x[-train,],exact=T)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3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Compute test MSE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3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⇒ mean((</a:t>
            </a:r>
            <a:r>
              <a:rPr lang="en-US" sz="30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lasso.pred</a:t>
            </a:r>
            <a:r>
              <a:rPr lang="en-US" sz="3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- y[-train])^2) </a:t>
            </a:r>
            <a:endParaRPr lang="en-US" sz="3000" dirty="0">
              <a:solidFill>
                <a:srgbClr val="FF0000"/>
              </a:solidFill>
              <a:latin typeface="Calibri"/>
              <a:ea typeface="Calibri"/>
              <a:cs typeface="Calibri"/>
            </a:endParaRPr>
          </a:p>
          <a:p>
            <a:pPr lvl="0">
              <a:buClr>
                <a:schemeClr val="dk1"/>
              </a:buClr>
              <a:buSzPts val="1100"/>
            </a:pPr>
            <a:endParaRPr sz="3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8749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>
            <a:spLocks noGrp="1"/>
          </p:cNvSpPr>
          <p:nvPr>
            <p:ph type="title" idx="4294967295"/>
          </p:nvPr>
        </p:nvSpPr>
        <p:spPr>
          <a:xfrm>
            <a:off x="266300" y="-688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/>
              <a:t>Group Assignment: Exercise 6.8 Q 9</a:t>
            </a:r>
            <a:endParaRPr dirty="0"/>
          </a:p>
        </p:txBody>
      </p:sp>
      <p:sp>
        <p:nvSpPr>
          <p:cNvPr id="197" name="Google Shape;197;p26"/>
          <p:cNvSpPr txBox="1"/>
          <p:nvPr/>
        </p:nvSpPr>
        <p:spPr>
          <a:xfrm>
            <a:off x="382125" y="1256875"/>
            <a:ext cx="11142000" cy="1467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>
              <a:buClr>
                <a:schemeClr val="dk1"/>
              </a:buClr>
              <a:buSzPts val="3000"/>
            </a:pPr>
            <a:r>
              <a:rPr lang="en-US" sz="3000" dirty="0">
                <a:solidFill>
                  <a:schemeClr val="dk1"/>
                </a:solidFill>
                <a:latin typeface="Calibri"/>
                <a:cs typeface="Calibri"/>
              </a:rPr>
              <a:t>(d) Fit a lasso model on the training set, with λ chosen by cross-validation. Report the test error obtained, along with the number of non-zero coefficient estimates. </a:t>
            </a:r>
            <a:endParaRPr sz="3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98;p26">
            <a:extLst>
              <a:ext uri="{FF2B5EF4-FFF2-40B4-BE49-F238E27FC236}">
                <a16:creationId xmlns:a16="http://schemas.microsoft.com/office/drawing/2014/main" id="{B6214959-E1FA-4F22-B330-F4589A840727}"/>
              </a:ext>
            </a:extLst>
          </p:cNvPr>
          <p:cNvSpPr txBox="1"/>
          <p:nvPr/>
        </p:nvSpPr>
        <p:spPr>
          <a:xfrm>
            <a:off x="916425" y="2868325"/>
            <a:ext cx="10607700" cy="338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3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Get coefficients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3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⇒ </a:t>
            </a:r>
            <a:r>
              <a:rPr lang="en-US" sz="30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lasso.coef</a:t>
            </a:r>
            <a:r>
              <a:rPr lang="en-US" sz="3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=predict(</a:t>
            </a:r>
            <a:r>
              <a:rPr lang="en-US" sz="30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lasso.fit,type</a:t>
            </a:r>
            <a:r>
              <a:rPr lang="en-US" sz="3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="</a:t>
            </a:r>
            <a:r>
              <a:rPr lang="en-US" sz="30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coefficients",s</a:t>
            </a:r>
            <a:r>
              <a:rPr lang="en-US" sz="3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30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bestlam</a:t>
            </a:r>
            <a:r>
              <a:rPr lang="en-US" sz="3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)[-1,]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3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Non-zero coefficients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3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⇒ </a:t>
            </a:r>
            <a:r>
              <a:rPr lang="en-US" sz="30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lasso.coef</a:t>
            </a:r>
            <a:r>
              <a:rPr lang="en-US" sz="3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sz="30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lasso.coef</a:t>
            </a:r>
            <a:r>
              <a:rPr lang="en-US" sz="3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!=0]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3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length(</a:t>
            </a:r>
            <a:r>
              <a:rPr lang="en-US" sz="30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lasso.coef</a:t>
            </a:r>
            <a:r>
              <a:rPr lang="en-US" sz="3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sz="30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lasso.coef</a:t>
            </a:r>
            <a:r>
              <a:rPr lang="en-US" sz="3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!=0])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1B345F2-33F7-4798-B9ED-C4DE7FDB8952}"/>
              </a:ext>
            </a:extLst>
          </p:cNvPr>
          <p:cNvSpPr txBox="1"/>
          <p:nvPr/>
        </p:nvSpPr>
        <p:spPr>
          <a:xfrm>
            <a:off x="9182100" y="3972347"/>
            <a:ext cx="300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smtClean="0">
                <a:solidFill>
                  <a:srgbClr val="0070C0"/>
                </a:solidFill>
              </a:rPr>
              <a:t>[-1,]: </a:t>
            </a:r>
            <a:r>
              <a:rPr lang="en-US" sz="1800" i="1" dirty="0">
                <a:solidFill>
                  <a:srgbClr val="0070C0"/>
                </a:solidFill>
              </a:rPr>
              <a:t>exclude</a:t>
            </a:r>
            <a:r>
              <a:rPr lang="en-US" altLang="zh-CN" sz="1800" i="1" dirty="0">
                <a:solidFill>
                  <a:srgbClr val="0070C0"/>
                </a:solidFill>
              </a:rPr>
              <a:t> intercept</a:t>
            </a:r>
            <a:endParaRPr lang="en-US" i="1" dirty="0">
              <a:solidFill>
                <a:srgbClr val="0070C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C80727A-3034-4CCD-95F2-922C1899149A}"/>
              </a:ext>
            </a:extLst>
          </p:cNvPr>
          <p:cNvSpPr txBox="1"/>
          <p:nvPr/>
        </p:nvSpPr>
        <p:spPr>
          <a:xfrm>
            <a:off x="5078849" y="3097081"/>
            <a:ext cx="619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solidFill>
                  <a:srgbClr val="0070C0"/>
                </a:solidFill>
              </a:rPr>
              <a:t>Use “ type=‘coefficients’ ” to get estimated coefficients</a:t>
            </a:r>
            <a:endParaRPr lang="en-US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28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6 - Ridge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Ordinary Least Squares (OLS) estimates       by minimizing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Ridge Regression uses a slightly different function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3905251" y="3665539"/>
          <a:ext cx="2190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251" y="3665539"/>
                        <a:ext cx="21907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4953001" y="3444876"/>
          <a:ext cx="2190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6" imgW="114300" imgH="165100" progId="Equation.3">
                  <p:embed/>
                </p:oleObj>
              </mc:Choice>
              <mc:Fallback>
                <p:oleObj name="Equation" r:id="rId6" imgW="114300" imgH="16510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1" y="3444876"/>
                        <a:ext cx="21907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7862399" y="1619514"/>
          <a:ext cx="410613" cy="438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7" imgW="266700" imgH="203200" progId="Equation.3">
                  <p:embed/>
                </p:oleObj>
              </mc:Choice>
              <mc:Fallback>
                <p:oleObj name="Equation" r:id="rId7" imgW="266700" imgH="203200" progId="Equation.3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2399" y="1619514"/>
                        <a:ext cx="410613" cy="4387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13196" y="2337283"/>
            <a:ext cx="3913085" cy="10909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48836" y="4643116"/>
            <a:ext cx="5227339" cy="1124371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7416136" y="4820120"/>
            <a:ext cx="960039" cy="94736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920637" y="3052383"/>
            <a:ext cx="6263" cy="4235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542753" y="3019433"/>
            <a:ext cx="0" cy="4087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386186" y="3029418"/>
            <a:ext cx="0" cy="4087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7315198" y="3044032"/>
            <a:ext cx="0" cy="4087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828774" y="4885151"/>
            <a:ext cx="461601" cy="69519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83698" y="4409162"/>
            <a:ext cx="2668044" cy="154237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7542753" y="5354877"/>
            <a:ext cx="0" cy="5323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49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6 - LASSO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Ridge Regression </a:t>
            </a:r>
            <a:r>
              <a:rPr lang="en-US" dirty="0" smtClean="0"/>
              <a:t>minimizes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LASSO estimates the        by minimizing the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5875219" y="4198498"/>
          <a:ext cx="523275" cy="55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4" imgW="266700" imgH="203200" progId="Equation.3">
                  <p:embed/>
                </p:oleObj>
              </mc:Choice>
              <mc:Fallback>
                <p:oleObj name="Equation" r:id="rId4" imgW="266700" imgH="20320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5219" y="4198498"/>
                        <a:ext cx="523275" cy="55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5965" y="2519348"/>
            <a:ext cx="5227339" cy="11243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04133" y="5105762"/>
            <a:ext cx="4999170" cy="963477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7301626" y="5111628"/>
            <a:ext cx="960039" cy="947366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343265" y="2654710"/>
            <a:ext cx="960039" cy="947366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6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38938"/>
            <a:ext cx="8229600" cy="990600"/>
          </a:xfrm>
        </p:spPr>
        <p:txBody>
          <a:bodyPr/>
          <a:lstStyle/>
          <a:p>
            <a:r>
              <a:rPr lang="en-US" dirty="0" smtClean="0"/>
              <a:t>Module 6 - LASSO vs. Ridge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1325" y="1183044"/>
            <a:ext cx="6229350" cy="516255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2446150" y="5517398"/>
            <a:ext cx="1255363" cy="774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380503" y="5507069"/>
            <a:ext cx="1255363" cy="774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329554" y="2572719"/>
            <a:ext cx="519193" cy="52694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11873" y="2583054"/>
            <a:ext cx="519193" cy="52694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136612" y="4316281"/>
            <a:ext cx="519193" cy="52694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861310" y="4316281"/>
            <a:ext cx="519193" cy="52694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450957" y="2779359"/>
            <a:ext cx="1255363" cy="774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751612" y="2797445"/>
            <a:ext cx="1255363" cy="774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136184" y="5742081"/>
            <a:ext cx="1255363" cy="774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380502" y="5787288"/>
            <a:ext cx="1255363" cy="774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017362" y="4174220"/>
            <a:ext cx="1255363" cy="774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256510" y="4189722"/>
            <a:ext cx="1255363" cy="774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848747" y="3109996"/>
            <a:ext cx="627681" cy="7645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7139554" y="3109996"/>
            <a:ext cx="627681" cy="7645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61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328061" y="348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Quiz: Exercise 6.8 Q2</a:t>
            </a:r>
            <a:endParaRPr dirty="0"/>
          </a:p>
        </p:txBody>
      </p:sp>
      <p:sp>
        <p:nvSpPr>
          <p:cNvPr id="96" name="Google Shape;96;p14"/>
          <p:cNvSpPr txBox="1"/>
          <p:nvPr/>
        </p:nvSpPr>
        <p:spPr>
          <a:xfrm>
            <a:off x="99450" y="1039034"/>
            <a:ext cx="11993100" cy="4266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000" dirty="0">
                <a:solidFill>
                  <a:schemeClr val="dk1"/>
                </a:solidFill>
                <a:latin typeface="Calibri"/>
                <a:cs typeface="Calibri"/>
              </a:rPr>
              <a:t>(a) The lasso, relative to least squares, is:</a:t>
            </a:r>
          </a:p>
          <a:p>
            <a:pPr marL="571500" indent="-571500">
              <a:buAutoNum type="romanLcPeriod"/>
            </a:pPr>
            <a:r>
              <a:rPr lang="en-US" sz="3000" dirty="0">
                <a:solidFill>
                  <a:schemeClr val="dk1"/>
                </a:solidFill>
                <a:latin typeface="Calibri"/>
                <a:cs typeface="Calibri"/>
              </a:rPr>
              <a:t>More flexible and hence will give improved prediction accuracy when its increase in bias is less than its decrease in variance.</a:t>
            </a:r>
          </a:p>
          <a:p>
            <a:pPr marL="571500" indent="-571500">
              <a:buFont typeface="Arial"/>
              <a:buAutoNum type="romanLcPeriod"/>
            </a:pPr>
            <a:r>
              <a:rPr lang="en-US" sz="3000" dirty="0">
                <a:solidFill>
                  <a:schemeClr val="dk1"/>
                </a:solidFill>
                <a:latin typeface="Calibri"/>
                <a:cs typeface="Calibri"/>
              </a:rPr>
              <a:t>More flexible and hence will give improved prediction accuracy when its increase in variance is less than its decrease in bias.</a:t>
            </a:r>
          </a:p>
          <a:p>
            <a:pPr marL="571500" indent="-571500">
              <a:buFont typeface="Arial"/>
              <a:buAutoNum type="romanLcPeriod"/>
            </a:pPr>
            <a:r>
              <a:rPr lang="en-US" sz="3000" dirty="0">
                <a:solidFill>
                  <a:schemeClr val="dk1"/>
                </a:solidFill>
                <a:latin typeface="Calibri"/>
                <a:cs typeface="Calibri"/>
              </a:rPr>
              <a:t>Less flexible and hence will give improved prediction accuracy when its increase in bias is less than its decrease in variance.</a:t>
            </a:r>
          </a:p>
          <a:p>
            <a:pPr marL="571500" indent="-571500">
              <a:buFont typeface="Arial"/>
              <a:buAutoNum type="romanLcPeriod"/>
            </a:pPr>
            <a:r>
              <a:rPr lang="en-US" sz="3000" dirty="0">
                <a:solidFill>
                  <a:schemeClr val="dk1"/>
                </a:solidFill>
                <a:latin typeface="Calibri"/>
                <a:cs typeface="Calibri"/>
              </a:rPr>
              <a:t>Less flexible and hence will give improved prediction accuracy when its increase in variance is less than its decrease in bias.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5EF28D7-4367-48DD-9214-8C16407D0BEF}"/>
              </a:ext>
            </a:extLst>
          </p:cNvPr>
          <p:cNvSpPr txBox="1"/>
          <p:nvPr/>
        </p:nvSpPr>
        <p:spPr>
          <a:xfrm>
            <a:off x="99450" y="5498272"/>
            <a:ext cx="122491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  <a:latin typeface="Calibri"/>
                <a:cs typeface="Calibri"/>
              </a:rPr>
              <a:t>iii is correct.  Lasso tends restrict the size and the number of regression coefficient estimates so it’s less flexible than least squares, with increased bias &amp; decreased variance.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328061" y="348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Quiz: Exercise 6.8 Q2</a:t>
            </a:r>
            <a:endParaRPr dirty="0"/>
          </a:p>
        </p:txBody>
      </p:sp>
      <p:sp>
        <p:nvSpPr>
          <p:cNvPr id="96" name="Google Shape;96;p14"/>
          <p:cNvSpPr txBox="1"/>
          <p:nvPr/>
        </p:nvSpPr>
        <p:spPr>
          <a:xfrm>
            <a:off x="99450" y="1039034"/>
            <a:ext cx="11993100" cy="4266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000" dirty="0">
                <a:solidFill>
                  <a:schemeClr val="dk1"/>
                </a:solidFill>
                <a:latin typeface="Calibri"/>
                <a:cs typeface="Calibri"/>
              </a:rPr>
              <a:t>(</a:t>
            </a:r>
            <a:r>
              <a:rPr lang="en-US" altLang="zh-CN" sz="3000" dirty="0">
                <a:solidFill>
                  <a:schemeClr val="dk1"/>
                </a:solidFill>
                <a:latin typeface="Calibri"/>
                <a:cs typeface="Calibri"/>
              </a:rPr>
              <a:t>b</a:t>
            </a:r>
            <a:r>
              <a:rPr lang="en-US" sz="3000" dirty="0">
                <a:solidFill>
                  <a:schemeClr val="dk1"/>
                </a:solidFill>
                <a:latin typeface="Calibri"/>
                <a:cs typeface="Calibri"/>
              </a:rPr>
              <a:t>) The ridge, relative to least squares, is:</a:t>
            </a:r>
          </a:p>
          <a:p>
            <a:pPr marL="571500" indent="-571500">
              <a:buAutoNum type="romanLcPeriod"/>
            </a:pPr>
            <a:r>
              <a:rPr lang="en-US" sz="3000" dirty="0">
                <a:solidFill>
                  <a:schemeClr val="dk1"/>
                </a:solidFill>
                <a:latin typeface="Calibri"/>
                <a:cs typeface="Calibri"/>
              </a:rPr>
              <a:t>More flexible and hence will give improved prediction accuracy when its increase in bias is less than its decrease in variance.</a:t>
            </a:r>
          </a:p>
          <a:p>
            <a:pPr marL="571500" indent="-571500">
              <a:buFont typeface="Arial"/>
              <a:buAutoNum type="romanLcPeriod"/>
            </a:pPr>
            <a:r>
              <a:rPr lang="en-US" sz="3000" dirty="0">
                <a:solidFill>
                  <a:schemeClr val="dk1"/>
                </a:solidFill>
                <a:latin typeface="Calibri"/>
                <a:cs typeface="Calibri"/>
              </a:rPr>
              <a:t>More flexible and hence will give improved prediction accuracy when its increase in variance is less than its decrease in bias.</a:t>
            </a:r>
          </a:p>
          <a:p>
            <a:pPr marL="571500" indent="-571500">
              <a:buFont typeface="Arial"/>
              <a:buAutoNum type="romanLcPeriod"/>
            </a:pPr>
            <a:r>
              <a:rPr lang="en-US" sz="3000" dirty="0">
                <a:solidFill>
                  <a:schemeClr val="dk1"/>
                </a:solidFill>
                <a:latin typeface="Calibri"/>
                <a:cs typeface="Calibri"/>
              </a:rPr>
              <a:t>Less flexible and hence will give improved prediction accuracy when its increase in bias is less than its decrease in variance.</a:t>
            </a:r>
          </a:p>
          <a:p>
            <a:pPr marL="571500" indent="-571500">
              <a:buFont typeface="Arial"/>
              <a:buAutoNum type="romanLcPeriod"/>
            </a:pPr>
            <a:r>
              <a:rPr lang="en-US" sz="3000" dirty="0">
                <a:solidFill>
                  <a:schemeClr val="dk1"/>
                </a:solidFill>
                <a:latin typeface="Calibri"/>
                <a:cs typeface="Calibri"/>
              </a:rPr>
              <a:t>Less flexible and hence will give improved prediction accuracy when its increase in variance is less than its decrease in bias.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5EF28D7-4367-48DD-9214-8C16407D0BEF}"/>
              </a:ext>
            </a:extLst>
          </p:cNvPr>
          <p:cNvSpPr txBox="1"/>
          <p:nvPr/>
        </p:nvSpPr>
        <p:spPr>
          <a:xfrm>
            <a:off x="99450" y="5305425"/>
            <a:ext cx="122491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  <a:latin typeface="Calibri"/>
                <a:cs typeface="Calibri"/>
              </a:rPr>
              <a:t>iii is correct. R</a:t>
            </a:r>
            <a:r>
              <a:rPr lang="en-US" altLang="zh-CN" sz="3000" dirty="0">
                <a:solidFill>
                  <a:srgbClr val="FF0000"/>
                </a:solidFill>
                <a:latin typeface="Calibri"/>
                <a:cs typeface="Calibri"/>
              </a:rPr>
              <a:t>idge tends to </a:t>
            </a:r>
            <a:r>
              <a:rPr lang="en-US" sz="3000" dirty="0">
                <a:solidFill>
                  <a:srgbClr val="FF0000"/>
                </a:solidFill>
                <a:latin typeface="Calibri"/>
                <a:cs typeface="Calibri"/>
              </a:rPr>
              <a:t>restrict regression coefficients &amp; less flexible than least squares, with increased bias &amp; decreased variance.</a:t>
            </a:r>
          </a:p>
        </p:txBody>
      </p:sp>
    </p:spTree>
    <p:extLst>
      <p:ext uri="{BB962C8B-B14F-4D97-AF65-F5344CB8AC3E}">
        <p14:creationId xmlns:p14="http://schemas.microsoft.com/office/powerpoint/2010/main" val="43804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328061" y="348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Quiz: Exercise 6.8 Q2</a:t>
            </a:r>
            <a:endParaRPr dirty="0"/>
          </a:p>
        </p:txBody>
      </p:sp>
      <p:sp>
        <p:nvSpPr>
          <p:cNvPr id="96" name="Google Shape;96;p14"/>
          <p:cNvSpPr txBox="1"/>
          <p:nvPr/>
        </p:nvSpPr>
        <p:spPr>
          <a:xfrm>
            <a:off x="99450" y="1039034"/>
            <a:ext cx="11993100" cy="4266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000" dirty="0">
                <a:solidFill>
                  <a:schemeClr val="dk1"/>
                </a:solidFill>
                <a:latin typeface="Calibri"/>
                <a:cs typeface="Calibri"/>
              </a:rPr>
              <a:t>(c) Non-linear methods, relative to least squares, are:</a:t>
            </a:r>
          </a:p>
          <a:p>
            <a:pPr marL="571500" indent="-571500">
              <a:buAutoNum type="romanLcPeriod"/>
            </a:pPr>
            <a:r>
              <a:rPr lang="en-US" sz="3000" dirty="0">
                <a:solidFill>
                  <a:schemeClr val="dk1"/>
                </a:solidFill>
                <a:latin typeface="Calibri"/>
                <a:cs typeface="Calibri"/>
              </a:rPr>
              <a:t>More flexible and hence will give improved prediction accuracy when its increase in bias is less than its decrease in variance.</a:t>
            </a:r>
          </a:p>
          <a:p>
            <a:pPr marL="571500" indent="-571500">
              <a:buFont typeface="Arial"/>
              <a:buAutoNum type="romanLcPeriod"/>
            </a:pPr>
            <a:r>
              <a:rPr lang="en-US" sz="3000" dirty="0">
                <a:solidFill>
                  <a:schemeClr val="dk1"/>
                </a:solidFill>
                <a:latin typeface="Calibri"/>
                <a:cs typeface="Calibri"/>
              </a:rPr>
              <a:t>More flexible and hence will give improved prediction accuracy when its increase in variance is less than its decrease in bias.</a:t>
            </a:r>
          </a:p>
          <a:p>
            <a:pPr marL="571500" indent="-571500">
              <a:buFont typeface="Arial"/>
              <a:buAutoNum type="romanLcPeriod"/>
            </a:pPr>
            <a:r>
              <a:rPr lang="en-US" sz="3000" dirty="0">
                <a:solidFill>
                  <a:schemeClr val="dk1"/>
                </a:solidFill>
                <a:latin typeface="Calibri"/>
                <a:cs typeface="Calibri"/>
              </a:rPr>
              <a:t>Less flexible and hence will give improved prediction accuracy when its increase in bias is less than its decrease in variance.</a:t>
            </a:r>
          </a:p>
          <a:p>
            <a:pPr marL="571500" indent="-571500">
              <a:buFont typeface="Arial"/>
              <a:buAutoNum type="romanLcPeriod"/>
            </a:pPr>
            <a:r>
              <a:rPr lang="en-US" sz="3000" dirty="0">
                <a:solidFill>
                  <a:schemeClr val="dk1"/>
                </a:solidFill>
                <a:latin typeface="Calibri"/>
                <a:cs typeface="Calibri"/>
              </a:rPr>
              <a:t>Less flexible and hence will give improved prediction accuracy when its increase in variance is less than its decrease in bias.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5EF28D7-4367-48DD-9214-8C16407D0BEF}"/>
              </a:ext>
            </a:extLst>
          </p:cNvPr>
          <p:cNvSpPr txBox="1"/>
          <p:nvPr/>
        </p:nvSpPr>
        <p:spPr>
          <a:xfrm>
            <a:off x="99450" y="5498272"/>
            <a:ext cx="122491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  <a:latin typeface="Calibri"/>
                <a:cs typeface="Calibri"/>
              </a:rPr>
              <a:t>ii is correct. Non-linear methods are more flexible than least squares, with increased variance &amp; decreased bias.</a:t>
            </a:r>
            <a:endParaRPr lang="en-US" sz="3000" dirty="0">
              <a:solidFill>
                <a:schemeClr val="dk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3645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 idx="4294967295"/>
          </p:nvPr>
        </p:nvSpPr>
        <p:spPr>
          <a:xfrm>
            <a:off x="397042" y="136525"/>
            <a:ext cx="11081085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Quiz: Exercise 6.8 Q3</a:t>
            </a:r>
            <a:endParaRPr dirty="0"/>
          </a:p>
        </p:txBody>
      </p:sp>
      <p:sp>
        <p:nvSpPr>
          <p:cNvPr id="105" name="Google Shape;105;p15"/>
          <p:cNvSpPr txBox="1"/>
          <p:nvPr/>
        </p:nvSpPr>
        <p:spPr>
          <a:xfrm>
            <a:off x="204225" y="2306483"/>
            <a:ext cx="11993100" cy="2951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000" dirty="0">
                <a:solidFill>
                  <a:schemeClr val="dk1"/>
                </a:solidFill>
                <a:latin typeface="Calibri"/>
                <a:cs typeface="Calibri"/>
              </a:rPr>
              <a:t>(a) As we increase</a:t>
            </a:r>
            <a:r>
              <a:rPr lang="zh-CN" altLang="en-US" sz="3000" dirty="0">
                <a:solidFill>
                  <a:schemeClr val="dk1"/>
                </a:solidFill>
                <a:latin typeface="Calibri"/>
                <a:cs typeface="Calibri"/>
              </a:rPr>
              <a:t> </a:t>
            </a:r>
            <a:r>
              <a:rPr lang="en-US" sz="3000" dirty="0">
                <a:solidFill>
                  <a:schemeClr val="dk1"/>
                </a:solidFill>
                <a:latin typeface="Calibri"/>
                <a:cs typeface="Calibri"/>
              </a:rPr>
              <a:t>s</a:t>
            </a:r>
            <a:r>
              <a:rPr lang="zh-CN" altLang="en-US" sz="3000" dirty="0">
                <a:solidFill>
                  <a:schemeClr val="dk1"/>
                </a:solidFill>
                <a:latin typeface="Calibri"/>
                <a:cs typeface="Calibri"/>
              </a:rPr>
              <a:t> </a:t>
            </a:r>
            <a:r>
              <a:rPr lang="en-US" sz="3000" dirty="0">
                <a:solidFill>
                  <a:schemeClr val="dk1"/>
                </a:solidFill>
                <a:latin typeface="Calibri"/>
                <a:cs typeface="Calibri"/>
              </a:rPr>
              <a:t>from 0, the training RSS will:</a:t>
            </a:r>
          </a:p>
          <a:p>
            <a:r>
              <a:rPr lang="en-US" sz="3000" dirty="0" err="1">
                <a:solidFill>
                  <a:schemeClr val="dk1"/>
                </a:solidFill>
                <a:latin typeface="Calibri"/>
                <a:cs typeface="Calibri"/>
              </a:rPr>
              <a:t>i</a:t>
            </a:r>
            <a:r>
              <a:rPr lang="en-US" sz="3000" dirty="0">
                <a:solidFill>
                  <a:schemeClr val="dk1"/>
                </a:solidFill>
                <a:latin typeface="Calibri"/>
                <a:cs typeface="Calibri"/>
              </a:rPr>
              <a:t>. Increase initially then eventually start decreasing in an inverted U shape.</a:t>
            </a:r>
          </a:p>
          <a:p>
            <a:r>
              <a:rPr lang="en-US" sz="3000" dirty="0">
                <a:solidFill>
                  <a:schemeClr val="dk1"/>
                </a:solidFill>
                <a:latin typeface="Calibri"/>
                <a:cs typeface="Calibri"/>
              </a:rPr>
              <a:t>ii. Decrease initially then eventually start increasing in a U shape.</a:t>
            </a:r>
          </a:p>
          <a:p>
            <a:r>
              <a:rPr lang="en-US" sz="3000" dirty="0">
                <a:solidFill>
                  <a:schemeClr val="dk1"/>
                </a:solidFill>
                <a:latin typeface="Calibri"/>
                <a:cs typeface="Calibri"/>
              </a:rPr>
              <a:t>iii. Steadily increase.</a:t>
            </a:r>
          </a:p>
          <a:p>
            <a:r>
              <a:rPr lang="en-US" sz="3000" dirty="0">
                <a:solidFill>
                  <a:schemeClr val="dk1"/>
                </a:solidFill>
                <a:latin typeface="Calibri"/>
                <a:cs typeface="Calibri"/>
              </a:rPr>
              <a:t>iv. Steadily decrease.</a:t>
            </a:r>
          </a:p>
          <a:p>
            <a:r>
              <a:rPr lang="en-US" sz="3000" dirty="0">
                <a:solidFill>
                  <a:schemeClr val="dk1"/>
                </a:solidFill>
                <a:latin typeface="Calibri"/>
                <a:cs typeface="Calibri"/>
              </a:rPr>
              <a:t>v. Remain constant.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58341F9-8C2D-4D0D-9DB3-0EC8393C1934}"/>
              </a:ext>
            </a:extLst>
          </p:cNvPr>
          <p:cNvSpPr txBox="1"/>
          <p:nvPr/>
        </p:nvSpPr>
        <p:spPr>
          <a:xfrm>
            <a:off x="397042" y="5244147"/>
            <a:ext cx="112710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iv. Is correct. </a:t>
            </a:r>
          </a:p>
          <a:p>
            <a:r>
              <a:rPr lang="en-US" sz="3000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Increase s -&gt; relax restriction -&gt; # coefficient increased -&gt; more flexible -&gt; lower training RSS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702FEE1-B6F2-4F3B-A1CF-3FF909104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637" y="1052396"/>
            <a:ext cx="7324725" cy="14001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C97B012-E9A4-45AC-BD72-6A066CE0D92B}"/>
              </a:ext>
            </a:extLst>
          </p:cNvPr>
          <p:cNvSpPr txBox="1"/>
          <p:nvPr/>
        </p:nvSpPr>
        <p:spPr>
          <a:xfrm>
            <a:off x="9667875" y="1459542"/>
            <a:ext cx="19591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=&gt; Lasso</a:t>
            </a:r>
            <a:endParaRPr lang="en-US" sz="3000" dirty="0">
              <a:solidFill>
                <a:srgbClr val="FF00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301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 idx="4294967295"/>
          </p:nvPr>
        </p:nvSpPr>
        <p:spPr>
          <a:xfrm>
            <a:off x="397042" y="136525"/>
            <a:ext cx="11081085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Quiz: Exercise 6.8 Q3</a:t>
            </a:r>
            <a:endParaRPr dirty="0"/>
          </a:p>
        </p:txBody>
      </p:sp>
      <p:sp>
        <p:nvSpPr>
          <p:cNvPr id="105" name="Google Shape;105;p15"/>
          <p:cNvSpPr txBox="1"/>
          <p:nvPr/>
        </p:nvSpPr>
        <p:spPr>
          <a:xfrm>
            <a:off x="204225" y="2306483"/>
            <a:ext cx="11993100" cy="2951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000" dirty="0">
                <a:solidFill>
                  <a:schemeClr val="dk1"/>
                </a:solidFill>
                <a:latin typeface="Calibri"/>
                <a:cs typeface="Calibri"/>
              </a:rPr>
              <a:t>(b) As we increase</a:t>
            </a:r>
            <a:r>
              <a:rPr lang="zh-CN" altLang="en-US" sz="3000" dirty="0">
                <a:solidFill>
                  <a:schemeClr val="dk1"/>
                </a:solidFill>
                <a:latin typeface="Calibri"/>
                <a:cs typeface="Calibri"/>
              </a:rPr>
              <a:t> </a:t>
            </a:r>
            <a:r>
              <a:rPr lang="en-US" sz="3000" dirty="0">
                <a:solidFill>
                  <a:schemeClr val="dk1"/>
                </a:solidFill>
                <a:latin typeface="Calibri"/>
                <a:cs typeface="Calibri"/>
              </a:rPr>
              <a:t>s</a:t>
            </a:r>
            <a:r>
              <a:rPr lang="zh-CN" altLang="en-US" sz="3000" dirty="0">
                <a:solidFill>
                  <a:schemeClr val="dk1"/>
                </a:solidFill>
                <a:latin typeface="Calibri"/>
                <a:cs typeface="Calibri"/>
              </a:rPr>
              <a:t> </a:t>
            </a:r>
            <a:r>
              <a:rPr lang="en-US" sz="3000" dirty="0">
                <a:solidFill>
                  <a:schemeClr val="dk1"/>
                </a:solidFill>
                <a:latin typeface="Calibri"/>
                <a:cs typeface="Calibri"/>
              </a:rPr>
              <a:t>from 0, the testing RSS will:</a:t>
            </a:r>
          </a:p>
          <a:p>
            <a:r>
              <a:rPr lang="en-US" sz="3000" dirty="0" err="1">
                <a:solidFill>
                  <a:schemeClr val="dk1"/>
                </a:solidFill>
                <a:latin typeface="Calibri"/>
                <a:cs typeface="Calibri"/>
              </a:rPr>
              <a:t>i</a:t>
            </a:r>
            <a:r>
              <a:rPr lang="en-US" sz="3000" dirty="0">
                <a:solidFill>
                  <a:schemeClr val="dk1"/>
                </a:solidFill>
                <a:latin typeface="Calibri"/>
                <a:cs typeface="Calibri"/>
              </a:rPr>
              <a:t>. Increase initially then eventually start decreasing in an inverted U shape.</a:t>
            </a:r>
          </a:p>
          <a:p>
            <a:r>
              <a:rPr lang="en-US" sz="3000" dirty="0">
                <a:solidFill>
                  <a:schemeClr val="dk1"/>
                </a:solidFill>
                <a:latin typeface="Calibri"/>
                <a:cs typeface="Calibri"/>
              </a:rPr>
              <a:t>ii. Decrease initially then eventually start increasing in a U shape.</a:t>
            </a:r>
          </a:p>
          <a:p>
            <a:r>
              <a:rPr lang="en-US" sz="3000" dirty="0">
                <a:solidFill>
                  <a:schemeClr val="dk1"/>
                </a:solidFill>
                <a:latin typeface="Calibri"/>
                <a:cs typeface="Calibri"/>
              </a:rPr>
              <a:t>iii. Steadily increase.</a:t>
            </a:r>
          </a:p>
          <a:p>
            <a:r>
              <a:rPr lang="en-US" sz="3000" dirty="0">
                <a:solidFill>
                  <a:schemeClr val="dk1"/>
                </a:solidFill>
                <a:latin typeface="Calibri"/>
                <a:cs typeface="Calibri"/>
              </a:rPr>
              <a:t>iv. Steadily decrease.</a:t>
            </a:r>
          </a:p>
          <a:p>
            <a:r>
              <a:rPr lang="en-US" sz="3000" dirty="0">
                <a:solidFill>
                  <a:schemeClr val="dk1"/>
                </a:solidFill>
                <a:latin typeface="Calibri"/>
                <a:cs typeface="Calibri"/>
              </a:rPr>
              <a:t>v. Remain constant.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58341F9-8C2D-4D0D-9DB3-0EC8393C1934}"/>
              </a:ext>
            </a:extLst>
          </p:cNvPr>
          <p:cNvSpPr txBox="1"/>
          <p:nvPr/>
        </p:nvSpPr>
        <p:spPr>
          <a:xfrm>
            <a:off x="59250" y="5177472"/>
            <a:ext cx="122830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ii. Is correct. As more coefficients are </a:t>
            </a:r>
            <a:r>
              <a:rPr lang="en-US" sz="3000" dirty="0" smtClean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not restricted to be </a:t>
            </a:r>
            <a:r>
              <a:rPr lang="en-US" sz="3000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0, the model will become more flexible; testing RSS will firstly decrease as bias is decreased more than variance is increased but will increase then as the model starts overfitting.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702FEE1-B6F2-4F3B-A1CF-3FF909104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637" y="1052396"/>
            <a:ext cx="7324725" cy="14001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C97B012-E9A4-45AC-BD72-6A066CE0D92B}"/>
              </a:ext>
            </a:extLst>
          </p:cNvPr>
          <p:cNvSpPr txBox="1"/>
          <p:nvPr/>
        </p:nvSpPr>
        <p:spPr>
          <a:xfrm>
            <a:off x="9667875" y="1459542"/>
            <a:ext cx="19591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=&gt; Lasso</a:t>
            </a:r>
            <a:endParaRPr lang="en-US" sz="3000" dirty="0">
              <a:solidFill>
                <a:srgbClr val="FF00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94531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2117</TotalTime>
  <Words>1906</Words>
  <Application>Microsoft Office PowerPoint</Application>
  <PresentationFormat>Widescreen</PresentationFormat>
  <Paragraphs>193</Paragraphs>
  <Slides>19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Cambria Math</vt:lpstr>
      <vt:lpstr>Courier New</vt:lpstr>
      <vt:lpstr>Office Theme</vt:lpstr>
      <vt:lpstr>Equation</vt:lpstr>
      <vt:lpstr>DAT 500S Module 6 </vt:lpstr>
      <vt:lpstr>Module 6 - Ridge Regression</vt:lpstr>
      <vt:lpstr>Module 6 - LASSO</vt:lpstr>
      <vt:lpstr>Module 6 - LASSO vs. Ridge </vt:lpstr>
      <vt:lpstr>Quiz: Exercise 6.8 Q2</vt:lpstr>
      <vt:lpstr>Quiz: Exercise 6.8 Q2</vt:lpstr>
      <vt:lpstr>Quiz: Exercise 6.8 Q2</vt:lpstr>
      <vt:lpstr>Quiz: Exercise 6.8 Q3</vt:lpstr>
      <vt:lpstr>Quiz: Exercise 6.8 Q3</vt:lpstr>
      <vt:lpstr>Quiz: Exercise 6.8 Q3</vt:lpstr>
      <vt:lpstr>Quiz: Exercise 6.8 Q3</vt:lpstr>
      <vt:lpstr>Quiz: Exercise 6.8 Q3</vt:lpstr>
      <vt:lpstr>Group Assignment: Exercise 6.8 Q 9</vt:lpstr>
      <vt:lpstr>Group Assignment: Exercise 6.8 Q 9</vt:lpstr>
      <vt:lpstr>Group Assignment: Exercise 6.8 Q 9</vt:lpstr>
      <vt:lpstr>Group Assignment: Exercise 6.8 Q 9</vt:lpstr>
      <vt:lpstr>Group Assignment: Exercise 6.8 Q 9</vt:lpstr>
      <vt:lpstr>Group Assignment: Exercise 6.8 Q 9</vt:lpstr>
      <vt:lpstr>Group Assignment: Exercise 6.8 Q 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 500S Week 2</dc:title>
  <dc:creator>Durai Sundaramoorthi</dc:creator>
  <cp:lastModifiedBy>Sundaramoorthi, Durai</cp:lastModifiedBy>
  <cp:revision>96</cp:revision>
  <dcterms:modified xsi:type="dcterms:W3CDTF">2021-07-26T02:06:11Z</dcterms:modified>
</cp:coreProperties>
</file>