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92" r:id="rId3"/>
    <p:sldId id="293" r:id="rId4"/>
    <p:sldId id="279" r:id="rId5"/>
    <p:sldId id="257" r:id="rId6"/>
    <p:sldId id="280" r:id="rId7"/>
    <p:sldId id="281" r:id="rId8"/>
    <p:sldId id="282" r:id="rId9"/>
    <p:sldId id="261" r:id="rId10"/>
    <p:sldId id="283" r:id="rId11"/>
    <p:sldId id="284" r:id="rId12"/>
    <p:sldId id="285" r:id="rId13"/>
    <p:sldId id="286" r:id="rId14"/>
    <p:sldId id="287" r:id="rId15"/>
    <p:sldId id="288" r:id="rId16"/>
    <p:sldId id="289" r:id="rId17"/>
    <p:sldId id="290" r:id="rId18"/>
    <p:sldId id="29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1" roundtripDataSignature="AMtx7mhCdLhCGlRcgXPlJirbk2uYPc+6H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nying Li" initials="" lastIdx="4" clrIdx="0"/>
  <p:cmAuthor id="1" name="Yutong Zheng" initials="" lastIdx="3" clrIdx="1"/>
  <p:cmAuthor id="2" name="Sundaramoorthi, Durai" initials="SD" lastIdx="9" clrIdx="2">
    <p:extLst>
      <p:ext uri="{19B8F6BF-5375-455C-9EA6-DF929625EA0E}">
        <p15:presenceInfo xmlns:p15="http://schemas.microsoft.com/office/powerpoint/2012/main" userId="S-1-5-21-3579272529-3368358661-2280984729-606940" providerId="AD"/>
      </p:ext>
    </p:extLst>
  </p:cmAuthor>
  <p:cmAuthor id="3" name="Microsoft Office 用户" initials="MO用" lastIdx="1" clrIdx="3">
    <p:extLst>
      <p:ext uri="{19B8F6BF-5375-455C-9EA6-DF929625EA0E}">
        <p15:presenceInfo xmlns:p15="http://schemas.microsoft.com/office/powerpoint/2012/main" userId="Microsoft Office 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04" autoAdjust="0"/>
  </p:normalViewPr>
  <p:slideViewPr>
    <p:cSldViewPr snapToGrid="0">
      <p:cViewPr varScale="1">
        <p:scale>
          <a:sx n="54" d="100"/>
          <a:sy n="54" d="100"/>
        </p:scale>
        <p:origin x="111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For example, node 11 “</a:t>
            </a:r>
            <a:r>
              <a:rPr lang="en-US" sz="1200" b="0" i="0" u="none" strike="noStrike" cap="none" dirty="0" err="1">
                <a:solidFill>
                  <a:schemeClr val="dk1"/>
                </a:solidFill>
                <a:effectLst/>
                <a:latin typeface="Calibri"/>
                <a:ea typeface="Calibri"/>
                <a:cs typeface="Calibri"/>
                <a:sym typeface="Calibri"/>
              </a:rPr>
              <a:t>PriceDiff</a:t>
            </a:r>
            <a:r>
              <a:rPr lang="en-US" sz="1200" b="0" i="0" u="none" strike="noStrike" cap="none" dirty="0">
                <a:solidFill>
                  <a:schemeClr val="dk1"/>
                </a:solidFill>
                <a:effectLst/>
                <a:latin typeface="Calibri"/>
                <a:ea typeface="Calibri"/>
                <a:cs typeface="Calibri"/>
                <a:sym typeface="Calibri"/>
              </a:rPr>
              <a:t>” is a terminal node. The node splits for “</a:t>
            </a:r>
            <a:r>
              <a:rPr lang="en-US" sz="1200" b="0" i="0" u="none" strike="noStrike" cap="none" dirty="0" err="1">
                <a:solidFill>
                  <a:schemeClr val="dk1"/>
                </a:solidFill>
                <a:effectLst/>
                <a:latin typeface="Calibri"/>
                <a:ea typeface="Calibri"/>
                <a:cs typeface="Calibri"/>
                <a:sym typeface="Calibri"/>
              </a:rPr>
              <a:t>PriceDiff</a:t>
            </a:r>
            <a:r>
              <a:rPr lang="en-US" sz="1200" b="0" i="0" u="none" strike="noStrike" cap="none" dirty="0">
                <a:solidFill>
                  <a:schemeClr val="dk1"/>
                </a:solidFill>
                <a:effectLst/>
                <a:latin typeface="Calibri"/>
                <a:ea typeface="Calibri"/>
                <a:cs typeface="Calibri"/>
                <a:sym typeface="Calibri"/>
              </a:rPr>
              <a:t>” &gt; 0.05. There are 113 observation in the leaf with the residual deviance of 155.60. The overall</a:t>
            </a:r>
          </a:p>
          <a:p>
            <a:r>
              <a:rPr lang="en-US" sz="1200" b="0" i="0" u="none" strike="noStrike" cap="none" dirty="0">
                <a:solidFill>
                  <a:schemeClr val="dk1"/>
                </a:solidFill>
                <a:effectLst/>
                <a:latin typeface="Calibri"/>
                <a:ea typeface="Calibri"/>
                <a:cs typeface="Calibri"/>
                <a:sym typeface="Calibri"/>
              </a:rPr>
              <a:t>prediction is CH with 54.867% of observations taking CH value and rest 45.133% taking MM.</a:t>
            </a:r>
          </a:p>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7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185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897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Note that, despite the name, dev corresponds to the cross-validation error rate in this instance. The tree with 7 terminal nodes results in the lowest cross-validation error rate, with 148 cross-validation errors. </a:t>
            </a:r>
            <a:endParaRPr lang="en-US" dirty="0"/>
          </a:p>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2225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6138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58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760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303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244317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C50056-55B1-0749-B59A-9768440B4F51}" type="slidenum">
              <a:rPr lang="en-US" smtClean="0"/>
              <a:t>3</a:t>
            </a:fld>
            <a:endParaRPr lang="en-US"/>
          </a:p>
        </p:txBody>
      </p:sp>
    </p:spTree>
    <p:extLst>
      <p:ext uri="{BB962C8B-B14F-4D97-AF65-F5344CB8AC3E}">
        <p14:creationId xmlns:p14="http://schemas.microsoft.com/office/powerpoint/2010/main" val="374780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Draw a decision tree corresponding to this partition. </a:t>
            </a: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Create a single plot that displays each of these quantities as a function of p ^ m 1. The x-axis should display p ^ m 1, ranging from 0 to 1, and the y-axis should display the value of the Gini index, classification error, and entropy.</a:t>
            </a: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In a setting with two classes, p ^ m 1 = 1 − p ^ m 2 You could make this plot by hand, but it will be much easier to make in R.</a:t>
            </a: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7383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98959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61003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474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60480"/>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DAT 500S Module 7</a:t>
            </a:r>
            <a:endParaRPr dirty="0"/>
          </a:p>
        </p:txBody>
      </p:sp>
      <p:sp>
        <p:nvSpPr>
          <p:cNvPr id="89" name="Google Shape;89;p1"/>
          <p:cNvSpPr txBox="1">
            <a:spLocks noGrp="1"/>
          </p:cNvSpPr>
          <p:nvPr>
            <p:ph type="subTitle" idx="1"/>
          </p:nvPr>
        </p:nvSpPr>
        <p:spPr>
          <a:xfrm>
            <a:off x="1524000" y="2658141"/>
            <a:ext cx="9144000" cy="413937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Quiz:</a:t>
            </a:r>
          </a:p>
          <a:p>
            <a:pPr marL="0" indent="0" algn="l">
              <a:spcBef>
                <a:spcPts val="0"/>
              </a:spcBef>
            </a:pPr>
            <a:r>
              <a:rPr lang="en-US" dirty="0"/>
              <a:t>	Exercise 8.4: Problems 1, 3, &amp; 4</a:t>
            </a:r>
          </a:p>
          <a:p>
            <a:pPr marL="0" indent="0" algn="l">
              <a:spcBef>
                <a:spcPts val="0"/>
              </a:spcBef>
            </a:pPr>
            <a:r>
              <a:rPr lang="en-US" dirty="0"/>
              <a:t>	</a:t>
            </a:r>
          </a:p>
          <a:p>
            <a:pPr marL="0" indent="0" algn="l">
              <a:spcBef>
                <a:spcPts val="0"/>
              </a:spcBef>
            </a:pPr>
            <a:r>
              <a:rPr lang="en-US" dirty="0"/>
              <a:t>Group Assignment</a:t>
            </a:r>
            <a:r>
              <a:rPr lang="en-US" dirty="0" smtClean="0"/>
              <a:t>:</a:t>
            </a:r>
            <a:endParaRPr lang="en-US" dirty="0">
              <a:solidFill>
                <a:srgbClr val="FF0000"/>
              </a:solidFill>
            </a:endParaRPr>
          </a:p>
          <a:p>
            <a:pPr marL="0" lvl="0" indent="0" algn="l"/>
            <a:r>
              <a:rPr lang="en-US" dirty="0">
                <a:solidFill>
                  <a:srgbClr val="FF0000"/>
                </a:solidFill>
              </a:rPr>
              <a:t>	</a:t>
            </a:r>
            <a:r>
              <a:rPr lang="pt-BR" dirty="0" err="1"/>
              <a:t>Exercise</a:t>
            </a:r>
            <a:r>
              <a:rPr lang="pt-BR" dirty="0"/>
              <a:t> 8.4: </a:t>
            </a:r>
            <a:r>
              <a:rPr lang="pt-BR" dirty="0" err="1"/>
              <a:t>Problem</a:t>
            </a:r>
            <a:r>
              <a:rPr lang="pt-BR" dirty="0"/>
              <a:t> 9</a:t>
            </a:r>
          </a:p>
          <a:p>
            <a:pPr marL="0" lvl="0" indent="0" algn="l"/>
            <a:endParaRPr lang="en-US" dirty="0"/>
          </a:p>
          <a:p>
            <a:pPr marL="0" lvl="0" indent="0" algn="l"/>
            <a:r>
              <a:rPr lang="en-US" dirty="0" smtClean="0"/>
              <a:t>Individual </a:t>
            </a:r>
            <a:r>
              <a:rPr lang="en-US" dirty="0"/>
              <a:t>Assignment</a:t>
            </a:r>
            <a:r>
              <a:rPr lang="en-US" dirty="0" smtClean="0"/>
              <a:t>:</a:t>
            </a:r>
            <a:endParaRPr lang="en-US" dirty="0">
              <a:solidFill>
                <a:srgbClr val="FF0000"/>
              </a:solidFill>
            </a:endParaRPr>
          </a:p>
          <a:p>
            <a:pPr marL="0" lvl="0" indent="0" algn="l"/>
            <a:r>
              <a:rPr lang="en-US" dirty="0">
                <a:solidFill>
                  <a:srgbClr val="FF0000"/>
                </a:solidFill>
              </a:rPr>
              <a:t>	</a:t>
            </a:r>
            <a:r>
              <a:rPr lang="pt-BR" dirty="0" err="1"/>
              <a:t>Exercise</a:t>
            </a:r>
            <a:r>
              <a:rPr lang="pt-BR" dirty="0"/>
              <a:t> 8.4: </a:t>
            </a:r>
            <a:r>
              <a:rPr lang="pt-BR" dirty="0" err="1"/>
              <a:t>Problem</a:t>
            </a:r>
            <a:r>
              <a:rPr lang="pt-BR" dirty="0"/>
              <a:t> 8 (</a:t>
            </a:r>
            <a:r>
              <a:rPr lang="pt-BR" dirty="0" err="1"/>
              <a:t>parts</a:t>
            </a:r>
            <a:r>
              <a:rPr lang="pt-BR" dirty="0"/>
              <a:t> a, </a:t>
            </a:r>
            <a:r>
              <a:rPr lang="pt-BR" dirty="0" err="1"/>
              <a:t>b</a:t>
            </a:r>
            <a:r>
              <a:rPr lang="pt-BR" dirty="0"/>
              <a:t>, &amp; </a:t>
            </a:r>
            <a:r>
              <a:rPr lang="pt-BR" dirty="0" err="1"/>
              <a:t>c</a:t>
            </a:r>
            <a:r>
              <a:rPr lang="pt-BR" dirty="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1519084"/>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solidFill>
                  <a:schemeClr val="tx1"/>
                </a:solidFill>
              </a:rPr>
              <a:t>(b) </a:t>
            </a:r>
            <a:r>
              <a:rPr lang="en-US" dirty="0"/>
              <a:t>Fit a tree to the training data</a:t>
            </a:r>
          </a:p>
          <a:p>
            <a:pPr marL="114300" indent="0">
              <a:buNone/>
            </a:pPr>
            <a:r>
              <a:rPr lang="en-US" dirty="0">
                <a:solidFill>
                  <a:schemeClr val="tx1"/>
                </a:solidFill>
              </a:rPr>
              <a:t>-&gt; </a:t>
            </a:r>
            <a:r>
              <a:rPr lang="en-US" dirty="0" err="1">
                <a:solidFill>
                  <a:schemeClr val="tx1"/>
                </a:solidFill>
              </a:rPr>
              <a:t>tree.oj</a:t>
            </a:r>
            <a:r>
              <a:rPr lang="en-US" dirty="0">
                <a:solidFill>
                  <a:schemeClr val="tx1"/>
                </a:solidFill>
              </a:rPr>
              <a:t> &lt;- tree(Purchase ~ ., data = </a:t>
            </a:r>
            <a:r>
              <a:rPr lang="en-US" dirty="0" err="1">
                <a:solidFill>
                  <a:schemeClr val="tx1"/>
                </a:solidFill>
              </a:rPr>
              <a:t>OJ.train</a:t>
            </a:r>
            <a:r>
              <a:rPr lang="en-US" dirty="0">
                <a:solidFill>
                  <a:schemeClr val="tx1"/>
                </a:solidFill>
              </a:rPr>
              <a:t>)</a:t>
            </a:r>
          </a:p>
          <a:p>
            <a:pPr marL="114300" indent="0">
              <a:buNone/>
            </a:pPr>
            <a:endParaRPr lang="en-US" dirty="0">
              <a:solidFill>
                <a:schemeClr val="tx1"/>
              </a:solidFill>
            </a:endParaRPr>
          </a:p>
        </p:txBody>
      </p:sp>
      <p:pic>
        <p:nvPicPr>
          <p:cNvPr id="3" name="Picture 2">
            <a:extLst>
              <a:ext uri="{FF2B5EF4-FFF2-40B4-BE49-F238E27FC236}">
                <a16:creationId xmlns:a16="http://schemas.microsoft.com/office/drawing/2014/main" id="{0E515E2D-C14B-8C49-B37D-4842FFD5548B}"/>
              </a:ext>
            </a:extLst>
          </p:cNvPr>
          <p:cNvPicPr>
            <a:picLocks noChangeAspect="1"/>
          </p:cNvPicPr>
          <p:nvPr/>
        </p:nvPicPr>
        <p:blipFill>
          <a:blip r:embed="rId3"/>
          <a:stretch>
            <a:fillRect/>
          </a:stretch>
        </p:blipFill>
        <p:spPr>
          <a:xfrm>
            <a:off x="1275861" y="2898672"/>
            <a:ext cx="8536353" cy="3128926"/>
          </a:xfrm>
          <a:prstGeom prst="rect">
            <a:avLst/>
          </a:prstGeom>
        </p:spPr>
      </p:pic>
      <p:sp>
        <p:nvSpPr>
          <p:cNvPr id="4" name="TextBox 3">
            <a:extLst>
              <a:ext uri="{FF2B5EF4-FFF2-40B4-BE49-F238E27FC236}">
                <a16:creationId xmlns:a16="http://schemas.microsoft.com/office/drawing/2014/main" id="{C15BB5A1-A37F-BC4F-B020-AADBA5722535}"/>
              </a:ext>
            </a:extLst>
          </p:cNvPr>
          <p:cNvSpPr txBox="1"/>
          <p:nvPr/>
        </p:nvSpPr>
        <p:spPr>
          <a:xfrm>
            <a:off x="838200" y="6031210"/>
            <a:ext cx="9785051" cy="461665"/>
          </a:xfrm>
          <a:prstGeom prst="rect">
            <a:avLst/>
          </a:prstGeom>
          <a:noFill/>
        </p:spPr>
        <p:txBody>
          <a:bodyPr wrap="none" rtlCol="0">
            <a:spAutoFit/>
          </a:bodyPr>
          <a:lstStyle/>
          <a:p>
            <a:r>
              <a:rPr lang="en-US" sz="2400" dirty="0"/>
              <a:t>The fitted tree has 8 terminal nodes and a training error rate of 0.1675.</a:t>
            </a:r>
          </a:p>
        </p:txBody>
      </p:sp>
    </p:spTree>
    <p:extLst>
      <p:ext uri="{BB962C8B-B14F-4D97-AF65-F5344CB8AC3E}">
        <p14:creationId xmlns:p14="http://schemas.microsoft.com/office/powerpoint/2010/main" val="3171636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132518"/>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811161"/>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solidFill>
                  <a:schemeClr val="tx1"/>
                </a:solidFill>
              </a:rPr>
              <a:t>(c)</a:t>
            </a:r>
          </a:p>
        </p:txBody>
      </p:sp>
      <p:pic>
        <p:nvPicPr>
          <p:cNvPr id="3" name="Picture 2">
            <a:extLst>
              <a:ext uri="{FF2B5EF4-FFF2-40B4-BE49-F238E27FC236}">
                <a16:creationId xmlns:a16="http://schemas.microsoft.com/office/drawing/2014/main" id="{0B2F1420-1E06-1F49-B524-5FCFB6CD3701}"/>
              </a:ext>
            </a:extLst>
          </p:cNvPr>
          <p:cNvPicPr>
            <a:picLocks noChangeAspect="1"/>
          </p:cNvPicPr>
          <p:nvPr/>
        </p:nvPicPr>
        <p:blipFill>
          <a:blip r:embed="rId3"/>
          <a:stretch>
            <a:fillRect/>
          </a:stretch>
        </p:blipFill>
        <p:spPr>
          <a:xfrm>
            <a:off x="1737946" y="811161"/>
            <a:ext cx="9334500" cy="5842000"/>
          </a:xfrm>
          <a:prstGeom prst="rect">
            <a:avLst/>
          </a:prstGeom>
        </p:spPr>
      </p:pic>
    </p:spTree>
    <p:extLst>
      <p:ext uri="{BB962C8B-B14F-4D97-AF65-F5344CB8AC3E}">
        <p14:creationId xmlns:p14="http://schemas.microsoft.com/office/powerpoint/2010/main" val="1719704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1519084"/>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solidFill>
                  <a:schemeClr val="tx1"/>
                </a:solidFill>
              </a:rPr>
              <a:t>(d) Plot and interpret the results</a:t>
            </a:r>
          </a:p>
          <a:p>
            <a:pPr marL="114300" indent="0">
              <a:buNone/>
            </a:pPr>
            <a:r>
              <a:rPr lang="en-US" dirty="0">
                <a:solidFill>
                  <a:schemeClr val="tx1"/>
                </a:solidFill>
              </a:rPr>
              <a:t>-&gt; </a:t>
            </a:r>
            <a:r>
              <a:rPr lang="en-US" dirty="0"/>
              <a:t>plot(</a:t>
            </a:r>
            <a:r>
              <a:rPr lang="en-US" dirty="0" err="1"/>
              <a:t>tree.oj</a:t>
            </a:r>
            <a:r>
              <a:rPr lang="en-US" dirty="0"/>
              <a:t>) </a:t>
            </a:r>
          </a:p>
          <a:p>
            <a:pPr marL="114300" indent="0">
              <a:buNone/>
            </a:pPr>
            <a:r>
              <a:rPr lang="en-US" dirty="0"/>
              <a:t>-&gt; text(</a:t>
            </a:r>
            <a:r>
              <a:rPr lang="en-US" dirty="0" err="1"/>
              <a:t>tree.oj</a:t>
            </a:r>
            <a:r>
              <a:rPr lang="en-US" dirty="0"/>
              <a:t>, pretty=0)</a:t>
            </a:r>
            <a:endParaRPr lang="en-US" dirty="0">
              <a:solidFill>
                <a:schemeClr val="tx1"/>
              </a:solidFill>
            </a:endParaRPr>
          </a:p>
        </p:txBody>
      </p:sp>
      <p:pic>
        <p:nvPicPr>
          <p:cNvPr id="3" name="Picture 2">
            <a:extLst>
              <a:ext uri="{FF2B5EF4-FFF2-40B4-BE49-F238E27FC236}">
                <a16:creationId xmlns:a16="http://schemas.microsoft.com/office/drawing/2014/main" id="{54A72701-F59A-1742-94B5-F77CA7C9E224}"/>
              </a:ext>
            </a:extLst>
          </p:cNvPr>
          <p:cNvPicPr>
            <a:picLocks noChangeAspect="1"/>
          </p:cNvPicPr>
          <p:nvPr/>
        </p:nvPicPr>
        <p:blipFill>
          <a:blip r:embed="rId3"/>
          <a:stretch>
            <a:fillRect/>
          </a:stretch>
        </p:blipFill>
        <p:spPr>
          <a:xfrm>
            <a:off x="0" y="2756741"/>
            <a:ext cx="12192000" cy="3947050"/>
          </a:xfrm>
          <a:prstGeom prst="rect">
            <a:avLst/>
          </a:prstGeom>
        </p:spPr>
      </p:pic>
    </p:spTree>
    <p:extLst>
      <p:ext uri="{BB962C8B-B14F-4D97-AF65-F5344CB8AC3E}">
        <p14:creationId xmlns:p14="http://schemas.microsoft.com/office/powerpoint/2010/main" val="992616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1519084"/>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solidFill>
                  <a:schemeClr val="tx1"/>
                </a:solidFill>
              </a:rPr>
              <a:t>(e) Predict and test error in confusion matrix</a:t>
            </a:r>
          </a:p>
          <a:p>
            <a:pPr marL="114300" indent="0">
              <a:buNone/>
            </a:pPr>
            <a:r>
              <a:rPr lang="en-US" dirty="0">
                <a:solidFill>
                  <a:schemeClr val="tx1"/>
                </a:solidFill>
              </a:rPr>
              <a:t>-&gt; </a:t>
            </a:r>
            <a:r>
              <a:rPr lang="en-US" dirty="0" err="1">
                <a:solidFill>
                  <a:schemeClr val="tx1"/>
                </a:solidFill>
              </a:rPr>
              <a:t>Purchase.test</a:t>
            </a:r>
            <a:r>
              <a:rPr lang="en-US" dirty="0">
                <a:solidFill>
                  <a:schemeClr val="tx1"/>
                </a:solidFill>
              </a:rPr>
              <a:t>=Purchase[-train]</a:t>
            </a:r>
          </a:p>
          <a:p>
            <a:pPr marL="114300" indent="0">
              <a:buNone/>
            </a:pPr>
            <a:r>
              <a:rPr lang="en-US" dirty="0">
                <a:solidFill>
                  <a:schemeClr val="tx1"/>
                </a:solidFill>
              </a:rPr>
              <a:t>-&gt;  </a:t>
            </a:r>
            <a:r>
              <a:rPr lang="en-US" dirty="0" err="1">
                <a:solidFill>
                  <a:schemeClr val="tx1"/>
                </a:solidFill>
              </a:rPr>
              <a:t>tree.pred</a:t>
            </a:r>
            <a:r>
              <a:rPr lang="en-US" dirty="0">
                <a:solidFill>
                  <a:schemeClr val="tx1"/>
                </a:solidFill>
              </a:rPr>
              <a:t>=predict(</a:t>
            </a:r>
            <a:r>
              <a:rPr lang="en-US" dirty="0" err="1">
                <a:solidFill>
                  <a:schemeClr val="tx1"/>
                </a:solidFill>
              </a:rPr>
              <a:t>tree.oj,OJ.test,type</a:t>
            </a:r>
            <a:r>
              <a:rPr lang="en-US" dirty="0">
                <a:solidFill>
                  <a:schemeClr val="tx1"/>
                </a:solidFill>
              </a:rPr>
              <a:t>="class")</a:t>
            </a:r>
          </a:p>
          <a:p>
            <a:pPr marL="114300" indent="0">
              <a:buNone/>
            </a:pPr>
            <a:r>
              <a:rPr lang="en-US" dirty="0">
                <a:solidFill>
                  <a:schemeClr val="tx1"/>
                </a:solidFill>
              </a:rPr>
              <a:t>-&gt; table(</a:t>
            </a:r>
            <a:r>
              <a:rPr lang="en-US" dirty="0" err="1">
                <a:solidFill>
                  <a:schemeClr val="tx1"/>
                </a:solidFill>
              </a:rPr>
              <a:t>tree.pred</a:t>
            </a:r>
            <a:r>
              <a:rPr lang="en-US" dirty="0">
                <a:solidFill>
                  <a:schemeClr val="tx1"/>
                </a:solidFill>
              </a:rPr>
              <a:t> ,</a:t>
            </a:r>
            <a:r>
              <a:rPr lang="en-US" dirty="0" err="1">
                <a:solidFill>
                  <a:schemeClr val="tx1"/>
                </a:solidFill>
              </a:rPr>
              <a:t>Purchase.test</a:t>
            </a:r>
            <a:r>
              <a:rPr lang="en-US" dirty="0">
                <a:solidFill>
                  <a:schemeClr val="tx1"/>
                </a:solidFill>
              </a:rPr>
              <a:t>)</a:t>
            </a:r>
          </a:p>
          <a:p>
            <a:pPr marL="114300" indent="0">
              <a:buNone/>
            </a:pPr>
            <a:r>
              <a:rPr lang="en-US" dirty="0">
                <a:solidFill>
                  <a:schemeClr val="tx1"/>
                </a:solidFill>
              </a:rPr>
              <a:t>-&gt; </a:t>
            </a:r>
            <a:r>
              <a:rPr lang="en-US" dirty="0"/>
              <a:t>mean(</a:t>
            </a:r>
            <a:r>
              <a:rPr lang="en-US" dirty="0" err="1"/>
              <a:t>tree.pred</a:t>
            </a:r>
            <a:r>
              <a:rPr lang="en-US" dirty="0"/>
              <a:t> !=</a:t>
            </a:r>
            <a:r>
              <a:rPr lang="en-US" dirty="0" err="1"/>
              <a:t>Purchase.test</a:t>
            </a:r>
            <a:r>
              <a:rPr lang="en-US" dirty="0"/>
              <a:t>)</a:t>
            </a: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endParaRPr lang="en-US" dirty="0">
              <a:solidFill>
                <a:schemeClr val="tx1"/>
              </a:solidFill>
            </a:endParaRPr>
          </a:p>
          <a:p>
            <a:pPr marL="114300" indent="0">
              <a:buNone/>
            </a:pPr>
            <a:r>
              <a:rPr lang="en-US" dirty="0">
                <a:solidFill>
                  <a:schemeClr val="tx1"/>
                </a:solidFill>
              </a:rPr>
              <a:t>-&gt; 0.1481481</a:t>
            </a:r>
          </a:p>
        </p:txBody>
      </p:sp>
      <p:pic>
        <p:nvPicPr>
          <p:cNvPr id="3" name="Picture 2">
            <a:extLst>
              <a:ext uri="{FF2B5EF4-FFF2-40B4-BE49-F238E27FC236}">
                <a16:creationId xmlns:a16="http://schemas.microsoft.com/office/drawing/2014/main" id="{927F8430-9DCF-1C4D-A5E7-6876477A646F}"/>
              </a:ext>
            </a:extLst>
          </p:cNvPr>
          <p:cNvPicPr>
            <a:picLocks noChangeAspect="1"/>
          </p:cNvPicPr>
          <p:nvPr/>
        </p:nvPicPr>
        <p:blipFill>
          <a:blip r:embed="rId3"/>
          <a:stretch>
            <a:fillRect/>
          </a:stretch>
        </p:blipFill>
        <p:spPr>
          <a:xfrm>
            <a:off x="1432658" y="4136922"/>
            <a:ext cx="3136900" cy="1270000"/>
          </a:xfrm>
          <a:prstGeom prst="rect">
            <a:avLst/>
          </a:prstGeom>
        </p:spPr>
      </p:pic>
    </p:spTree>
    <p:extLst>
      <p:ext uri="{BB962C8B-B14F-4D97-AF65-F5344CB8AC3E}">
        <p14:creationId xmlns:p14="http://schemas.microsoft.com/office/powerpoint/2010/main" val="761795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105570"/>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557211"/>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solidFill>
                  <a:schemeClr val="tx1"/>
                </a:solidFill>
              </a:rPr>
              <a:t>(f) </a:t>
            </a:r>
          </a:p>
          <a:p>
            <a:pPr marL="114300" indent="0">
              <a:buNone/>
            </a:pPr>
            <a:r>
              <a:rPr lang="en-US" dirty="0">
                <a:solidFill>
                  <a:schemeClr val="tx1"/>
                </a:solidFill>
              </a:rPr>
              <a:t>-&gt; </a:t>
            </a:r>
            <a:r>
              <a:rPr lang="en-US" dirty="0" err="1"/>
              <a:t>cv.oj</a:t>
            </a:r>
            <a:r>
              <a:rPr lang="en-US" dirty="0"/>
              <a:t> =</a:t>
            </a:r>
            <a:r>
              <a:rPr lang="en-US" dirty="0" err="1"/>
              <a:t>cv.tree</a:t>
            </a:r>
            <a:r>
              <a:rPr lang="en-US" dirty="0"/>
              <a:t>(</a:t>
            </a:r>
            <a:r>
              <a:rPr lang="en-US" dirty="0" err="1"/>
              <a:t>tree.oj,FUN</a:t>
            </a:r>
            <a:r>
              <a:rPr lang="en-US" dirty="0"/>
              <a:t>=</a:t>
            </a:r>
            <a:r>
              <a:rPr lang="en-US" dirty="0" err="1"/>
              <a:t>prune.misclass</a:t>
            </a:r>
            <a:r>
              <a:rPr lang="en-US" dirty="0"/>
              <a:t> ) </a:t>
            </a:r>
          </a:p>
          <a:p>
            <a:pPr marL="114300" indent="0">
              <a:buNone/>
            </a:pPr>
            <a:endParaRPr lang="en-US" dirty="0">
              <a:solidFill>
                <a:schemeClr val="tx1"/>
              </a:solidFill>
            </a:endParaRPr>
          </a:p>
        </p:txBody>
      </p:sp>
      <p:pic>
        <p:nvPicPr>
          <p:cNvPr id="3" name="Picture 2">
            <a:extLst>
              <a:ext uri="{FF2B5EF4-FFF2-40B4-BE49-F238E27FC236}">
                <a16:creationId xmlns:a16="http://schemas.microsoft.com/office/drawing/2014/main" id="{70FA1E00-14E7-BF45-BB4A-0D35BE6ED6A0}"/>
              </a:ext>
            </a:extLst>
          </p:cNvPr>
          <p:cNvPicPr>
            <a:picLocks noChangeAspect="1"/>
          </p:cNvPicPr>
          <p:nvPr/>
        </p:nvPicPr>
        <p:blipFill>
          <a:blip r:embed="rId3"/>
          <a:stretch>
            <a:fillRect/>
          </a:stretch>
        </p:blipFill>
        <p:spPr>
          <a:xfrm>
            <a:off x="838200" y="1690689"/>
            <a:ext cx="4940300" cy="4610100"/>
          </a:xfrm>
          <a:prstGeom prst="rect">
            <a:avLst/>
          </a:prstGeom>
        </p:spPr>
      </p:pic>
    </p:spTree>
    <p:extLst>
      <p:ext uri="{BB962C8B-B14F-4D97-AF65-F5344CB8AC3E}">
        <p14:creationId xmlns:p14="http://schemas.microsoft.com/office/powerpoint/2010/main" val="3940302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1184974"/>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solidFill>
                  <a:schemeClr val="tx1"/>
                </a:solidFill>
              </a:rPr>
              <a:t>(g) </a:t>
            </a:r>
            <a:r>
              <a:rPr lang="en-US" dirty="0"/>
              <a:t>Produce a plot with tree size on the x-axis and cross-validated classification error rate on the y-axis.</a:t>
            </a:r>
          </a:p>
          <a:p>
            <a:pPr marL="114300" indent="0">
              <a:buNone/>
            </a:pPr>
            <a:r>
              <a:rPr lang="en-US" dirty="0">
                <a:solidFill>
                  <a:schemeClr val="tx1"/>
                </a:solidFill>
              </a:rPr>
              <a:t>-&gt; plot(</a:t>
            </a:r>
            <a:r>
              <a:rPr lang="en-US" dirty="0" err="1">
                <a:solidFill>
                  <a:schemeClr val="tx1"/>
                </a:solidFill>
              </a:rPr>
              <a:t>cv.oj$size</a:t>
            </a:r>
            <a:r>
              <a:rPr lang="en-US" dirty="0">
                <a:solidFill>
                  <a:schemeClr val="tx1"/>
                </a:solidFill>
              </a:rPr>
              <a:t>, </a:t>
            </a:r>
            <a:r>
              <a:rPr lang="en-US" dirty="0" err="1">
                <a:solidFill>
                  <a:schemeClr val="tx1"/>
                </a:solidFill>
              </a:rPr>
              <a:t>cv.oj$dev</a:t>
            </a:r>
            <a:r>
              <a:rPr lang="en-US" dirty="0">
                <a:solidFill>
                  <a:schemeClr val="tx1"/>
                </a:solidFill>
              </a:rPr>
              <a:t>, type = "b", </a:t>
            </a:r>
            <a:r>
              <a:rPr lang="en-US" dirty="0" err="1">
                <a:solidFill>
                  <a:schemeClr val="tx1"/>
                </a:solidFill>
              </a:rPr>
              <a:t>xlab</a:t>
            </a:r>
            <a:r>
              <a:rPr lang="en-US" dirty="0">
                <a:solidFill>
                  <a:schemeClr val="tx1"/>
                </a:solidFill>
              </a:rPr>
              <a:t> = "Tree size", </a:t>
            </a:r>
            <a:r>
              <a:rPr lang="en-US" dirty="0" err="1">
                <a:solidFill>
                  <a:schemeClr val="tx1"/>
                </a:solidFill>
              </a:rPr>
              <a:t>ylab</a:t>
            </a:r>
            <a:r>
              <a:rPr lang="en-US" dirty="0">
                <a:solidFill>
                  <a:schemeClr val="tx1"/>
                </a:solidFill>
              </a:rPr>
              <a:t> = "Classification error")</a:t>
            </a:r>
          </a:p>
          <a:p>
            <a:pPr marL="114300" indent="0">
              <a:buNone/>
            </a:pPr>
            <a:endParaRPr lang="en-US" dirty="0">
              <a:solidFill>
                <a:schemeClr val="tx1"/>
              </a:solidFill>
            </a:endParaRPr>
          </a:p>
          <a:p>
            <a:pPr marL="114300" indent="0">
              <a:buNone/>
            </a:pPr>
            <a:r>
              <a:rPr lang="en-US" dirty="0">
                <a:solidFill>
                  <a:schemeClr val="tx1"/>
                </a:solidFill>
              </a:rPr>
              <a:t>(h) </a:t>
            </a:r>
            <a:r>
              <a:rPr lang="en-US" dirty="0"/>
              <a:t>Which tree size corresponds to the lowest cross-validated classification error rate ?</a:t>
            </a:r>
          </a:p>
          <a:p>
            <a:pPr marL="114300" indent="0">
              <a:buNone/>
            </a:pPr>
            <a:r>
              <a:rPr lang="en-US" dirty="0">
                <a:solidFill>
                  <a:srgbClr val="FF0000"/>
                </a:solidFill>
              </a:rPr>
              <a:t>The tree with 7 terminal nodes results in the lowest cross-validation error rate, with 148 </a:t>
            </a:r>
            <a:r>
              <a:rPr lang="en-US" dirty="0" smtClean="0">
                <a:solidFill>
                  <a:srgbClr val="FF0000"/>
                </a:solidFill>
              </a:rPr>
              <a:t>as the error. </a:t>
            </a:r>
            <a:endParaRPr lang="en-US" dirty="0">
              <a:solidFill>
                <a:srgbClr val="FF0000"/>
              </a:solidFill>
            </a:endParaRPr>
          </a:p>
          <a:p>
            <a:pPr marL="114300" indent="0">
              <a:buNone/>
            </a:pPr>
            <a:endParaRPr lang="en-US" dirty="0">
              <a:solidFill>
                <a:schemeClr val="tx1"/>
              </a:solidFill>
            </a:endParaRPr>
          </a:p>
        </p:txBody>
      </p:sp>
      <p:pic>
        <p:nvPicPr>
          <p:cNvPr id="3" name="Picture 2">
            <a:extLst>
              <a:ext uri="{FF2B5EF4-FFF2-40B4-BE49-F238E27FC236}">
                <a16:creationId xmlns:a16="http://schemas.microsoft.com/office/drawing/2014/main" id="{0939F75D-14D7-DB47-8F21-33B1B0409C08}"/>
              </a:ext>
            </a:extLst>
          </p:cNvPr>
          <p:cNvPicPr>
            <a:picLocks noChangeAspect="1"/>
          </p:cNvPicPr>
          <p:nvPr/>
        </p:nvPicPr>
        <p:blipFill>
          <a:blip r:embed="rId3"/>
          <a:stretch>
            <a:fillRect/>
          </a:stretch>
        </p:blipFill>
        <p:spPr>
          <a:xfrm>
            <a:off x="41296" y="3541779"/>
            <a:ext cx="12192000" cy="2508010"/>
          </a:xfrm>
          <a:prstGeom prst="rect">
            <a:avLst/>
          </a:prstGeom>
        </p:spPr>
      </p:pic>
    </p:spTree>
    <p:extLst>
      <p:ext uri="{BB962C8B-B14F-4D97-AF65-F5344CB8AC3E}">
        <p14:creationId xmlns:p14="http://schemas.microsoft.com/office/powerpoint/2010/main" val="9151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1519084"/>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t>(</a:t>
            </a:r>
            <a:r>
              <a:rPr lang="en-US" dirty="0" err="1"/>
              <a:t>i</a:t>
            </a:r>
            <a:r>
              <a:rPr lang="en-US" dirty="0"/>
              <a:t>) Produce a pruned tree corresponding to the optimal tree size obtained using cross-validation. </a:t>
            </a:r>
          </a:p>
          <a:p>
            <a:pPr marL="114300" indent="0">
              <a:buNone/>
            </a:pPr>
            <a:r>
              <a:rPr lang="en-US" dirty="0">
                <a:solidFill>
                  <a:schemeClr val="tx1"/>
                </a:solidFill>
              </a:rPr>
              <a:t>-&gt; </a:t>
            </a:r>
            <a:r>
              <a:rPr lang="en-US" dirty="0" err="1">
                <a:solidFill>
                  <a:schemeClr val="tx1"/>
                </a:solidFill>
              </a:rPr>
              <a:t>prune.oj</a:t>
            </a:r>
            <a:r>
              <a:rPr lang="en-US" dirty="0">
                <a:solidFill>
                  <a:schemeClr val="tx1"/>
                </a:solidFill>
              </a:rPr>
              <a:t>=</a:t>
            </a:r>
            <a:r>
              <a:rPr lang="en-US" dirty="0" err="1">
                <a:solidFill>
                  <a:schemeClr val="tx1"/>
                </a:solidFill>
              </a:rPr>
              <a:t>prune.misclass</a:t>
            </a:r>
            <a:r>
              <a:rPr lang="en-US" dirty="0">
                <a:solidFill>
                  <a:schemeClr val="tx1"/>
                </a:solidFill>
              </a:rPr>
              <a:t>(</a:t>
            </a:r>
            <a:r>
              <a:rPr lang="en-US" dirty="0" err="1">
                <a:solidFill>
                  <a:schemeClr val="tx1"/>
                </a:solidFill>
              </a:rPr>
              <a:t>tree.oj,best</a:t>
            </a:r>
            <a:r>
              <a:rPr lang="en-US" dirty="0">
                <a:solidFill>
                  <a:schemeClr val="tx1"/>
                </a:solidFill>
              </a:rPr>
              <a:t>=7)</a:t>
            </a:r>
          </a:p>
        </p:txBody>
      </p:sp>
      <p:pic>
        <p:nvPicPr>
          <p:cNvPr id="3" name="Picture 2">
            <a:extLst>
              <a:ext uri="{FF2B5EF4-FFF2-40B4-BE49-F238E27FC236}">
                <a16:creationId xmlns:a16="http://schemas.microsoft.com/office/drawing/2014/main" id="{5817E9FA-1DC1-E844-BDC1-1FA2C03A1485}"/>
              </a:ext>
            </a:extLst>
          </p:cNvPr>
          <p:cNvPicPr>
            <a:picLocks noChangeAspect="1"/>
          </p:cNvPicPr>
          <p:nvPr/>
        </p:nvPicPr>
        <p:blipFill>
          <a:blip r:embed="rId3"/>
          <a:stretch>
            <a:fillRect/>
          </a:stretch>
        </p:blipFill>
        <p:spPr>
          <a:xfrm>
            <a:off x="0" y="3032010"/>
            <a:ext cx="12192000" cy="2381428"/>
          </a:xfrm>
          <a:prstGeom prst="rect">
            <a:avLst/>
          </a:prstGeom>
        </p:spPr>
      </p:pic>
    </p:spTree>
    <p:extLst>
      <p:ext uri="{BB962C8B-B14F-4D97-AF65-F5344CB8AC3E}">
        <p14:creationId xmlns:p14="http://schemas.microsoft.com/office/powerpoint/2010/main" val="3468869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1519084"/>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t>(j)  Compare the training error rates between the pruned and un- pruned trees. Which is higher? </a:t>
            </a:r>
          </a:p>
          <a:p>
            <a:pPr marL="114300" indent="0">
              <a:buNone/>
            </a:pPr>
            <a:r>
              <a:rPr lang="en-US" dirty="0"/>
              <a:t>-&gt; summary (</a:t>
            </a:r>
            <a:r>
              <a:rPr lang="en-US" dirty="0" err="1"/>
              <a:t>prune.oj</a:t>
            </a:r>
            <a:r>
              <a:rPr lang="en-US" dirty="0"/>
              <a:t>)</a:t>
            </a:r>
          </a:p>
          <a:p>
            <a:pPr marL="114300" indent="0">
              <a:buNone/>
            </a:pPr>
            <a:endParaRPr lang="en-US" dirty="0"/>
          </a:p>
        </p:txBody>
      </p:sp>
      <p:pic>
        <p:nvPicPr>
          <p:cNvPr id="3" name="Picture 2">
            <a:extLst>
              <a:ext uri="{FF2B5EF4-FFF2-40B4-BE49-F238E27FC236}">
                <a16:creationId xmlns:a16="http://schemas.microsoft.com/office/drawing/2014/main" id="{83E7D421-7043-5F4F-8A97-04594B5E867C}"/>
              </a:ext>
            </a:extLst>
          </p:cNvPr>
          <p:cNvPicPr>
            <a:picLocks noChangeAspect="1"/>
          </p:cNvPicPr>
          <p:nvPr/>
        </p:nvPicPr>
        <p:blipFill>
          <a:blip r:embed="rId3"/>
          <a:stretch>
            <a:fillRect/>
          </a:stretch>
        </p:blipFill>
        <p:spPr>
          <a:xfrm>
            <a:off x="1074127" y="2653322"/>
            <a:ext cx="9141718" cy="3976077"/>
          </a:xfrm>
          <a:prstGeom prst="rect">
            <a:avLst/>
          </a:prstGeom>
        </p:spPr>
      </p:pic>
    </p:spTree>
    <p:extLst>
      <p:ext uri="{BB962C8B-B14F-4D97-AF65-F5344CB8AC3E}">
        <p14:creationId xmlns:p14="http://schemas.microsoft.com/office/powerpoint/2010/main" val="1678178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1519084"/>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t>(k)  Compare the test error rates between the pruned and unpruned trees. Which is higher? </a:t>
            </a:r>
          </a:p>
          <a:p>
            <a:pPr marL="114300" indent="0">
              <a:buNone/>
            </a:pPr>
            <a:r>
              <a:rPr lang="en-US" dirty="0">
                <a:effectLst/>
              </a:rPr>
              <a:t>-&gt; </a:t>
            </a:r>
            <a:r>
              <a:rPr lang="en-US" dirty="0" err="1"/>
              <a:t>tree.pred</a:t>
            </a:r>
            <a:r>
              <a:rPr lang="en-US" dirty="0"/>
              <a:t>=predict(</a:t>
            </a:r>
            <a:r>
              <a:rPr lang="en-US" dirty="0" err="1"/>
              <a:t>prune.oj,OJ.test,type</a:t>
            </a:r>
            <a:r>
              <a:rPr lang="en-US" dirty="0"/>
              <a:t>="class")</a:t>
            </a:r>
          </a:p>
          <a:p>
            <a:pPr marL="114300" indent="0">
              <a:buNone/>
            </a:pPr>
            <a:r>
              <a:rPr lang="en-US" dirty="0">
                <a:effectLst/>
              </a:rPr>
              <a:t>-&gt; </a:t>
            </a:r>
            <a:r>
              <a:rPr lang="en-US" dirty="0"/>
              <a:t>table(</a:t>
            </a:r>
            <a:r>
              <a:rPr lang="en-US" dirty="0" err="1"/>
              <a:t>tree.pred</a:t>
            </a:r>
            <a:r>
              <a:rPr lang="en-US" dirty="0"/>
              <a:t> ,</a:t>
            </a:r>
            <a:r>
              <a:rPr lang="en-US" dirty="0" err="1"/>
              <a:t>Purchase.test</a:t>
            </a:r>
            <a:r>
              <a:rPr lang="en-US" dirty="0"/>
              <a:t>)</a:t>
            </a:r>
          </a:p>
          <a:p>
            <a:pPr marL="114300" indent="0">
              <a:buNone/>
            </a:pPr>
            <a:endParaRPr lang="en-US" dirty="0">
              <a:effectLst/>
            </a:endParaRPr>
          </a:p>
          <a:p>
            <a:pPr marL="114300" indent="0">
              <a:buNone/>
            </a:pPr>
            <a:r>
              <a:rPr lang="en-US" dirty="0"/>
              <a:t>In my case, the training and test errors for tree with and without pruning are the same.</a:t>
            </a:r>
            <a:endParaRPr lang="en-US" dirty="0">
              <a:effectLst/>
            </a:endParaRPr>
          </a:p>
        </p:txBody>
      </p:sp>
      <p:pic>
        <p:nvPicPr>
          <p:cNvPr id="3" name="Picture 2">
            <a:extLst>
              <a:ext uri="{FF2B5EF4-FFF2-40B4-BE49-F238E27FC236}">
                <a16:creationId xmlns:a16="http://schemas.microsoft.com/office/drawing/2014/main" id="{A8DDE02C-4FB6-0C4E-BCAE-D2221E899D8B}"/>
              </a:ext>
            </a:extLst>
          </p:cNvPr>
          <p:cNvPicPr>
            <a:picLocks noChangeAspect="1"/>
          </p:cNvPicPr>
          <p:nvPr/>
        </p:nvPicPr>
        <p:blipFill>
          <a:blip r:embed="rId3"/>
          <a:stretch>
            <a:fillRect/>
          </a:stretch>
        </p:blipFill>
        <p:spPr>
          <a:xfrm>
            <a:off x="996461" y="2494572"/>
            <a:ext cx="7772400" cy="3866573"/>
          </a:xfrm>
          <a:prstGeom prst="rect">
            <a:avLst/>
          </a:prstGeom>
        </p:spPr>
      </p:pic>
    </p:spTree>
    <p:extLst>
      <p:ext uri="{BB962C8B-B14F-4D97-AF65-F5344CB8AC3E}">
        <p14:creationId xmlns:p14="http://schemas.microsoft.com/office/powerpoint/2010/main" val="208570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7 - Tree</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6" name="Rectangle 3"/>
          <p:cNvSpPr txBox="1">
            <a:spLocks noChangeArrowheads="1"/>
          </p:cNvSpPr>
          <p:nvPr/>
        </p:nvSpPr>
        <p:spPr>
          <a:xfrm>
            <a:off x="7315200" y="3098800"/>
            <a:ext cx="3007360" cy="33020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When we create partitions this way we can always represent them using a </a:t>
            </a:r>
            <a:r>
              <a:rPr lang="en-US" b="1" dirty="0"/>
              <a:t>tree structure</a:t>
            </a:r>
            <a:r>
              <a:rPr lang="en-US" dirty="0"/>
              <a:t>.</a:t>
            </a:r>
          </a:p>
          <a:p>
            <a:r>
              <a:rPr lang="en-US" dirty="0"/>
              <a:t>This provides a very simple way to explain the model to a non-expert i.e. your boss!</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l="12971" t="46321" r="46585" b="28522"/>
          <a:stretch>
            <a:fillRect/>
          </a:stretch>
        </p:blipFill>
        <p:spPr bwMode="auto">
          <a:xfrm>
            <a:off x="1752600" y="1789114"/>
            <a:ext cx="5562600" cy="4899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l="55319" t="16002" r="9459" b="59784"/>
          <a:stretch>
            <a:fillRect/>
          </a:stretch>
        </p:blipFill>
        <p:spPr bwMode="auto">
          <a:xfrm>
            <a:off x="7772400" y="723900"/>
            <a:ext cx="2438400" cy="237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 name="Straight Arrow Connector 3"/>
          <p:cNvCxnSpPr/>
          <p:nvPr/>
        </p:nvCxnSpPr>
        <p:spPr>
          <a:xfrm>
            <a:off x="6221260" y="1789113"/>
            <a:ext cx="12338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5557381" y="2680570"/>
            <a:ext cx="1271392" cy="12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050083" y="1365337"/>
            <a:ext cx="0" cy="4446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3110630" y="2463452"/>
            <a:ext cx="624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2592888" y="2693096"/>
            <a:ext cx="0" cy="4446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2592888" y="3661775"/>
            <a:ext cx="3465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ounded Rectangle 18"/>
          <p:cNvSpPr/>
          <p:nvPr/>
        </p:nvSpPr>
        <p:spPr>
          <a:xfrm>
            <a:off x="2250512" y="4797468"/>
            <a:ext cx="688931" cy="5448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3091843" y="3670126"/>
            <a:ext cx="3308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ounded Rectangle 21"/>
          <p:cNvSpPr/>
          <p:nvPr/>
        </p:nvSpPr>
        <p:spPr>
          <a:xfrm>
            <a:off x="3129420" y="4799556"/>
            <a:ext cx="688931" cy="5448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064695" y="4807907"/>
            <a:ext cx="688931" cy="5448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4931077" y="6012491"/>
            <a:ext cx="688931" cy="5448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5809985" y="6014579"/>
            <a:ext cx="688931" cy="5448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3129420" y="4797468"/>
            <a:ext cx="688931" cy="5448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248423" y="4797467"/>
            <a:ext cx="688931" cy="5448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999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7 - Tree</a:t>
            </a:r>
            <a:endParaRPr lang="en-US" dirty="0"/>
          </a:p>
        </p:txBody>
      </p:sp>
      <p:sp>
        <p:nvSpPr>
          <p:cNvPr id="3" name="Content Placeholder 2"/>
          <p:cNvSpPr>
            <a:spLocks noGrp="1"/>
          </p:cNvSpPr>
          <p:nvPr>
            <p:ph idx="1"/>
          </p:nvPr>
        </p:nvSpPr>
        <p:spPr>
          <a:xfrm>
            <a:off x="1981200" y="1752600"/>
            <a:ext cx="8229600" cy="4876800"/>
          </a:xfrm>
        </p:spPr>
        <p:txBody>
          <a:bodyPr/>
          <a:lstStyle/>
          <a:p>
            <a:pPr indent="-457200">
              <a:buFont typeface="+mj-lt"/>
              <a:buAutoNum type="arabicPeriod"/>
            </a:pPr>
            <a:r>
              <a:rPr lang="en-US" sz="3200" dirty="0"/>
              <a:t>Where to split? i.e. how do we decide on what regions to use i.e. R</a:t>
            </a:r>
            <a:r>
              <a:rPr lang="en-US" sz="3200" baseline="-25000" dirty="0"/>
              <a:t>1</a:t>
            </a:r>
            <a:r>
              <a:rPr lang="en-US" sz="3200" dirty="0"/>
              <a:t>, R</a:t>
            </a:r>
            <a:r>
              <a:rPr lang="en-US" sz="3200" baseline="-25000" dirty="0"/>
              <a:t>2</a:t>
            </a:r>
            <a:r>
              <a:rPr lang="en-US" sz="3200" dirty="0"/>
              <a:t>,…,</a:t>
            </a:r>
            <a:r>
              <a:rPr lang="en-US" sz="3200" dirty="0" err="1"/>
              <a:t>R</a:t>
            </a:r>
            <a:r>
              <a:rPr lang="en-US" sz="3200" baseline="-25000" dirty="0" err="1"/>
              <a:t>k</a:t>
            </a:r>
            <a:r>
              <a:rPr lang="en-US" sz="3200" dirty="0"/>
              <a:t> or equivalently what tree structure should we use?</a:t>
            </a:r>
          </a:p>
          <a:p>
            <a:pPr indent="-457200">
              <a:buFont typeface="+mj-lt"/>
              <a:buAutoNum type="arabicPeriod"/>
            </a:pPr>
            <a:endParaRPr lang="en-US" sz="3200" dirty="0"/>
          </a:p>
          <a:p>
            <a:pPr indent="-457200">
              <a:buFont typeface="+mj-lt"/>
              <a:buAutoNum type="arabicPeriod"/>
            </a:pPr>
            <a:endParaRPr lang="en-US" sz="3200" dirty="0"/>
          </a:p>
          <a:p>
            <a:pPr indent="-457200">
              <a:buFont typeface="+mj-lt"/>
              <a:buAutoNum type="arabicPeriod"/>
            </a:pPr>
            <a:r>
              <a:rPr lang="en-US" sz="3200" dirty="0"/>
              <a:t>What values should we use for 		    ?</a:t>
            </a:r>
            <a:r>
              <a:rPr lang="en-US" dirty="0" smtClean="0"/>
              <a:t>				</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graphicFrame>
        <p:nvGraphicFramePr>
          <p:cNvPr id="6" name="Object 4"/>
          <p:cNvGraphicFramePr>
            <a:graphicFrameLocks noChangeAspect="1"/>
          </p:cNvGraphicFramePr>
          <p:nvPr>
            <p:extLst/>
          </p:nvPr>
        </p:nvGraphicFramePr>
        <p:xfrm>
          <a:off x="8229600" y="5038436"/>
          <a:ext cx="1447800" cy="508000"/>
        </p:xfrm>
        <a:graphic>
          <a:graphicData uri="http://schemas.openxmlformats.org/presentationml/2006/ole">
            <mc:AlternateContent xmlns:mc="http://schemas.openxmlformats.org/markup-compatibility/2006">
              <mc:Choice xmlns:v="urn:schemas-microsoft-com:vml" Requires="v">
                <p:oleObj spid="_x0000_s1028" name="Equation" r:id="rId4" imgW="723600" imgH="253800" progId="Equation.3">
                  <p:embed/>
                </p:oleObj>
              </mc:Choice>
              <mc:Fallback>
                <p:oleObj name="Equation" r:id="rId4" imgW="723600" imgH="253800"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5038436"/>
                        <a:ext cx="1447800" cy="508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6321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2778-033F-6C4B-97EC-A68CFFFAF1B0}"/>
              </a:ext>
            </a:extLst>
          </p:cNvPr>
          <p:cNvSpPr>
            <a:spLocks noGrp="1"/>
          </p:cNvSpPr>
          <p:nvPr>
            <p:ph type="title"/>
          </p:nvPr>
        </p:nvSpPr>
        <p:spPr>
          <a:xfrm>
            <a:off x="492369" y="-267921"/>
            <a:ext cx="10861431" cy="1325563"/>
          </a:xfrm>
        </p:spPr>
        <p:txBody>
          <a:bodyPr/>
          <a:lstStyle/>
          <a:p>
            <a:r>
              <a:rPr lang="en-US" dirty="0"/>
              <a:t>Common Problems in Individual Assignment 6</a:t>
            </a:r>
          </a:p>
        </p:txBody>
      </p:sp>
      <p:sp>
        <p:nvSpPr>
          <p:cNvPr id="3" name="Text Placeholder 2">
            <a:extLst>
              <a:ext uri="{FF2B5EF4-FFF2-40B4-BE49-F238E27FC236}">
                <a16:creationId xmlns:a16="http://schemas.microsoft.com/office/drawing/2014/main" id="{16C52C10-0056-6245-9AF6-4A69925F765C}"/>
              </a:ext>
            </a:extLst>
          </p:cNvPr>
          <p:cNvSpPr>
            <a:spLocks noGrp="1"/>
          </p:cNvSpPr>
          <p:nvPr>
            <p:ph type="body" idx="1"/>
          </p:nvPr>
        </p:nvSpPr>
        <p:spPr>
          <a:xfrm>
            <a:off x="838200" y="633046"/>
            <a:ext cx="10515600" cy="5543917"/>
          </a:xfrm>
        </p:spPr>
        <p:txBody>
          <a:bodyPr>
            <a:normAutofit/>
          </a:bodyPr>
          <a:lstStyle/>
          <a:p>
            <a:r>
              <a:rPr lang="en-US" sz="2400" dirty="0"/>
              <a:t>When the question does not require training and test split, some students split them into training and test. However, the problem comes when they compare the results from Lasso using training data and the whole dataset from stepwise.</a:t>
            </a:r>
          </a:p>
          <a:p>
            <a:pPr marL="114300" indent="0">
              <a:buNone/>
            </a:pPr>
            <a:r>
              <a:rPr lang="en-US" dirty="0"/>
              <a:t>-&gt; </a:t>
            </a:r>
            <a:r>
              <a:rPr lang="en-US" dirty="0" err="1"/>
              <a:t>lasso.mod</a:t>
            </a:r>
            <a:r>
              <a:rPr lang="en-US" dirty="0"/>
              <a:t> = </a:t>
            </a:r>
            <a:r>
              <a:rPr lang="en-US" dirty="0" err="1"/>
              <a:t>glmnet</a:t>
            </a:r>
            <a:r>
              <a:rPr lang="en-US" dirty="0"/>
              <a:t>(</a:t>
            </a:r>
            <a:r>
              <a:rPr lang="en-US" dirty="0" err="1"/>
              <a:t>x_mat</a:t>
            </a:r>
            <a:r>
              <a:rPr lang="en-US" dirty="0"/>
              <a:t>[train,], </a:t>
            </a:r>
            <a:r>
              <a:rPr lang="en-US" dirty="0" err="1"/>
              <a:t>y_mat</a:t>
            </a:r>
            <a:r>
              <a:rPr lang="en-US" dirty="0"/>
              <a:t>[train], alpha=1, lambda = grid, thresh = 1e-12)</a:t>
            </a:r>
          </a:p>
          <a:p>
            <a:pPr marL="114300" indent="0">
              <a:buNone/>
            </a:pPr>
            <a:r>
              <a:rPr lang="en-US" dirty="0"/>
              <a:t>-&gt; </a:t>
            </a:r>
            <a:r>
              <a:rPr lang="en-US" dirty="0" err="1"/>
              <a:t>cv.out</a:t>
            </a:r>
            <a:r>
              <a:rPr lang="en-US" dirty="0"/>
              <a:t> = </a:t>
            </a:r>
            <a:r>
              <a:rPr lang="en-US" dirty="0" err="1"/>
              <a:t>cv.glmnet</a:t>
            </a:r>
            <a:r>
              <a:rPr lang="en-US" dirty="0"/>
              <a:t>(</a:t>
            </a:r>
            <a:r>
              <a:rPr lang="en-US" dirty="0" err="1"/>
              <a:t>x_mat</a:t>
            </a:r>
            <a:r>
              <a:rPr lang="en-US" dirty="0"/>
              <a:t>[train,], </a:t>
            </a:r>
            <a:r>
              <a:rPr lang="en-US" dirty="0" err="1"/>
              <a:t>y_mat</a:t>
            </a:r>
            <a:r>
              <a:rPr lang="en-US" dirty="0"/>
              <a:t>[train], alpha=1)</a:t>
            </a:r>
          </a:p>
          <a:p>
            <a:pPr marL="114300" indent="0">
              <a:buNone/>
            </a:pPr>
            <a:r>
              <a:rPr lang="en-US" dirty="0"/>
              <a:t>-&gt; </a:t>
            </a:r>
            <a:r>
              <a:rPr lang="en-US" dirty="0" err="1"/>
              <a:t>lasso.coef</a:t>
            </a:r>
            <a:r>
              <a:rPr lang="en-US" dirty="0"/>
              <a:t> = predict(</a:t>
            </a:r>
            <a:r>
              <a:rPr lang="en-US" dirty="0" err="1"/>
              <a:t>lasso.mod</a:t>
            </a:r>
            <a:r>
              <a:rPr lang="en-US" dirty="0"/>
              <a:t>, type = "coefficients", s = </a:t>
            </a:r>
            <a:r>
              <a:rPr lang="en-US" dirty="0" err="1"/>
              <a:t>bestlam</a:t>
            </a:r>
            <a:r>
              <a:rPr lang="en-US" dirty="0"/>
              <a:t>)[-1,]</a:t>
            </a:r>
          </a:p>
          <a:p>
            <a:pPr marL="114300" indent="0">
              <a:buNone/>
            </a:pPr>
            <a:r>
              <a:rPr lang="en-US" dirty="0"/>
              <a:t>Compare with</a:t>
            </a:r>
          </a:p>
          <a:p>
            <a:pPr marL="114300" indent="0">
              <a:buNone/>
            </a:pPr>
            <a:r>
              <a:rPr lang="en-US" dirty="0"/>
              <a:t>-&gt; </a:t>
            </a:r>
            <a:r>
              <a:rPr lang="en-US" dirty="0" err="1"/>
              <a:t>reg.fit</a:t>
            </a:r>
            <a:r>
              <a:rPr lang="en-US" dirty="0"/>
              <a:t> = </a:t>
            </a:r>
            <a:r>
              <a:rPr lang="en-US" dirty="0" err="1"/>
              <a:t>regsubsets</a:t>
            </a:r>
            <a:r>
              <a:rPr lang="en-US" dirty="0"/>
              <a:t>(Y~X + I(X^2) + I(X^3) + I(X^4) + I(X^5) + I(X^6) + I(X^7) + I(X^8) + I(X^9) + I(X^10), data = df, </a:t>
            </a:r>
            <a:r>
              <a:rPr lang="en-US" dirty="0" err="1"/>
              <a:t>nvmax</a:t>
            </a:r>
            <a:r>
              <a:rPr lang="en-US" dirty="0"/>
              <a:t> = 10)</a:t>
            </a:r>
            <a:r>
              <a:rPr lang="en-US" dirty="0" err="1"/>
              <a:t>reg.summary</a:t>
            </a:r>
            <a:r>
              <a:rPr lang="en-US" dirty="0"/>
              <a:t> = -&gt; summary(</a:t>
            </a:r>
            <a:r>
              <a:rPr lang="en-US" dirty="0" err="1"/>
              <a:t>reg.fit</a:t>
            </a:r>
            <a:r>
              <a:rPr lang="en-US" dirty="0"/>
              <a:t>)</a:t>
            </a:r>
          </a:p>
          <a:p>
            <a:endParaRPr lang="en-US" dirty="0"/>
          </a:p>
        </p:txBody>
      </p:sp>
    </p:spTree>
    <p:extLst>
      <p:ext uri="{BB962C8B-B14F-4D97-AF65-F5344CB8AC3E}">
        <p14:creationId xmlns:p14="http://schemas.microsoft.com/office/powerpoint/2010/main" val="2240026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179998"/>
            <a:ext cx="10515600" cy="1325563"/>
          </a:xfrm>
          <a:prstGeom prst="rect">
            <a:avLst/>
          </a:prstGeom>
          <a:noFill/>
          <a:ln>
            <a:noFill/>
          </a:ln>
        </p:spPr>
        <p:txBody>
          <a:bodyPr spcFirstLastPara="1" wrap="square" lIns="91425" tIns="45700" rIns="91425" bIns="45700" anchor="ctr" anchorCtr="0">
            <a:normAutofit/>
          </a:bodyPr>
          <a:lstStyle/>
          <a:p>
            <a:r>
              <a:rPr lang="en-US" dirty="0"/>
              <a:t>Exercise 8.4: Problems 1</a:t>
            </a:r>
          </a:p>
        </p:txBody>
      </p:sp>
      <p:sp>
        <p:nvSpPr>
          <p:cNvPr id="96" name="Google Shape;96;p2"/>
          <p:cNvSpPr txBox="1">
            <a:spLocks noGrp="1"/>
          </p:cNvSpPr>
          <p:nvPr>
            <p:ph type="body" idx="1"/>
          </p:nvPr>
        </p:nvSpPr>
        <p:spPr>
          <a:xfrm>
            <a:off x="838200" y="800101"/>
            <a:ext cx="10515600" cy="5780700"/>
          </a:xfrm>
          <a:prstGeom prst="rect">
            <a:avLst/>
          </a:prstGeom>
          <a:noFill/>
          <a:ln>
            <a:noFill/>
          </a:ln>
        </p:spPr>
        <p:txBody>
          <a:bodyPr spcFirstLastPara="1" wrap="square" lIns="91425" tIns="45700" rIns="91425" bIns="45700" anchor="t" anchorCtr="0">
            <a:normAutofit/>
          </a:bodyPr>
          <a:lstStyle/>
          <a:p>
            <a:pPr marL="0" lvl="0" indent="0">
              <a:spcBef>
                <a:spcPts val="0"/>
              </a:spcBef>
              <a:buNone/>
            </a:pPr>
            <a:r>
              <a:rPr lang="en-US" dirty="0"/>
              <a:t>At a given internal node, the label (of the form </a:t>
            </a:r>
            <a:r>
              <a:rPr lang="en-US" dirty="0" err="1"/>
              <a:t>Xj</a:t>
            </a:r>
            <a:r>
              <a:rPr lang="en-US" dirty="0"/>
              <a:t> &lt; </a:t>
            </a:r>
            <a:r>
              <a:rPr lang="en-US" dirty="0" err="1"/>
              <a:t>tk</a:t>
            </a:r>
            <a:r>
              <a:rPr lang="en-US" dirty="0"/>
              <a:t>) indicates the left-hand branch emanating from that split, and the right-hand branch corresponds to </a:t>
            </a:r>
            <a:r>
              <a:rPr lang="en-US" dirty="0" err="1"/>
              <a:t>Xj</a:t>
            </a:r>
            <a:r>
              <a:rPr lang="en-US" dirty="0"/>
              <a:t> ≥ tk. </a:t>
            </a:r>
            <a:r>
              <a:rPr lang="en-US" sz="2400" dirty="0">
                <a:solidFill>
                  <a:schemeClr val="tx1"/>
                </a:solidFill>
              </a:rPr>
              <a:t>(Your example should contain at least six regions. )</a:t>
            </a:r>
          </a:p>
        </p:txBody>
      </p:sp>
      <p:pic>
        <p:nvPicPr>
          <p:cNvPr id="3" name="Picture 2">
            <a:extLst>
              <a:ext uri="{FF2B5EF4-FFF2-40B4-BE49-F238E27FC236}">
                <a16:creationId xmlns:a16="http://schemas.microsoft.com/office/drawing/2014/main" id="{3507D050-509F-FF46-A2A5-0A57DEAF1991}"/>
              </a:ext>
            </a:extLst>
          </p:cNvPr>
          <p:cNvPicPr>
            <a:picLocks noChangeAspect="1"/>
          </p:cNvPicPr>
          <p:nvPr/>
        </p:nvPicPr>
        <p:blipFill>
          <a:blip r:embed="rId3"/>
          <a:stretch>
            <a:fillRect/>
          </a:stretch>
        </p:blipFill>
        <p:spPr>
          <a:xfrm>
            <a:off x="150752" y="2241686"/>
            <a:ext cx="5804568" cy="4374285"/>
          </a:xfrm>
          <a:prstGeom prst="rect">
            <a:avLst/>
          </a:prstGeom>
        </p:spPr>
      </p:pic>
      <p:pic>
        <p:nvPicPr>
          <p:cNvPr id="9" name="Picture 8">
            <a:extLst>
              <a:ext uri="{FF2B5EF4-FFF2-40B4-BE49-F238E27FC236}">
                <a16:creationId xmlns:a16="http://schemas.microsoft.com/office/drawing/2014/main" id="{51C3D6D8-00D8-D441-9BA6-290F149F83FC}"/>
              </a:ext>
            </a:extLst>
          </p:cNvPr>
          <p:cNvPicPr>
            <a:picLocks noChangeAspect="1"/>
          </p:cNvPicPr>
          <p:nvPr/>
        </p:nvPicPr>
        <p:blipFill>
          <a:blip r:embed="rId4"/>
          <a:stretch>
            <a:fillRect/>
          </a:stretch>
        </p:blipFill>
        <p:spPr>
          <a:xfrm>
            <a:off x="6060830" y="2206516"/>
            <a:ext cx="6026808" cy="4420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267923"/>
            <a:ext cx="10515600" cy="1325563"/>
          </a:xfrm>
          <a:prstGeom prst="rect">
            <a:avLst/>
          </a:prstGeom>
          <a:noFill/>
          <a:ln>
            <a:noFill/>
          </a:ln>
        </p:spPr>
        <p:txBody>
          <a:bodyPr spcFirstLastPara="1" wrap="square" lIns="91425" tIns="45700" rIns="91425" bIns="45700" anchor="ctr" anchorCtr="0">
            <a:normAutofit/>
          </a:bodyPr>
          <a:lstStyle/>
          <a:p>
            <a:r>
              <a:rPr lang="en-US" dirty="0"/>
              <a:t>Exercise 8.4: Problems 3</a:t>
            </a:r>
          </a:p>
        </p:txBody>
      </p:sp>
      <p:sp>
        <p:nvSpPr>
          <p:cNvPr id="96" name="Google Shape;96;p2"/>
          <p:cNvSpPr txBox="1">
            <a:spLocks noGrp="1"/>
          </p:cNvSpPr>
          <p:nvPr>
            <p:ph type="body" idx="1"/>
          </p:nvPr>
        </p:nvSpPr>
        <p:spPr>
          <a:xfrm>
            <a:off x="838200" y="1474273"/>
            <a:ext cx="10515600" cy="5106527"/>
          </a:xfrm>
          <a:prstGeom prst="rect">
            <a:avLst/>
          </a:prstGeom>
          <a:noFill/>
          <a:ln>
            <a:noFill/>
          </a:ln>
        </p:spPr>
        <p:txBody>
          <a:bodyPr spcFirstLastPara="1" wrap="square" lIns="91425" tIns="45700" rIns="91425" bIns="45700" anchor="t" anchorCtr="0">
            <a:normAutofit/>
          </a:bodyPr>
          <a:lstStyle/>
          <a:p>
            <a:pPr marL="0" lvl="0" indent="0">
              <a:lnSpc>
                <a:spcPct val="80000"/>
              </a:lnSpc>
              <a:spcBef>
                <a:spcPts val="0"/>
              </a:spcBef>
              <a:buSzPts val="2590"/>
              <a:buNone/>
            </a:pPr>
            <a:r>
              <a:rPr lang="en-US" dirty="0"/>
              <a:t>Consider the Gini index, classification error, and entropy in a simple classification setting with two classes (k=2).</a:t>
            </a:r>
            <a:endParaRPr dirty="0">
              <a:solidFill>
                <a:srgbClr val="FF0000"/>
              </a:solidFill>
            </a:endParaRPr>
          </a:p>
        </p:txBody>
      </p:sp>
      <p:pic>
        <p:nvPicPr>
          <p:cNvPr id="3" name="Picture 2">
            <a:extLst>
              <a:ext uri="{FF2B5EF4-FFF2-40B4-BE49-F238E27FC236}">
                <a16:creationId xmlns:a16="http://schemas.microsoft.com/office/drawing/2014/main" id="{C2F04137-FCBB-804C-96C9-3A57FD20688E}"/>
              </a:ext>
            </a:extLst>
          </p:cNvPr>
          <p:cNvPicPr>
            <a:picLocks noChangeAspect="1"/>
          </p:cNvPicPr>
          <p:nvPr/>
        </p:nvPicPr>
        <p:blipFill>
          <a:blip r:embed="rId3"/>
          <a:stretch>
            <a:fillRect/>
          </a:stretch>
        </p:blipFill>
        <p:spPr>
          <a:xfrm>
            <a:off x="971546" y="2361196"/>
            <a:ext cx="3697623" cy="1348818"/>
          </a:xfrm>
          <a:prstGeom prst="rect">
            <a:avLst/>
          </a:prstGeom>
        </p:spPr>
      </p:pic>
      <p:pic>
        <p:nvPicPr>
          <p:cNvPr id="5" name="Picture 4">
            <a:extLst>
              <a:ext uri="{FF2B5EF4-FFF2-40B4-BE49-F238E27FC236}">
                <a16:creationId xmlns:a16="http://schemas.microsoft.com/office/drawing/2014/main" id="{A06699E0-37F5-8546-9069-85FBF18BEAB5}"/>
              </a:ext>
            </a:extLst>
          </p:cNvPr>
          <p:cNvPicPr>
            <a:picLocks noChangeAspect="1"/>
          </p:cNvPicPr>
          <p:nvPr/>
        </p:nvPicPr>
        <p:blipFill>
          <a:blip r:embed="rId4"/>
          <a:stretch>
            <a:fillRect/>
          </a:stretch>
        </p:blipFill>
        <p:spPr>
          <a:xfrm>
            <a:off x="838200" y="4641386"/>
            <a:ext cx="3697623" cy="1325563"/>
          </a:xfrm>
          <a:prstGeom prst="rect">
            <a:avLst/>
          </a:prstGeom>
        </p:spPr>
      </p:pic>
      <p:pic>
        <p:nvPicPr>
          <p:cNvPr id="7" name="Picture 6">
            <a:extLst>
              <a:ext uri="{FF2B5EF4-FFF2-40B4-BE49-F238E27FC236}">
                <a16:creationId xmlns:a16="http://schemas.microsoft.com/office/drawing/2014/main" id="{630D6BBA-CD9D-CA46-BE7B-751F709CA493}"/>
              </a:ext>
            </a:extLst>
          </p:cNvPr>
          <p:cNvPicPr>
            <a:picLocks noChangeAspect="1"/>
          </p:cNvPicPr>
          <p:nvPr/>
        </p:nvPicPr>
        <p:blipFill>
          <a:blip r:embed="rId5"/>
          <a:stretch>
            <a:fillRect/>
          </a:stretch>
        </p:blipFill>
        <p:spPr>
          <a:xfrm>
            <a:off x="803029" y="3600621"/>
            <a:ext cx="3697623" cy="892158"/>
          </a:xfrm>
          <a:prstGeom prst="rect">
            <a:avLst/>
          </a:prstGeom>
        </p:spPr>
      </p:pic>
      <p:pic>
        <p:nvPicPr>
          <p:cNvPr id="4" name="Picture 3">
            <a:extLst>
              <a:ext uri="{FF2B5EF4-FFF2-40B4-BE49-F238E27FC236}">
                <a16:creationId xmlns:a16="http://schemas.microsoft.com/office/drawing/2014/main" id="{F59FB050-F30D-C940-A7C3-EF333C1F1CA4}"/>
              </a:ext>
            </a:extLst>
          </p:cNvPr>
          <p:cNvPicPr>
            <a:picLocks noChangeAspect="1"/>
          </p:cNvPicPr>
          <p:nvPr/>
        </p:nvPicPr>
        <p:blipFill>
          <a:blip r:embed="rId6"/>
          <a:stretch>
            <a:fillRect/>
          </a:stretch>
        </p:blipFill>
        <p:spPr>
          <a:xfrm>
            <a:off x="7381630" y="1820789"/>
            <a:ext cx="2163433" cy="41030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0107B6-0166-1B47-83E3-BF6696DFDB34}"/>
                  </a:ext>
                </a:extLst>
              </p:cNvPr>
              <p:cNvSpPr txBox="1"/>
              <p:nvPr/>
            </p:nvSpPr>
            <p:spPr>
              <a:xfrm>
                <a:off x="5451231" y="2255686"/>
                <a:ext cx="5954387" cy="2677656"/>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Substitute </a:t>
                </a:r>
                <a14:m>
                  <m:oMath xmlns:m="http://schemas.openxmlformats.org/officeDocument/2006/math">
                    <m:sSub>
                      <m:sSubPr>
                        <m:ctrlPr>
                          <a:rPr lang="en-US" sz="2800" i="1" smtClean="0">
                            <a:latin typeface="Cambria Math" panose="02040503050406030204" pitchFamily="18" charset="0"/>
                            <a:cs typeface="Calibri" panose="020F0502020204030204" pitchFamily="34" charset="0"/>
                          </a:rPr>
                        </m:ctrlPr>
                      </m:sSubPr>
                      <m:e>
                        <m:r>
                          <a:rPr lang="en-US" sz="2800" b="0" i="1" smtClean="0">
                            <a:latin typeface="Cambria Math" panose="02040503050406030204" pitchFamily="18" charset="0"/>
                            <a:cs typeface="Calibri" panose="020F0502020204030204" pitchFamily="34" charset="0"/>
                          </a:rPr>
                          <m:t>𝑝</m:t>
                        </m:r>
                      </m:e>
                      <m:sub>
                        <m:r>
                          <a:rPr lang="en-US" sz="2800" b="0" i="1" smtClean="0">
                            <a:latin typeface="Cambria Math" panose="02040503050406030204" pitchFamily="18" charset="0"/>
                            <a:cs typeface="Calibri" panose="020F0502020204030204" pitchFamily="34" charset="0"/>
                          </a:rPr>
                          <m:t>𝑚</m:t>
                        </m:r>
                        <m:r>
                          <a:rPr lang="en-US" sz="2800" b="0" i="1" smtClean="0">
                            <a:latin typeface="Cambria Math" panose="02040503050406030204" pitchFamily="18" charset="0"/>
                            <a:cs typeface="Calibri" panose="020F0502020204030204" pitchFamily="34" charset="0"/>
                          </a:rPr>
                          <m:t>2 </m:t>
                        </m:r>
                      </m:sub>
                    </m:sSub>
                    <m:r>
                      <a:rPr lang="en-US" sz="2800" b="0" i="1" smtClean="0">
                        <a:latin typeface="Cambria Math" panose="02040503050406030204" pitchFamily="18" charset="0"/>
                        <a:cs typeface="Calibri" panose="020F0502020204030204" pitchFamily="34" charset="0"/>
                      </a:rPr>
                      <m:t>𝑤𝑖𝑡h</m:t>
                    </m:r>
                    <m:sSub>
                      <m:sSubPr>
                        <m:ctrlPr>
                          <a:rPr lang="en-US" sz="2800" i="1">
                            <a:latin typeface="Cambria Math" panose="02040503050406030204" pitchFamily="18" charset="0"/>
                            <a:cs typeface="Calibri" panose="020F0502020204030204" pitchFamily="34" charset="0"/>
                          </a:rPr>
                        </m:ctrlPr>
                      </m:sSubPr>
                      <m:e>
                        <m:r>
                          <a:rPr lang="en-US" sz="2800" b="0" i="1" smtClean="0">
                            <a:latin typeface="Cambria Math" panose="02040503050406030204" pitchFamily="18" charset="0"/>
                            <a:cs typeface="Calibri" panose="020F0502020204030204" pitchFamily="34" charset="0"/>
                          </a:rPr>
                          <m:t> </m:t>
                        </m:r>
                        <m:r>
                          <a:rPr lang="en-US" sz="2800" i="1">
                            <a:latin typeface="Cambria Math" panose="02040503050406030204" pitchFamily="18" charset="0"/>
                            <a:cs typeface="Calibri" panose="020F0502020204030204" pitchFamily="34" charset="0"/>
                          </a:rPr>
                          <m:t>𝑝</m:t>
                        </m:r>
                      </m:e>
                      <m:sub>
                        <m:r>
                          <a:rPr lang="en-US" sz="2800" i="1">
                            <a:latin typeface="Cambria Math" panose="02040503050406030204" pitchFamily="18" charset="0"/>
                            <a:cs typeface="Calibri" panose="020F0502020204030204" pitchFamily="34" charset="0"/>
                          </a:rPr>
                          <m:t>𝑚</m:t>
                        </m:r>
                        <m:r>
                          <a:rPr lang="en-US" sz="2800" b="0" i="1" smtClean="0">
                            <a:latin typeface="Cambria Math" panose="02040503050406030204" pitchFamily="18" charset="0"/>
                            <a:cs typeface="Calibri" panose="020F0502020204030204" pitchFamily="34" charset="0"/>
                          </a:rPr>
                          <m:t>1</m:t>
                        </m:r>
                      </m:sub>
                    </m:sSub>
                  </m:oMath>
                </a14:m>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-&gt; </a:t>
                </a:r>
                <a:r>
                  <a:rPr lang="en-US" sz="2800" dirty="0" err="1">
                    <a:latin typeface="Calibri" panose="020F0502020204030204" pitchFamily="34" charset="0"/>
                    <a:cs typeface="Calibri" panose="020F0502020204030204" pitchFamily="34" charset="0"/>
                  </a:rPr>
                  <a:t>gini_index</a:t>
                </a:r>
                <a:r>
                  <a:rPr lang="en-US" sz="2800" dirty="0">
                    <a:latin typeface="Calibri" panose="020F0502020204030204" pitchFamily="34" charset="0"/>
                    <a:cs typeface="Calibri" panose="020F0502020204030204" pitchFamily="34" charset="0"/>
                  </a:rPr>
                  <a:t> = 2*</a:t>
                </a:r>
                <a:r>
                  <a:rPr lang="en-US" sz="2800" dirty="0">
                    <a:cs typeface="Calibri" panose="020F0502020204030204" pitchFamily="34" charset="0"/>
                  </a:rPr>
                  <a:t> </a:t>
                </a:r>
                <a14:m>
                  <m:oMath xmlns:m="http://schemas.openxmlformats.org/officeDocument/2006/math">
                    <m:sSub>
                      <m:sSubPr>
                        <m:ctrlPr>
                          <a:rPr lang="en-US" sz="2800" i="1">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 </m:t>
                        </m:r>
                        <m:r>
                          <a:rPr lang="en-US" sz="2800" i="1">
                            <a:latin typeface="Cambria Math" panose="02040503050406030204" pitchFamily="18" charset="0"/>
                            <a:cs typeface="Calibri" panose="020F0502020204030204" pitchFamily="34" charset="0"/>
                          </a:rPr>
                          <m:t>𝑝</m:t>
                        </m:r>
                      </m:e>
                      <m:sub>
                        <m:r>
                          <a:rPr lang="en-US" sz="2800" i="1">
                            <a:latin typeface="Cambria Math" panose="02040503050406030204" pitchFamily="18" charset="0"/>
                            <a:cs typeface="Calibri" panose="020F0502020204030204" pitchFamily="34" charset="0"/>
                          </a:rPr>
                          <m:t>𝑚</m:t>
                        </m:r>
                        <m:r>
                          <a:rPr lang="en-US" sz="2800" i="1">
                            <a:latin typeface="Cambria Math" panose="02040503050406030204" pitchFamily="18" charset="0"/>
                            <a:cs typeface="Calibri" panose="020F0502020204030204" pitchFamily="34" charset="0"/>
                          </a:rPr>
                          <m:t>1</m:t>
                        </m:r>
                      </m:sub>
                    </m:sSub>
                    <m:r>
                      <a:rPr lang="en-US" sz="2800" i="1">
                        <a:latin typeface="Cambria Math" panose="02040503050406030204" pitchFamily="18" charset="0"/>
                        <a:cs typeface="Calibri" panose="020F0502020204030204" pitchFamily="34" charset="0"/>
                      </a:rPr>
                      <m:t> </m:t>
                    </m:r>
                  </m:oMath>
                </a14:m>
                <a:r>
                  <a:rPr lang="en-US" sz="2800" dirty="0">
                    <a:latin typeface="Calibri" panose="020F0502020204030204" pitchFamily="34" charset="0"/>
                    <a:cs typeface="Calibri" panose="020F0502020204030204" pitchFamily="34" charset="0"/>
                  </a:rPr>
                  <a:t>*(1-</a:t>
                </a:r>
                <a:r>
                  <a:rPr lang="en-US" sz="2800" dirty="0">
                    <a:cs typeface="Calibri" panose="020F0502020204030204" pitchFamily="34" charset="0"/>
                  </a:rPr>
                  <a:t> </a:t>
                </a:r>
                <a14:m>
                  <m:oMath xmlns:m="http://schemas.openxmlformats.org/officeDocument/2006/math">
                    <m:sSub>
                      <m:sSubPr>
                        <m:ctrlPr>
                          <a:rPr lang="en-US" sz="2800" i="1">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 </m:t>
                        </m:r>
                        <m:r>
                          <a:rPr lang="en-US" sz="2800" i="1">
                            <a:latin typeface="Cambria Math" panose="02040503050406030204" pitchFamily="18" charset="0"/>
                            <a:cs typeface="Calibri" panose="020F0502020204030204" pitchFamily="34" charset="0"/>
                          </a:rPr>
                          <m:t>𝑝</m:t>
                        </m:r>
                      </m:e>
                      <m:sub>
                        <m:r>
                          <a:rPr lang="en-US" sz="2800" i="1">
                            <a:latin typeface="Cambria Math" panose="02040503050406030204" pitchFamily="18" charset="0"/>
                            <a:cs typeface="Calibri" panose="020F0502020204030204" pitchFamily="34" charset="0"/>
                          </a:rPr>
                          <m:t>𝑚</m:t>
                        </m:r>
                        <m:r>
                          <a:rPr lang="en-US" sz="2800" i="1">
                            <a:latin typeface="Cambria Math" panose="02040503050406030204" pitchFamily="18" charset="0"/>
                            <a:cs typeface="Calibri" panose="020F0502020204030204" pitchFamily="34" charset="0"/>
                          </a:rPr>
                          <m:t>1</m:t>
                        </m:r>
                      </m:sub>
                    </m:sSub>
                  </m:oMath>
                </a14:m>
                <a:r>
                  <a:rPr lang="en-US" sz="2800" dirty="0">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-&gt; </a:t>
                </a:r>
                <a:r>
                  <a:rPr lang="en-US" sz="2800" dirty="0" err="1">
                    <a:latin typeface="Calibri" panose="020F0502020204030204" pitchFamily="34" charset="0"/>
                    <a:cs typeface="Calibri" panose="020F0502020204030204" pitchFamily="34" charset="0"/>
                  </a:rPr>
                  <a:t>class_error</a:t>
                </a:r>
                <a:r>
                  <a:rPr lang="en-US" sz="2800" dirty="0">
                    <a:latin typeface="Calibri" panose="020F0502020204030204" pitchFamily="34" charset="0"/>
                    <a:cs typeface="Calibri" panose="020F0502020204030204" pitchFamily="34" charset="0"/>
                  </a:rPr>
                  <a:t> = 1 – max (</a:t>
                </a:r>
                <a14:m>
                  <m:oMath xmlns:m="http://schemas.openxmlformats.org/officeDocument/2006/math">
                    <m:sSub>
                      <m:sSubPr>
                        <m:ctrlPr>
                          <a:rPr lang="en-US" sz="2800" i="1">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 </m:t>
                        </m:r>
                        <m:r>
                          <a:rPr lang="en-US" sz="2800" i="1">
                            <a:latin typeface="Cambria Math" panose="02040503050406030204" pitchFamily="18" charset="0"/>
                            <a:cs typeface="Calibri" panose="020F0502020204030204" pitchFamily="34" charset="0"/>
                          </a:rPr>
                          <m:t>𝑝</m:t>
                        </m:r>
                      </m:e>
                      <m:sub>
                        <m:r>
                          <a:rPr lang="en-US" sz="2800" i="1">
                            <a:latin typeface="Cambria Math" panose="02040503050406030204" pitchFamily="18" charset="0"/>
                            <a:cs typeface="Calibri" panose="020F0502020204030204" pitchFamily="34" charset="0"/>
                          </a:rPr>
                          <m:t>𝑚</m:t>
                        </m:r>
                        <m:r>
                          <a:rPr lang="en-US" sz="2800" i="1">
                            <a:latin typeface="Cambria Math" panose="02040503050406030204" pitchFamily="18" charset="0"/>
                            <a:cs typeface="Calibri" panose="020F0502020204030204" pitchFamily="34" charset="0"/>
                          </a:rPr>
                          <m:t>1</m:t>
                        </m:r>
                      </m:sub>
                    </m:sSub>
                  </m:oMath>
                </a14:m>
                <a:r>
                  <a:rPr lang="en-US" sz="2800" dirty="0">
                    <a:latin typeface="Calibri" panose="020F0502020204030204" pitchFamily="34" charset="0"/>
                    <a:cs typeface="Calibri" panose="020F0502020204030204" pitchFamily="34" charset="0"/>
                  </a:rPr>
                  <a:t>, 1 -</a:t>
                </a:r>
                <a:r>
                  <a:rPr lang="en-US" sz="2800" dirty="0">
                    <a:cs typeface="Calibri" panose="020F0502020204030204" pitchFamily="34" charset="0"/>
                  </a:rPr>
                  <a:t> </a:t>
                </a:r>
                <a14:m>
                  <m:oMath xmlns:m="http://schemas.openxmlformats.org/officeDocument/2006/math">
                    <m:sSub>
                      <m:sSubPr>
                        <m:ctrlPr>
                          <a:rPr lang="en-US" sz="2800" i="1">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 </m:t>
                        </m:r>
                        <m:r>
                          <a:rPr lang="en-US" sz="2800" i="1">
                            <a:latin typeface="Cambria Math" panose="02040503050406030204" pitchFamily="18" charset="0"/>
                            <a:cs typeface="Calibri" panose="020F0502020204030204" pitchFamily="34" charset="0"/>
                          </a:rPr>
                          <m:t>𝑝</m:t>
                        </m:r>
                      </m:e>
                      <m:sub>
                        <m:r>
                          <a:rPr lang="en-US" sz="2800" i="1">
                            <a:latin typeface="Cambria Math" panose="02040503050406030204" pitchFamily="18" charset="0"/>
                            <a:cs typeface="Calibri" panose="020F0502020204030204" pitchFamily="34" charset="0"/>
                          </a:rPr>
                          <m:t>𝑚</m:t>
                        </m:r>
                        <m:r>
                          <a:rPr lang="en-US" sz="2800" i="1">
                            <a:latin typeface="Cambria Math" panose="02040503050406030204" pitchFamily="18" charset="0"/>
                            <a:cs typeface="Calibri" panose="020F0502020204030204" pitchFamily="34" charset="0"/>
                          </a:rPr>
                          <m:t>1</m:t>
                        </m:r>
                      </m:sub>
                    </m:sSub>
                  </m:oMath>
                </a14:m>
                <a:r>
                  <a:rPr lang="en-US" sz="2800" dirty="0">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-&gt; entropy = -</a:t>
                </a:r>
                <a14:m>
                  <m:oMath xmlns:m="http://schemas.openxmlformats.org/officeDocument/2006/math">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 </m:t>
                        </m:r>
                        <m:r>
                          <a:rPr lang="en-US" sz="2800" i="1">
                            <a:latin typeface="Cambria Math" panose="02040503050406030204" pitchFamily="18" charset="0"/>
                            <a:cs typeface="Calibri" panose="020F0502020204030204" pitchFamily="34" charset="0"/>
                          </a:rPr>
                          <m:t>𝑝</m:t>
                        </m:r>
                      </m:e>
                      <m:sub>
                        <m:r>
                          <a:rPr lang="en-US" sz="2800" i="1">
                            <a:latin typeface="Cambria Math" panose="02040503050406030204" pitchFamily="18" charset="0"/>
                            <a:cs typeface="Calibri" panose="020F0502020204030204" pitchFamily="34" charset="0"/>
                          </a:rPr>
                          <m:t>𝑚</m:t>
                        </m:r>
                        <m:r>
                          <a:rPr lang="en-US" sz="2800" i="1">
                            <a:latin typeface="Cambria Math" panose="02040503050406030204" pitchFamily="18" charset="0"/>
                            <a:cs typeface="Calibri" panose="020F0502020204030204" pitchFamily="34" charset="0"/>
                          </a:rPr>
                          <m:t>1</m:t>
                        </m:r>
                      </m:sub>
                    </m:sSub>
                  </m:oMath>
                </a14:m>
                <a:r>
                  <a:rPr lang="en-US" sz="2800" dirty="0">
                    <a:latin typeface="Calibri" panose="020F0502020204030204" pitchFamily="34" charset="0"/>
                    <a:cs typeface="Calibri" panose="020F0502020204030204" pitchFamily="34" charset="0"/>
                  </a:rPr>
                  <a:t>*log(</a:t>
                </a:r>
                <a14:m>
                  <m:oMath xmlns:m="http://schemas.openxmlformats.org/officeDocument/2006/math">
                    <m:sSub>
                      <m:sSubPr>
                        <m:ctrlPr>
                          <a:rPr lang="en-US" sz="2800" i="1">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 </m:t>
                        </m:r>
                        <m:r>
                          <a:rPr lang="en-US" sz="2800" i="1">
                            <a:latin typeface="Cambria Math" panose="02040503050406030204" pitchFamily="18" charset="0"/>
                            <a:cs typeface="Calibri" panose="020F0502020204030204" pitchFamily="34" charset="0"/>
                          </a:rPr>
                          <m:t>𝑝</m:t>
                        </m:r>
                      </m:e>
                      <m:sub>
                        <m:r>
                          <a:rPr lang="en-US" sz="2800" i="1">
                            <a:latin typeface="Cambria Math" panose="02040503050406030204" pitchFamily="18" charset="0"/>
                            <a:cs typeface="Calibri" panose="020F0502020204030204" pitchFamily="34" charset="0"/>
                          </a:rPr>
                          <m:t>𝑚</m:t>
                        </m:r>
                        <m:r>
                          <a:rPr lang="en-US" sz="2800" i="1">
                            <a:latin typeface="Cambria Math" panose="02040503050406030204" pitchFamily="18" charset="0"/>
                            <a:cs typeface="Calibri" panose="020F0502020204030204" pitchFamily="34" charset="0"/>
                          </a:rPr>
                          <m:t>1</m:t>
                        </m:r>
                      </m:sub>
                    </m:sSub>
                    <m:r>
                      <a:rPr lang="en-US" sz="2800" i="1">
                        <a:latin typeface="Cambria Math" panose="02040503050406030204" pitchFamily="18" charset="0"/>
                        <a:cs typeface="Calibri" panose="020F0502020204030204" pitchFamily="34" charset="0"/>
                      </a:rPr>
                      <m:t> </m:t>
                    </m:r>
                  </m:oMath>
                </a14:m>
                <a:r>
                  <a:rPr lang="en-US" sz="2800" dirty="0">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(1-</a:t>
                </a:r>
                <a:r>
                  <a:rPr lang="en-US" sz="2800" dirty="0">
                    <a:cs typeface="Calibri" panose="020F0502020204030204" pitchFamily="34" charset="0"/>
                  </a:rPr>
                  <a:t> </a:t>
                </a:r>
                <a14:m>
                  <m:oMath xmlns:m="http://schemas.openxmlformats.org/officeDocument/2006/math">
                    <m:sSub>
                      <m:sSubPr>
                        <m:ctrlPr>
                          <a:rPr lang="en-US" sz="2800" i="1">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 </m:t>
                        </m:r>
                        <m:r>
                          <a:rPr lang="en-US" sz="2800" i="1">
                            <a:latin typeface="Cambria Math" panose="02040503050406030204" pitchFamily="18" charset="0"/>
                            <a:cs typeface="Calibri" panose="020F0502020204030204" pitchFamily="34" charset="0"/>
                          </a:rPr>
                          <m:t>𝑝</m:t>
                        </m:r>
                      </m:e>
                      <m:sub>
                        <m:r>
                          <a:rPr lang="en-US" sz="2800" i="1">
                            <a:latin typeface="Cambria Math" panose="02040503050406030204" pitchFamily="18" charset="0"/>
                            <a:cs typeface="Calibri" panose="020F0502020204030204" pitchFamily="34" charset="0"/>
                          </a:rPr>
                          <m:t>𝑚</m:t>
                        </m:r>
                        <m:r>
                          <a:rPr lang="en-US" sz="2800" i="1">
                            <a:latin typeface="Cambria Math" panose="02040503050406030204" pitchFamily="18" charset="0"/>
                            <a:cs typeface="Calibri" panose="020F0502020204030204" pitchFamily="34" charset="0"/>
                          </a:rPr>
                          <m:t>1</m:t>
                        </m:r>
                      </m:sub>
                    </m:sSub>
                    <m:r>
                      <a:rPr lang="en-US" sz="2800" i="1">
                        <a:latin typeface="Cambria Math" panose="02040503050406030204" pitchFamily="18" charset="0"/>
                        <a:cs typeface="Calibri" panose="020F0502020204030204" pitchFamily="34" charset="0"/>
                      </a:rPr>
                      <m:t> </m:t>
                    </m:r>
                  </m:oMath>
                </a14:m>
                <a:r>
                  <a:rPr lang="en-US" sz="2800" dirty="0">
                    <a:latin typeface="Calibri" panose="020F0502020204030204" pitchFamily="34" charset="0"/>
                    <a:cs typeface="Calibri" panose="020F0502020204030204" pitchFamily="34" charset="0"/>
                  </a:rPr>
                  <a:t>)*log(1-</a:t>
                </a:r>
                <a:r>
                  <a:rPr lang="en-US" sz="2800" dirty="0">
                    <a:cs typeface="Calibri" panose="020F0502020204030204" pitchFamily="34" charset="0"/>
                  </a:rPr>
                  <a:t> </a:t>
                </a:r>
                <a14:m>
                  <m:oMath xmlns:m="http://schemas.openxmlformats.org/officeDocument/2006/math">
                    <m:sSub>
                      <m:sSubPr>
                        <m:ctrlPr>
                          <a:rPr lang="en-US" sz="2800" i="1">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 </m:t>
                        </m:r>
                        <m:r>
                          <a:rPr lang="en-US" sz="2800" i="1">
                            <a:latin typeface="Cambria Math" panose="02040503050406030204" pitchFamily="18" charset="0"/>
                            <a:cs typeface="Calibri" panose="020F0502020204030204" pitchFamily="34" charset="0"/>
                          </a:rPr>
                          <m:t>𝑝</m:t>
                        </m:r>
                      </m:e>
                      <m:sub>
                        <m:r>
                          <a:rPr lang="en-US" sz="2800" i="1">
                            <a:latin typeface="Cambria Math" panose="02040503050406030204" pitchFamily="18" charset="0"/>
                            <a:cs typeface="Calibri" panose="020F0502020204030204" pitchFamily="34" charset="0"/>
                          </a:rPr>
                          <m:t>𝑚</m:t>
                        </m:r>
                        <m:r>
                          <a:rPr lang="en-US" sz="2800" i="1">
                            <a:latin typeface="Cambria Math" panose="02040503050406030204" pitchFamily="18" charset="0"/>
                            <a:cs typeface="Calibri" panose="020F0502020204030204" pitchFamily="34" charset="0"/>
                          </a:rPr>
                          <m:t>1</m:t>
                        </m:r>
                      </m:sub>
                    </m:sSub>
                    <m:r>
                      <a:rPr lang="en-US" sz="2800" i="1">
                        <a:latin typeface="Cambria Math" panose="02040503050406030204" pitchFamily="18" charset="0"/>
                        <a:cs typeface="Calibri" panose="020F0502020204030204" pitchFamily="34" charset="0"/>
                      </a:rPr>
                      <m:t> </m:t>
                    </m:r>
                  </m:oMath>
                </a14:m>
                <a:r>
                  <a:rPr lang="en-US" sz="2800" dirty="0">
                    <a:latin typeface="Calibri" panose="020F0502020204030204" pitchFamily="34" charset="0"/>
                    <a:cs typeface="Calibri" panose="020F0502020204030204" pitchFamily="34" charset="0"/>
                  </a:rPr>
                  <a:t>) ]</a:t>
                </a:r>
              </a:p>
              <a:p>
                <a:endParaRPr lang="en-US" sz="2800" dirty="0">
                  <a:latin typeface="Calibri" panose="020F0502020204030204"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CF0107B6-0166-1B47-83E3-BF6696DFDB34}"/>
                  </a:ext>
                </a:extLst>
              </p:cNvPr>
              <p:cNvSpPr txBox="1">
                <a:spLocks noRot="1" noChangeAspect="1" noMove="1" noResize="1" noEditPoints="1" noAdjustHandles="1" noChangeArrowheads="1" noChangeShapeType="1" noTextEdit="1"/>
              </p:cNvSpPr>
              <p:nvPr/>
            </p:nvSpPr>
            <p:spPr>
              <a:xfrm>
                <a:off x="5451231" y="2255686"/>
                <a:ext cx="5954387" cy="2677656"/>
              </a:xfrm>
              <a:prstGeom prst="rect">
                <a:avLst/>
              </a:prstGeom>
              <a:blipFill>
                <a:blip r:embed="rId7"/>
                <a:stretch>
                  <a:fillRect l="-1915" t="-2370" r="-106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79F434D2-0E30-3A46-BE8E-1B83769FB970}"/>
              </a:ext>
            </a:extLst>
          </p:cNvPr>
          <p:cNvPicPr>
            <a:picLocks noChangeAspect="1"/>
          </p:cNvPicPr>
          <p:nvPr/>
        </p:nvPicPr>
        <p:blipFill>
          <a:blip r:embed="rId8"/>
          <a:stretch>
            <a:fillRect/>
          </a:stretch>
        </p:blipFill>
        <p:spPr>
          <a:xfrm>
            <a:off x="502159" y="1530660"/>
            <a:ext cx="7810500" cy="3987800"/>
          </a:xfrm>
          <a:prstGeom prst="rect">
            <a:avLst/>
          </a:prstGeom>
        </p:spPr>
      </p:pic>
      <p:pic>
        <p:nvPicPr>
          <p:cNvPr id="8" name="Picture 7">
            <a:extLst>
              <a:ext uri="{FF2B5EF4-FFF2-40B4-BE49-F238E27FC236}">
                <a16:creationId xmlns:a16="http://schemas.microsoft.com/office/drawing/2014/main" id="{A4A708CA-28C2-1D4E-8FD8-CB39BA7472B3}"/>
              </a:ext>
            </a:extLst>
          </p:cNvPr>
          <p:cNvPicPr>
            <a:picLocks noChangeAspect="1"/>
          </p:cNvPicPr>
          <p:nvPr/>
        </p:nvPicPr>
        <p:blipFill>
          <a:blip r:embed="rId9"/>
          <a:stretch>
            <a:fillRect/>
          </a:stretch>
        </p:blipFill>
        <p:spPr>
          <a:xfrm>
            <a:off x="0" y="1339540"/>
            <a:ext cx="12192000" cy="4178920"/>
          </a:xfrm>
          <a:prstGeom prst="rect">
            <a:avLst/>
          </a:prstGeom>
        </p:spPr>
      </p:pic>
    </p:spTree>
    <p:extLst>
      <p:ext uri="{BB962C8B-B14F-4D97-AF65-F5344CB8AC3E}">
        <p14:creationId xmlns:p14="http://schemas.microsoft.com/office/powerpoint/2010/main" val="364830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7013"/>
            <a:ext cx="10515600" cy="1325563"/>
          </a:xfrm>
          <a:prstGeom prst="rect">
            <a:avLst/>
          </a:prstGeom>
          <a:noFill/>
          <a:ln>
            <a:noFill/>
          </a:ln>
        </p:spPr>
        <p:txBody>
          <a:bodyPr spcFirstLastPara="1" wrap="square" lIns="91425" tIns="45700" rIns="91425" bIns="45700" anchor="ctr" anchorCtr="0">
            <a:normAutofit/>
          </a:bodyPr>
          <a:lstStyle/>
          <a:p>
            <a:r>
              <a:rPr lang="en-US" dirty="0"/>
              <a:t>Exercise 8.4: Problems 4</a:t>
            </a:r>
          </a:p>
        </p:txBody>
      </p:sp>
      <p:sp>
        <p:nvSpPr>
          <p:cNvPr id="96" name="Google Shape;96;p2"/>
          <p:cNvSpPr txBox="1">
            <a:spLocks noGrp="1"/>
          </p:cNvSpPr>
          <p:nvPr>
            <p:ph type="body" idx="1"/>
          </p:nvPr>
        </p:nvSpPr>
        <p:spPr>
          <a:xfrm>
            <a:off x="838200" y="1017073"/>
            <a:ext cx="10515600" cy="5106527"/>
          </a:xfrm>
          <a:prstGeom prst="rect">
            <a:avLst/>
          </a:prstGeom>
          <a:noFill/>
          <a:ln>
            <a:noFill/>
          </a:ln>
        </p:spPr>
        <p:txBody>
          <a:bodyPr spcFirstLastPara="1" wrap="square" lIns="91425" tIns="45700" rIns="91425" bIns="45700" anchor="t" anchorCtr="0">
            <a:normAutofit/>
          </a:bodyPr>
          <a:lstStyle/>
          <a:p>
            <a:pPr marL="0" lvl="0" indent="0">
              <a:lnSpc>
                <a:spcPct val="80000"/>
              </a:lnSpc>
              <a:spcBef>
                <a:spcPts val="0"/>
              </a:spcBef>
              <a:buSzPts val="2590"/>
              <a:buNone/>
            </a:pPr>
            <a:r>
              <a:rPr lang="en-US" dirty="0"/>
              <a:t>(a) Sketch the tree corresponding to the partition of the predictor space illustrated in the left-hand panel of Figure 8.12. The numbers inside the boxes indicate the mean of Y within each region.</a:t>
            </a:r>
            <a:endParaRPr dirty="0">
              <a:solidFill>
                <a:srgbClr val="FF0000"/>
              </a:solidFill>
            </a:endParaRPr>
          </a:p>
        </p:txBody>
      </p:sp>
      <p:pic>
        <p:nvPicPr>
          <p:cNvPr id="7" name="Picture 6">
            <a:extLst>
              <a:ext uri="{FF2B5EF4-FFF2-40B4-BE49-F238E27FC236}">
                <a16:creationId xmlns:a16="http://schemas.microsoft.com/office/drawing/2014/main" id="{F7E37F62-FB6E-6440-AC6A-8BAC08AC88EB}"/>
              </a:ext>
            </a:extLst>
          </p:cNvPr>
          <p:cNvPicPr>
            <a:picLocks noChangeAspect="1"/>
          </p:cNvPicPr>
          <p:nvPr/>
        </p:nvPicPr>
        <p:blipFill>
          <a:blip r:embed="rId3"/>
          <a:stretch>
            <a:fillRect/>
          </a:stretch>
        </p:blipFill>
        <p:spPr>
          <a:xfrm>
            <a:off x="7735273" y="2092568"/>
            <a:ext cx="3212123" cy="4695092"/>
          </a:xfrm>
          <a:prstGeom prst="rect">
            <a:avLst/>
          </a:prstGeom>
        </p:spPr>
      </p:pic>
      <p:pic>
        <p:nvPicPr>
          <p:cNvPr id="3" name="Picture 2">
            <a:extLst>
              <a:ext uri="{FF2B5EF4-FFF2-40B4-BE49-F238E27FC236}">
                <a16:creationId xmlns:a16="http://schemas.microsoft.com/office/drawing/2014/main" id="{E0CBA5B4-F656-8C4A-948F-9CEB7A54DFC2}"/>
              </a:ext>
            </a:extLst>
          </p:cNvPr>
          <p:cNvPicPr>
            <a:picLocks noChangeAspect="1"/>
          </p:cNvPicPr>
          <p:nvPr/>
        </p:nvPicPr>
        <p:blipFill>
          <a:blip r:embed="rId4"/>
          <a:stretch>
            <a:fillRect/>
          </a:stretch>
        </p:blipFill>
        <p:spPr>
          <a:xfrm>
            <a:off x="536818" y="2342636"/>
            <a:ext cx="6921500" cy="4226870"/>
          </a:xfrm>
          <a:prstGeom prst="rect">
            <a:avLst/>
          </a:prstGeom>
        </p:spPr>
      </p:pic>
    </p:spTree>
    <p:extLst>
      <p:ext uri="{BB962C8B-B14F-4D97-AF65-F5344CB8AC3E}">
        <p14:creationId xmlns:p14="http://schemas.microsoft.com/office/powerpoint/2010/main" val="458668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4" name="Picture 3">
            <a:extLst>
              <a:ext uri="{FF2B5EF4-FFF2-40B4-BE49-F238E27FC236}">
                <a16:creationId xmlns:a16="http://schemas.microsoft.com/office/drawing/2014/main" id="{95F7857F-D552-E542-803B-F0700A92E86E}"/>
              </a:ext>
            </a:extLst>
          </p:cNvPr>
          <p:cNvPicPr>
            <a:picLocks noChangeAspect="1"/>
          </p:cNvPicPr>
          <p:nvPr/>
        </p:nvPicPr>
        <p:blipFill>
          <a:blip r:embed="rId3"/>
          <a:stretch>
            <a:fillRect/>
          </a:stretch>
        </p:blipFill>
        <p:spPr>
          <a:xfrm>
            <a:off x="396637" y="2019932"/>
            <a:ext cx="5478582" cy="4391737"/>
          </a:xfrm>
          <a:prstGeom prst="rect">
            <a:avLst/>
          </a:prstGeom>
        </p:spPr>
      </p:pic>
      <p:sp>
        <p:nvSpPr>
          <p:cNvPr id="95" name="Google Shape;9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n-US" dirty="0"/>
              <a:t>Exercise 8.4: Problems 4</a:t>
            </a:r>
          </a:p>
        </p:txBody>
      </p:sp>
      <p:sp>
        <p:nvSpPr>
          <p:cNvPr id="96" name="Google Shape;96;p2"/>
          <p:cNvSpPr txBox="1">
            <a:spLocks noGrp="1"/>
          </p:cNvSpPr>
          <p:nvPr>
            <p:ph type="body" idx="1"/>
          </p:nvPr>
        </p:nvSpPr>
        <p:spPr>
          <a:xfrm>
            <a:off x="838200" y="1474273"/>
            <a:ext cx="10515600" cy="5106527"/>
          </a:xfrm>
          <a:prstGeom prst="rect">
            <a:avLst/>
          </a:prstGeom>
          <a:noFill/>
          <a:ln>
            <a:noFill/>
          </a:ln>
        </p:spPr>
        <p:txBody>
          <a:bodyPr spcFirstLastPara="1" wrap="square" lIns="91425" tIns="45700" rIns="91425" bIns="45700" anchor="t" anchorCtr="0">
            <a:normAutofit/>
          </a:bodyPr>
          <a:lstStyle/>
          <a:p>
            <a:pPr marL="0" indent="0">
              <a:lnSpc>
                <a:spcPct val="80000"/>
              </a:lnSpc>
              <a:spcBef>
                <a:spcPts val="0"/>
              </a:spcBef>
              <a:buSzPts val="2590"/>
              <a:buNone/>
            </a:pPr>
            <a:r>
              <a:rPr lang="en-US" dirty="0">
                <a:solidFill>
                  <a:schemeClr val="tx1"/>
                </a:solidFill>
              </a:rPr>
              <a:t>(b) Create a diagram similar to the left-hand panel of Figure 8.12, using the tree illustrated in the right-hand panel of the same figure. </a:t>
            </a:r>
            <a:endParaRPr dirty="0">
              <a:solidFill>
                <a:schemeClr val="tx1"/>
              </a:solidFill>
            </a:endParaRPr>
          </a:p>
        </p:txBody>
      </p:sp>
      <p:pic>
        <p:nvPicPr>
          <p:cNvPr id="3" name="Picture 2">
            <a:extLst>
              <a:ext uri="{FF2B5EF4-FFF2-40B4-BE49-F238E27FC236}">
                <a16:creationId xmlns:a16="http://schemas.microsoft.com/office/drawing/2014/main" id="{A4C2D1B9-B54D-2E42-9617-2DF28518B987}"/>
              </a:ext>
            </a:extLst>
          </p:cNvPr>
          <p:cNvPicPr>
            <a:picLocks noChangeAspect="1"/>
          </p:cNvPicPr>
          <p:nvPr/>
        </p:nvPicPr>
        <p:blipFill>
          <a:blip r:embed="rId4"/>
          <a:stretch>
            <a:fillRect/>
          </a:stretch>
        </p:blipFill>
        <p:spPr>
          <a:xfrm>
            <a:off x="6096000" y="2982669"/>
            <a:ext cx="5478582" cy="3429000"/>
          </a:xfrm>
          <a:prstGeom prst="rect">
            <a:avLst/>
          </a:prstGeom>
        </p:spPr>
      </p:pic>
    </p:spTree>
    <p:extLst>
      <p:ext uri="{BB962C8B-B14F-4D97-AF65-F5344CB8AC3E}">
        <p14:creationId xmlns:p14="http://schemas.microsoft.com/office/powerpoint/2010/main" val="1599250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lvl="0">
              <a:buSzPts val="4400"/>
            </a:pPr>
            <a:r>
              <a:rPr lang="en-US" dirty="0"/>
              <a:t>Group Assignment Exercise 8.4 Q9 </a:t>
            </a:r>
            <a:endParaRPr dirty="0"/>
          </a:p>
        </p:txBody>
      </p:sp>
      <p:sp>
        <p:nvSpPr>
          <p:cNvPr id="123" name="Google Shape;123;p6"/>
          <p:cNvSpPr txBox="1">
            <a:spLocks noGrp="1"/>
          </p:cNvSpPr>
          <p:nvPr>
            <p:ph type="body" idx="1"/>
          </p:nvPr>
        </p:nvSpPr>
        <p:spPr>
          <a:xfrm>
            <a:off x="838200" y="1519084"/>
            <a:ext cx="10515600" cy="5235677"/>
          </a:xfrm>
          <a:prstGeom prst="rect">
            <a:avLst/>
          </a:prstGeom>
          <a:noFill/>
          <a:ln>
            <a:noFill/>
          </a:ln>
        </p:spPr>
        <p:txBody>
          <a:bodyPr spcFirstLastPara="1" wrap="square" lIns="91425" tIns="45700" rIns="91425" bIns="45700" anchor="t" anchorCtr="0">
            <a:normAutofit/>
          </a:bodyPr>
          <a:lstStyle/>
          <a:p>
            <a:pPr marL="114300" indent="0">
              <a:buNone/>
            </a:pPr>
            <a:r>
              <a:rPr lang="en-US" dirty="0">
                <a:solidFill>
                  <a:schemeClr val="tx1"/>
                </a:solidFill>
              </a:rPr>
              <a:t>(a) Create a training set</a:t>
            </a:r>
          </a:p>
          <a:p>
            <a:pPr marL="114300" indent="0">
              <a:buNone/>
            </a:pPr>
            <a:r>
              <a:rPr lang="en-US" dirty="0">
                <a:solidFill>
                  <a:schemeClr val="tx1"/>
                </a:solidFill>
              </a:rPr>
              <a:t>-&gt; library (tree)</a:t>
            </a:r>
          </a:p>
          <a:p>
            <a:pPr marL="114300" indent="0">
              <a:buNone/>
            </a:pPr>
            <a:r>
              <a:rPr lang="en-US" dirty="0">
                <a:solidFill>
                  <a:schemeClr val="tx1"/>
                </a:solidFill>
              </a:rPr>
              <a:t>-&gt; library (ISLR)</a:t>
            </a:r>
          </a:p>
          <a:p>
            <a:pPr marL="114300" indent="0">
              <a:buNone/>
            </a:pPr>
            <a:r>
              <a:rPr lang="en-US" dirty="0">
                <a:solidFill>
                  <a:schemeClr val="tx1"/>
                </a:solidFill>
              </a:rPr>
              <a:t>-&gt; attach(OJ)</a:t>
            </a:r>
          </a:p>
          <a:p>
            <a:pPr marL="114300" indent="0">
              <a:buNone/>
            </a:pPr>
            <a:r>
              <a:rPr lang="en-US" dirty="0">
                <a:solidFill>
                  <a:schemeClr val="tx1"/>
                </a:solidFill>
              </a:rPr>
              <a:t>-&gt; </a:t>
            </a:r>
            <a:r>
              <a:rPr lang="en-US" dirty="0" err="1">
                <a:solidFill>
                  <a:schemeClr val="tx1"/>
                </a:solidFill>
              </a:rPr>
              <a:t>set.seed</a:t>
            </a:r>
            <a:r>
              <a:rPr lang="en-US" dirty="0">
                <a:solidFill>
                  <a:schemeClr val="tx1"/>
                </a:solidFill>
              </a:rPr>
              <a:t> (2)</a:t>
            </a:r>
          </a:p>
          <a:p>
            <a:pPr marL="114300" indent="0">
              <a:buNone/>
            </a:pPr>
            <a:r>
              <a:rPr lang="en-US" dirty="0">
                <a:solidFill>
                  <a:schemeClr val="tx1"/>
                </a:solidFill>
              </a:rPr>
              <a:t>-&gt; train=sample(1:nrow(OJ), 800)</a:t>
            </a:r>
          </a:p>
          <a:p>
            <a:pPr marL="114300" indent="0">
              <a:buNone/>
            </a:pPr>
            <a:r>
              <a:rPr lang="en-US" dirty="0">
                <a:solidFill>
                  <a:schemeClr val="tx1"/>
                </a:solidFill>
              </a:rPr>
              <a:t>-&gt; </a:t>
            </a:r>
            <a:r>
              <a:rPr lang="en-US" dirty="0" err="1">
                <a:solidFill>
                  <a:schemeClr val="tx1"/>
                </a:solidFill>
              </a:rPr>
              <a:t>OJ.train</a:t>
            </a:r>
            <a:r>
              <a:rPr lang="en-US" dirty="0">
                <a:solidFill>
                  <a:schemeClr val="tx1"/>
                </a:solidFill>
              </a:rPr>
              <a:t>=OJ [train ,]</a:t>
            </a:r>
          </a:p>
          <a:p>
            <a:pPr marL="114300" indent="0">
              <a:buNone/>
            </a:pPr>
            <a:r>
              <a:rPr lang="en-US" dirty="0">
                <a:solidFill>
                  <a:schemeClr val="tx1"/>
                </a:solidFill>
              </a:rPr>
              <a:t>-&gt; </a:t>
            </a:r>
            <a:r>
              <a:rPr lang="en-US" dirty="0" err="1">
                <a:solidFill>
                  <a:schemeClr val="tx1"/>
                </a:solidFill>
              </a:rPr>
              <a:t>OJ.test</a:t>
            </a:r>
            <a:r>
              <a:rPr lang="en-US" dirty="0">
                <a:solidFill>
                  <a:schemeClr val="tx1"/>
                </a:solidFill>
              </a:rPr>
              <a:t>=OJ [-train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1308</TotalTime>
  <Words>1105</Words>
  <Application>Microsoft Office PowerPoint</Application>
  <PresentationFormat>Widescreen</PresentationFormat>
  <Paragraphs>101</Paragraphs>
  <Slides>18</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Cambria Math</vt:lpstr>
      <vt:lpstr>Office Theme</vt:lpstr>
      <vt:lpstr>Equation</vt:lpstr>
      <vt:lpstr>DAT 500S Module 7</vt:lpstr>
      <vt:lpstr>Module 7 - Tree</vt:lpstr>
      <vt:lpstr>Module 7 - Tree</vt:lpstr>
      <vt:lpstr>Common Problems in Individual Assignment 6</vt:lpstr>
      <vt:lpstr>Exercise 8.4: Problems 1</vt:lpstr>
      <vt:lpstr>Exercise 8.4: Problems 3</vt:lpstr>
      <vt:lpstr>Exercise 8.4: Problems 4</vt:lpstr>
      <vt:lpstr>Exercise 8.4: Problems 4</vt:lpstr>
      <vt:lpstr>Group Assignment Exercise 8.4 Q9 </vt:lpstr>
      <vt:lpstr>Group Assignment Exercise 8.4 Q9 </vt:lpstr>
      <vt:lpstr>Group Assignment Exercise 8.4 Q9 </vt:lpstr>
      <vt:lpstr>Group Assignment Exercise 8.4 Q9 </vt:lpstr>
      <vt:lpstr>Group Assignment Exercise 8.4 Q9 </vt:lpstr>
      <vt:lpstr>Group Assignment Exercise 8.4 Q9 </vt:lpstr>
      <vt:lpstr>Group Assignment Exercise 8.4 Q9 </vt:lpstr>
      <vt:lpstr>Group Assignment Exercise 8.4 Q9 </vt:lpstr>
      <vt:lpstr>Group Assignment Exercise 8.4 Q9 </vt:lpstr>
      <vt:lpstr>Group Assignment Exercise 8.4 Q9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 500S Week 1</dc:title>
  <dc:creator>Microsoft Office 用户</dc:creator>
  <cp:lastModifiedBy>Sundaramoorthi, Durai</cp:lastModifiedBy>
  <cp:revision>347</cp:revision>
  <dcterms:created xsi:type="dcterms:W3CDTF">2019-08-23T20:08:14Z</dcterms:created>
  <dcterms:modified xsi:type="dcterms:W3CDTF">2021-03-23T02:43:34Z</dcterms:modified>
</cp:coreProperties>
</file>