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97" r:id="rId3"/>
    <p:sldId id="298" r:id="rId4"/>
    <p:sldId id="299" r:id="rId5"/>
    <p:sldId id="296" r:id="rId6"/>
    <p:sldId id="257" r:id="rId7"/>
    <p:sldId id="280" r:id="rId8"/>
    <p:sldId id="281" r:id="rId9"/>
    <p:sldId id="261" r:id="rId10"/>
    <p:sldId id="293" r:id="rId11"/>
    <p:sldId id="294" r:id="rId12"/>
    <p:sldId id="283" r:id="rId13"/>
    <p:sldId id="292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CdLhCGlRcgXPlJirbk2uYPc+6H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nying Li" initials="" lastIdx="4" clrIdx="0"/>
  <p:cmAuthor id="1" name="Yutong Zheng" initials="" lastIdx="3" clrIdx="1"/>
  <p:cmAuthor id="2" name="Sundaramoorthi, Durai" initials="SD" lastIdx="9" clrIdx="2">
    <p:extLst>
      <p:ext uri="{19B8F6BF-5375-455C-9EA6-DF929625EA0E}">
        <p15:presenceInfo xmlns:p15="http://schemas.microsoft.com/office/powerpoint/2012/main" userId="S-1-5-21-3579272529-3368358661-2280984729-606940" providerId="AD"/>
      </p:ext>
    </p:extLst>
  </p:cmAuthor>
  <p:cmAuthor id="3" name="Microsoft Office 用户" initials="MO用" lastIdx="1" clrIdx="3">
    <p:extLst>
      <p:ext uri="{19B8F6BF-5375-455C-9EA6-DF929625EA0E}">
        <p15:presenceInfo xmlns:p15="http://schemas.microsoft.com/office/powerpoint/2012/main" userId="Microsoft Office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04" autoAdjust="0"/>
  </p:normalViewPr>
  <p:slideViewPr>
    <p:cSldViewPr snapToGrid="0">
      <p:cViewPr varScale="1">
        <p:scale>
          <a:sx n="54" d="100"/>
          <a:sy n="54" d="100"/>
        </p:scale>
        <p:origin x="111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Recall that bagging is simply a special case of a random forest with </a:t>
            </a:r>
            <a:r>
              <a:rPr lang="en-US" sz="1200" b="0" i="1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200" b="0" i="1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By default,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randomForest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()</a:t>
            </a:r>
            <a:b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uses </a:t>
            </a:r>
            <a:r>
              <a:rPr lang="en-US" sz="1200" b="0" i="1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p/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3 variables when building a random forest of regression trees, and</a:t>
            </a:r>
            <a:b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1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√p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variables when building a random forest of classification trees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9098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4747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955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29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8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37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Draw a decision tree corresponding to this partition. </a:t>
            </a:r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830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9594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Recall that bagging is simply a special case of a random forest with </a:t>
            </a:r>
            <a:r>
              <a:rPr lang="en-US" sz="1200" b="0" i="1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200" b="0" i="1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74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6048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DAT 500S Module </a:t>
            </a:r>
            <a:r>
              <a:rPr lang="en-US" altLang="zh-CN" dirty="0"/>
              <a:t>8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2658141"/>
            <a:ext cx="9144000" cy="413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Textbook Quiz</a:t>
            </a:r>
            <a:r>
              <a:rPr lang="en-US" dirty="0"/>
              <a:t>:</a:t>
            </a:r>
          </a:p>
          <a:p>
            <a:pPr marL="0" indent="0" algn="l">
              <a:spcBef>
                <a:spcPts val="0"/>
              </a:spcBef>
            </a:pPr>
            <a:r>
              <a:rPr lang="en-US" dirty="0"/>
              <a:t>	Exercise 8.4: Problems 2,5</a:t>
            </a:r>
            <a:endParaRPr lang="en-US" altLang="zh-CN" dirty="0"/>
          </a:p>
          <a:p>
            <a:pPr marL="0" indent="0" algn="l">
              <a:spcBef>
                <a:spcPts val="0"/>
              </a:spcBef>
            </a:pPr>
            <a:r>
              <a:rPr lang="en-US" dirty="0"/>
              <a:t>	</a:t>
            </a:r>
          </a:p>
          <a:p>
            <a:pPr marL="0" indent="0" algn="l">
              <a:spcBef>
                <a:spcPts val="0"/>
              </a:spcBef>
            </a:pPr>
            <a:r>
              <a:rPr lang="en-US" dirty="0"/>
              <a:t>Group Assignment: </a:t>
            </a:r>
            <a:endParaRPr lang="en-US" dirty="0" smtClean="0"/>
          </a:p>
          <a:p>
            <a:pPr marL="0" indent="0" algn="l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pt-BR" dirty="0"/>
              <a:t>Exercise 8.4: Problem </a:t>
            </a:r>
            <a:r>
              <a:rPr lang="en-US" altLang="zh-CN" dirty="0"/>
              <a:t>12</a:t>
            </a:r>
            <a:endParaRPr lang="en-US" dirty="0"/>
          </a:p>
          <a:p>
            <a:pPr marL="0" lvl="0" indent="0" algn="l"/>
            <a:r>
              <a:rPr lang="en-US" smtClean="0"/>
              <a:t>Individual </a:t>
            </a:r>
            <a:r>
              <a:rPr lang="en-US" dirty="0"/>
              <a:t>Assignment: </a:t>
            </a:r>
            <a:endParaRPr lang="en-US" dirty="0" smtClean="0"/>
          </a:p>
          <a:p>
            <a:pPr marL="0" lvl="0" indent="0" algn="l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pt-BR" dirty="0"/>
              <a:t>Exercise 8.4: Problem 8 (</a:t>
            </a:r>
            <a:r>
              <a:rPr lang="en-US" dirty="0"/>
              <a:t>d),(e)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Group Assignment Exercise 8.4 Q12 </a:t>
            </a:r>
            <a:endParaRPr dirty="0"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838200" y="1519084"/>
            <a:ext cx="10515600" cy="523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Bagging 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bag.fit</a:t>
            </a:r>
            <a:r>
              <a:rPr lang="en-US" dirty="0">
                <a:solidFill>
                  <a:schemeClr val="tx1"/>
                </a:solidFill>
              </a:rPr>
              <a:t> &lt;- </a:t>
            </a:r>
            <a:r>
              <a:rPr lang="en-US" dirty="0" err="1">
                <a:solidFill>
                  <a:schemeClr val="tx1"/>
                </a:solidFill>
              </a:rPr>
              <a:t>randomForest</a:t>
            </a:r>
            <a:r>
              <a:rPr lang="en-US" dirty="0">
                <a:solidFill>
                  <a:schemeClr val="tx1"/>
                </a:solidFill>
              </a:rPr>
              <a:t>(Direction ~ . - Year - Today, data = </a:t>
            </a:r>
            <a:r>
              <a:rPr lang="en-US" dirty="0" err="1">
                <a:solidFill>
                  <a:schemeClr val="tx1"/>
                </a:solidFill>
              </a:rPr>
              <a:t>Weekly.train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mtry</a:t>
            </a:r>
            <a:r>
              <a:rPr lang="en-US" dirty="0">
                <a:solidFill>
                  <a:schemeClr val="tx1"/>
                </a:solidFill>
              </a:rPr>
              <a:t> = 6)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bag.probs</a:t>
            </a:r>
            <a:r>
              <a:rPr lang="en-US" dirty="0">
                <a:solidFill>
                  <a:schemeClr val="tx1"/>
                </a:solidFill>
              </a:rPr>
              <a:t> &lt;- predict(</a:t>
            </a:r>
            <a:r>
              <a:rPr lang="en-US" dirty="0" err="1">
                <a:solidFill>
                  <a:schemeClr val="tx1"/>
                </a:solidFill>
              </a:rPr>
              <a:t>bag.fit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newdata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Weekly.test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bag.pred</a:t>
            </a:r>
            <a:r>
              <a:rPr lang="en-US" dirty="0">
                <a:solidFill>
                  <a:schemeClr val="tx1"/>
                </a:solidFill>
              </a:rPr>
              <a:t> &lt;- </a:t>
            </a:r>
            <a:r>
              <a:rPr lang="en-US" dirty="0" err="1">
                <a:solidFill>
                  <a:schemeClr val="tx1"/>
                </a:solidFill>
              </a:rPr>
              <a:t>ifelse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bag.probs</a:t>
            </a:r>
            <a:r>
              <a:rPr lang="en-US" dirty="0">
                <a:solidFill>
                  <a:schemeClr val="tx1"/>
                </a:solidFill>
              </a:rPr>
              <a:t> &gt; 0.5, 1, 0)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table(</a:t>
            </a:r>
            <a:r>
              <a:rPr lang="en-US" dirty="0" err="1">
                <a:solidFill>
                  <a:schemeClr val="tx1"/>
                </a:solidFill>
              </a:rPr>
              <a:t>Weekly.test$Direction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bag.pred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53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Group Assignment Exercise 8.4 Q12 </a:t>
            </a:r>
            <a:endParaRPr dirty="0"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838200" y="1519084"/>
            <a:ext cx="10515600" cy="523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Random forest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rf.fit</a:t>
            </a:r>
            <a:r>
              <a:rPr lang="en-US" dirty="0">
                <a:solidFill>
                  <a:schemeClr val="tx1"/>
                </a:solidFill>
              </a:rPr>
              <a:t> &lt;- </a:t>
            </a:r>
            <a:r>
              <a:rPr lang="en-US" dirty="0" err="1">
                <a:solidFill>
                  <a:schemeClr val="tx1"/>
                </a:solidFill>
              </a:rPr>
              <a:t>randomForest</a:t>
            </a:r>
            <a:r>
              <a:rPr lang="en-US" dirty="0">
                <a:solidFill>
                  <a:schemeClr val="tx1"/>
                </a:solidFill>
              </a:rPr>
              <a:t>(Direction ~ . - Year - Today, data = </a:t>
            </a:r>
            <a:r>
              <a:rPr lang="en-US" dirty="0" err="1">
                <a:solidFill>
                  <a:schemeClr val="tx1"/>
                </a:solidFill>
              </a:rPr>
              <a:t>Weekly.train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mtry</a:t>
            </a:r>
            <a:r>
              <a:rPr lang="en-US" dirty="0">
                <a:solidFill>
                  <a:schemeClr val="tx1"/>
                </a:solidFill>
              </a:rPr>
              <a:t> = 2)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rf.probs</a:t>
            </a:r>
            <a:r>
              <a:rPr lang="en-US" dirty="0">
                <a:solidFill>
                  <a:schemeClr val="tx1"/>
                </a:solidFill>
              </a:rPr>
              <a:t> &lt;- predict(</a:t>
            </a:r>
            <a:r>
              <a:rPr lang="en-US" dirty="0" err="1">
                <a:solidFill>
                  <a:schemeClr val="tx1"/>
                </a:solidFill>
              </a:rPr>
              <a:t>rf.fit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newdata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Weekly.test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rf.pred</a:t>
            </a:r>
            <a:r>
              <a:rPr lang="en-US" dirty="0">
                <a:solidFill>
                  <a:schemeClr val="tx1"/>
                </a:solidFill>
              </a:rPr>
              <a:t> &lt;- </a:t>
            </a:r>
            <a:r>
              <a:rPr lang="en-US" dirty="0" err="1">
                <a:solidFill>
                  <a:schemeClr val="tx1"/>
                </a:solidFill>
              </a:rPr>
              <a:t>ifelse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rf.probs</a:t>
            </a:r>
            <a:r>
              <a:rPr lang="en-US" dirty="0">
                <a:solidFill>
                  <a:schemeClr val="tx1"/>
                </a:solidFill>
              </a:rPr>
              <a:t> &gt; 0.5, 1, 0)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table(</a:t>
            </a:r>
            <a:r>
              <a:rPr lang="en-US" dirty="0" err="1">
                <a:solidFill>
                  <a:schemeClr val="tx1"/>
                </a:solidFill>
              </a:rPr>
              <a:t>Weekly.test$Direction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rf.pred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40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Group Assignment Exercise 8.4 Q12 </a:t>
            </a:r>
            <a:endParaRPr dirty="0"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838200" y="1519084"/>
            <a:ext cx="10515600" cy="523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Boosting 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boost.fit</a:t>
            </a:r>
            <a:r>
              <a:rPr lang="en-US" dirty="0">
                <a:solidFill>
                  <a:schemeClr val="tx1"/>
                </a:solidFill>
              </a:rPr>
              <a:t> &lt;- </a:t>
            </a:r>
            <a:r>
              <a:rPr lang="en-US" dirty="0" err="1">
                <a:solidFill>
                  <a:schemeClr val="tx1"/>
                </a:solidFill>
              </a:rPr>
              <a:t>gbm</a:t>
            </a:r>
            <a:r>
              <a:rPr lang="en-US" dirty="0">
                <a:solidFill>
                  <a:schemeClr val="tx1"/>
                </a:solidFill>
              </a:rPr>
              <a:t>(Direction ~ . - Year - Today, data = </a:t>
            </a:r>
            <a:r>
              <a:rPr lang="en-US" dirty="0" err="1">
                <a:solidFill>
                  <a:schemeClr val="tx1"/>
                </a:solidFill>
              </a:rPr>
              <a:t>Weekly.train</a:t>
            </a:r>
            <a:r>
              <a:rPr lang="en-US" dirty="0">
                <a:solidFill>
                  <a:schemeClr val="tx1"/>
                </a:solidFill>
              </a:rPr>
              <a:t>, distribution = "</a:t>
            </a:r>
            <a:r>
              <a:rPr lang="en-US" dirty="0" err="1">
                <a:solidFill>
                  <a:schemeClr val="tx1"/>
                </a:solidFill>
              </a:rPr>
              <a:t>bernoulli</a:t>
            </a:r>
            <a:r>
              <a:rPr lang="en-US" dirty="0">
                <a:solidFill>
                  <a:schemeClr val="tx1"/>
                </a:solidFill>
              </a:rPr>
              <a:t>", </a:t>
            </a:r>
            <a:r>
              <a:rPr lang="en-US" dirty="0" err="1">
                <a:solidFill>
                  <a:schemeClr val="tx1"/>
                </a:solidFill>
              </a:rPr>
              <a:t>n.trees</a:t>
            </a:r>
            <a:r>
              <a:rPr lang="en-US" dirty="0">
                <a:solidFill>
                  <a:schemeClr val="tx1"/>
                </a:solidFill>
              </a:rPr>
              <a:t> = 5000)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boost.probs</a:t>
            </a:r>
            <a:r>
              <a:rPr lang="en-US" dirty="0">
                <a:solidFill>
                  <a:schemeClr val="tx1"/>
                </a:solidFill>
              </a:rPr>
              <a:t> &lt;- predict(</a:t>
            </a:r>
            <a:r>
              <a:rPr lang="en-US" dirty="0" err="1">
                <a:solidFill>
                  <a:schemeClr val="tx1"/>
                </a:solidFill>
              </a:rPr>
              <a:t>boost.fit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newdata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Weekly.test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n.trees</a:t>
            </a:r>
            <a:r>
              <a:rPr lang="en-US" dirty="0">
                <a:solidFill>
                  <a:schemeClr val="tx1"/>
                </a:solidFill>
              </a:rPr>
              <a:t> = 5000)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boost.pred</a:t>
            </a:r>
            <a:r>
              <a:rPr lang="en-US" dirty="0">
                <a:solidFill>
                  <a:schemeClr val="tx1"/>
                </a:solidFill>
              </a:rPr>
              <a:t> &lt;- </a:t>
            </a:r>
            <a:r>
              <a:rPr lang="en-US" dirty="0" err="1">
                <a:solidFill>
                  <a:schemeClr val="tx1"/>
                </a:solidFill>
              </a:rPr>
              <a:t>ifelse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boost.probs</a:t>
            </a:r>
            <a:r>
              <a:rPr lang="en-US" dirty="0">
                <a:solidFill>
                  <a:schemeClr val="tx1"/>
                </a:solidFill>
              </a:rPr>
              <a:t> &gt; 0.5, 1, 0)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table(</a:t>
            </a:r>
            <a:r>
              <a:rPr lang="en-US" dirty="0" err="1">
                <a:solidFill>
                  <a:schemeClr val="tx1"/>
                </a:solidFill>
              </a:rPr>
              <a:t>Weekly.test$Direction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boost.pred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16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Group Assignment Exercise 8.4 Q12 </a:t>
            </a:r>
            <a:endParaRPr dirty="0"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838200" y="1519084"/>
            <a:ext cx="10515600" cy="523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Logistics Regression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logit.fit</a:t>
            </a:r>
            <a:r>
              <a:rPr lang="en-US" dirty="0">
                <a:solidFill>
                  <a:schemeClr val="tx1"/>
                </a:solidFill>
              </a:rPr>
              <a:t> &lt;- </a:t>
            </a:r>
            <a:r>
              <a:rPr lang="en-US" dirty="0" err="1">
                <a:solidFill>
                  <a:schemeClr val="tx1"/>
                </a:solidFill>
              </a:rPr>
              <a:t>glm</a:t>
            </a:r>
            <a:r>
              <a:rPr lang="en-US" dirty="0">
                <a:solidFill>
                  <a:schemeClr val="tx1"/>
                </a:solidFill>
              </a:rPr>
              <a:t>(Direction ~ . - Year - Today, data = </a:t>
            </a:r>
            <a:r>
              <a:rPr lang="en-US" dirty="0" err="1">
                <a:solidFill>
                  <a:schemeClr val="tx1"/>
                </a:solidFill>
              </a:rPr>
              <a:t>Weekly.train</a:t>
            </a:r>
            <a:r>
              <a:rPr lang="en-US" dirty="0">
                <a:solidFill>
                  <a:schemeClr val="tx1"/>
                </a:solidFill>
              </a:rPr>
              <a:t>, family = "binomial")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logit.probs</a:t>
            </a:r>
            <a:r>
              <a:rPr lang="en-US" dirty="0">
                <a:solidFill>
                  <a:schemeClr val="tx1"/>
                </a:solidFill>
              </a:rPr>
              <a:t> &lt;- predict(</a:t>
            </a:r>
            <a:r>
              <a:rPr lang="en-US" dirty="0" err="1">
                <a:solidFill>
                  <a:schemeClr val="tx1"/>
                </a:solidFill>
              </a:rPr>
              <a:t>logit.fit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newdata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Weekly.test</a:t>
            </a:r>
            <a:r>
              <a:rPr lang="en-US" dirty="0">
                <a:solidFill>
                  <a:schemeClr val="tx1"/>
                </a:solidFill>
              </a:rPr>
              <a:t>, type = "response")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logit.pred</a:t>
            </a:r>
            <a:r>
              <a:rPr lang="en-US" dirty="0">
                <a:solidFill>
                  <a:schemeClr val="tx1"/>
                </a:solidFill>
              </a:rPr>
              <a:t> &lt;- </a:t>
            </a:r>
            <a:r>
              <a:rPr lang="en-US" dirty="0" err="1">
                <a:solidFill>
                  <a:schemeClr val="tx1"/>
                </a:solidFill>
              </a:rPr>
              <a:t>ifelse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logit.probs</a:t>
            </a:r>
            <a:r>
              <a:rPr lang="en-US" dirty="0">
                <a:solidFill>
                  <a:schemeClr val="tx1"/>
                </a:solidFill>
              </a:rPr>
              <a:t> &gt; 0.5, 1, 0)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table(</a:t>
            </a:r>
            <a:r>
              <a:rPr lang="en-US" dirty="0" err="1">
                <a:solidFill>
                  <a:schemeClr val="tx1"/>
                </a:solidFill>
              </a:rPr>
              <a:t>Weekly.test$Direction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logit.pred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- Compare classification error rates over different methods </a:t>
            </a:r>
          </a:p>
        </p:txBody>
      </p:sp>
    </p:spTree>
    <p:extLst>
      <p:ext uri="{BB962C8B-B14F-4D97-AF65-F5344CB8AC3E}">
        <p14:creationId xmlns:p14="http://schemas.microsoft.com/office/powerpoint/2010/main" val="268209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B different bootstrapped training datasets</a:t>
            </a:r>
          </a:p>
          <a:p>
            <a:endParaRPr lang="en-US" dirty="0"/>
          </a:p>
          <a:p>
            <a:r>
              <a:rPr lang="en-US" dirty="0"/>
              <a:t>Train the statistical learning method on each of the B training datasets, and obtain the prediction </a:t>
            </a:r>
          </a:p>
          <a:p>
            <a:endParaRPr lang="en-US" dirty="0"/>
          </a:p>
          <a:p>
            <a:r>
              <a:rPr lang="en-US" dirty="0"/>
              <a:t>For prediction:</a:t>
            </a:r>
          </a:p>
          <a:p>
            <a:pPr lvl="1"/>
            <a:r>
              <a:rPr lang="en-US" sz="2600" dirty="0"/>
              <a:t>Regression: average all predictions from all B trees</a:t>
            </a:r>
          </a:p>
          <a:p>
            <a:pPr lvl="1"/>
            <a:r>
              <a:rPr lang="en-US" sz="2600" dirty="0"/>
              <a:t>Classification: majority vote among all B trees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It is a very efficient machine learning method</a:t>
            </a:r>
          </a:p>
          <a:p>
            <a:r>
              <a:rPr lang="en-US" dirty="0"/>
              <a:t>It builds on the idea of bagging, but it provides an improvement because it </a:t>
            </a:r>
            <a:r>
              <a:rPr lang="en-US" b="1" dirty="0"/>
              <a:t>de-correlates</a:t>
            </a:r>
            <a:r>
              <a:rPr lang="en-US" dirty="0"/>
              <a:t> the trees</a:t>
            </a:r>
          </a:p>
          <a:p>
            <a:r>
              <a:rPr lang="en-US" dirty="0"/>
              <a:t>How does it work?</a:t>
            </a:r>
          </a:p>
          <a:p>
            <a:pPr lvl="1"/>
            <a:r>
              <a:rPr lang="en-US" sz="2800" dirty="0"/>
              <a:t>Build a number of decision trees on bootstrapped training sample, but when building these trees, each time a split in a tree is considered, a random sample of </a:t>
            </a:r>
            <a:r>
              <a:rPr lang="en-US" sz="2800" i="1" dirty="0"/>
              <a:t>m</a:t>
            </a:r>
            <a:r>
              <a:rPr lang="en-US" sz="2800" dirty="0"/>
              <a:t> predictors is chosen as split candidates from the full set of </a:t>
            </a:r>
            <a:r>
              <a:rPr lang="en-US" sz="2800" i="1" dirty="0"/>
              <a:t>p</a:t>
            </a:r>
            <a:r>
              <a:rPr lang="en-US" sz="2800" dirty="0"/>
              <a:t> predictors (Usually	          )</a:t>
            </a:r>
          </a:p>
          <a:p>
            <a:pPr marL="274320" lvl="1" indent="0">
              <a:buNone/>
            </a:pPr>
            <a:r>
              <a:rPr lang="en-US" sz="2800" dirty="0"/>
              <a:t>	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216291"/>
              </p:ext>
            </p:extLst>
          </p:nvPr>
        </p:nvGraphicFramePr>
        <p:xfrm>
          <a:off x="9490608" y="5019250"/>
          <a:ext cx="844550" cy="41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520700" imgH="254000" progId="Equation.3">
                  <p:embed/>
                </p:oleObj>
              </mc:Choice>
              <mc:Fallback>
                <p:oleObj name="Equation" r:id="rId4" imgW="520700" imgH="2540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0608" y="5019250"/>
                        <a:ext cx="844550" cy="411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7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Boosted Trees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286000" y="3581401"/>
            <a:ext cx="1828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rgbClr val="663300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>
                <a:solidFill>
                  <a:srgbClr val="3E1E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rgbClr val="993300"/>
              </a:buClr>
              <a:buSzPct val="55000"/>
              <a:buFont typeface="Wingdings" panose="05000000000000000000" pitchFamily="2" charset="2"/>
              <a:buChar char="²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³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rgbClr val="0099FF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First tree grown on original target. Intentionally 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weak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model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4724400" y="3657600"/>
            <a:ext cx="2133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rgbClr val="663300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>
                <a:solidFill>
                  <a:srgbClr val="3E1E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rgbClr val="993300"/>
              </a:buClr>
              <a:buSzPct val="55000"/>
              <a:buFont typeface="Wingdings" panose="05000000000000000000" pitchFamily="2" charset="2"/>
              <a:buChar char="²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³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rgbClr val="0099FF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baseline="30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nd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tree grown on residuals from first. Predictions made to improve first tree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7543800" y="3657601"/>
            <a:ext cx="2057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rgbClr val="663300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>
                <a:solidFill>
                  <a:srgbClr val="3E1E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rgbClr val="993300"/>
              </a:buClr>
              <a:buSzPct val="55000"/>
              <a:buFont typeface="Wingdings" panose="05000000000000000000" pitchFamily="2" charset="2"/>
              <a:buChar char="²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³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rgbClr val="0099FF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3rd tree grown on residuals from model consisting of first two trees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3862388" y="2174876"/>
            <a:ext cx="436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rgbClr val="663300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>
                <a:solidFill>
                  <a:srgbClr val="3E1E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rgbClr val="993300"/>
              </a:buClr>
              <a:buSzPct val="55000"/>
              <a:buFont typeface="Wingdings" panose="05000000000000000000" pitchFamily="2" charset="2"/>
              <a:buChar char="²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³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rgbClr val="0099FF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+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69219" y="211974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rgbClr val="663300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>
                <a:solidFill>
                  <a:srgbClr val="3E1E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rgbClr val="993300"/>
              </a:buClr>
              <a:buSzPct val="55000"/>
              <a:buFont typeface="Wingdings" panose="05000000000000000000" pitchFamily="2" charset="2"/>
              <a:buChar char="²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³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rgbClr val="0099FF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+</a:t>
            </a:r>
          </a:p>
        </p:txBody>
      </p:sp>
      <p:pic>
        <p:nvPicPr>
          <p:cNvPr id="12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14097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1752600"/>
            <a:ext cx="15716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752601"/>
            <a:ext cx="14097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2514600" y="1295401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rgbClr val="663300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>
                <a:solidFill>
                  <a:srgbClr val="3E1E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rgbClr val="993300"/>
              </a:buClr>
              <a:buSzPct val="55000"/>
              <a:buFont typeface="Wingdings" panose="05000000000000000000" pitchFamily="2" charset="2"/>
              <a:buChar char="²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³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rgbClr val="0099FF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Tree 1</a:t>
            </a:r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5013325" y="1333501"/>
            <a:ext cx="647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rgbClr val="663300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>
                <a:solidFill>
                  <a:srgbClr val="3E1E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rgbClr val="993300"/>
              </a:buClr>
              <a:buSzPct val="55000"/>
              <a:buFont typeface="Wingdings" panose="05000000000000000000" pitchFamily="2" charset="2"/>
              <a:buChar char="²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³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rgbClr val="0099FF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Tree 2</a:t>
            </a:r>
          </a:p>
        </p:txBody>
      </p:sp>
      <p:sp>
        <p:nvSpPr>
          <p:cNvPr id="17" name="Text Box 39"/>
          <p:cNvSpPr txBox="1">
            <a:spLocks noChangeArrowheads="1"/>
          </p:cNvSpPr>
          <p:nvPr/>
        </p:nvSpPr>
        <p:spPr bwMode="auto">
          <a:xfrm>
            <a:off x="7696200" y="1295401"/>
            <a:ext cx="1143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rgbClr val="663300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>
                <a:solidFill>
                  <a:srgbClr val="3E1E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rgbClr val="993300"/>
              </a:buClr>
              <a:buSzPct val="55000"/>
              <a:buFont typeface="Wingdings" panose="05000000000000000000" pitchFamily="2" charset="2"/>
              <a:buChar char="²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³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rgbClr val="0099FF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3E1E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Tree 3</a:t>
            </a:r>
          </a:p>
        </p:txBody>
      </p:sp>
    </p:spTree>
    <p:extLst>
      <p:ext uri="{BB962C8B-B14F-4D97-AF65-F5344CB8AC3E}">
        <p14:creationId xmlns:p14="http://schemas.microsoft.com/office/powerpoint/2010/main" val="42634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Tree Representation</a:t>
            </a:r>
            <a:endParaRPr lang="en-US" dirty="0"/>
          </a:p>
        </p:txBody>
      </p:sp>
      <p:pic>
        <p:nvPicPr>
          <p:cNvPr id="4" name="Picture 2" descr="6f82173a-f8d6-4c0b-b2e5-2caa4ef1cc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153" y="1898453"/>
            <a:ext cx="3961153" cy="425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12c28068-1f49-4660-8642-435900b995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041" y="2547381"/>
            <a:ext cx="4611472" cy="22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40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BF1E10-999D-4322-88F1-41CF327E9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01" y="1585951"/>
            <a:ext cx="6942883" cy="52720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6B3E9D-702F-4E0D-BC81-BA3328C63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828" y="817137"/>
            <a:ext cx="2918756" cy="1189774"/>
          </a:xfrm>
          <a:prstGeom prst="rect">
            <a:avLst/>
          </a:prstGeom>
        </p:spPr>
      </p:pic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6932" y="-2345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Exercise 8.4: Problems 2</a:t>
            </a: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716701" y="681348"/>
            <a:ext cx="10515600" cy="57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boosting using depth-one trees (or stumps) leads to an additive model: that is, a model of the form 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E6CC4C-C91D-4F1A-8649-0521562D61B8}"/>
                  </a:ext>
                </a:extLst>
              </p:cNvPr>
              <p:cNvSpPr txBox="1"/>
              <p:nvPr/>
            </p:nvSpPr>
            <p:spPr>
              <a:xfrm>
                <a:off x="7505205" y="1784039"/>
                <a:ext cx="4417621" cy="347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/>
                  <a:t>First iteration: </a:t>
                </a:r>
                <a:r>
                  <a:rPr lang="en-US" sz="1800" i="1" dirty="0"/>
                  <a:t>f(x</a:t>
                </a:r>
                <a:r>
                  <a:rPr lang="en-US" sz="1800" i="1" dirty="0" smtClean="0"/>
                  <a:t>)</a:t>
                </a:r>
                <a:r>
                  <a:rPr lang="en-US" sz="1800" dirty="0" smtClean="0"/>
                  <a:t>=</a:t>
                </a:r>
                <a:r>
                  <a:rPr lang="el-GR" sz="1800" i="1" dirty="0" smtClean="0"/>
                  <a:t>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r>
                  <a:rPr lang="en-US" sz="1800" i="1" dirty="0"/>
                  <a:t>	 </a:t>
                </a:r>
                <a:r>
                  <a:rPr lang="en-US" sz="1800" i="1" dirty="0" smtClean="0"/>
                  <a:t>        r</a:t>
                </a:r>
                <a:r>
                  <a:rPr lang="en-US" sz="1800" i="1" baseline="-25000" dirty="0" smtClean="0"/>
                  <a:t>i</a:t>
                </a:r>
                <a:r>
                  <a:rPr lang="en-US" sz="1800" dirty="0" smtClean="0"/>
                  <a:t>=</a:t>
                </a:r>
                <a:r>
                  <a:rPr lang="en-US" sz="1800" i="1" dirty="0" err="1" smtClean="0"/>
                  <a:t>y</a:t>
                </a:r>
                <a:r>
                  <a:rPr lang="en-US" sz="1800" i="1" baseline="-25000" dirty="0" err="1" smtClean="0"/>
                  <a:t>i</a:t>
                </a:r>
                <a:r>
                  <a:rPr lang="en-US" sz="1800" dirty="0" smtClean="0"/>
                  <a:t> - </a:t>
                </a:r>
                <a:r>
                  <a:rPr lang="el-GR" sz="1800" i="1" dirty="0"/>
                  <a:t>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1800" dirty="0" smtClean="0"/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Second iteration: </a:t>
                </a:r>
                <a:r>
                  <a:rPr lang="en-US" sz="1800" i="1" dirty="0"/>
                  <a:t>f(x)</a:t>
                </a:r>
                <a:r>
                  <a:rPr lang="en-US" sz="1800" dirty="0"/>
                  <a:t>=</a:t>
                </a:r>
                <a:r>
                  <a:rPr lang="el-GR" sz="1800" i="1" dirty="0"/>
                  <a:t>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 + </a:t>
                </a:r>
                <a:r>
                  <a:rPr lang="el-GR" sz="1800" i="1" dirty="0"/>
                  <a:t>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r>
                  <a:rPr lang="en-US" sz="1800" dirty="0"/>
                  <a:t>	</a:t>
                </a:r>
                <a:r>
                  <a:rPr lang="en-US" sz="1800" dirty="0" smtClean="0"/>
                  <a:t>	</a:t>
                </a:r>
                <a:r>
                  <a:rPr lang="en-US" sz="1800" i="1" dirty="0"/>
                  <a:t> r</a:t>
                </a:r>
                <a:r>
                  <a:rPr lang="en-US" sz="1800" i="1" baseline="-25000" dirty="0"/>
                  <a:t>i</a:t>
                </a:r>
                <a:r>
                  <a:rPr lang="en-US" sz="1800" dirty="0"/>
                  <a:t>=</a:t>
                </a:r>
                <a:r>
                  <a:rPr lang="en-US" sz="1800" i="1" dirty="0" err="1"/>
                  <a:t>y</a:t>
                </a:r>
                <a:r>
                  <a:rPr lang="en-US" sz="1800" i="1" baseline="-25000" dirty="0" err="1"/>
                  <a:t>i</a:t>
                </a:r>
                <a:r>
                  <a:rPr lang="en-US" sz="1800" dirty="0"/>
                  <a:t> - </a:t>
                </a:r>
                <a:r>
                  <a:rPr lang="el-GR" sz="1800" i="1" dirty="0"/>
                  <a:t>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l-GR" sz="1800" i="1" dirty="0"/>
                      <m:t>λ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b="1" dirty="0" smtClean="0">
                    <a:solidFill>
                      <a:srgbClr val="FF0000"/>
                    </a:solidFill>
                  </a:rPr>
                  <a:t>Uses another predictor to maximize the fit to residuals. </a:t>
                </a:r>
              </a:p>
              <a:p>
                <a:endParaRPr lang="en-US" sz="1800" dirty="0"/>
              </a:p>
              <a:p>
                <a:r>
                  <a:rPr lang="en-US" sz="1800" dirty="0" smtClean="0"/>
                  <a:t>Therefore,</a:t>
                </a:r>
              </a:p>
              <a:p>
                <a:endParaRPr lang="en-US" sz="1800" dirty="0"/>
              </a:p>
              <a:p>
                <a:r>
                  <a:rPr lang="en-US" sz="1800" dirty="0" smtClean="0"/>
                  <a:t>      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E6CC4C-C91D-4F1A-8649-0521562D6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205" y="1784039"/>
                <a:ext cx="4417621" cy="3478645"/>
              </a:xfrm>
              <a:prstGeom prst="rect">
                <a:avLst/>
              </a:prstGeom>
              <a:blipFill>
                <a:blip r:embed="rId5"/>
                <a:stretch>
                  <a:fillRect l="-1103" t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8466" y="4450875"/>
            <a:ext cx="2043328" cy="811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-2679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Exercise 8.4: </a:t>
            </a:r>
            <a:r>
              <a:rPr lang="en-US" dirty="0" smtClean="0"/>
              <a:t>Problem </a:t>
            </a:r>
            <a:r>
              <a:rPr lang="en-US" dirty="0"/>
              <a:t>5</a:t>
            </a: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755073" y="875736"/>
            <a:ext cx="10515600" cy="5106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b="1" dirty="0"/>
              <a:t>Problem #5</a:t>
            </a:r>
            <a:r>
              <a:rPr lang="en-US" dirty="0"/>
              <a:t>: </a:t>
            </a:r>
            <a:r>
              <a:rPr lang="en-US" b="1" dirty="0"/>
              <a:t>Suppose we produce ten bootstrapped samples from a data set containing red and green classes</a:t>
            </a:r>
            <a:r>
              <a:rPr lang="en-US" dirty="0"/>
              <a:t>. We then apply a classification tree to each bootstrapped sample and, for a specific value of X, produce 10 estimates of P(Class is </a:t>
            </a:r>
            <a:r>
              <a:rPr lang="en-US" dirty="0" err="1"/>
              <a:t>Red|X</a:t>
            </a:r>
            <a:r>
              <a:rPr lang="en-US" dirty="0"/>
              <a:t>): 0.1, 0.15, 0.2, 0.2, 0.55, 0.6, 0.6, 0.65, 0.7, and 0.75</a:t>
            </a:r>
          </a:p>
          <a:p>
            <a:r>
              <a:rPr lang="en-US" dirty="0"/>
              <a:t>There are two common ways to combine these results together into a single class prediction. One is the majority vote approach discussed in this chapter. The second approach is to classify based on the average probability.</a:t>
            </a:r>
          </a:p>
          <a:p>
            <a:pPr marL="11430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83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-70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Exercise 8.4: </a:t>
            </a:r>
            <a:r>
              <a:rPr lang="en-US" dirty="0" smtClean="0"/>
              <a:t>Problem </a:t>
            </a:r>
            <a:r>
              <a:rPr lang="en-US" dirty="0"/>
              <a:t>5</a:t>
            </a: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017074"/>
            <a:ext cx="10515600" cy="1037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SzPts val="2590"/>
              <a:buNone/>
            </a:pPr>
            <a:r>
              <a:rPr lang="en-US" b="1" dirty="0"/>
              <a:t>what is the final classification under each of these two approaches?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Pts val="2590"/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Pts val="2590"/>
              <a:buNone/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185DD5-7826-4C7A-9800-6C147BB96CF1}"/>
              </a:ext>
            </a:extLst>
          </p:cNvPr>
          <p:cNvSpPr txBox="1"/>
          <p:nvPr/>
        </p:nvSpPr>
        <p:spPr>
          <a:xfrm>
            <a:off x="954974" y="1733798"/>
            <a:ext cx="998714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b="1" dirty="0"/>
              <a:t>The majority vote approach:</a:t>
            </a:r>
          </a:p>
          <a:p>
            <a:r>
              <a:rPr lang="en-US" sz="2400" dirty="0"/>
              <a:t>0.1(Green), 0.15(Green), 0.2(Green), 0.2(Green), 0.55(Red), 0.6 (Red), 0.6 (Red), 0.65 (Red), 0.7 (Red), and 0.75 (Red)</a:t>
            </a:r>
          </a:p>
          <a:p>
            <a:endParaRPr lang="en-US" sz="2400" dirty="0"/>
          </a:p>
          <a:p>
            <a:r>
              <a:rPr lang="en-US" sz="2400" dirty="0"/>
              <a:t>Majority is red so X will be classified as Red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Based on average probably:</a:t>
            </a:r>
          </a:p>
          <a:p>
            <a:r>
              <a:rPr lang="en-US" sz="2400" dirty="0"/>
              <a:t>Average probability = (0.1+0.15+0.2+0.55+0.6+0.6+0.65+0.7+0.75)/10			 = 0.45</a:t>
            </a:r>
          </a:p>
          <a:p>
            <a:r>
              <a:rPr lang="en-US" sz="2400" dirty="0"/>
              <a:t>X will be classified as Green</a:t>
            </a:r>
          </a:p>
        </p:txBody>
      </p:sp>
    </p:spTree>
    <p:extLst>
      <p:ext uri="{BB962C8B-B14F-4D97-AF65-F5344CB8AC3E}">
        <p14:creationId xmlns:p14="http://schemas.microsoft.com/office/powerpoint/2010/main" val="4586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Group Assignment Exercise 8.4 Q12 </a:t>
            </a:r>
            <a:endParaRPr dirty="0"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838200" y="1519084"/>
            <a:ext cx="10467109" cy="5083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114300" indent="0">
              <a:buNone/>
            </a:pPr>
            <a:r>
              <a:rPr lang="en-US" b="1" dirty="0"/>
              <a:t>Apply boosting, bagging, and random forests to a data set of your choice. Be sure to fit models on a training set and to evaluate their performance on a test set. How accurate are the results compared to simple methods like linear or logistic regression ? Which of these approaches yields the best performance ?</a:t>
            </a:r>
          </a:p>
          <a:p>
            <a:r>
              <a:rPr lang="en-US" i="1" dirty="0"/>
              <a:t>For demonstration, we will use the “Weekly” data set from the “ISLR” package to predict the “Direction” variable.</a:t>
            </a:r>
          </a:p>
          <a:p>
            <a:endParaRPr lang="en-US" i="1" dirty="0"/>
          </a:p>
          <a:p>
            <a:r>
              <a:rPr lang="en-US" i="1" dirty="0"/>
              <a:t>Splitting into training and test data 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set.seed</a:t>
            </a:r>
            <a:r>
              <a:rPr lang="en-US" dirty="0"/>
              <a:t>(1)</a:t>
            </a:r>
          </a:p>
          <a:p>
            <a:pPr marL="114300" indent="0">
              <a:buNone/>
            </a:pPr>
            <a:r>
              <a:rPr lang="en-US" dirty="0"/>
              <a:t>	train &lt;- sample(</a:t>
            </a:r>
            <a:r>
              <a:rPr lang="en-US" dirty="0" err="1"/>
              <a:t>nrow</a:t>
            </a:r>
            <a:r>
              <a:rPr lang="en-US" dirty="0"/>
              <a:t>(Weekly), </a:t>
            </a:r>
            <a:r>
              <a:rPr lang="en-US" dirty="0" err="1"/>
              <a:t>nrow</a:t>
            </a:r>
            <a:r>
              <a:rPr lang="en-US" dirty="0"/>
              <a:t>(Weekly) / 2)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Weekly$Direction</a:t>
            </a:r>
            <a:r>
              <a:rPr lang="en-US" dirty="0"/>
              <a:t> &lt;- 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Weekly$Direction</a:t>
            </a:r>
            <a:r>
              <a:rPr lang="en-US" dirty="0"/>
              <a:t> == "Up", 1, 0)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Weekly.train</a:t>
            </a:r>
            <a:r>
              <a:rPr lang="en-US" dirty="0"/>
              <a:t> &lt;- Weekly[train, ]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Weekly.test</a:t>
            </a:r>
            <a:r>
              <a:rPr lang="en-US" dirty="0"/>
              <a:t> &lt;- Weekly[-train, 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978</Words>
  <Application>Microsoft Office PowerPoint</Application>
  <PresentationFormat>Widescreen</PresentationFormat>
  <Paragraphs>110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Calibri</vt:lpstr>
      <vt:lpstr>Cambria Math</vt:lpstr>
      <vt:lpstr>Times New Roman</vt:lpstr>
      <vt:lpstr>Office Theme</vt:lpstr>
      <vt:lpstr>Equation</vt:lpstr>
      <vt:lpstr>DAT 500S Module 8</vt:lpstr>
      <vt:lpstr>Bagging</vt:lpstr>
      <vt:lpstr>Random Forests</vt:lpstr>
      <vt:lpstr>Boosted Trees</vt:lpstr>
      <vt:lpstr>Incorrect Tree Representation</vt:lpstr>
      <vt:lpstr>Exercise 8.4: Problems 2</vt:lpstr>
      <vt:lpstr>Exercise 8.4: Problem 5</vt:lpstr>
      <vt:lpstr>Exercise 8.4: Problem 5</vt:lpstr>
      <vt:lpstr>Group Assignment Exercise 8.4 Q12 </vt:lpstr>
      <vt:lpstr>Group Assignment Exercise 8.4 Q12 </vt:lpstr>
      <vt:lpstr>Group Assignment Exercise 8.4 Q12 </vt:lpstr>
      <vt:lpstr>Group Assignment Exercise 8.4 Q12 </vt:lpstr>
      <vt:lpstr>Group Assignment Exercise 8.4 Q12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 500S Week 1</dc:title>
  <dc:creator>Microsoft Office 用户</dc:creator>
  <cp:lastModifiedBy>Sundaramoorthi, Durai</cp:lastModifiedBy>
  <cp:revision>361</cp:revision>
  <dcterms:created xsi:type="dcterms:W3CDTF">2019-08-23T20:08:14Z</dcterms:created>
  <dcterms:modified xsi:type="dcterms:W3CDTF">2021-08-04T14:35:58Z</dcterms:modified>
</cp:coreProperties>
</file>