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357" r:id="rId3"/>
    <p:sldId id="358" r:id="rId4"/>
    <p:sldId id="359" r:id="rId5"/>
    <p:sldId id="257" r:id="rId6"/>
    <p:sldId id="337" r:id="rId7"/>
    <p:sldId id="355" r:id="rId8"/>
    <p:sldId id="356" r:id="rId9"/>
    <p:sldId id="269" r:id="rId10"/>
    <p:sldId id="341" r:id="rId11"/>
    <p:sldId id="342" r:id="rId12"/>
    <p:sldId id="343" r:id="rId13"/>
    <p:sldId id="347" r:id="rId14"/>
    <p:sldId id="348" r:id="rId15"/>
    <p:sldId id="344" r:id="rId16"/>
    <p:sldId id="345" r:id="rId17"/>
    <p:sldId id="349" r:id="rId18"/>
    <p:sldId id="346" r:id="rId19"/>
    <p:sldId id="350" r:id="rId20"/>
    <p:sldId id="351" r:id="rId21"/>
    <p:sldId id="352" r:id="rId22"/>
    <p:sldId id="35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, Yutong" initials="ZY" lastIdx="1" clrIdx="0">
    <p:extLst>
      <p:ext uri="{19B8F6BF-5375-455C-9EA6-DF929625EA0E}">
        <p15:presenceInfo xmlns:p15="http://schemas.microsoft.com/office/powerpoint/2012/main" userId="Zheng, Yut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189" autoAdjust="0"/>
  </p:normalViewPr>
  <p:slideViewPr>
    <p:cSldViewPr snapToGrid="0">
      <p:cViewPr varScale="1">
        <p:scale>
          <a:sx n="67" d="100"/>
          <a:sy n="67" d="100"/>
        </p:scale>
        <p:origin x="62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5840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84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547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715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74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54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88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559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91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82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B7097F-FF4B-4D70-B188-50082EA73AD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0643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518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6018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73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5DFAFF-0D98-4537-86B6-F3B9EABF8DE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138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2F060E-EEAA-403D-9C13-C0C304F210A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698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ad0244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ad02441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41ad02441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ad0244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ad02441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41ad02441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62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ad0244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ad02441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41ad02441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65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ad0244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ad02441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41ad02441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640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6048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DAT 500S </a:t>
            </a:r>
            <a:r>
              <a:rPr lang="en-US" dirty="0" smtClean="0"/>
              <a:t>Module </a:t>
            </a:r>
            <a:r>
              <a:rPr lang="en-US" dirty="0"/>
              <a:t>10 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2658141"/>
            <a:ext cx="91440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 smtClean="0"/>
              <a:t>Textbook Quiz</a:t>
            </a:r>
            <a:r>
              <a:rPr lang="en-US" b="1" dirty="0"/>
              <a:t>: </a:t>
            </a:r>
            <a:endParaRPr b="1" dirty="0"/>
          </a:p>
          <a:p>
            <a:pPr marL="0" lvl="0" indent="0" algn="l">
              <a:spcBef>
                <a:spcPts val="0"/>
              </a:spcBef>
              <a:buSzPts val="1100"/>
            </a:pPr>
            <a:r>
              <a:rPr lang="en-US" dirty="0" err="1"/>
              <a:t>Galit's</a:t>
            </a:r>
            <a:r>
              <a:rPr lang="en-US" dirty="0"/>
              <a:t> Book – Problem 11.1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/>
              <a:t>Group Assignment: </a:t>
            </a:r>
            <a:endParaRPr b="1" dirty="0"/>
          </a:p>
          <a:p>
            <a:pPr marL="0" indent="0" algn="l">
              <a:buSzPts val="1100"/>
            </a:pPr>
            <a:r>
              <a:rPr lang="en-US" dirty="0" err="1"/>
              <a:t>Galit's</a:t>
            </a:r>
            <a:r>
              <a:rPr lang="en-US" dirty="0"/>
              <a:t> Book – Problem 11.3 </a:t>
            </a:r>
            <a:endParaRPr lang="en-US" dirty="0" smtClean="0"/>
          </a:p>
          <a:p>
            <a:pPr marL="0" indent="0" algn="l">
              <a:buSzPts val="1100"/>
            </a:pPr>
            <a:r>
              <a:rPr lang="en-US" b="1" dirty="0" smtClean="0"/>
              <a:t>Individual </a:t>
            </a:r>
            <a:r>
              <a:rPr lang="en-US" b="1" dirty="0"/>
              <a:t>Assignment: </a:t>
            </a:r>
            <a:endParaRPr b="1" dirty="0"/>
          </a:p>
          <a:p>
            <a:pPr marL="0" lvl="0" indent="0" algn="l">
              <a:buSzPts val="1100"/>
            </a:pPr>
            <a:r>
              <a:rPr lang="en-US" dirty="0" err="1"/>
              <a:t>Galit's</a:t>
            </a:r>
            <a:r>
              <a:rPr lang="en-US" dirty="0"/>
              <a:t> Book – Problem </a:t>
            </a:r>
            <a:r>
              <a:rPr lang="en-US" dirty="0" smtClean="0"/>
              <a:t>11.4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266300" y="1137910"/>
            <a:ext cx="11142000" cy="531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Use predictors Age_08_04, KM,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Fuel_Type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HP, Automatic, Doors,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Quarterly_Tax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Mfr_Guarantee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Guarantee_Period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Airco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Automatic_airco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CD_Player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Powered_Windows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Sport_Model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, and </a:t>
            </a:r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Tow_Bar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.</a:t>
            </a:r>
          </a:p>
          <a:p>
            <a:pPr marL="38100" lvl="0">
              <a:buClr>
                <a:schemeClr val="dk1"/>
              </a:buClr>
              <a:buSzPts val="3000"/>
            </a:pPr>
            <a:endParaRPr lang="en-US" sz="3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85CD0-9713-4B62-9D8C-CEC33E9A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429000"/>
            <a:ext cx="11334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198164" y="773493"/>
            <a:ext cx="1114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Scale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numerical predictor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outcome variables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to a 0-1 scale 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2800" i="1" dirty="0">
                <a:solidFill>
                  <a:schemeClr val="dk1"/>
                </a:solidFill>
                <a:latin typeface="Calibri"/>
                <a:cs typeface="Calibri"/>
              </a:rPr>
              <a:t>	(use function preprocess() with method=“range” )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Convert 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</a:rPr>
              <a:t>categorical predictors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to dummies.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7;p26">
            <a:extLst>
              <a:ext uri="{FF2B5EF4-FFF2-40B4-BE49-F238E27FC236}">
                <a16:creationId xmlns:a16="http://schemas.microsoft.com/office/drawing/2014/main" id="{859942CF-887B-4843-BE12-50B7D9A75A77}"/>
              </a:ext>
            </a:extLst>
          </p:cNvPr>
          <p:cNvSpPr txBox="1"/>
          <p:nvPr/>
        </p:nvSpPr>
        <p:spPr>
          <a:xfrm>
            <a:off x="8156423" y="5540974"/>
            <a:ext cx="2963736" cy="63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to 0-1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dk1"/>
              </a:buClr>
              <a:buSzPts val="3000"/>
            </a:pPr>
            <a:endParaRPr lang="en-US" sz="3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7" name="Google Shape;197;p26">
            <a:extLst>
              <a:ext uri="{FF2B5EF4-FFF2-40B4-BE49-F238E27FC236}">
                <a16:creationId xmlns:a16="http://schemas.microsoft.com/office/drawing/2014/main" id="{7395DF2F-720F-46AF-B333-27663F72E5B6}"/>
              </a:ext>
            </a:extLst>
          </p:cNvPr>
          <p:cNvSpPr txBox="1"/>
          <p:nvPr/>
        </p:nvSpPr>
        <p:spPr>
          <a:xfrm>
            <a:off x="7731542" y="2797959"/>
            <a:ext cx="3744227" cy="63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to dummies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lang="en-US" sz="3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3242C-C76B-4476-8763-AA952410105B}"/>
              </a:ext>
            </a:extLst>
          </p:cNvPr>
          <p:cNvSpPr txBox="1"/>
          <p:nvPr/>
        </p:nvSpPr>
        <p:spPr>
          <a:xfrm>
            <a:off x="266300" y="2202847"/>
            <a:ext cx="486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cs typeface="Calibri"/>
              </a:rPr>
              <a:t>Read variable description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1C5E8E4-DB16-44F6-AE8F-518A9C2AA7B9}"/>
              </a:ext>
            </a:extLst>
          </p:cNvPr>
          <p:cNvSpPr/>
          <p:nvPr/>
        </p:nvSpPr>
        <p:spPr>
          <a:xfrm>
            <a:off x="7818164" y="3355893"/>
            <a:ext cx="298301" cy="16952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97;p26">
            <a:extLst>
              <a:ext uri="{FF2B5EF4-FFF2-40B4-BE49-F238E27FC236}">
                <a16:creationId xmlns:a16="http://schemas.microsoft.com/office/drawing/2014/main" id="{676CC1C4-6A22-4E0D-B899-3C2F54071149}"/>
              </a:ext>
            </a:extLst>
          </p:cNvPr>
          <p:cNvSpPr txBox="1"/>
          <p:nvPr/>
        </p:nvSpPr>
        <p:spPr>
          <a:xfrm>
            <a:off x="7967314" y="3923916"/>
            <a:ext cx="4045014" cy="63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0,1 (2 classes)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dk1"/>
              </a:buClr>
              <a:buSzPts val="3000"/>
            </a:pPr>
            <a:endParaRPr lang="en-US" sz="3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53BBE-090B-4035-8939-36DB161E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6" y="2718059"/>
            <a:ext cx="7456525" cy="4012898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4C60DD7F-BF63-42B6-87B2-29394CF5F7AF}"/>
              </a:ext>
            </a:extLst>
          </p:cNvPr>
          <p:cNvSpPr/>
          <p:nvPr/>
        </p:nvSpPr>
        <p:spPr>
          <a:xfrm>
            <a:off x="7826868" y="5119923"/>
            <a:ext cx="289598" cy="15407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2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3242C-C76B-4476-8763-AA952410105B}"/>
              </a:ext>
            </a:extLst>
          </p:cNvPr>
          <p:cNvSpPr txBox="1"/>
          <p:nvPr/>
        </p:nvSpPr>
        <p:spPr>
          <a:xfrm>
            <a:off x="266300" y="2844098"/>
            <a:ext cx="72510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cs typeface="Calibri"/>
              </a:rPr>
              <a:t>Use str() function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endParaRPr lang="en-US" altLang="zh-CN"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n-US" altLang="zh-CN" sz="2800" dirty="0">
                <a:solidFill>
                  <a:schemeClr val="dk1"/>
                </a:solidFill>
                <a:latin typeface="Calibri"/>
                <a:cs typeface="Calibri"/>
              </a:rPr>
              <a:t>      to check variable type</a:t>
            </a:r>
          </a:p>
          <a:p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      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cs typeface="Calibri"/>
              </a:rPr>
              <a:t>→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cs typeface="Calibri"/>
              </a:rPr>
              <a:t>str(df)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F200D-CDD7-4C16-A1B5-C856BAB1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81" y="2099193"/>
            <a:ext cx="7812555" cy="4690686"/>
          </a:xfrm>
          <a:prstGeom prst="rect">
            <a:avLst/>
          </a:prstGeom>
        </p:spPr>
      </p:pic>
      <p:sp>
        <p:nvSpPr>
          <p:cNvPr id="10" name="Google Shape;197;p26">
            <a:extLst>
              <a:ext uri="{FF2B5EF4-FFF2-40B4-BE49-F238E27FC236}">
                <a16:creationId xmlns:a16="http://schemas.microsoft.com/office/drawing/2014/main" id="{BB6A4C92-DA77-4968-813F-0C5EE9F19439}"/>
              </a:ext>
            </a:extLst>
          </p:cNvPr>
          <p:cNvSpPr txBox="1"/>
          <p:nvPr/>
        </p:nvSpPr>
        <p:spPr>
          <a:xfrm>
            <a:off x="198164" y="773493"/>
            <a:ext cx="1114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Scale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numerical predictor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outcome variables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to a 0-1 scale 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2800" i="1" dirty="0">
                <a:solidFill>
                  <a:schemeClr val="dk1"/>
                </a:solidFill>
                <a:latin typeface="Calibri"/>
                <a:cs typeface="Calibri"/>
              </a:rPr>
              <a:t>	(use function preprocess() with method=“range” )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Convert 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</a:rPr>
              <a:t>categorical predictors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to dummies.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7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6" name="Google Shape;197;p26">
            <a:extLst>
              <a:ext uri="{FF2B5EF4-FFF2-40B4-BE49-F238E27FC236}">
                <a16:creationId xmlns:a16="http://schemas.microsoft.com/office/drawing/2014/main" id="{F88F48C3-FFB6-48EB-A356-296C34E730BA}"/>
              </a:ext>
            </a:extLst>
          </p:cNvPr>
          <p:cNvSpPr txBox="1"/>
          <p:nvPr/>
        </p:nvSpPr>
        <p:spPr>
          <a:xfrm>
            <a:off x="198164" y="1043001"/>
            <a:ext cx="1114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Scale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numerical predictor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outcome variables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to a 0-1 scale 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2800" i="1" dirty="0">
                <a:solidFill>
                  <a:schemeClr val="dk1"/>
                </a:solidFill>
                <a:latin typeface="Calibri"/>
                <a:cs typeface="Calibri"/>
              </a:rPr>
              <a:t>	(use function preprocess() with method=“range” )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AF97D-2434-4A58-94DD-CC8E915A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14" y="2132898"/>
            <a:ext cx="9944100" cy="4286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8F63B3-F0BD-4FB7-B259-AE235D5A7389}"/>
              </a:ext>
            </a:extLst>
          </p:cNvPr>
          <p:cNvSpPr/>
          <p:nvPr/>
        </p:nvSpPr>
        <p:spPr>
          <a:xfrm>
            <a:off x="797114" y="3339966"/>
            <a:ext cx="6489210" cy="1549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C3FF0B-F1EB-4A3F-AC89-370DB2703736}"/>
              </a:ext>
            </a:extLst>
          </p:cNvPr>
          <p:cNvCxnSpPr>
            <a:cxnSpLocks/>
          </p:cNvCxnSpPr>
          <p:nvPr/>
        </p:nvCxnSpPr>
        <p:spPr>
          <a:xfrm>
            <a:off x="7286324" y="4109987"/>
            <a:ext cx="202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197;p26">
            <a:extLst>
              <a:ext uri="{FF2B5EF4-FFF2-40B4-BE49-F238E27FC236}">
                <a16:creationId xmlns:a16="http://schemas.microsoft.com/office/drawing/2014/main" id="{31F5809A-1AA3-48A7-8688-7044AC51EBEC}"/>
              </a:ext>
            </a:extLst>
          </p:cNvPr>
          <p:cNvSpPr txBox="1"/>
          <p:nvPr/>
        </p:nvSpPr>
        <p:spPr>
          <a:xfrm>
            <a:off x="9401698" y="3658270"/>
            <a:ext cx="2234665" cy="8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Used in computing RMSE</a:t>
            </a:r>
          </a:p>
        </p:txBody>
      </p:sp>
    </p:spTree>
    <p:extLst>
      <p:ext uri="{BB962C8B-B14F-4D97-AF65-F5344CB8AC3E}">
        <p14:creationId xmlns:p14="http://schemas.microsoft.com/office/powerpoint/2010/main" val="5887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1F9B0-46D2-4B88-8809-37E71848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2238977"/>
            <a:ext cx="8791575" cy="4324350"/>
          </a:xfrm>
          <a:prstGeom prst="rect">
            <a:avLst/>
          </a:prstGeom>
        </p:spPr>
      </p:pic>
      <p:sp>
        <p:nvSpPr>
          <p:cNvPr id="7" name="Google Shape;197;p26">
            <a:extLst>
              <a:ext uri="{FF2B5EF4-FFF2-40B4-BE49-F238E27FC236}">
                <a16:creationId xmlns:a16="http://schemas.microsoft.com/office/drawing/2014/main" id="{0A230A49-BC4F-495A-983C-99A60A9881EA}"/>
              </a:ext>
            </a:extLst>
          </p:cNvPr>
          <p:cNvSpPr txBox="1"/>
          <p:nvPr/>
        </p:nvSpPr>
        <p:spPr>
          <a:xfrm>
            <a:off x="198164" y="1043001"/>
            <a:ext cx="1114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Scale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numerical predictor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outcome variables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to a 0-1 scale 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2800" i="1" dirty="0">
                <a:solidFill>
                  <a:schemeClr val="dk1"/>
                </a:solidFill>
                <a:latin typeface="Calibri"/>
                <a:cs typeface="Calibri"/>
              </a:rPr>
              <a:t>	(use function preprocess() with method=“range” )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5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10" name="Google Shape;197;p26">
            <a:extLst>
              <a:ext uri="{FF2B5EF4-FFF2-40B4-BE49-F238E27FC236}">
                <a16:creationId xmlns:a16="http://schemas.microsoft.com/office/drawing/2014/main" id="{C3EF7C2D-0C0A-47FB-9334-F48A1E0A1FAE}"/>
              </a:ext>
            </a:extLst>
          </p:cNvPr>
          <p:cNvSpPr txBox="1"/>
          <p:nvPr/>
        </p:nvSpPr>
        <p:spPr>
          <a:xfrm>
            <a:off x="385745" y="1256875"/>
            <a:ext cx="1114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Convert 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</a:rPr>
              <a:t>categorical predictors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to dummies.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C90C7-7F7B-420B-B827-9326F3F1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29000"/>
            <a:ext cx="8534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A22AF-580E-4A97-9277-42007204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2296857"/>
            <a:ext cx="8660150" cy="4133700"/>
          </a:xfrm>
          <a:prstGeom prst="rect">
            <a:avLst/>
          </a:prstGeom>
        </p:spPr>
      </p:pic>
      <p:sp>
        <p:nvSpPr>
          <p:cNvPr id="7" name="Google Shape;197;p26">
            <a:extLst>
              <a:ext uri="{FF2B5EF4-FFF2-40B4-BE49-F238E27FC236}">
                <a16:creationId xmlns:a16="http://schemas.microsoft.com/office/drawing/2014/main" id="{3494B148-B974-4DF0-9908-2864CD21AE66}"/>
              </a:ext>
            </a:extLst>
          </p:cNvPr>
          <p:cNvSpPr txBox="1"/>
          <p:nvPr/>
        </p:nvSpPr>
        <p:spPr>
          <a:xfrm>
            <a:off x="385745" y="1256875"/>
            <a:ext cx="1114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Convert 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</a:rPr>
              <a:t>categorical predictors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to dummies.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3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9" name="Google Shape;197;p26">
            <a:extLst>
              <a:ext uri="{FF2B5EF4-FFF2-40B4-BE49-F238E27FC236}">
                <a16:creationId xmlns:a16="http://schemas.microsoft.com/office/drawing/2014/main" id="{E7CCD945-1F20-42AE-AED4-365625D2119F}"/>
              </a:ext>
            </a:extLst>
          </p:cNvPr>
          <p:cNvSpPr txBox="1"/>
          <p:nvPr/>
        </p:nvSpPr>
        <p:spPr>
          <a:xfrm>
            <a:off x="266300" y="1186422"/>
            <a:ext cx="11142000" cy="117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Fit a neural network model to the data. Use a single hidden layer with 2 nodes.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21E3D-91E5-44C8-A3B1-2E55DDDC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553029"/>
            <a:ext cx="10153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6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A97D6-BB95-4AAD-9399-4B67F1FA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38422"/>
            <a:ext cx="9214936" cy="5019578"/>
          </a:xfrm>
          <a:prstGeom prst="rect">
            <a:avLst/>
          </a:prstGeom>
        </p:spPr>
      </p:pic>
      <p:sp>
        <p:nvSpPr>
          <p:cNvPr id="9" name="Google Shape;197;p26">
            <a:extLst>
              <a:ext uri="{FF2B5EF4-FFF2-40B4-BE49-F238E27FC236}">
                <a16:creationId xmlns:a16="http://schemas.microsoft.com/office/drawing/2014/main" id="{E7CCD945-1F20-42AE-AED4-365625D2119F}"/>
              </a:ext>
            </a:extLst>
          </p:cNvPr>
          <p:cNvSpPr txBox="1"/>
          <p:nvPr/>
        </p:nvSpPr>
        <p:spPr>
          <a:xfrm>
            <a:off x="266300" y="916914"/>
            <a:ext cx="11142000" cy="67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Record the RMS error for the training data and the validation data.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E6F15-A8B7-4538-9AF9-FA71CF248F6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392203" y="2178383"/>
            <a:ext cx="2320491" cy="58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B05578-E0FF-4F69-9F86-F6A8CB05E6E4}"/>
              </a:ext>
            </a:extLst>
          </p:cNvPr>
          <p:cNvCxnSpPr>
            <a:cxnSpLocks/>
          </p:cNvCxnSpPr>
          <p:nvPr/>
        </p:nvCxnSpPr>
        <p:spPr>
          <a:xfrm>
            <a:off x="6776186" y="3172604"/>
            <a:ext cx="31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197;p26">
            <a:extLst>
              <a:ext uri="{FF2B5EF4-FFF2-40B4-BE49-F238E27FC236}">
                <a16:creationId xmlns:a16="http://schemas.microsoft.com/office/drawing/2014/main" id="{8E9A2622-85D0-44DF-9D6B-BBAA637049EF}"/>
              </a:ext>
            </a:extLst>
          </p:cNvPr>
          <p:cNvSpPr txBox="1"/>
          <p:nvPr/>
        </p:nvSpPr>
        <p:spPr>
          <a:xfrm>
            <a:off x="9712694" y="1778545"/>
            <a:ext cx="2234665" cy="7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Exclude outcome variable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97;p26">
            <a:extLst>
              <a:ext uri="{FF2B5EF4-FFF2-40B4-BE49-F238E27FC236}">
                <a16:creationId xmlns:a16="http://schemas.microsoft.com/office/drawing/2014/main" id="{1680252E-D08E-47F5-A06D-DCD9E9467CB4}"/>
              </a:ext>
            </a:extLst>
          </p:cNvPr>
          <p:cNvSpPr txBox="1"/>
          <p:nvPr/>
        </p:nvSpPr>
        <p:spPr>
          <a:xfrm>
            <a:off x="9882720" y="2764285"/>
            <a:ext cx="2234665" cy="198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Compute RMSE based on values in the original scale instead of the scaled values in (0,1)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667481-F9BC-4F5D-9E34-E2C2CCA7C5C9}"/>
              </a:ext>
            </a:extLst>
          </p:cNvPr>
          <p:cNvCxnSpPr>
            <a:cxnSpLocks/>
          </p:cNvCxnSpPr>
          <p:nvPr/>
        </p:nvCxnSpPr>
        <p:spPr>
          <a:xfrm flipV="1">
            <a:off x="5178392" y="1778545"/>
            <a:ext cx="548640" cy="28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197;p26">
            <a:extLst>
              <a:ext uri="{FF2B5EF4-FFF2-40B4-BE49-F238E27FC236}">
                <a16:creationId xmlns:a16="http://schemas.microsoft.com/office/drawing/2014/main" id="{556E989C-639C-41F1-BBF8-6DD875C59938}"/>
              </a:ext>
            </a:extLst>
          </p:cNvPr>
          <p:cNvSpPr txBox="1"/>
          <p:nvPr/>
        </p:nvSpPr>
        <p:spPr>
          <a:xfrm>
            <a:off x="5658853" y="1348770"/>
            <a:ext cx="4389922" cy="50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original price data before scaling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8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9" name="Google Shape;197;p26">
            <a:extLst>
              <a:ext uri="{FF2B5EF4-FFF2-40B4-BE49-F238E27FC236}">
                <a16:creationId xmlns:a16="http://schemas.microsoft.com/office/drawing/2014/main" id="{E7CCD945-1F20-42AE-AED4-365625D2119F}"/>
              </a:ext>
            </a:extLst>
          </p:cNvPr>
          <p:cNvSpPr txBox="1"/>
          <p:nvPr/>
        </p:nvSpPr>
        <p:spPr>
          <a:xfrm>
            <a:off x="266300" y="916914"/>
            <a:ext cx="11142000" cy="67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Record the RMS error for the training data and the validation data.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2A4A69-2C03-4922-8788-C342E0C48794}"/>
              </a:ext>
            </a:extLst>
          </p:cNvPr>
          <p:cNvSpPr/>
          <p:nvPr/>
        </p:nvSpPr>
        <p:spPr>
          <a:xfrm>
            <a:off x="5332397" y="3301465"/>
            <a:ext cx="336884" cy="346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24D0D-8BA3-42FA-A486-C99645AF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48" y="2433086"/>
            <a:ext cx="598170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C1A20C-5607-4E20-8EBC-B4E97D54C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85" y="3945611"/>
            <a:ext cx="5000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Module 10 – Neural Network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1666876"/>
            <a:ext cx="8753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590800" y="2761630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3828430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83857" y="1796082"/>
            <a:ext cx="1447800" cy="346171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81600" y="1796082"/>
            <a:ext cx="1447800" cy="376651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20000" y="1796082"/>
            <a:ext cx="2471737" cy="376651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00598" y="3096246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16364" y="3739639"/>
            <a:ext cx="266699" cy="256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57564" y="3406885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87101" y="4163665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63462" y="4343401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95037" y="4857441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35953" y="3429001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22456" y="4010993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80726" y="4496420"/>
            <a:ext cx="87946" cy="33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07435" y="2201336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89235" y="3103820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49712" y="4244974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76415" y="3103820"/>
            <a:ext cx="586114" cy="3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B5F38-9D2B-4A43-9D0C-4975FB48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5" y="2242614"/>
            <a:ext cx="8477250" cy="2857500"/>
          </a:xfrm>
          <a:prstGeom prst="rect">
            <a:avLst/>
          </a:prstGeom>
        </p:spPr>
      </p:pic>
      <p:sp>
        <p:nvSpPr>
          <p:cNvPr id="9" name="Google Shape;197;p26">
            <a:extLst>
              <a:ext uri="{FF2B5EF4-FFF2-40B4-BE49-F238E27FC236}">
                <a16:creationId xmlns:a16="http://schemas.microsoft.com/office/drawing/2014/main" id="{E7CCD945-1F20-42AE-AED4-365625D2119F}"/>
              </a:ext>
            </a:extLst>
          </p:cNvPr>
          <p:cNvSpPr txBox="1"/>
          <p:nvPr/>
        </p:nvSpPr>
        <p:spPr>
          <a:xfrm>
            <a:off x="266300" y="916914"/>
            <a:ext cx="11142000" cy="115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Repeat the process, changing the number of hidden layers and nodes to {single layer with 5 nodes}, {two layers, 5 nodes in each layer}.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5D929-E45F-42C8-85B1-C9D10E67EEE7}"/>
              </a:ext>
            </a:extLst>
          </p:cNvPr>
          <p:cNvCxnSpPr>
            <a:cxnSpLocks/>
          </p:cNvCxnSpPr>
          <p:nvPr/>
        </p:nvCxnSpPr>
        <p:spPr>
          <a:xfrm>
            <a:off x="8547232" y="4708137"/>
            <a:ext cx="798898" cy="15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197;p26">
            <a:extLst>
              <a:ext uri="{FF2B5EF4-FFF2-40B4-BE49-F238E27FC236}">
                <a16:creationId xmlns:a16="http://schemas.microsoft.com/office/drawing/2014/main" id="{0B37269C-D60D-40BB-A09F-B629077E43C3}"/>
              </a:ext>
            </a:extLst>
          </p:cNvPr>
          <p:cNvSpPr txBox="1"/>
          <p:nvPr/>
        </p:nvSpPr>
        <p:spPr>
          <a:xfrm>
            <a:off x="9346130" y="4558093"/>
            <a:ext cx="2234665" cy="173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Use vector of integers to represent number of nodes in each hidden layers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9" name="Google Shape;197;p26">
            <a:extLst>
              <a:ext uri="{FF2B5EF4-FFF2-40B4-BE49-F238E27FC236}">
                <a16:creationId xmlns:a16="http://schemas.microsoft.com/office/drawing/2014/main" id="{E7CCD945-1F20-42AE-AED4-365625D2119F}"/>
              </a:ext>
            </a:extLst>
          </p:cNvPr>
          <p:cNvSpPr txBox="1"/>
          <p:nvPr/>
        </p:nvSpPr>
        <p:spPr>
          <a:xfrm>
            <a:off x="266300" y="916914"/>
            <a:ext cx="11142000" cy="115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Repeat the process, changing the number of hidden layers and nodes to {single layer with 5 nodes}, {two layers, 5 nodes in each layer}.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64AB845-1DD8-4612-9603-1A486829A1AF}"/>
              </a:ext>
            </a:extLst>
          </p:cNvPr>
          <p:cNvSpPr/>
          <p:nvPr/>
        </p:nvSpPr>
        <p:spPr>
          <a:xfrm>
            <a:off x="5332397" y="3301465"/>
            <a:ext cx="336884" cy="346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933E5-7BA6-4AFE-A495-9B34F962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0" y="2138538"/>
            <a:ext cx="104013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31133-A40D-437B-B1F0-626A16C83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2" y="4177364"/>
            <a:ext cx="9477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9" name="Google Shape;197;p26">
            <a:extLst>
              <a:ext uri="{FF2B5EF4-FFF2-40B4-BE49-F238E27FC236}">
                <a16:creationId xmlns:a16="http://schemas.microsoft.com/office/drawing/2014/main" id="{E7CCD945-1F20-42AE-AED4-365625D2119F}"/>
              </a:ext>
            </a:extLst>
          </p:cNvPr>
          <p:cNvSpPr txBox="1"/>
          <p:nvPr/>
        </p:nvSpPr>
        <p:spPr>
          <a:xfrm>
            <a:off x="525000" y="1350051"/>
            <a:ext cx="11142000" cy="115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1. What happens to the RMS error for the training data as the number of layers and nodes increases?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2. What happens to the RMS error for the validation data?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3. Comment on the appropriate number of layers and nodes for this application.</a:t>
            </a:r>
          </a:p>
          <a:p>
            <a:pPr marL="38100" lvl="0">
              <a:buClr>
                <a:schemeClr val="dk1"/>
              </a:buClr>
              <a:buSzPts val="3000"/>
            </a:pPr>
            <a:endParaRPr lang="en-US" sz="2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E9551-8CAA-4153-A26D-D745E690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83" y="4136349"/>
            <a:ext cx="9477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Module 10 – Neural Network</a:t>
            </a:r>
            <a:endParaRPr lang="en-US" altLang="en-US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2057400"/>
            <a:ext cx="7772400" cy="3352800"/>
          </a:xfrm>
        </p:spPr>
        <p:txBody>
          <a:bodyPr/>
          <a:lstStyle/>
          <a:p>
            <a:pPr marL="0" indent="0"/>
            <a:r>
              <a:rPr lang="en-US" altLang="en-US" dirty="0" smtClean="0"/>
              <a:t>  Output from output node k:</a:t>
            </a:r>
          </a:p>
          <a:p>
            <a:pPr marL="0" indent="0"/>
            <a:r>
              <a:rPr lang="en-US" altLang="en-US" dirty="0" smtClean="0"/>
              <a:t>  Error associated with that node:</a:t>
            </a:r>
          </a:p>
          <a:p>
            <a:pPr marL="0" indent="0"/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</a:t>
            </a:r>
          </a:p>
          <a:p>
            <a:pPr marL="0" indent="0"/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Note: this is like </a:t>
            </a:r>
            <a:r>
              <a:rPr lang="en-US" altLang="en-US" b="1" dirty="0" smtClean="0"/>
              <a:t>ordinary error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multiplied by a correction factor</a:t>
            </a: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3048001" y="2046288"/>
          <a:ext cx="80041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4118854" imgH="315006" progId="">
                  <p:embed/>
                </p:oleObj>
              </mc:Choice>
              <mc:Fallback>
                <p:oleObj name="Document" r:id="rId4" imgW="4118854" imgH="315006" progId="">
                  <p:embed/>
                  <p:pic>
                    <p:nvPicPr>
                      <p:cNvPr id="460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046288"/>
                        <a:ext cx="80041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228600" y="3276601"/>
          <a:ext cx="10439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6" imgW="4118854" imgH="315006" progId="">
                  <p:embed/>
                </p:oleObj>
              </mc:Choice>
              <mc:Fallback>
                <p:oleObj name="Document" r:id="rId6" imgW="4118854" imgH="315006" progId="">
                  <p:embed/>
                  <p:pic>
                    <p:nvPicPr>
                      <p:cNvPr id="460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1"/>
                        <a:ext cx="104394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6858000" y="3810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6324600" y="4139786"/>
            <a:ext cx="1219200" cy="309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Error</a:t>
            </a:r>
          </a:p>
        </p:txBody>
      </p:sp>
      <p:sp>
        <p:nvSpPr>
          <p:cNvPr id="5" name="Oval 4"/>
          <p:cNvSpPr/>
          <p:nvPr/>
        </p:nvSpPr>
        <p:spPr>
          <a:xfrm>
            <a:off x="6248400" y="3200400"/>
            <a:ext cx="1219200" cy="6096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0" y="3810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95800" y="4114800"/>
            <a:ext cx="1676400" cy="381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Multiplier</a:t>
            </a:r>
          </a:p>
        </p:txBody>
      </p:sp>
      <p:sp>
        <p:nvSpPr>
          <p:cNvPr id="13" name="Oval 12"/>
          <p:cNvSpPr/>
          <p:nvPr/>
        </p:nvSpPr>
        <p:spPr>
          <a:xfrm>
            <a:off x="4495800" y="3200400"/>
            <a:ext cx="1752600" cy="6096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Module 10 – Neural Network</a:t>
            </a:r>
            <a:endParaRPr lang="en-US" altLang="en-US" b="1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2438401" y="1447800"/>
            <a:ext cx="3749675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 </a:t>
            </a:r>
          </a:p>
        </p:txBody>
      </p:sp>
      <p:sp>
        <p:nvSpPr>
          <p:cNvPr id="48132" name="Content Placeholder 4"/>
          <p:cNvSpPr>
            <a:spLocks noGrp="1"/>
          </p:cNvSpPr>
          <p:nvPr>
            <p:ph sz="quarter" idx="2"/>
          </p:nvPr>
        </p:nvSpPr>
        <p:spPr>
          <a:xfrm>
            <a:off x="2133600" y="4495800"/>
            <a:ext cx="8305800" cy="152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 smtClean="0"/>
              <a:t>l </a:t>
            </a:r>
            <a:r>
              <a:rPr lang="en-US" altLang="en-US" dirty="0" smtClean="0"/>
              <a:t>= constant between 0 and 1, reflects the “</a:t>
            </a:r>
            <a:r>
              <a:rPr lang="en-US" altLang="en-US" b="1" dirty="0" smtClean="0"/>
              <a:t>learning rate</a:t>
            </a:r>
            <a:r>
              <a:rPr lang="en-US" altLang="en-US" dirty="0" smtClean="0"/>
              <a:t>” or “</a:t>
            </a:r>
            <a:r>
              <a:rPr lang="en-US" altLang="en-US" b="1" dirty="0" smtClean="0"/>
              <a:t>weight decay parameter</a:t>
            </a:r>
            <a:r>
              <a:rPr lang="en-US" altLang="en-US" dirty="0" smtClean="0"/>
              <a:t>”</a:t>
            </a: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>
            <p:extLst/>
          </p:nvPr>
        </p:nvGraphicFramePr>
        <p:xfrm>
          <a:off x="0" y="2057400"/>
          <a:ext cx="111839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4118854" imgH="703034" progId="Word.Document.12">
                  <p:embed/>
                </p:oleObj>
              </mc:Choice>
              <mc:Fallback>
                <p:oleObj name="Document" r:id="rId4" imgW="4118854" imgH="703034" progId="Word.Document.12">
                  <p:embed/>
                  <p:pic>
                    <p:nvPicPr>
                      <p:cNvPr id="481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111839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6705600" y="25908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81800" y="3505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48400" y="25908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324600" y="3505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05400" y="25908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81600" y="3505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33800" y="25908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10000" y="3505200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328061" y="34800"/>
            <a:ext cx="1152063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Problem 11.1 – Credit Card Use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99450" y="1039034"/>
            <a:ext cx="11993100" cy="104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(a) Consider the following hypothetical bank data on consumers’ use of credit card credit facilities in Table 11.8. Create a small worksheet in Excel, like that used in Example 1, to illustrate one pass through a simple neural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BB124-D5E4-4FD6-9DEC-E466B7A9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994" y="2582778"/>
            <a:ext cx="6815312" cy="4269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328061" y="34800"/>
            <a:ext cx="1152063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Problem 11.1 – Credit Card Use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328061" y="1318166"/>
            <a:ext cx="11993100" cy="104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Neural Network structure: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8C25D-2902-436A-BE11-459E6EE2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78" y="2358189"/>
            <a:ext cx="9766009" cy="42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328061" y="34800"/>
            <a:ext cx="1152063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Problem 11.1 – Credit Card Use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14"/>
              <p:cNvSpPr txBox="1"/>
              <p:nvPr/>
            </p:nvSpPr>
            <p:spPr>
              <a:xfrm>
                <a:off x="343301" y="1020848"/>
                <a:ext cx="11993100" cy="1040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3000" dirty="0">
                    <a:solidFill>
                      <a:schemeClr val="dk1"/>
                    </a:solidFill>
                    <a:latin typeface="Calibri"/>
                    <a:cs typeface="Calibri"/>
                  </a:rPr>
                  <a:t>Assign random values to the weights(w) and bias(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US" sz="3000" dirty="0">
                    <a:solidFill>
                      <a:schemeClr val="dk1"/>
                    </a:solidFill>
                    <a:latin typeface="Calibri"/>
                    <a:cs typeface="Calibri"/>
                  </a:rPr>
                  <a:t>), pass the first observation through, with sigmoid function as activation function </a:t>
                </a:r>
              </a:p>
            </p:txBody>
          </p:sp>
        </mc:Choice>
        <mc:Fallback xmlns="">
          <p:sp>
            <p:nvSpPr>
              <p:cNvPr id="96" name="Google Shape;96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" y="1020848"/>
                <a:ext cx="11993100" cy="1040023"/>
              </a:xfrm>
              <a:prstGeom prst="rect">
                <a:avLst/>
              </a:prstGeom>
              <a:blipFill>
                <a:blip r:embed="rId3"/>
                <a:stretch>
                  <a:fillRect l="-1169" t="-2339" b="-198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0920554-4FA7-4783-A788-A8945732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568" y="2105025"/>
            <a:ext cx="90868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328061" y="-22951"/>
            <a:ext cx="1152063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Problem 11.1 – Credit Card Use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319E6-2D83-42A7-BD4D-B583DEED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803" y="2223161"/>
            <a:ext cx="5135608" cy="765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7C75FA-2BB4-4F67-8C70-FBCEA270F28C}"/>
                  </a:ext>
                </a:extLst>
              </p:cNvPr>
              <p:cNvSpPr/>
              <p:nvPr/>
            </p:nvSpPr>
            <p:spPr>
              <a:xfrm>
                <a:off x="6355882" y="3437296"/>
                <a:ext cx="6096000" cy="1932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𝑶𝒖𝒕𝒑𝒖𝒕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𝟕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e>
                                  </m:d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𝟒𝟑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𝟒𝟓</m:t>
                      </m:r>
                    </m:oMath>
                  </m:oMathPara>
                </a14:m>
                <a:endParaRPr lang="en-US" sz="1600" b="1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𝑶𝒖𝒕𝒑𝒖𝒕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𝟒𝟑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𝟗𝟗</m:t>
                      </m:r>
                    </m:oMath>
                  </m:oMathPara>
                </a14:m>
                <a:endParaRPr lang="en-US" sz="1600" b="1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𝑶𝒖𝒕𝒑𝒖𝒕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−((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𝟕</m:t>
                                  </m:r>
                                </m:e>
                              </m:d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𝟒𝟑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𝟖</m:t>
                      </m:r>
                    </m:oMath>
                  </m:oMathPara>
                </a14:m>
                <a:endParaRPr lang="en-US" sz="1600" b="1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7C75FA-2BB4-4F67-8C70-FBCEA270F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882" y="3437296"/>
                <a:ext cx="6096000" cy="1932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8DF583-7513-4CEC-8387-80EE916BAE4D}"/>
                  </a:ext>
                </a:extLst>
              </p:cNvPr>
              <p:cNvSpPr/>
              <p:nvPr/>
            </p:nvSpPr>
            <p:spPr>
              <a:xfrm>
                <a:off x="6512290" y="5369363"/>
                <a:ext cx="5778633" cy="569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𝑶𝒖𝒕𝒑𝒖𝒕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16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1600" b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𝟒𝟓</m:t>
                                  </m:r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16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𝟗𝟗</m:t>
                                  </m:r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16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16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𝟒𝟖𝟗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8DF583-7513-4CEC-8387-80EE916BA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0" y="5369363"/>
                <a:ext cx="5778633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96;p14">
                <a:extLst>
                  <a:ext uri="{FF2B5EF4-FFF2-40B4-BE49-F238E27FC236}">
                    <a16:creationId xmlns:a16="http://schemas.microsoft.com/office/drawing/2014/main" id="{6CC26699-398E-4772-BD72-CB8175A7E6EB}"/>
                  </a:ext>
                </a:extLst>
              </p:cNvPr>
              <p:cNvSpPr txBox="1"/>
              <p:nvPr/>
            </p:nvSpPr>
            <p:spPr>
              <a:xfrm>
                <a:off x="297823" y="927094"/>
                <a:ext cx="11993100" cy="1040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3000" dirty="0">
                    <a:solidFill>
                      <a:schemeClr val="dk1"/>
                    </a:solidFill>
                    <a:latin typeface="Calibri"/>
                    <a:cs typeface="Calibri"/>
                  </a:rPr>
                  <a:t>Assign random values to the weights(w) and bias(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US" sz="3000" dirty="0">
                    <a:solidFill>
                      <a:schemeClr val="dk1"/>
                    </a:solidFill>
                    <a:latin typeface="Calibri"/>
                    <a:cs typeface="Calibri"/>
                  </a:rPr>
                  <a:t>), pass the first observation through, with sigmoid function as activation function </a:t>
                </a:r>
              </a:p>
            </p:txBody>
          </p:sp>
        </mc:Choice>
        <mc:Fallback xmlns="">
          <p:sp>
            <p:nvSpPr>
              <p:cNvPr id="16" name="Google Shape;96;p14">
                <a:extLst>
                  <a:ext uri="{FF2B5EF4-FFF2-40B4-BE49-F238E27FC236}">
                    <a16:creationId xmlns:a16="http://schemas.microsoft.com/office/drawing/2014/main" id="{6CC26699-398E-4772-BD72-CB8175A7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3" y="927094"/>
                <a:ext cx="11993100" cy="1040023"/>
              </a:xfrm>
              <a:prstGeom prst="rect">
                <a:avLst/>
              </a:prstGeom>
              <a:blipFill>
                <a:blip r:embed="rId7"/>
                <a:stretch>
                  <a:fillRect l="-1220" t="-2339" b="-198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6D4282-C578-454B-86D6-E8D4763DC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58" y="2377440"/>
            <a:ext cx="6405031" cy="43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Problem 11.3 – Car Sales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266300" y="916529"/>
            <a:ext cx="11142000" cy="531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Consider the data on used cars with 1436 records and details on 38 attributes, including Price, Age, KM, HP, and other specifications. The goal is to predict the price of a used Toyota Corolla based on its specifications.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AD830B-05F2-4D78-B74E-815F4E708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13"/>
          <a:stretch/>
        </p:blipFill>
        <p:spPr>
          <a:xfrm>
            <a:off x="2703575" y="3122394"/>
            <a:ext cx="6267450" cy="2819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963</Words>
  <Application>Microsoft Office PowerPoint</Application>
  <PresentationFormat>Widescreen</PresentationFormat>
  <Paragraphs>103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DengXian</vt:lpstr>
      <vt:lpstr>Times New Roman</vt:lpstr>
      <vt:lpstr>Wingdings 2</vt:lpstr>
      <vt:lpstr>Office Theme</vt:lpstr>
      <vt:lpstr>Document</vt:lpstr>
      <vt:lpstr>DAT 500S Module 10 </vt:lpstr>
      <vt:lpstr>Module 10 – Neural Network</vt:lpstr>
      <vt:lpstr>Module 10 – Neural Network</vt:lpstr>
      <vt:lpstr>Module 10 – Neural Network</vt:lpstr>
      <vt:lpstr>Quiz: Problem 11.1 – Credit Card Use</vt:lpstr>
      <vt:lpstr>Quiz: Problem 11.1 – Credit Card Use</vt:lpstr>
      <vt:lpstr>Quiz: Problem 11.1 – Credit Card Use</vt:lpstr>
      <vt:lpstr>Quiz: Problem 11.1 – Credit Card Use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  <vt:lpstr>Group Assignment: Problem 11.3 – Car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500S Week 2</dc:title>
  <dc:creator>Durai Sundaramoorthi</dc:creator>
  <cp:lastModifiedBy>Sundaramoorthi, Durai</cp:lastModifiedBy>
  <cp:revision>169</cp:revision>
  <dcterms:modified xsi:type="dcterms:W3CDTF">2021-08-11T14:25:41Z</dcterms:modified>
</cp:coreProperties>
</file>