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8" r:id="rId2"/>
    <p:sldId id="259" r:id="rId3"/>
    <p:sldId id="260" r:id="rId4"/>
    <p:sldId id="263" r:id="rId5"/>
    <p:sldId id="262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6" r:id="rId22"/>
    <p:sldId id="281" r:id="rId23"/>
    <p:sldId id="287" r:id="rId24"/>
    <p:sldId id="288" r:id="rId25"/>
    <p:sldId id="289" r:id="rId26"/>
    <p:sldId id="290" r:id="rId27"/>
    <p:sldId id="291" r:id="rId28"/>
    <p:sldId id="29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0306" autoAdjust="0"/>
  </p:normalViewPr>
  <p:slideViewPr>
    <p:cSldViewPr>
      <p:cViewPr varScale="1">
        <p:scale>
          <a:sx n="90" d="100"/>
          <a:sy n="90" d="100"/>
        </p:scale>
        <p:origin x="28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95FCA4-4824-4170-8911-BADA14D8B64E}" type="datetimeFigureOut">
              <a:rPr lang="en-US"/>
              <a:pPr>
                <a:defRPr/>
              </a:pPr>
              <a:t>11/6/19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E34F9B8-8912-4DE7-B76F-F101C894A1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CF20D5-96EE-4E8E-A2DA-5B0254BF029B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3C2563-ADFC-40A0-9F19-A8F95D43E873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184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0A4C2F-9A91-406A-B496-344D8393F0ED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055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1569D3-950A-46DC-8DAE-51C4F7ECA1A1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316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233692-3154-4491-9B39-37CE645B31D6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0348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1D9271-155A-47A6-920A-76FBDB371C62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804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5404EE-424F-4E41-ADD8-A14A98675FE3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373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EF1F57-7513-46B8-B05F-70F33067847B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542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5DFAFF-0D98-4537-86B6-F3B9EABF8DE1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719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2F060E-EEAA-403D-9C13-C0C304F210AD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875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73A01B-5665-4295-BA45-0AFDDB19A263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99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565095-3B42-4619-8566-1F6A75626128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203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F519BE-0070-46F0-B6C3-AD643B64BC3D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772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42D7FD-3A84-4718-BAD5-12E71228B9CD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498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59A5CB-7447-4A38-89BA-C78052B3C716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6786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0EAE74-ADD7-4A04-A71C-B7322CDE6E61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015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CD72D1-D8C6-472C-B335-9C76FFEF6890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987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50DA84-A753-49DE-9E3A-AB4DA4507875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488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0CE097-E147-4B5C-A140-1122C734D6FE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541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5D3D70-A83F-4A07-B2E9-585F63CD6605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159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3343E1-D9D5-47B0-8276-A2D6509213C6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662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794358-1B1E-4A45-8BD0-57BCAF096DAA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331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524C10-1FBE-4DD9-9C6F-09893D95E7FB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39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B7097F-FF4B-4D70-B188-50082EA73AD5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18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79E5F5-D2C6-4DBB-ABFC-E06CF75238C1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59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2CCDCA-AD9B-4C83-8476-9E4FD7B2C18D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432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1CC460-920B-4ED1-B19C-FAF6FA3812BE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938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5E6D49-7825-42B0-965F-539C9F1B7B2C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25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13B6B-395E-4634-A596-7D91CCD99BAE}" type="datetimeFigureOut">
              <a:rPr lang="en-US"/>
              <a:pPr>
                <a:defRPr/>
              </a:pPr>
              <a:t>11/6/19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EF725-C3A1-4314-AE57-8E15920F7A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926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D26E1-5297-4E7E-9A6C-294E0405847C}" type="datetimeFigureOut">
              <a:rPr lang="en-US"/>
              <a:pPr>
                <a:defRPr/>
              </a:pPr>
              <a:t>11/6/19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A91F7-25A0-4964-A17C-43E40E9A01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27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EF6BE-19A3-4E4A-90FF-7DF201E4B34C}" type="datetimeFigureOut">
              <a:rPr lang="en-US"/>
              <a:pPr>
                <a:defRPr/>
              </a:pPr>
              <a:t>11/6/19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3E331-80EC-48AF-9B7E-3D472A2A3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28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8AB77-874F-4457-9BC4-A3C85F712577}" type="datetimeFigureOut">
              <a:rPr lang="en-US"/>
              <a:pPr>
                <a:defRPr/>
              </a:pPr>
              <a:t>11/6/19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F7C60-5440-439A-842E-4B2997730E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95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4A440-E17B-418A-A182-17763BE2A36D}" type="datetimeFigureOut">
              <a:rPr lang="en-US"/>
              <a:pPr>
                <a:defRPr/>
              </a:pPr>
              <a:t>11/6/19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A28DB-8AC0-46F8-88B5-06EBD81430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989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D21A5-6DC9-4529-B07C-EFA3E3E93281}" type="datetimeFigureOut">
              <a:rPr lang="en-US"/>
              <a:pPr>
                <a:defRPr/>
              </a:pPr>
              <a:t>11/6/19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64372-191A-423D-8E15-B19EFA17E8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89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485AF-AF0A-49B9-9905-8CA6A5F8AF4E}" type="datetimeFigureOut">
              <a:rPr lang="en-US"/>
              <a:pPr>
                <a:defRPr/>
              </a:pPr>
              <a:t>11/6/19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9C15A-CC3D-4501-AAF3-A3E8324667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68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C6CDD-0917-432E-AFFF-88807509D230}" type="datetimeFigureOut">
              <a:rPr lang="en-US"/>
              <a:pPr>
                <a:defRPr/>
              </a:pPr>
              <a:t>11/6/19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7AF8C-DACA-4CAF-B918-E980BD063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08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2B153-0C80-4640-B465-EE47AAC3EA58}" type="datetimeFigureOut">
              <a:rPr lang="en-US"/>
              <a:pPr>
                <a:defRPr/>
              </a:pPr>
              <a:t>11/6/19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B8A51-0913-42F9-8188-0195C8DC1E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59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7323A-4018-47F6-B49E-AE5130B40393}" type="datetimeFigureOut">
              <a:rPr lang="en-US"/>
              <a:pPr>
                <a:defRPr/>
              </a:pPr>
              <a:t>11/6/19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4B1C2-4140-4DF3-AAB7-3B99E6639C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26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BFE12-5A08-4669-B2D3-181079E421E8}" type="datetimeFigureOut">
              <a:rPr lang="en-US"/>
              <a:pPr>
                <a:defRPr/>
              </a:pPr>
              <a:t>11/6/19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F715D-93F1-4AA9-A43C-DF1B2416FC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57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A306BE-2C39-45EE-9001-7F00E6CD9C7A}" type="datetimeFigureOut">
              <a:rPr lang="en-US"/>
              <a:pPr>
                <a:defRPr/>
              </a:pPr>
              <a:t>11/6/19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D5F919D1-5CA3-4B88-A103-DD12673938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5" r:id="rId2"/>
    <p:sldLayoutId id="2147483763" r:id="rId3"/>
    <p:sldLayoutId id="2147483756" r:id="rId4"/>
    <p:sldLayoutId id="2147483757" r:id="rId5"/>
    <p:sldLayoutId id="2147483758" r:id="rId6"/>
    <p:sldLayoutId id="2147483759" r:id="rId7"/>
    <p:sldLayoutId id="2147483764" r:id="rId8"/>
    <p:sldLayoutId id="2147483765" r:id="rId9"/>
    <p:sldLayoutId id="2147483760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10.1a: Basic Idea	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dirty="0"/>
              <a:t>Combine input information in a </a:t>
            </a:r>
            <a:r>
              <a:rPr lang="en-US" altLang="en-US" b="1" dirty="0"/>
              <a:t>complex &amp; flexible </a:t>
            </a:r>
            <a:r>
              <a:rPr lang="en-US" altLang="en-US" dirty="0"/>
              <a:t>neural net “model”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Model “</a:t>
            </a:r>
            <a:r>
              <a:rPr lang="en-US" altLang="en-US" b="1" dirty="0"/>
              <a:t>coefficients</a:t>
            </a:r>
            <a:r>
              <a:rPr lang="en-US" altLang="en-US" dirty="0"/>
              <a:t>” are continually </a:t>
            </a:r>
            <a:r>
              <a:rPr lang="en-US" altLang="en-US" b="1" dirty="0"/>
              <a:t>tweaked</a:t>
            </a:r>
            <a:r>
              <a:rPr lang="en-US" altLang="en-US" dirty="0"/>
              <a:t> in an iterative process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 network’s </a:t>
            </a:r>
            <a:r>
              <a:rPr lang="en-US" altLang="en-US" b="1" dirty="0"/>
              <a:t>interim performance</a:t>
            </a:r>
            <a:r>
              <a:rPr lang="en-US" altLang="en-US" dirty="0"/>
              <a:t> in classification and prediction informs successive </a:t>
            </a:r>
            <a:r>
              <a:rPr lang="en-US" altLang="en-US" b="1" dirty="0"/>
              <a:t>tweaks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 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10.5a: Output of Node 3, if</a:t>
            </a:r>
            <a:r>
              <a:rPr lang="en-US" altLang="en-US" sz="3200" i="1" dirty="0"/>
              <a:t> g</a:t>
            </a:r>
            <a:r>
              <a:rPr lang="en-US" altLang="en-US" sz="3200" dirty="0"/>
              <a:t> is a Logistic Function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727075" y="4343400"/>
          <a:ext cx="76898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4" imgW="3203553" imgH="475745" progId="">
                  <p:embed/>
                </p:oleObj>
              </mc:Choice>
              <mc:Fallback>
                <p:oleObj name="Document" r:id="rId4" imgW="3203553" imgH="475745" progId="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4343400"/>
                        <a:ext cx="76898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8"/>
          <p:cNvGraphicFramePr>
            <a:graphicFrameLocks noChangeAspect="1"/>
          </p:cNvGraphicFramePr>
          <p:nvPr/>
        </p:nvGraphicFramePr>
        <p:xfrm>
          <a:off x="304800" y="2209800"/>
          <a:ext cx="7534275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Document" r:id="rId6" imgW="3203553" imgH="628573" progId="">
                  <p:embed/>
                </p:oleObj>
              </mc:Choice>
              <mc:Fallback>
                <p:oleObj name="Document" r:id="rId6" imgW="3203553" imgH="628573" progId="">
                  <p:embed/>
                  <p:pic>
                    <p:nvPicPr>
                      <p:cNvPr id="2970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09800"/>
                        <a:ext cx="7534275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3733800" y="1417638"/>
            <a:ext cx="2057400" cy="13255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038600" y="31242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86200" y="51054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257800" y="3154362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699000" y="51054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943600" y="51054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664200" y="32004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05400" y="5151438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50000" y="5151438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708400" y="3200400"/>
            <a:ext cx="25400" cy="1096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458075" y="4419600"/>
            <a:ext cx="762000" cy="685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5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6375"/>
            <a:ext cx="8391525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en-US" dirty="0"/>
              <a:t>10.6a: The output node</a:t>
            </a:r>
          </a:p>
        </p:txBody>
      </p:sp>
      <p:sp>
        <p:nvSpPr>
          <p:cNvPr id="5" name="Oval 4"/>
          <p:cNvSpPr/>
          <p:nvPr/>
        </p:nvSpPr>
        <p:spPr>
          <a:xfrm>
            <a:off x="7696200" y="3352800"/>
            <a:ext cx="6096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3886200"/>
            <a:ext cx="6096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8200" y="2743200"/>
            <a:ext cx="6096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953000" y="2743200"/>
            <a:ext cx="152400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57800" y="36957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257800" y="3733802"/>
            <a:ext cx="1257300" cy="800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75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10.6a: Output Layer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543800" cy="1828800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dirty="0"/>
              <a:t>Use same function used in the hidden layer, i.e. a </a:t>
            </a:r>
            <a:r>
              <a:rPr lang="en-US" b="1" dirty="0"/>
              <a:t>function </a:t>
            </a:r>
            <a:r>
              <a:rPr lang="en-US" b="1" i="1" dirty="0"/>
              <a:t>g</a:t>
            </a:r>
            <a:r>
              <a:rPr lang="en-US" dirty="0"/>
              <a:t> of the </a:t>
            </a:r>
            <a:r>
              <a:rPr lang="en-US" b="1" dirty="0"/>
              <a:t>weighted average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1748" name="Content Placeholder 3"/>
          <p:cNvSpPr>
            <a:spLocks noGrp="1"/>
          </p:cNvSpPr>
          <p:nvPr>
            <p:ph sz="quarter" idx="2"/>
          </p:nvPr>
        </p:nvSpPr>
        <p:spPr>
          <a:xfrm>
            <a:off x="822325" y="3429000"/>
            <a:ext cx="7940675" cy="3048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</a:t>
            </a:r>
          </a:p>
        </p:txBody>
      </p:sp>
      <p:graphicFrame>
        <p:nvGraphicFramePr>
          <p:cNvPr id="31749" name="Object 2"/>
          <p:cNvGraphicFramePr>
            <a:graphicFrameLocks noChangeAspect="1"/>
          </p:cNvGraphicFramePr>
          <p:nvPr/>
        </p:nvGraphicFramePr>
        <p:xfrm>
          <a:off x="287338" y="4371975"/>
          <a:ext cx="83232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4" imgW="4118854" imgH="475745" progId="">
                  <p:embed/>
                </p:oleObj>
              </mc:Choice>
              <mc:Fallback>
                <p:oleObj name="Document" r:id="rId4" imgW="4118854" imgH="475745" progId="">
                  <p:embed/>
                  <p:pic>
                    <p:nvPicPr>
                      <p:cNvPr id="3174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4371975"/>
                        <a:ext cx="832326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2913063" y="504698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657600" y="50673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324600" y="50673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876800" y="504698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191000" y="504952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858000" y="504952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410200" y="50292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848600" y="4343400"/>
            <a:ext cx="8382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3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10.6a: Mapping the output to a classification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667000"/>
            <a:ext cx="7772400" cy="33528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dirty="0"/>
              <a:t>Output = 0.506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If cutoff for a “1” is 0.5, then we classify as “1”</a:t>
            </a:r>
          </a:p>
        </p:txBody>
      </p:sp>
    </p:spTree>
    <p:extLst>
      <p:ext uri="{BB962C8B-B14F-4D97-AF65-F5344CB8AC3E}">
        <p14:creationId xmlns:p14="http://schemas.microsoft.com/office/powerpoint/2010/main" val="318424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10.7a: Relation to Linear Regression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620000" cy="15240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* No Hidden Layer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* One Output Node</a:t>
            </a:r>
          </a:p>
          <a:p>
            <a:pPr marL="0" indent="0" eaLnBrk="1" hangingPunct="1">
              <a:buNone/>
            </a:pPr>
            <a:r>
              <a:rPr lang="en-US" altLang="en-US" dirty="0"/>
              <a:t>* Activation Function – Identity Function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en-US" dirty="0"/>
          </a:p>
        </p:txBody>
      </p:sp>
      <p:graphicFrame>
        <p:nvGraphicFramePr>
          <p:cNvPr id="37892" name="Object 2"/>
          <p:cNvGraphicFramePr>
            <a:graphicFrameLocks noChangeAspect="1"/>
          </p:cNvGraphicFramePr>
          <p:nvPr/>
        </p:nvGraphicFramePr>
        <p:xfrm>
          <a:off x="-609600" y="3429000"/>
          <a:ext cx="998696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4" imgW="4118854" imgH="628573" progId="">
                  <p:embed/>
                </p:oleObj>
              </mc:Choice>
              <mc:Fallback>
                <p:oleObj name="Document" r:id="rId4" imgW="4118854" imgH="628573" progId="">
                  <p:embed/>
                  <p:pic>
                    <p:nvPicPr>
                      <p:cNvPr id="3789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09600" y="3429000"/>
                        <a:ext cx="998696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3810000" y="4267200"/>
            <a:ext cx="7620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029200" y="4267200"/>
            <a:ext cx="7620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0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10.8a: Preprocessing Steps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Scale variables </a:t>
            </a:r>
            <a:r>
              <a:rPr lang="en-US" altLang="en-US" dirty="0"/>
              <a:t>to 0-1</a:t>
            </a:r>
          </a:p>
          <a:p>
            <a:pPr eaLnBrk="1" hangingPunct="1"/>
            <a:r>
              <a:rPr lang="en-US" altLang="en-US" b="1" dirty="0"/>
              <a:t>Categorical Predictors</a:t>
            </a:r>
          </a:p>
          <a:p>
            <a:pPr lvl="1" eaLnBrk="1" hangingPunct="1"/>
            <a:r>
              <a:rPr lang="en-US" altLang="en-US" dirty="0"/>
              <a:t>Create </a:t>
            </a:r>
            <a:r>
              <a:rPr lang="en-US" altLang="en-US" b="1" dirty="0"/>
              <a:t>dummy variables</a:t>
            </a:r>
          </a:p>
          <a:p>
            <a:pPr lvl="1" eaLnBrk="1" hangingPunct="1"/>
            <a:r>
              <a:rPr lang="en-US" altLang="en-US" dirty="0"/>
              <a:t>If </a:t>
            </a:r>
            <a:r>
              <a:rPr lang="en-US" altLang="en-US" b="1" dirty="0"/>
              <a:t>equidistant categories</a:t>
            </a:r>
            <a:r>
              <a:rPr lang="en-US" altLang="en-US" dirty="0"/>
              <a:t>, map to equidistant interval points in 0-1 range</a:t>
            </a:r>
          </a:p>
          <a:p>
            <a:pPr eaLnBrk="1" hangingPunct="1"/>
            <a:r>
              <a:rPr lang="en-US" altLang="en-US" dirty="0"/>
              <a:t>Transform (e.g., log) </a:t>
            </a:r>
            <a:r>
              <a:rPr lang="en-US" altLang="en-US" b="1" dirty="0"/>
              <a:t>skewed variables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249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10.9a: </a:t>
            </a:r>
            <a:br>
              <a:rPr lang="en-US" altLang="en-US" dirty="0"/>
            </a:br>
            <a:r>
              <a:rPr lang="en-US" altLang="en-US" dirty="0"/>
              <a:t>Initial Pass Through Network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dirty="0"/>
              <a:t>Goal: </a:t>
            </a:r>
            <a:r>
              <a:rPr lang="en-US" altLang="en-US" dirty="0"/>
              <a:t>Find </a:t>
            </a:r>
            <a:r>
              <a:rPr lang="en-US" altLang="en-US" b="1" dirty="0"/>
              <a:t>weights that yield best predictions</a:t>
            </a:r>
          </a:p>
          <a:p>
            <a:pPr eaLnBrk="1" hangingPunct="1"/>
            <a:r>
              <a:rPr lang="en-US" altLang="en-US" dirty="0"/>
              <a:t>The process we described before is repeated for all records</a:t>
            </a:r>
          </a:p>
          <a:p>
            <a:pPr eaLnBrk="1" hangingPunct="1"/>
            <a:r>
              <a:rPr lang="en-US" altLang="en-US" dirty="0"/>
              <a:t>At each record, </a:t>
            </a:r>
            <a:r>
              <a:rPr lang="en-US" altLang="en-US" b="1" dirty="0"/>
              <a:t>compare</a:t>
            </a:r>
            <a:r>
              <a:rPr lang="en-US" altLang="en-US" dirty="0"/>
              <a:t> </a:t>
            </a:r>
            <a:r>
              <a:rPr lang="en-US" altLang="en-US" b="1" dirty="0"/>
              <a:t>prediction to actual</a:t>
            </a:r>
          </a:p>
          <a:p>
            <a:pPr eaLnBrk="1" hangingPunct="1"/>
            <a:r>
              <a:rPr lang="en-US" altLang="en-US" dirty="0"/>
              <a:t>Difference is the </a:t>
            </a:r>
            <a:r>
              <a:rPr lang="en-US" altLang="en-US" b="1" dirty="0"/>
              <a:t>error</a:t>
            </a:r>
            <a:r>
              <a:rPr lang="en-US" altLang="en-US" dirty="0"/>
              <a:t> for the output node</a:t>
            </a:r>
          </a:p>
          <a:p>
            <a:pPr eaLnBrk="1" hangingPunct="1"/>
            <a:r>
              <a:rPr lang="en-US" altLang="en-US" b="1" dirty="0"/>
              <a:t>Error is propagated back</a:t>
            </a:r>
            <a:r>
              <a:rPr lang="en-US" altLang="en-US" dirty="0"/>
              <a:t> to the architecture to </a:t>
            </a:r>
            <a:r>
              <a:rPr lang="en-US" altLang="en-US" b="1" dirty="0"/>
              <a:t>update the weights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780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10.9a: </a:t>
            </a:r>
            <a:br>
              <a:rPr lang="en-US" altLang="en-US" dirty="0"/>
            </a:br>
            <a:r>
              <a:rPr lang="en-US" altLang="en-US" dirty="0"/>
              <a:t>Back Propagation (“back-prop”)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2057400"/>
            <a:ext cx="7772400" cy="3352800"/>
          </a:xfrm>
        </p:spPr>
        <p:txBody>
          <a:bodyPr/>
          <a:lstStyle/>
          <a:p>
            <a:pPr marL="0" indent="0" eaLnBrk="1" hangingPunct="1"/>
            <a:r>
              <a:rPr lang="en-US" altLang="en-US" dirty="0"/>
              <a:t>  Output from output node k:</a:t>
            </a:r>
          </a:p>
          <a:p>
            <a:pPr marL="0" indent="0" eaLnBrk="1" hangingPunct="1"/>
            <a:r>
              <a:rPr lang="en-US" altLang="en-US" dirty="0"/>
              <a:t>  Error associated with that node: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  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Note: this is like </a:t>
            </a:r>
            <a:r>
              <a:rPr lang="en-US" altLang="en-US" b="1" dirty="0"/>
              <a:t>ordinary error</a:t>
            </a:r>
            <a:r>
              <a:rPr lang="en-US" altLang="en-US" dirty="0"/>
              <a:t>, </a:t>
            </a:r>
            <a:r>
              <a:rPr lang="en-US" altLang="en-US" b="1" dirty="0"/>
              <a:t>multiplied by a correction factor</a:t>
            </a:r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1524000" y="2046288"/>
          <a:ext cx="800417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ocument" r:id="rId4" imgW="4118854" imgH="315006" progId="">
                  <p:embed/>
                </p:oleObj>
              </mc:Choice>
              <mc:Fallback>
                <p:oleObj name="Document" r:id="rId4" imgW="4118854" imgH="315006" progId="">
                  <p:embed/>
                  <p:pic>
                    <p:nvPicPr>
                      <p:cNvPr id="460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46288"/>
                        <a:ext cx="800417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3"/>
          <p:cNvGraphicFramePr>
            <a:graphicFrameLocks noChangeAspect="1"/>
          </p:cNvGraphicFramePr>
          <p:nvPr/>
        </p:nvGraphicFramePr>
        <p:xfrm>
          <a:off x="-1295400" y="3276600"/>
          <a:ext cx="104394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ocument" r:id="rId6" imgW="4118854" imgH="315006" progId="">
                  <p:embed/>
                </p:oleObj>
              </mc:Choice>
              <mc:Fallback>
                <p:oleObj name="Document" r:id="rId6" imgW="4118854" imgH="315006" progId="">
                  <p:embed/>
                  <p:pic>
                    <p:nvPicPr>
                      <p:cNvPr id="4608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95400" y="3276600"/>
                        <a:ext cx="104394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5334000" y="3810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800600" y="4139786"/>
            <a:ext cx="1219200" cy="3099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Error</a:t>
            </a:r>
          </a:p>
        </p:txBody>
      </p:sp>
      <p:sp>
        <p:nvSpPr>
          <p:cNvPr id="5" name="Oval 4"/>
          <p:cNvSpPr/>
          <p:nvPr/>
        </p:nvSpPr>
        <p:spPr>
          <a:xfrm>
            <a:off x="4724400" y="3200400"/>
            <a:ext cx="1219200" cy="6096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810000" y="3810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971800" y="4114800"/>
            <a:ext cx="1676400" cy="381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Multiplier</a:t>
            </a:r>
          </a:p>
        </p:txBody>
      </p:sp>
      <p:sp>
        <p:nvSpPr>
          <p:cNvPr id="13" name="Oval 12"/>
          <p:cNvSpPr/>
          <p:nvPr/>
        </p:nvSpPr>
        <p:spPr>
          <a:xfrm>
            <a:off x="2971800" y="3200400"/>
            <a:ext cx="1752600" cy="6096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3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10.9a: </a:t>
            </a:r>
            <a:br>
              <a:rPr lang="en-US" altLang="en-US" dirty="0"/>
            </a:br>
            <a:r>
              <a:rPr lang="en-US" altLang="en-US" dirty="0"/>
              <a:t>Error is Used to </a:t>
            </a:r>
            <a:r>
              <a:rPr lang="en-US" altLang="en-US" b="1" dirty="0"/>
              <a:t>Update Weights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675" cy="4572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48132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4495800"/>
            <a:ext cx="8305800" cy="15240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i="1" dirty="0"/>
              <a:t>l </a:t>
            </a:r>
            <a:r>
              <a:rPr lang="en-US" altLang="en-US" dirty="0"/>
              <a:t>= constant between 0 and 1, reflects the “</a:t>
            </a:r>
            <a:r>
              <a:rPr lang="en-US" altLang="en-US" b="1" dirty="0"/>
              <a:t>learning rate</a:t>
            </a:r>
            <a:r>
              <a:rPr lang="en-US" altLang="en-US" dirty="0"/>
              <a:t>” or “</a:t>
            </a:r>
            <a:r>
              <a:rPr lang="en-US" altLang="en-US" b="1" dirty="0"/>
              <a:t>weight decay parameter</a:t>
            </a:r>
            <a:r>
              <a:rPr lang="en-US" altLang="en-US" dirty="0"/>
              <a:t>”</a:t>
            </a:r>
          </a:p>
        </p:txBody>
      </p:sp>
      <p:graphicFrame>
        <p:nvGraphicFramePr>
          <p:cNvPr id="481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915019"/>
              </p:ext>
            </p:extLst>
          </p:nvPr>
        </p:nvGraphicFramePr>
        <p:xfrm>
          <a:off x="-1524000" y="1981200"/>
          <a:ext cx="111839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4" imgW="4118854" imgH="703034" progId="Word.Document.12">
                  <p:embed/>
                </p:oleObj>
              </mc:Choice>
              <mc:Fallback>
                <p:oleObj name="Document" r:id="rId4" imgW="4118854" imgH="703034" progId="Word.Document.12">
                  <p:embed/>
                  <p:pic>
                    <p:nvPicPr>
                      <p:cNvPr id="4813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0" y="1981200"/>
                        <a:ext cx="11183938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5181600" y="25908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257800" y="35052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724400" y="25908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00600" y="35052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581400" y="25908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657600" y="35052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09800" y="25908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86000" y="35052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87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10.10a: Case Updating</a:t>
            </a:r>
          </a:p>
        </p:txBody>
      </p:sp>
      <p:sp>
        <p:nvSpPr>
          <p:cNvPr id="50179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Weights are updated </a:t>
            </a:r>
            <a:r>
              <a:rPr lang="en-US" altLang="en-US" b="1" dirty="0"/>
              <a:t>after each record </a:t>
            </a:r>
            <a:r>
              <a:rPr lang="en-US" altLang="en-US" dirty="0"/>
              <a:t>is run through the network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Completion of all records through the network is one </a:t>
            </a:r>
            <a:r>
              <a:rPr lang="en-US" altLang="en-US" b="1" i="1" dirty="0"/>
              <a:t>epoch</a:t>
            </a:r>
            <a:r>
              <a:rPr lang="en-US" altLang="en-US" dirty="0"/>
              <a:t> (also called </a:t>
            </a:r>
            <a:r>
              <a:rPr lang="en-US" altLang="en-US" b="1" i="1" dirty="0"/>
              <a:t>sweep</a:t>
            </a:r>
            <a:r>
              <a:rPr lang="en-US" altLang="en-US" b="1" dirty="0"/>
              <a:t> or </a:t>
            </a:r>
            <a:r>
              <a:rPr lang="en-US" altLang="en-US" b="1" i="1" dirty="0"/>
              <a:t>iteration</a:t>
            </a:r>
            <a:r>
              <a:rPr lang="en-US" altLang="en-US" dirty="0"/>
              <a:t>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After one epoch </a:t>
            </a:r>
            <a:r>
              <a:rPr lang="en-US" altLang="en-US" dirty="0"/>
              <a:t>is completed, </a:t>
            </a:r>
            <a:r>
              <a:rPr lang="en-US" altLang="en-US" b="1" dirty="0"/>
              <a:t>return to first record </a:t>
            </a:r>
            <a:r>
              <a:rPr lang="en-US" altLang="en-US" dirty="0"/>
              <a:t>and </a:t>
            </a:r>
            <a:r>
              <a:rPr lang="en-US" altLang="en-US" b="1" dirty="0"/>
              <a:t>repeat the process</a:t>
            </a:r>
          </a:p>
        </p:txBody>
      </p:sp>
    </p:spTree>
    <p:extLst>
      <p:ext uri="{BB962C8B-B14F-4D97-AF65-F5344CB8AC3E}">
        <p14:creationId xmlns:p14="http://schemas.microsoft.com/office/powerpoint/2010/main" val="261566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10.2a: Network Structure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Multiple layers</a:t>
            </a:r>
          </a:p>
          <a:p>
            <a:pPr lvl="1" eaLnBrk="1" hangingPunct="1"/>
            <a:r>
              <a:rPr lang="en-US" altLang="en-US" dirty="0"/>
              <a:t>Input layer (data get fed)</a:t>
            </a:r>
          </a:p>
          <a:p>
            <a:pPr lvl="1" eaLnBrk="1" hangingPunct="1"/>
            <a:r>
              <a:rPr lang="en-US" altLang="en-US" dirty="0"/>
              <a:t>Hidden layers </a:t>
            </a:r>
          </a:p>
          <a:p>
            <a:pPr lvl="1" eaLnBrk="1" hangingPunct="1"/>
            <a:r>
              <a:rPr lang="en-US" altLang="en-US" dirty="0"/>
              <a:t>Output layer </a:t>
            </a:r>
          </a:p>
          <a:p>
            <a:pPr eaLnBrk="1" hangingPunct="1"/>
            <a:r>
              <a:rPr lang="en-US" altLang="en-US" dirty="0"/>
              <a:t>Nodes</a:t>
            </a:r>
          </a:p>
          <a:p>
            <a:pPr eaLnBrk="1" hangingPunct="1"/>
            <a:r>
              <a:rPr lang="en-US" altLang="en-US" dirty="0"/>
              <a:t>Weights (like coefficients, subject to iterative adjustment)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323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10.10a: Batch Updating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All records</a:t>
            </a:r>
            <a:r>
              <a:rPr lang="en-US" altLang="en-US" dirty="0"/>
              <a:t> in the training set are fed to the network before updating takes place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 this case, the error used for updating is the </a:t>
            </a:r>
            <a:r>
              <a:rPr lang="en-US" altLang="en-US" b="1" dirty="0"/>
              <a:t>Average of all errors</a:t>
            </a:r>
            <a:r>
              <a:rPr lang="en-US" altLang="en-US" dirty="0"/>
              <a:t> from all records</a:t>
            </a:r>
          </a:p>
        </p:txBody>
      </p:sp>
    </p:spTree>
    <p:extLst>
      <p:ext uri="{BB962C8B-B14F-4D97-AF65-F5344CB8AC3E}">
        <p14:creationId xmlns:p14="http://schemas.microsoft.com/office/powerpoint/2010/main" val="12558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10.10a: Why It Works</a:t>
            </a:r>
          </a:p>
        </p:txBody>
      </p:sp>
      <p:sp>
        <p:nvSpPr>
          <p:cNvPr id="5427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Big errors </a:t>
            </a:r>
            <a:r>
              <a:rPr lang="en-US" altLang="en-US" dirty="0"/>
              <a:t>lead to </a:t>
            </a:r>
            <a:r>
              <a:rPr lang="en-US" altLang="en-US" b="1" dirty="0"/>
              <a:t>big changes </a:t>
            </a:r>
            <a:r>
              <a:rPr lang="en-US" altLang="en-US" dirty="0"/>
              <a:t>in weights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Small errors </a:t>
            </a:r>
            <a:r>
              <a:rPr lang="en-US" altLang="en-US" dirty="0"/>
              <a:t>leave weights </a:t>
            </a:r>
            <a:r>
              <a:rPr lang="en-US" altLang="en-US" b="1" dirty="0"/>
              <a:t>relatively unchanged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Over thousands of updates, a given weight keeps changing until the error associated with that weight is negligible, at which point weights change little</a:t>
            </a:r>
          </a:p>
        </p:txBody>
      </p:sp>
    </p:spTree>
    <p:extLst>
      <p:ext uri="{BB962C8B-B14F-4D97-AF65-F5344CB8AC3E}">
        <p14:creationId xmlns:p14="http://schemas.microsoft.com/office/powerpoint/2010/main" val="45458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10.11a: </a:t>
            </a:r>
            <a:br>
              <a:rPr lang="en-US" altLang="en-US" sz="3600" dirty="0"/>
            </a:br>
            <a:r>
              <a:rPr lang="en-US" altLang="en-US" sz="3600" dirty="0"/>
              <a:t>Common Criteria to Stop the Updating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When </a:t>
            </a:r>
            <a:r>
              <a:rPr lang="en-US" altLang="en-US" b="1" dirty="0"/>
              <a:t>weights change very little </a:t>
            </a:r>
            <a:r>
              <a:rPr lang="en-US" altLang="en-US" dirty="0"/>
              <a:t>from one iteration to the next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When the </a:t>
            </a:r>
            <a:r>
              <a:rPr lang="en-US" altLang="en-US" b="1" dirty="0"/>
              <a:t>misclassification rate/prediction accuracy </a:t>
            </a:r>
            <a:r>
              <a:rPr lang="en-US" altLang="en-US" dirty="0"/>
              <a:t>reaches a required threshold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When a </a:t>
            </a:r>
            <a:r>
              <a:rPr lang="en-US" altLang="en-US" b="1" dirty="0"/>
              <a:t>limit on runs </a:t>
            </a:r>
            <a:r>
              <a:rPr lang="en-US" altLang="en-US" dirty="0"/>
              <a:t>is reached</a:t>
            </a:r>
          </a:p>
        </p:txBody>
      </p:sp>
    </p:spTree>
    <p:extLst>
      <p:ext uri="{BB962C8B-B14F-4D97-AF65-F5344CB8AC3E}">
        <p14:creationId xmlns:p14="http://schemas.microsoft.com/office/powerpoint/2010/main" val="22643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10.11a: Avoiding Overfitting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With sufficient iterations, neural net can </a:t>
            </a:r>
            <a:r>
              <a:rPr lang="en-US" altLang="en-US" b="1" dirty="0"/>
              <a:t>easily </a:t>
            </a:r>
            <a:r>
              <a:rPr lang="en-US" altLang="en-US" b="1" dirty="0" err="1"/>
              <a:t>overfit</a:t>
            </a:r>
            <a:r>
              <a:rPr lang="en-US" altLang="en-US" b="1" dirty="0"/>
              <a:t> </a:t>
            </a:r>
            <a:r>
              <a:rPr lang="en-US" altLang="en-US" dirty="0"/>
              <a:t>the data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To avoid overfitting:</a:t>
            </a:r>
          </a:p>
          <a:p>
            <a:pPr marL="0" indent="0" eaLnBrk="1" hangingPunct="1"/>
            <a:r>
              <a:rPr lang="en-US" altLang="en-US" dirty="0"/>
              <a:t>  Track error in </a:t>
            </a:r>
            <a:r>
              <a:rPr lang="en-US" altLang="en-US" b="1" dirty="0"/>
              <a:t>validation</a:t>
            </a:r>
            <a:r>
              <a:rPr lang="en-US" altLang="en-US" dirty="0"/>
              <a:t> data</a:t>
            </a:r>
          </a:p>
          <a:p>
            <a:pPr marL="0" indent="0" eaLnBrk="1" hangingPunct="1"/>
            <a:r>
              <a:rPr lang="en-US" altLang="en-US" dirty="0"/>
              <a:t>  Limit </a:t>
            </a:r>
            <a:r>
              <a:rPr lang="en-US" altLang="en-US" b="1" dirty="0"/>
              <a:t>iterations</a:t>
            </a:r>
            <a:r>
              <a:rPr lang="en-US" altLang="en-US" dirty="0"/>
              <a:t> </a:t>
            </a:r>
          </a:p>
          <a:p>
            <a:pPr marL="0" indent="0" eaLnBrk="1" hangingPunct="1"/>
            <a:r>
              <a:rPr lang="en-US" altLang="en-US" dirty="0"/>
              <a:t>  </a:t>
            </a:r>
            <a:r>
              <a:rPr lang="en-US" altLang="en-US" b="1" dirty="0"/>
              <a:t>Limit complexity </a:t>
            </a:r>
            <a:r>
              <a:rPr lang="en-US" altLang="en-US" dirty="0"/>
              <a:t>of network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075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2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10.12a: </a:t>
            </a:r>
            <a:br>
              <a:rPr lang="en-US" altLang="en-US" dirty="0"/>
            </a:br>
            <a:r>
              <a:rPr lang="en-US" altLang="en-US" dirty="0"/>
              <a:t>Specify Network Architecture</a:t>
            </a:r>
          </a:p>
        </p:txBody>
      </p:sp>
      <p:sp>
        <p:nvSpPr>
          <p:cNvPr id="68611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772400" cy="4572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dirty="0"/>
              <a:t>Number of hidden layers</a:t>
            </a:r>
          </a:p>
          <a:p>
            <a:pPr lvl="1" eaLnBrk="1" hangingPunct="1"/>
            <a:r>
              <a:rPr lang="en-US" altLang="en-US" dirty="0"/>
              <a:t>Most popular – one hidden layer</a:t>
            </a:r>
          </a:p>
          <a:p>
            <a:pPr eaLnBrk="1" hangingPunct="1"/>
            <a:endParaRPr lang="en-US" altLang="en-US" sz="10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dirty="0"/>
              <a:t>Number of nodes in hidden layer(s)</a:t>
            </a:r>
          </a:p>
          <a:p>
            <a:pPr lvl="1" eaLnBrk="1" hangingPunct="1"/>
            <a:r>
              <a:rPr lang="en-US" altLang="en-US" dirty="0"/>
              <a:t>More nodes capture complexity, but increase chances of </a:t>
            </a:r>
            <a:r>
              <a:rPr lang="en-US" altLang="en-US" dirty="0" err="1"/>
              <a:t>overfit</a:t>
            </a:r>
            <a:endParaRPr lang="en-US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1000" b="1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dirty="0"/>
              <a:t>Number of output nodes</a:t>
            </a:r>
          </a:p>
          <a:p>
            <a:pPr lvl="1" eaLnBrk="1" hangingPunct="1"/>
            <a:r>
              <a:rPr lang="en-US" altLang="en-US" dirty="0"/>
              <a:t>For classification, one node per class (in binary case can also use one)</a:t>
            </a:r>
          </a:p>
          <a:p>
            <a:pPr lvl="1" eaLnBrk="1" hangingPunct="1"/>
            <a:r>
              <a:rPr lang="en-US" altLang="en-US" dirty="0"/>
              <a:t>For numerical prediction use one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785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10.12a: Network Architecture, cont.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dirty="0"/>
              <a:t>“Learning Rate”</a:t>
            </a:r>
            <a:r>
              <a:rPr lang="en-US" altLang="en-US" dirty="0"/>
              <a:t> (</a:t>
            </a:r>
            <a:r>
              <a:rPr lang="en-US" altLang="en-US" i="1" dirty="0"/>
              <a:t>l)</a:t>
            </a:r>
          </a:p>
          <a:p>
            <a:pPr lvl="1" eaLnBrk="1" hangingPunct="1"/>
            <a:r>
              <a:rPr lang="en-US" altLang="en-US" b="1" dirty="0"/>
              <a:t>Low values </a:t>
            </a:r>
            <a:r>
              <a:rPr lang="en-US" altLang="en-US" dirty="0"/>
              <a:t>“</a:t>
            </a:r>
            <a:r>
              <a:rPr lang="en-US" altLang="en-US" dirty="0" err="1"/>
              <a:t>downweight</a:t>
            </a:r>
            <a:r>
              <a:rPr lang="en-US" altLang="en-US" dirty="0"/>
              <a:t>” the new information from errors at each step. </a:t>
            </a:r>
            <a:r>
              <a:rPr lang="en-US" altLang="en-US" sz="2200" dirty="0"/>
              <a:t> </a:t>
            </a:r>
          </a:p>
          <a:p>
            <a:pPr lvl="1" eaLnBrk="1" hangingPunct="1"/>
            <a:r>
              <a:rPr lang="en-US" altLang="en-US" dirty="0"/>
              <a:t>This slows learning, but reduces the tendency to </a:t>
            </a:r>
            <a:r>
              <a:rPr lang="en-US" altLang="en-US" b="1" dirty="0"/>
              <a:t>move out of local structure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dirty="0"/>
              <a:t>“Momentum” </a:t>
            </a:r>
          </a:p>
          <a:p>
            <a:pPr lvl="1" eaLnBrk="1" hangingPunct="1"/>
            <a:r>
              <a:rPr lang="en-US" altLang="en-US" b="1" dirty="0"/>
              <a:t>High values </a:t>
            </a:r>
            <a:r>
              <a:rPr lang="en-US" altLang="en-US" dirty="0"/>
              <a:t>keep weights changing</a:t>
            </a:r>
          </a:p>
          <a:p>
            <a:pPr lvl="1" eaLnBrk="1" hangingPunct="1"/>
            <a:r>
              <a:rPr lang="en-US" altLang="en-US" dirty="0"/>
              <a:t>Moves out of local structures quickly</a:t>
            </a:r>
          </a:p>
        </p:txBody>
      </p:sp>
    </p:spTree>
    <p:extLst>
      <p:ext uri="{BB962C8B-B14F-4D97-AF65-F5344CB8AC3E}">
        <p14:creationId xmlns:p14="http://schemas.microsoft.com/office/powerpoint/2010/main" val="119092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10.13a: Advantages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9812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Good </a:t>
            </a:r>
            <a:r>
              <a:rPr lang="en-US" altLang="en-US" sz="2800" b="1" dirty="0"/>
              <a:t>predictive ability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Can capture </a:t>
            </a:r>
            <a:r>
              <a:rPr lang="en-US" altLang="en-US" sz="2800" b="1" dirty="0"/>
              <a:t>complex relationships 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No need to specify a model</a:t>
            </a:r>
          </a:p>
        </p:txBody>
      </p:sp>
    </p:spTree>
    <p:extLst>
      <p:ext uri="{BB962C8B-B14F-4D97-AF65-F5344CB8AC3E}">
        <p14:creationId xmlns:p14="http://schemas.microsoft.com/office/powerpoint/2010/main" val="351662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10.13a: Disadvantages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Considered a “</a:t>
            </a:r>
            <a:r>
              <a:rPr lang="en-US" altLang="en-US" b="1" dirty="0"/>
              <a:t>black box</a:t>
            </a:r>
            <a:r>
              <a:rPr lang="en-US" altLang="en-US" dirty="0"/>
              <a:t>” prediction machine, with no insight into relationships between predictors and outcome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No </a:t>
            </a:r>
            <a:r>
              <a:rPr lang="en-US" altLang="en-US" b="1" dirty="0"/>
              <a:t>variable-selection</a:t>
            </a:r>
            <a:r>
              <a:rPr lang="en-US" altLang="en-US" dirty="0"/>
              <a:t> mechanism, so you have to exercise care in selecting variables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Heavy </a:t>
            </a:r>
            <a:r>
              <a:rPr lang="en-US" altLang="en-US" b="1" dirty="0"/>
              <a:t>computational requirements </a:t>
            </a:r>
            <a:r>
              <a:rPr lang="en-US" altLang="en-US" dirty="0"/>
              <a:t>if there are many variables (additional variables dramatically increase the number of weights to calculate)</a:t>
            </a:r>
          </a:p>
        </p:txBody>
      </p:sp>
    </p:spTree>
    <p:extLst>
      <p:ext uri="{BB962C8B-B14F-4D97-AF65-F5344CB8AC3E}">
        <p14:creationId xmlns:p14="http://schemas.microsoft.com/office/powerpoint/2010/main" val="42270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10.13a: Summary</a:t>
            </a:r>
          </a:p>
        </p:txBody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Neural networks can be used for </a:t>
            </a:r>
            <a:r>
              <a:rPr lang="en-US" altLang="en-US" b="1" dirty="0"/>
              <a:t>classification and regression</a:t>
            </a:r>
          </a:p>
          <a:p>
            <a:pPr eaLnBrk="1" hangingPunct="1"/>
            <a:r>
              <a:rPr lang="en-US" altLang="en-US" dirty="0"/>
              <a:t>Can capture a very </a:t>
            </a:r>
            <a:r>
              <a:rPr lang="en-US" altLang="en-US" b="1" dirty="0"/>
              <a:t>flexible/complicated relationship </a:t>
            </a:r>
            <a:r>
              <a:rPr lang="en-US" altLang="en-US" dirty="0"/>
              <a:t>between the outcome and a set of predictors</a:t>
            </a:r>
          </a:p>
          <a:p>
            <a:pPr eaLnBrk="1" hangingPunct="1"/>
            <a:r>
              <a:rPr lang="en-US" altLang="en-US" dirty="0"/>
              <a:t>The network </a:t>
            </a:r>
            <a:r>
              <a:rPr lang="en-US" altLang="en-US" b="1" dirty="0"/>
              <a:t>“learns” and updates </a:t>
            </a:r>
            <a:r>
              <a:rPr lang="en-US" altLang="en-US" dirty="0"/>
              <a:t>its model iteratively as more data are fed into it</a:t>
            </a:r>
          </a:p>
          <a:p>
            <a:pPr eaLnBrk="1" hangingPunct="1"/>
            <a:r>
              <a:rPr lang="en-US" altLang="en-US" dirty="0"/>
              <a:t>Major danger: </a:t>
            </a:r>
            <a:r>
              <a:rPr lang="en-US" altLang="en-US" b="1" dirty="0"/>
              <a:t>overfitting</a:t>
            </a:r>
          </a:p>
          <a:p>
            <a:pPr eaLnBrk="1" hangingPunct="1"/>
            <a:r>
              <a:rPr lang="en-US" altLang="en-US" dirty="0"/>
              <a:t>Requires </a:t>
            </a:r>
            <a:r>
              <a:rPr lang="en-US" altLang="en-US" b="1" dirty="0"/>
              <a:t>large amounts of data</a:t>
            </a:r>
          </a:p>
          <a:p>
            <a:pPr eaLnBrk="1" hangingPunct="1"/>
            <a:r>
              <a:rPr lang="en-US" altLang="en-US" dirty="0"/>
              <a:t>Good </a:t>
            </a:r>
            <a:r>
              <a:rPr lang="en-US" altLang="en-US" b="1" dirty="0"/>
              <a:t>predictive performance</a:t>
            </a:r>
            <a:r>
              <a:rPr lang="en-US" altLang="en-US" dirty="0"/>
              <a:t>, yet “black box” in nature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292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10.2a: Schematic Diagram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619250"/>
            <a:ext cx="72199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609600" y="5638800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09600" y="4936958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15616" y="2796298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89547" y="2404186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9547" y="1922024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124200" y="1676400"/>
            <a:ext cx="2514600" cy="3581400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505200" y="5715000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53214" y="5029200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83907" y="3276600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653214" y="2001253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49203" y="2112524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649203" y="3276600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54342" y="5053775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010400" y="5524500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900110" y="3304674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10.3a: Example – Salt &amp; Fat Content in Cheese - Tiny Data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2357438"/>
            <a:ext cx="547528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762000" y="1524000"/>
            <a:ext cx="68580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Left Brace 3"/>
          <p:cNvSpPr/>
          <p:nvPr/>
        </p:nvSpPr>
        <p:spPr>
          <a:xfrm>
            <a:off x="1219200" y="2819400"/>
            <a:ext cx="381000" cy="19050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9600" y="4572000"/>
            <a:ext cx="1186319" cy="4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334000" y="2357438"/>
            <a:ext cx="1447800" cy="236696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95600" y="1671638"/>
            <a:ext cx="0" cy="614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43400" y="1743076"/>
            <a:ext cx="0" cy="614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15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10.3a: Example – Using fat &amp; salt content to predict consumer acceptance of cheese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666875"/>
            <a:ext cx="875347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1066800" y="2761630"/>
            <a:ext cx="586114" cy="33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66800" y="3828430"/>
            <a:ext cx="586114" cy="33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359857" y="1796082"/>
            <a:ext cx="1447800" cy="346171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657600" y="1796082"/>
            <a:ext cx="1447800" cy="376651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95999" y="1796082"/>
            <a:ext cx="2471737" cy="376651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276598" y="3096245"/>
            <a:ext cx="87946" cy="332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92363" y="3739639"/>
            <a:ext cx="266699" cy="256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33564" y="3406884"/>
            <a:ext cx="87946" cy="332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63101" y="4163664"/>
            <a:ext cx="87946" cy="332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39462" y="4343400"/>
            <a:ext cx="87946" cy="332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71037" y="4857440"/>
            <a:ext cx="87946" cy="332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11953" y="3429000"/>
            <a:ext cx="87946" cy="332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98456" y="4010992"/>
            <a:ext cx="87946" cy="332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56726" y="4496419"/>
            <a:ext cx="87946" cy="332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83435" y="2201336"/>
            <a:ext cx="586114" cy="33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65235" y="3103820"/>
            <a:ext cx="586114" cy="33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25712" y="4244974"/>
            <a:ext cx="586114" cy="33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52415" y="3103820"/>
            <a:ext cx="586114" cy="33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17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10.4a: The Input Layer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2357438"/>
            <a:ext cx="547528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438400" y="28956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10000" y="28956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75347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990600" y="33528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6800" y="3124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0.2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90600" y="44958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6800" y="4267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0.9</a:t>
            </a:r>
          </a:p>
        </p:txBody>
      </p:sp>
      <p:grpSp>
        <p:nvGrpSpPr>
          <p:cNvPr id="16" name="Group 15"/>
          <p:cNvGrpSpPr/>
          <p:nvPr/>
        </p:nvGrpSpPr>
        <p:grpSpPr>
          <a:xfrm rot="20913469">
            <a:off x="2133600" y="2971800"/>
            <a:ext cx="609600" cy="261610"/>
            <a:chOff x="2133600" y="2895600"/>
            <a:chExt cx="609600" cy="261610"/>
          </a:xfrm>
          <a:scene3d>
            <a:camera prst="orthographicFront"/>
            <a:lightRig rig="threePt" dir="t">
              <a:rot lat="0" lon="0" rev="0"/>
            </a:lightRig>
          </a:scene3d>
        </p:grpSpPr>
        <p:cxnSp>
          <p:nvCxnSpPr>
            <p:cNvPr id="18" name="Straight Arrow Connector 17"/>
            <p:cNvCxnSpPr/>
            <p:nvPr/>
          </p:nvCxnSpPr>
          <p:spPr>
            <a:xfrm>
              <a:off x="2133600" y="3124200"/>
              <a:ext cx="609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09800" y="2895600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B0F0"/>
                  </a:solidFill>
                </a:rPr>
                <a:t>0.2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 rot="1143125">
            <a:off x="2183797" y="3158588"/>
            <a:ext cx="609600" cy="261610"/>
            <a:chOff x="2133600" y="2895600"/>
            <a:chExt cx="609600" cy="261610"/>
          </a:xfrm>
          <a:scene3d>
            <a:camera prst="orthographicFront"/>
            <a:lightRig rig="threePt" dir="t">
              <a:rot lat="0" lon="0" rev="0"/>
            </a:lightRig>
          </a:scene3d>
        </p:grpSpPr>
        <p:cxnSp>
          <p:nvCxnSpPr>
            <p:cNvPr id="22" name="Straight Arrow Connector 21"/>
            <p:cNvCxnSpPr/>
            <p:nvPr/>
          </p:nvCxnSpPr>
          <p:spPr>
            <a:xfrm>
              <a:off x="2133600" y="3124200"/>
              <a:ext cx="609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09800" y="2895600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B0F0"/>
                  </a:solidFill>
                </a:rPr>
                <a:t>0.2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 rot="2638110">
            <a:off x="2164441" y="3292320"/>
            <a:ext cx="609600" cy="261610"/>
            <a:chOff x="2133600" y="2895600"/>
            <a:chExt cx="609600" cy="261610"/>
          </a:xfrm>
          <a:scene3d>
            <a:camera prst="orthographicFront"/>
            <a:lightRig rig="threePt" dir="t">
              <a:rot lat="0" lon="0" rev="0"/>
            </a:lightRig>
          </a:scene3d>
        </p:grpSpPr>
        <p:cxnSp>
          <p:nvCxnSpPr>
            <p:cNvPr id="26" name="Straight Arrow Connector 25"/>
            <p:cNvCxnSpPr/>
            <p:nvPr/>
          </p:nvCxnSpPr>
          <p:spPr>
            <a:xfrm>
              <a:off x="2133600" y="3124200"/>
              <a:ext cx="609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209800" y="2895600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B0F0"/>
                  </a:solidFill>
                </a:rPr>
                <a:t>0.2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 rot="20597247">
            <a:off x="2108859" y="4152063"/>
            <a:ext cx="609600" cy="261610"/>
            <a:chOff x="2133600" y="2895600"/>
            <a:chExt cx="609600" cy="261610"/>
          </a:xfrm>
          <a:scene3d>
            <a:camera prst="orthographicFront"/>
            <a:lightRig rig="threePt" dir="t">
              <a:rot lat="0" lon="0" rev="0"/>
            </a:lightRig>
          </a:scene3d>
        </p:grpSpPr>
        <p:cxnSp>
          <p:nvCxnSpPr>
            <p:cNvPr id="29" name="Straight Arrow Connector 28"/>
            <p:cNvCxnSpPr/>
            <p:nvPr/>
          </p:nvCxnSpPr>
          <p:spPr>
            <a:xfrm>
              <a:off x="2133600" y="3124200"/>
              <a:ext cx="609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209800" y="2895600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B0F0"/>
                  </a:solidFill>
                </a:rPr>
                <a:t>0.9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 rot="19075139">
            <a:off x="2031646" y="4012085"/>
            <a:ext cx="609600" cy="261610"/>
            <a:chOff x="2133600" y="2895600"/>
            <a:chExt cx="609600" cy="261610"/>
          </a:xfrm>
          <a:scene3d>
            <a:camera prst="orthographicFront"/>
            <a:lightRig rig="threePt" dir="t">
              <a:rot lat="0" lon="0" rev="0"/>
            </a:lightRig>
          </a:scene3d>
        </p:grpSpPr>
        <p:cxnSp>
          <p:nvCxnSpPr>
            <p:cNvPr id="32" name="Straight Arrow Connector 31"/>
            <p:cNvCxnSpPr/>
            <p:nvPr/>
          </p:nvCxnSpPr>
          <p:spPr>
            <a:xfrm>
              <a:off x="2133600" y="3124200"/>
              <a:ext cx="609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209800" y="2895600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B0F0"/>
                  </a:solidFill>
                </a:rPr>
                <a:t>0.9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 rot="1040791">
            <a:off x="2261259" y="4352127"/>
            <a:ext cx="609600" cy="261610"/>
            <a:chOff x="2133600" y="2895600"/>
            <a:chExt cx="609600" cy="261610"/>
          </a:xfrm>
          <a:scene3d>
            <a:camera prst="orthographicFront"/>
            <a:lightRig rig="threePt" dir="t">
              <a:rot lat="0" lon="0" rev="0"/>
            </a:lightRig>
          </a:scene3d>
        </p:grpSpPr>
        <p:cxnSp>
          <p:nvCxnSpPr>
            <p:cNvPr id="36" name="Straight Arrow Connector 35"/>
            <p:cNvCxnSpPr/>
            <p:nvPr/>
          </p:nvCxnSpPr>
          <p:spPr>
            <a:xfrm>
              <a:off x="2133600" y="3124200"/>
              <a:ext cx="609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09800" y="2895600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B0F0"/>
                  </a:solidFill>
                </a:rPr>
                <a:t>0.9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830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4" grpId="0"/>
      <p:bldP spid="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10.5a: The Hidden Layer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6553200" cy="3081338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3556" name="Content Placeholder 4"/>
          <p:cNvSpPr>
            <a:spLocks noGrp="1"/>
          </p:cNvSpPr>
          <p:nvPr>
            <p:ph sz="quarter" idx="2"/>
          </p:nvPr>
        </p:nvSpPr>
        <p:spPr>
          <a:xfrm>
            <a:off x="838200" y="3810000"/>
            <a:ext cx="7788275" cy="2286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75347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4343400" y="2438400"/>
            <a:ext cx="22860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343400" y="3452019"/>
            <a:ext cx="22860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235450" y="4544219"/>
            <a:ext cx="22860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09800" y="2838848"/>
            <a:ext cx="1701800" cy="392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33600" y="2895600"/>
            <a:ext cx="1752600" cy="1583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33600" y="3230959"/>
            <a:ext cx="1752600" cy="655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133600" y="3929062"/>
            <a:ext cx="1758950" cy="550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33600" y="3273821"/>
            <a:ext cx="1752600" cy="1679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33600" y="4431507"/>
            <a:ext cx="1752600" cy="553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67225" y="2781300"/>
            <a:ext cx="485775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29137" y="3929062"/>
            <a:ext cx="5000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464050" y="4823619"/>
            <a:ext cx="412750" cy="281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4"/>
          <p:cNvGraphicFramePr>
            <a:graphicFrameLocks noChangeAspect="1"/>
          </p:cNvGraphicFramePr>
          <p:nvPr>
            <p:extLst/>
          </p:nvPr>
        </p:nvGraphicFramePr>
        <p:xfrm>
          <a:off x="3160713" y="1971279"/>
          <a:ext cx="6507162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5" imgW="3203553" imgH="628573" progId="Word.Document.12">
                  <p:embed/>
                </p:oleObj>
              </mc:Choice>
              <mc:Fallback>
                <p:oleObj name="Document" r:id="rId5" imgW="3203553" imgH="628573" progId="Word.Document.12">
                  <p:embed/>
                  <p:pic>
                    <p:nvPicPr>
                      <p:cNvPr id="4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1971279"/>
                        <a:ext cx="6507162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564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10.5a: The Weights</a:t>
            </a:r>
          </a:p>
        </p:txBody>
      </p:sp>
      <p:sp>
        <p:nvSpPr>
          <p:cNvPr id="20483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dirty="0"/>
              <a:t>The weights </a:t>
            </a:r>
            <a:r>
              <a:rPr lang="en-US" b="1" i="1" dirty="0">
                <a:latin typeface="Symbol" pitchFamily="18" charset="2"/>
              </a:rPr>
              <a:t>q</a:t>
            </a:r>
            <a:r>
              <a:rPr lang="en-US" b="1" dirty="0"/>
              <a:t> (theta) and </a:t>
            </a:r>
            <a:r>
              <a:rPr lang="en-US" b="1" i="1" dirty="0"/>
              <a:t>w </a:t>
            </a:r>
            <a:r>
              <a:rPr lang="en-US" dirty="0"/>
              <a:t>are typically initialized to random values in the range </a:t>
            </a:r>
            <a:r>
              <a:rPr lang="en-US" b="1" dirty="0"/>
              <a:t>-0.05 to +0.05</a:t>
            </a:r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dirty="0"/>
              <a:t>Equivalent to a model with </a:t>
            </a:r>
            <a:r>
              <a:rPr lang="en-US" b="1" dirty="0"/>
              <a:t>random prediction </a:t>
            </a:r>
            <a:r>
              <a:rPr lang="en-US" dirty="0"/>
              <a:t>(in other words, no predictive value)</a:t>
            </a:r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dirty="0"/>
              <a:t>These </a:t>
            </a:r>
            <a:r>
              <a:rPr lang="en-US" b="1" dirty="0"/>
              <a:t>initial weights </a:t>
            </a:r>
            <a:r>
              <a:rPr lang="en-US" dirty="0"/>
              <a:t>are used in the </a:t>
            </a:r>
            <a:r>
              <a:rPr lang="en-US" b="1" dirty="0"/>
              <a:t>first round of training</a:t>
            </a:r>
          </a:p>
        </p:txBody>
      </p:sp>
    </p:spTree>
    <p:extLst>
      <p:ext uri="{BB962C8B-B14F-4D97-AF65-F5344CB8AC3E}">
        <p14:creationId xmlns:p14="http://schemas.microsoft.com/office/powerpoint/2010/main" val="105174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476375"/>
            <a:ext cx="8391525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en-US" dirty="0"/>
              <a:t>10.5a: Initial Pass of the Network</a:t>
            </a:r>
          </a:p>
        </p:txBody>
      </p:sp>
      <p:sp>
        <p:nvSpPr>
          <p:cNvPr id="12" name="Oval 11"/>
          <p:cNvSpPr/>
          <p:nvPr/>
        </p:nvSpPr>
        <p:spPr>
          <a:xfrm>
            <a:off x="5029200" y="2438400"/>
            <a:ext cx="7620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00400" y="2451100"/>
            <a:ext cx="7620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76600" y="2971800"/>
            <a:ext cx="7620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70200" y="3604419"/>
            <a:ext cx="7620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76600" y="4441428"/>
            <a:ext cx="7620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9000" y="4038600"/>
            <a:ext cx="7620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33800" y="3581400"/>
            <a:ext cx="7620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14800" y="2057400"/>
            <a:ext cx="7620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14800" y="3124200"/>
            <a:ext cx="7620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91000" y="4114800"/>
            <a:ext cx="7620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38800" y="3886200"/>
            <a:ext cx="7620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91200" y="2819400"/>
            <a:ext cx="7620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477000" y="3048000"/>
            <a:ext cx="7620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29200" y="3505200"/>
            <a:ext cx="7620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029200" y="4572000"/>
            <a:ext cx="7620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5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2152</TotalTime>
  <Words>874</Words>
  <Application>Microsoft Macintosh PowerPoint</Application>
  <PresentationFormat>On-screen Show (4:3)</PresentationFormat>
  <Paragraphs>172</Paragraphs>
  <Slides>28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Franklin Gothic Book</vt:lpstr>
      <vt:lpstr>Perpetua</vt:lpstr>
      <vt:lpstr>Symbol</vt:lpstr>
      <vt:lpstr>Wingdings 2</vt:lpstr>
      <vt:lpstr>Equity</vt:lpstr>
      <vt:lpstr>Document</vt:lpstr>
      <vt:lpstr>10.1a: Basic Idea </vt:lpstr>
      <vt:lpstr>10.2a: Network Structure</vt:lpstr>
      <vt:lpstr>10.2a: Schematic Diagram</vt:lpstr>
      <vt:lpstr>10.3a: Example – Salt &amp; Fat Content in Cheese - Tiny Data</vt:lpstr>
      <vt:lpstr>10.3a: Example – Using fat &amp; salt content to predict consumer acceptance of cheese</vt:lpstr>
      <vt:lpstr>10.4a: The Input Layer</vt:lpstr>
      <vt:lpstr>10.5a: The Hidden Layer</vt:lpstr>
      <vt:lpstr>10.5a: The Weights</vt:lpstr>
      <vt:lpstr>10.5a: Initial Pass of the Network</vt:lpstr>
      <vt:lpstr>10.5a: Output of Node 3, if g is a Logistic Function</vt:lpstr>
      <vt:lpstr>10.6a: The output node</vt:lpstr>
      <vt:lpstr>10.6a: Output Layer</vt:lpstr>
      <vt:lpstr>10.6a: Mapping the output to a classification</vt:lpstr>
      <vt:lpstr>10.7a: Relation to Linear Regression</vt:lpstr>
      <vt:lpstr>10.8a: Preprocessing Steps</vt:lpstr>
      <vt:lpstr>10.9a:  Initial Pass Through Network</vt:lpstr>
      <vt:lpstr>10.9a:  Back Propagation (“back-prop”)</vt:lpstr>
      <vt:lpstr>10.9a:  Error is Used to Update Weights</vt:lpstr>
      <vt:lpstr>10.10a: Case Updating</vt:lpstr>
      <vt:lpstr>10.10a: Batch Updating</vt:lpstr>
      <vt:lpstr>10.10a: Why It Works</vt:lpstr>
      <vt:lpstr>10.11a:  Common Criteria to Stop the Updating</vt:lpstr>
      <vt:lpstr>10.11a: Avoiding Overfitting</vt:lpstr>
      <vt:lpstr>10.12a:  Specify Network Architecture</vt:lpstr>
      <vt:lpstr>10.12a: Network Architecture, cont.</vt:lpstr>
      <vt:lpstr>10.13a: Advantages</vt:lpstr>
      <vt:lpstr>10.13a: Disadvantages</vt:lpstr>
      <vt:lpstr>10.13a: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– Neural Nets</dc:title>
  <dc:subject>Data Mining for Business Intelligence</dc:subject>
  <dc:creator>Shmueli &amp; Bruce</dc:creator>
  <cp:lastModifiedBy>Thornton, Kella</cp:lastModifiedBy>
  <cp:revision>45</cp:revision>
  <dcterms:created xsi:type="dcterms:W3CDTF">2008-12-16T16:03:26Z</dcterms:created>
  <dcterms:modified xsi:type="dcterms:W3CDTF">2019-11-06T19:58:32Z</dcterms:modified>
</cp:coreProperties>
</file>