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63" r:id="rId2"/>
    <p:sldId id="274" r:id="rId3"/>
    <p:sldId id="273" r:id="rId4"/>
    <p:sldId id="268" r:id="rId5"/>
    <p:sldId id="278" r:id="rId6"/>
    <p:sldId id="279" r:id="rId7"/>
    <p:sldId id="275" r:id="rId8"/>
    <p:sldId id="280" r:id="rId9"/>
    <p:sldId id="281" r:id="rId10"/>
    <p:sldId id="276" r:id="rId11"/>
    <p:sldId id="266" r:id="rId12"/>
    <p:sldId id="282" r:id="rId13"/>
    <p:sldId id="283" r:id="rId14"/>
    <p:sldId id="284" r:id="rId15"/>
    <p:sldId id="285" r:id="rId16"/>
    <p:sldId id="286" r:id="rId17"/>
    <p:sldId id="270" r:id="rId18"/>
    <p:sldId id="277" r:id="rId19"/>
    <p:sldId id="269" r:id="rId20"/>
    <p:sldId id="272" r:id="rId21"/>
  </p:sldIdLst>
  <p:sldSz cx="12192000" cy="6858000"/>
  <p:notesSz cx="6858000" cy="9144000"/>
  <p:embeddedFontLst>
    <p:embeddedFont>
      <p:font typeface="思源黑体 CN Regular" panose="02010600030101010101" charset="-122"/>
      <p:regular r:id="rId23"/>
    </p:embeddedFont>
    <p:embeddedFont>
      <p:font typeface="Calibri" panose="020F0502020204030204" pitchFamily="34" charset="0"/>
      <p:regular r:id="rId24"/>
      <p:bold r:id="rId25"/>
      <p:italic r:id="rId26"/>
      <p:boldItalic r:id="rId27"/>
    </p:embeddedFont>
    <p:embeddedFont>
      <p:font typeface="等线" panose="02010600030101010101" pitchFamily="2" charset="-122"/>
      <p:regular r:id="rId28"/>
      <p:bold r:id="rId29"/>
    </p:embeddedFont>
    <p:embeddedFont>
      <p:font typeface="微软雅黑" panose="020B0503020204020204" pitchFamily="34" charset="-122"/>
      <p:regular r:id="rId30"/>
      <p:bold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0B5"/>
    <a:srgbClr val="15487F"/>
    <a:srgbClr val="9FC5CD"/>
    <a:srgbClr val="E13122"/>
    <a:srgbClr val="ED4D2D"/>
    <a:srgbClr val="EE3334"/>
    <a:srgbClr val="33A3AC"/>
    <a:srgbClr val="313433"/>
    <a:srgbClr val="2D2B39"/>
    <a:srgbClr val="D3B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293"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CB328-F00C-434D-A67F-EECA9A58A31A}" type="datetimeFigureOut">
              <a:rPr lang="zh-CN" altLang="en-US" smtClean="0"/>
              <a:t>2022/5/25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D3840-A140-4166-9078-D20165C439F8}" type="slidenum">
              <a:rPr lang="zh-CN" altLang="en-US" smtClean="0"/>
              <a:t>‹#›</a:t>
            </a:fld>
            <a:endParaRPr lang="zh-CN" altLang="en-US"/>
          </a:p>
        </p:txBody>
      </p:sp>
    </p:spTree>
    <p:extLst>
      <p:ext uri="{BB962C8B-B14F-4D97-AF65-F5344CB8AC3E}">
        <p14:creationId xmlns:p14="http://schemas.microsoft.com/office/powerpoint/2010/main" val="110557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4.emf"/><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43CC29-511C-4E75-AECC-DEFE22A6A3EA}"/>
              </a:ext>
            </a:extLst>
          </p:cNvPr>
          <p:cNvSpPr/>
          <p:nvPr/>
        </p:nvSpPr>
        <p:spPr>
          <a:xfrm>
            <a:off x="0" y="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DEF66F0D-31F4-45E0-8E6B-00F2F0973957}"/>
              </a:ext>
            </a:extLst>
          </p:cNvPr>
          <p:cNvSpPr/>
          <p:nvPr/>
        </p:nvSpPr>
        <p:spPr>
          <a:xfrm flipV="1">
            <a:off x="8275636" y="0"/>
            <a:ext cx="6477001" cy="133350"/>
          </a:xfrm>
          <a:prstGeom prst="parallelogram">
            <a:avLst>
              <a:gd name="adj" fmla="val 61905"/>
            </a:avLst>
          </a:pr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D3D2A5E4-4995-48F8-AA1B-CA7DEDAD8DE7}"/>
              </a:ext>
            </a:extLst>
          </p:cNvPr>
          <p:cNvSpPr/>
          <p:nvPr/>
        </p:nvSpPr>
        <p:spPr>
          <a:xfrm flipV="1">
            <a:off x="1221579" y="5724524"/>
            <a:ext cx="14108114" cy="2590800"/>
          </a:xfrm>
          <a:prstGeom prst="parallelogram">
            <a:avLst>
              <a:gd name="adj" fmla="val 61905"/>
            </a:avLst>
          </a:prstGeom>
          <a:solidFill>
            <a:schemeClr val="bg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9E1AA369-9068-4025-9EB6-35C0CEE742AD}"/>
              </a:ext>
            </a:extLst>
          </p:cNvPr>
          <p:cNvSpPr/>
          <p:nvPr/>
        </p:nvSpPr>
        <p:spPr>
          <a:xfrm flipV="1">
            <a:off x="1221579" y="5724524"/>
            <a:ext cx="3750471" cy="2590800"/>
          </a:xfrm>
          <a:prstGeom prst="parallelogram">
            <a:avLst>
              <a:gd name="adj" fmla="val 61905"/>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V="1">
            <a:off x="2756693" y="4729162"/>
            <a:ext cx="14108114" cy="2590800"/>
          </a:xfrm>
          <a:prstGeom prst="parallelogram">
            <a:avLst>
              <a:gd name="adj" fmla="val 61905"/>
            </a:avLst>
          </a:prstGeom>
          <a:solidFill>
            <a:srgbClr val="2680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DE49BC5-6B84-46EF-88FB-BD67C5AF0F2C}"/>
              </a:ext>
            </a:extLst>
          </p:cNvPr>
          <p:cNvSpPr/>
          <p:nvPr/>
        </p:nvSpPr>
        <p:spPr>
          <a:xfrm flipV="1">
            <a:off x="-9892508" y="6372224"/>
            <a:ext cx="14108114" cy="2590800"/>
          </a:xfrm>
          <a:prstGeom prst="parallelogram">
            <a:avLst>
              <a:gd name="adj" fmla="val 61905"/>
            </a:avLst>
          </a:prstGeom>
          <a:solidFill>
            <a:srgbClr val="15487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C41BAD9-C3C9-450D-97BA-CA40CE36087E}"/>
              </a:ext>
            </a:extLst>
          </p:cNvPr>
          <p:cNvSpPr txBox="1"/>
          <p:nvPr/>
        </p:nvSpPr>
        <p:spPr>
          <a:xfrm>
            <a:off x="1164269" y="2333479"/>
            <a:ext cx="10553351" cy="707886"/>
          </a:xfrm>
          <a:prstGeom prst="rect">
            <a:avLst/>
          </a:prstGeom>
          <a:noFill/>
        </p:spPr>
        <p:txBody>
          <a:bodyPr wrap="square" rtlCol="0">
            <a:spAutoFit/>
          </a:bodyPr>
          <a:lstStyle/>
          <a:p>
            <a:pPr algn="ctr"/>
            <a:r>
              <a:rPr lang="zh-CN" altLang="en-US" sz="4000" dirty="0">
                <a:solidFill>
                  <a:srgbClr val="15487F"/>
                </a:solidFill>
                <a:latin typeface="Times New Roman" panose="02020603050405020304" pitchFamily="18" charset="0"/>
                <a:cs typeface="Times New Roman" panose="02020603050405020304" pitchFamily="18" charset="0"/>
              </a:rPr>
              <a:t>上市公司财务风险预测</a:t>
            </a:r>
            <a:r>
              <a:rPr lang="en-US" altLang="zh-CN" sz="4000" dirty="0">
                <a:solidFill>
                  <a:srgbClr val="15487F"/>
                </a:solidFill>
                <a:latin typeface="Times New Roman" panose="02020603050405020304" pitchFamily="18" charset="0"/>
                <a:cs typeface="Times New Roman" panose="02020603050405020304" pitchFamily="18" charset="0"/>
              </a:rPr>
              <a:t>——</a:t>
            </a:r>
            <a:r>
              <a:rPr lang="zh-CN" altLang="en-US" sz="4000" dirty="0">
                <a:solidFill>
                  <a:srgbClr val="15487F"/>
                </a:solidFill>
                <a:latin typeface="Times New Roman" panose="02020603050405020304" pitchFamily="18" charset="0"/>
                <a:cs typeface="Times New Roman" panose="02020603050405020304" pitchFamily="18" charset="0"/>
              </a:rPr>
              <a:t>基于</a:t>
            </a:r>
            <a:r>
              <a:rPr lang="en-US" altLang="zh-CN" sz="4000" dirty="0">
                <a:solidFill>
                  <a:srgbClr val="15487F"/>
                </a:solidFill>
                <a:latin typeface="Times New Roman" panose="02020603050405020304" pitchFamily="18" charset="0"/>
                <a:cs typeface="Times New Roman" panose="02020603050405020304" pitchFamily="18" charset="0"/>
              </a:rPr>
              <a:t>logistic</a:t>
            </a:r>
            <a:r>
              <a:rPr lang="zh-CN" altLang="en-US" sz="4000" dirty="0">
                <a:solidFill>
                  <a:srgbClr val="15487F"/>
                </a:solidFill>
                <a:latin typeface="Times New Roman" panose="02020603050405020304" pitchFamily="18" charset="0"/>
                <a:cs typeface="Times New Roman" panose="02020603050405020304" pitchFamily="18" charset="0"/>
              </a:rPr>
              <a:t>模型</a:t>
            </a:r>
            <a:endParaRPr lang="zh-CN" altLang="en-US" sz="4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F5A01D0A-9B18-4E27-86CB-3C887B06DAD4}"/>
              </a:ext>
            </a:extLst>
          </p:cNvPr>
          <p:cNvSpPr txBox="1"/>
          <p:nvPr/>
        </p:nvSpPr>
        <p:spPr>
          <a:xfrm>
            <a:off x="2331796" y="3284352"/>
            <a:ext cx="7594600"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100" dirty="0">
                <a:solidFill>
                  <a:schemeClr val="bg1">
                    <a:lumMod val="65000"/>
                  </a:schemeClr>
                </a:solidFill>
                <a:latin typeface="微软雅黑" panose="020B0503020204020204" pitchFamily="34" charset="-122"/>
              </a:rPr>
              <a:t>Financial Risk Prediction for Listed Companies - Based on Logistic Model</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6"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2CC2A00-F6C7-4AC7-B5BC-AA3919A8AA84}"/>
              </a:ext>
            </a:extLst>
          </p:cNvPr>
          <p:cNvGrpSpPr>
            <a:grpSpLocks noChangeAspect="1"/>
          </p:cNvGrpSpPr>
          <p:nvPr>
            <p:custDataLst>
              <p:tags r:id="rId2"/>
            </p:custDataLst>
          </p:nvPr>
        </p:nvGrpSpPr>
        <p:grpSpPr>
          <a:xfrm>
            <a:off x="4728532" y="1103425"/>
            <a:ext cx="2734936" cy="856438"/>
            <a:chOff x="3366076" y="2566750"/>
            <a:chExt cx="5459848" cy="1709738"/>
          </a:xfrm>
          <a:solidFill>
            <a:srgbClr val="15487F"/>
          </a:solidFill>
        </p:grpSpPr>
        <p:sp>
          <p:nvSpPr>
            <p:cNvPr id="97" name="ï$1iďê">
              <a:extLst>
                <a:ext uri="{FF2B5EF4-FFF2-40B4-BE49-F238E27FC236}">
                  <a16:creationId xmlns:a16="http://schemas.microsoft.com/office/drawing/2014/main" id="{5B8FE21B-C974-4922-BC68-EF0D2F9FD2EB}"/>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98" name="islíḍe">
              <a:extLst>
                <a:ext uri="{FF2B5EF4-FFF2-40B4-BE49-F238E27FC236}">
                  <a16:creationId xmlns:a16="http://schemas.microsoft.com/office/drawing/2014/main" id="{045908DA-BD00-451C-B948-41A697B1C3F7}"/>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íSlïḍé">
              <a:extLst>
                <a:ext uri="{FF2B5EF4-FFF2-40B4-BE49-F238E27FC236}">
                  <a16:creationId xmlns:a16="http://schemas.microsoft.com/office/drawing/2014/main" id="{DF975757-0C85-4FD4-A195-BFF00CC3EE89}"/>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íśľîḑè">
              <a:extLst>
                <a:ext uri="{FF2B5EF4-FFF2-40B4-BE49-F238E27FC236}">
                  <a16:creationId xmlns:a16="http://schemas.microsoft.com/office/drawing/2014/main" id="{0626E70E-20C1-4650-AD0C-A8EE9F56D848}"/>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šļídè">
              <a:extLst>
                <a:ext uri="{FF2B5EF4-FFF2-40B4-BE49-F238E27FC236}">
                  <a16:creationId xmlns:a16="http://schemas.microsoft.com/office/drawing/2014/main" id="{4166E610-C8B7-4703-AB79-0FD3E5CDF8E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íṩľïďè">
              <a:extLst>
                <a:ext uri="{FF2B5EF4-FFF2-40B4-BE49-F238E27FC236}">
                  <a16:creationId xmlns:a16="http://schemas.microsoft.com/office/drawing/2014/main" id="{44FEED79-D5F9-4B7B-8218-1E0434932A7A}"/>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ṧ1ïḓê">
              <a:extLst>
                <a:ext uri="{FF2B5EF4-FFF2-40B4-BE49-F238E27FC236}">
                  <a16:creationId xmlns:a16="http://schemas.microsoft.com/office/drawing/2014/main" id="{2685DD35-C2B3-41A2-83A3-CB3108233823}"/>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slîḑê">
              <a:extLst>
                <a:ext uri="{FF2B5EF4-FFF2-40B4-BE49-F238E27FC236}">
                  <a16:creationId xmlns:a16="http://schemas.microsoft.com/office/drawing/2014/main" id="{429B6700-F95F-4F72-BEEE-FD5FB38EAEFD}"/>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105" name="îṧ1îďe">
              <a:extLst>
                <a:ext uri="{FF2B5EF4-FFF2-40B4-BE49-F238E27FC236}">
                  <a16:creationId xmlns:a16="http://schemas.microsoft.com/office/drawing/2014/main" id="{92F64D64-9603-42DB-B331-467A09F0274E}"/>
                </a:ext>
              </a:extLst>
            </p:cNvPr>
            <p:cNvGrpSpPr/>
            <p:nvPr/>
          </p:nvGrpSpPr>
          <p:grpSpPr>
            <a:xfrm>
              <a:off x="5491155" y="3891242"/>
              <a:ext cx="3281937" cy="380319"/>
              <a:chOff x="5459413" y="4016376"/>
              <a:chExt cx="3068637" cy="355601"/>
            </a:xfrm>
            <a:grpFill/>
          </p:grpSpPr>
          <p:sp>
            <p:nvSpPr>
              <p:cNvPr id="119" name="îŝļiḑè">
                <a:extLst>
                  <a:ext uri="{FF2B5EF4-FFF2-40B4-BE49-F238E27FC236}">
                    <a16:creationId xmlns:a16="http://schemas.microsoft.com/office/drawing/2014/main" id="{C7804163-9FA4-4452-925D-60C0647D4B28}"/>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îṡļïḍe">
                <a:extLst>
                  <a:ext uri="{FF2B5EF4-FFF2-40B4-BE49-F238E27FC236}">
                    <a16:creationId xmlns:a16="http://schemas.microsoft.com/office/drawing/2014/main" id="{D11B06F5-6CCF-4226-BDF2-1583B8631674}"/>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ŝ1ïďê">
                <a:extLst>
                  <a:ext uri="{FF2B5EF4-FFF2-40B4-BE49-F238E27FC236}">
                    <a16:creationId xmlns:a16="http://schemas.microsoft.com/office/drawing/2014/main" id="{8DCE2564-1C1E-4761-822F-87A9BEBF91FF}"/>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ṣ1îďé">
                <a:extLst>
                  <a:ext uri="{FF2B5EF4-FFF2-40B4-BE49-F238E27FC236}">
                    <a16:creationId xmlns:a16="http://schemas.microsoft.com/office/drawing/2014/main" id="{03488AED-9377-4F41-B24C-7706C93B4480}"/>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śļîḋè">
                <a:extLst>
                  <a:ext uri="{FF2B5EF4-FFF2-40B4-BE49-F238E27FC236}">
                    <a16:creationId xmlns:a16="http://schemas.microsoft.com/office/drawing/2014/main" id="{41EDA5AE-8ADD-4F24-A541-C01CCBB9FA4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slîďè">
                <a:extLst>
                  <a:ext uri="{FF2B5EF4-FFF2-40B4-BE49-F238E27FC236}">
                    <a16:creationId xmlns:a16="http://schemas.microsoft.com/office/drawing/2014/main" id="{ECC8674A-AB67-41F4-8798-66AED2DFA344}"/>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î$ḻïḋè">
                <a:extLst>
                  <a:ext uri="{FF2B5EF4-FFF2-40B4-BE49-F238E27FC236}">
                    <a16:creationId xmlns:a16="http://schemas.microsoft.com/office/drawing/2014/main" id="{88AAD43F-1393-41CD-8596-16AB107C15AC}"/>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ï$ľiḓê">
                <a:extLst>
                  <a:ext uri="{FF2B5EF4-FFF2-40B4-BE49-F238E27FC236}">
                    <a16:creationId xmlns:a16="http://schemas.microsoft.com/office/drawing/2014/main" id="{C335B26C-65ED-4AF7-B69E-7B82722C7CA6}"/>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ṩlídê">
                <a:extLst>
                  <a:ext uri="{FF2B5EF4-FFF2-40B4-BE49-F238E27FC236}">
                    <a16:creationId xmlns:a16="http://schemas.microsoft.com/office/drawing/2014/main" id="{D8C85688-6EBB-4E3B-B3E4-A87ACCC410DF}"/>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îṧḷïḑe">
                <a:extLst>
                  <a:ext uri="{FF2B5EF4-FFF2-40B4-BE49-F238E27FC236}">
                    <a16:creationId xmlns:a16="http://schemas.microsoft.com/office/drawing/2014/main" id="{86745E16-9E6F-42D4-A538-3AF3BD967C5B}"/>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ṧliḓè">
                <a:extLst>
                  <a:ext uri="{FF2B5EF4-FFF2-40B4-BE49-F238E27FC236}">
                    <a16:creationId xmlns:a16="http://schemas.microsoft.com/office/drawing/2014/main" id="{DD206408-7FEA-44BC-9238-E812DA79D2A7}"/>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ṥḻîḋê">
                <a:extLst>
                  <a:ext uri="{FF2B5EF4-FFF2-40B4-BE49-F238E27FC236}">
                    <a16:creationId xmlns:a16="http://schemas.microsoft.com/office/drawing/2014/main" id="{55F8681C-15C4-4EA1-9051-20AF18C4BAEB}"/>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ïṣľîḓé">
                <a:extLst>
                  <a:ext uri="{FF2B5EF4-FFF2-40B4-BE49-F238E27FC236}">
                    <a16:creationId xmlns:a16="http://schemas.microsoft.com/office/drawing/2014/main" id="{65314E56-2408-4108-999B-B056E4520520}"/>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ṩļîďé">
                <a:extLst>
                  <a:ext uri="{FF2B5EF4-FFF2-40B4-BE49-F238E27FC236}">
                    <a16:creationId xmlns:a16="http://schemas.microsoft.com/office/drawing/2014/main" id="{0B75E0CF-06C0-44B2-88AD-86BC498A647C}"/>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ŝ1íde">
                <a:extLst>
                  <a:ext uri="{FF2B5EF4-FFF2-40B4-BE49-F238E27FC236}">
                    <a16:creationId xmlns:a16="http://schemas.microsoft.com/office/drawing/2014/main" id="{85764256-AB60-4B65-86E4-7E30F08FFFC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6" name="îśľîḋè">
              <a:extLst>
                <a:ext uri="{FF2B5EF4-FFF2-40B4-BE49-F238E27FC236}">
                  <a16:creationId xmlns:a16="http://schemas.microsoft.com/office/drawing/2014/main" id="{BAD2CDF3-2A4A-4680-9AD5-BD2FA49A93CD}"/>
                </a:ext>
              </a:extLst>
            </p:cNvPr>
            <p:cNvGrpSpPr/>
            <p:nvPr/>
          </p:nvGrpSpPr>
          <p:grpSpPr>
            <a:xfrm>
              <a:off x="5477124" y="2634664"/>
              <a:ext cx="741350" cy="1171206"/>
              <a:chOff x="4718050" y="4784723"/>
              <a:chExt cx="755650" cy="1193799"/>
            </a:xfrm>
            <a:grpFill/>
          </p:grpSpPr>
          <p:sp>
            <p:nvSpPr>
              <p:cNvPr id="117" name="îŝļïdè">
                <a:extLst>
                  <a:ext uri="{FF2B5EF4-FFF2-40B4-BE49-F238E27FC236}">
                    <a16:creationId xmlns:a16="http://schemas.microsoft.com/office/drawing/2014/main" id="{8B27523B-1AEB-47B7-BD68-38398AF85518}"/>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íšļiḍe">
                <a:extLst>
                  <a:ext uri="{FF2B5EF4-FFF2-40B4-BE49-F238E27FC236}">
                    <a16:creationId xmlns:a16="http://schemas.microsoft.com/office/drawing/2014/main" id="{36DA474A-959A-4B91-A058-195434D08502}"/>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7" name="ïṣļiḓè">
              <a:extLst>
                <a:ext uri="{FF2B5EF4-FFF2-40B4-BE49-F238E27FC236}">
                  <a16:creationId xmlns:a16="http://schemas.microsoft.com/office/drawing/2014/main" id="{E46EAD12-EAA4-47C3-9A88-0F0D4C292BB4}"/>
                </a:ext>
              </a:extLst>
            </p:cNvPr>
            <p:cNvGrpSpPr/>
            <p:nvPr/>
          </p:nvGrpSpPr>
          <p:grpSpPr>
            <a:xfrm>
              <a:off x="8190759" y="2868968"/>
              <a:ext cx="635165" cy="888620"/>
              <a:chOff x="6813550" y="4995860"/>
              <a:chExt cx="660400" cy="923924"/>
            </a:xfrm>
            <a:grpFill/>
          </p:grpSpPr>
          <p:sp>
            <p:nvSpPr>
              <p:cNvPr id="113" name="i$líḍè">
                <a:extLst>
                  <a:ext uri="{FF2B5EF4-FFF2-40B4-BE49-F238E27FC236}">
                    <a16:creationId xmlns:a16="http://schemas.microsoft.com/office/drawing/2014/main" id="{190803F0-C0DC-4DC9-9520-17C4CD8860D6}"/>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Sḻïḓe">
                <a:extLst>
                  <a:ext uri="{FF2B5EF4-FFF2-40B4-BE49-F238E27FC236}">
                    <a16:creationId xmlns:a16="http://schemas.microsoft.com/office/drawing/2014/main" id="{3FD680D4-8ED6-4994-AFCB-D01334736665}"/>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śḻíḓê">
                <a:extLst>
                  <a:ext uri="{FF2B5EF4-FFF2-40B4-BE49-F238E27FC236}">
                    <a16:creationId xmlns:a16="http://schemas.microsoft.com/office/drawing/2014/main" id="{5634402D-71F9-4F45-A635-30E01D83CCDA}"/>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iśļïḓé">
                <a:extLst>
                  <a:ext uri="{FF2B5EF4-FFF2-40B4-BE49-F238E27FC236}">
                    <a16:creationId xmlns:a16="http://schemas.microsoft.com/office/drawing/2014/main" id="{9704EDC2-7EFD-4C90-A99C-1FD3015A788B}"/>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8" name="iSḷiďê">
              <a:extLst>
                <a:ext uri="{FF2B5EF4-FFF2-40B4-BE49-F238E27FC236}">
                  <a16:creationId xmlns:a16="http://schemas.microsoft.com/office/drawing/2014/main" id="{95F34606-129D-4728-86DB-1A3AC6551DCC}"/>
                </a:ext>
              </a:extLst>
            </p:cNvPr>
            <p:cNvGrpSpPr/>
            <p:nvPr/>
          </p:nvGrpSpPr>
          <p:grpSpPr>
            <a:xfrm>
              <a:off x="7273918" y="2792408"/>
              <a:ext cx="599342" cy="855718"/>
              <a:chOff x="6115050" y="4976810"/>
              <a:chExt cx="560388" cy="800100"/>
            </a:xfrm>
            <a:grpFill/>
          </p:grpSpPr>
          <p:sp>
            <p:nvSpPr>
              <p:cNvPr id="111" name="isļïḍê">
                <a:extLst>
                  <a:ext uri="{FF2B5EF4-FFF2-40B4-BE49-F238E27FC236}">
                    <a16:creationId xmlns:a16="http://schemas.microsoft.com/office/drawing/2014/main" id="{18BF517E-CA75-45F4-B08F-00F7D2027A1E}"/>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1íḑé">
                <a:extLst>
                  <a:ext uri="{FF2B5EF4-FFF2-40B4-BE49-F238E27FC236}">
                    <a16:creationId xmlns:a16="http://schemas.microsoft.com/office/drawing/2014/main" id="{E258DDD3-784A-477C-BAED-7398E401750F}"/>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9" name="îšlîḓê">
              <a:extLst>
                <a:ext uri="{FF2B5EF4-FFF2-40B4-BE49-F238E27FC236}">
                  <a16:creationId xmlns:a16="http://schemas.microsoft.com/office/drawing/2014/main" id="{A4AD1066-E743-4F7E-A3D5-51F0F1FD6255}"/>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ṧ1îḋê">
              <a:extLst>
                <a:ext uri="{FF2B5EF4-FFF2-40B4-BE49-F238E27FC236}">
                  <a16:creationId xmlns:a16="http://schemas.microsoft.com/office/drawing/2014/main" id="{97A90FEB-77DE-4CFC-806C-2CDBC6B5338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2" name="文本框 51">
            <a:extLst>
              <a:ext uri="{FF2B5EF4-FFF2-40B4-BE49-F238E27FC236}">
                <a16:creationId xmlns:a16="http://schemas.microsoft.com/office/drawing/2014/main" id="{0A15ED3F-C201-4048-9416-73E2B360C5B0}"/>
              </a:ext>
            </a:extLst>
          </p:cNvPr>
          <p:cNvSpPr txBox="1"/>
          <p:nvPr/>
        </p:nvSpPr>
        <p:spPr>
          <a:xfrm>
            <a:off x="3447180" y="3666354"/>
            <a:ext cx="1620957" cy="338554"/>
          </a:xfrm>
          <a:prstGeom prst="rect">
            <a:avLst/>
          </a:prstGeom>
          <a:noFill/>
        </p:spPr>
        <p:txBody>
          <a:bodyPr wrap="none" rtlCol="0">
            <a:spAutoFit/>
          </a:bodyPr>
          <a:lstStyle/>
          <a:p>
            <a:r>
              <a:rPr lang="zh-CN" altLang="en-US" sz="1600" dirty="0">
                <a:solidFill>
                  <a:srgbClr val="083D6E"/>
                </a:solidFill>
                <a:cs typeface="+mn-ea"/>
                <a:sym typeface="+mn-lt"/>
              </a:rPr>
              <a:t>答辩人：武子枭</a:t>
            </a:r>
          </a:p>
        </p:txBody>
      </p:sp>
      <p:sp>
        <p:nvSpPr>
          <p:cNvPr id="53" name="文本框 52">
            <a:extLst>
              <a:ext uri="{FF2B5EF4-FFF2-40B4-BE49-F238E27FC236}">
                <a16:creationId xmlns:a16="http://schemas.microsoft.com/office/drawing/2014/main" id="{768D8121-D992-4BD6-8381-5BF800F3A153}"/>
              </a:ext>
            </a:extLst>
          </p:cNvPr>
          <p:cNvSpPr txBox="1"/>
          <p:nvPr/>
        </p:nvSpPr>
        <p:spPr>
          <a:xfrm>
            <a:off x="6352016" y="3666354"/>
            <a:ext cx="1826141" cy="338554"/>
          </a:xfrm>
          <a:prstGeom prst="rect">
            <a:avLst/>
          </a:prstGeom>
          <a:noFill/>
        </p:spPr>
        <p:txBody>
          <a:bodyPr wrap="none" rtlCol="0">
            <a:spAutoFit/>
          </a:bodyPr>
          <a:lstStyle/>
          <a:p>
            <a:r>
              <a:rPr lang="zh-CN" altLang="en-US" sz="1600" dirty="0">
                <a:solidFill>
                  <a:srgbClr val="083D6E"/>
                </a:solidFill>
                <a:cs typeface="+mn-ea"/>
                <a:sym typeface="+mn-lt"/>
              </a:rPr>
              <a:t>指导教师：陈思好</a:t>
            </a:r>
          </a:p>
        </p:txBody>
      </p:sp>
      <p:sp>
        <p:nvSpPr>
          <p:cNvPr id="54" name="文本框 53">
            <a:extLst>
              <a:ext uri="{FF2B5EF4-FFF2-40B4-BE49-F238E27FC236}">
                <a16:creationId xmlns:a16="http://schemas.microsoft.com/office/drawing/2014/main" id="{F6DA0A75-A2DB-41B4-8D56-375E06F53824}"/>
              </a:ext>
            </a:extLst>
          </p:cNvPr>
          <p:cNvSpPr txBox="1"/>
          <p:nvPr/>
        </p:nvSpPr>
        <p:spPr>
          <a:xfrm>
            <a:off x="3447180" y="4101801"/>
            <a:ext cx="2132315" cy="338554"/>
          </a:xfrm>
          <a:prstGeom prst="rect">
            <a:avLst/>
          </a:prstGeom>
          <a:noFill/>
        </p:spPr>
        <p:txBody>
          <a:bodyPr wrap="none" rtlCol="0">
            <a:spAutoFit/>
          </a:bodyPr>
          <a:lstStyle/>
          <a:p>
            <a:r>
              <a:rPr lang="zh-CN" altLang="en-US" sz="1600" dirty="0">
                <a:solidFill>
                  <a:srgbClr val="083D6E"/>
                </a:solidFill>
                <a:cs typeface="+mn-ea"/>
                <a:sym typeface="+mn-lt"/>
              </a:rPr>
              <a:t>学    号：</a:t>
            </a:r>
            <a:r>
              <a:rPr lang="en-US" altLang="zh-CN" sz="1600" dirty="0">
                <a:solidFill>
                  <a:srgbClr val="083D6E"/>
                </a:solidFill>
                <a:cs typeface="+mn-ea"/>
                <a:sym typeface="+mn-lt"/>
              </a:rPr>
              <a:t>18300680027</a:t>
            </a:r>
            <a:endParaRPr lang="zh-CN" altLang="en-US" sz="1600" dirty="0">
              <a:solidFill>
                <a:srgbClr val="083D6E"/>
              </a:solidFill>
              <a:cs typeface="+mn-ea"/>
              <a:sym typeface="+mn-lt"/>
            </a:endParaRPr>
          </a:p>
        </p:txBody>
      </p:sp>
      <p:sp>
        <p:nvSpPr>
          <p:cNvPr id="55" name="文本框 54">
            <a:extLst>
              <a:ext uri="{FF2B5EF4-FFF2-40B4-BE49-F238E27FC236}">
                <a16:creationId xmlns:a16="http://schemas.microsoft.com/office/drawing/2014/main" id="{5020A3E1-FD75-44C3-A4F1-D6D450009F33}"/>
              </a:ext>
            </a:extLst>
          </p:cNvPr>
          <p:cNvSpPr txBox="1"/>
          <p:nvPr/>
        </p:nvSpPr>
        <p:spPr>
          <a:xfrm>
            <a:off x="6352016" y="4084243"/>
            <a:ext cx="2561920" cy="338554"/>
          </a:xfrm>
          <a:prstGeom prst="rect">
            <a:avLst/>
          </a:prstGeom>
          <a:noFill/>
        </p:spPr>
        <p:txBody>
          <a:bodyPr wrap="none" rtlCol="0">
            <a:spAutoFit/>
          </a:bodyPr>
          <a:lstStyle/>
          <a:p>
            <a:r>
              <a:rPr lang="zh-CN" altLang="en-US" sz="1600" dirty="0">
                <a:solidFill>
                  <a:srgbClr val="083D6E"/>
                </a:solidFill>
                <a:cs typeface="+mn-ea"/>
                <a:sym typeface="+mn-lt"/>
              </a:rPr>
              <a:t>专       业：国际经济与贸易</a:t>
            </a:r>
          </a:p>
        </p:txBody>
      </p:sp>
      <p:graphicFrame>
        <p:nvGraphicFramePr>
          <p:cNvPr id="9" name="对象 8">
            <a:extLst>
              <a:ext uri="{FF2B5EF4-FFF2-40B4-BE49-F238E27FC236}">
                <a16:creationId xmlns:a16="http://schemas.microsoft.com/office/drawing/2014/main" id="{B0A75830-B5AF-4375-9924-8B56421C9E2E}"/>
              </a:ext>
            </a:extLst>
          </p:cNvPr>
          <p:cNvGraphicFramePr>
            <a:graphicFrameLocks noChangeAspect="1"/>
          </p:cNvGraphicFramePr>
          <p:nvPr>
            <p:extLst>
              <p:ext uri="{D42A27DB-BD31-4B8C-83A1-F6EECF244321}">
                <p14:modId xmlns:p14="http://schemas.microsoft.com/office/powerpoint/2010/main" val="3281430486"/>
              </p:ext>
            </p:extLst>
          </p:nvPr>
        </p:nvGraphicFramePr>
        <p:xfrm>
          <a:off x="5473700" y="3098800"/>
          <a:ext cx="914400" cy="188913"/>
        </p:xfrm>
        <a:graphic>
          <a:graphicData uri="http://schemas.openxmlformats.org/presentationml/2006/ole">
            <mc:AlternateContent xmlns:mc="http://schemas.openxmlformats.org/markup-compatibility/2006">
              <mc:Choice xmlns:v="urn:schemas-microsoft-com:vml" Requires="v">
                <p:oleObj spid="_x0000_s1036" name="Equation" r:id="rId4" imgW="914400" imgH="188280" progId="Equation.DSMT4">
                  <p:embed/>
                </p:oleObj>
              </mc:Choice>
              <mc:Fallback>
                <p:oleObj name="Equation" r:id="rId4" imgW="914400" imgH="188280" progId="Equation.DSMT4">
                  <p:embed/>
                  <p:pic>
                    <p:nvPicPr>
                      <p:cNvPr id="0" name=""/>
                      <p:cNvPicPr/>
                      <p:nvPr/>
                    </p:nvPicPr>
                    <p:blipFill>
                      <a:blip r:embed="rId5"/>
                      <a:stretch>
                        <a:fillRect/>
                      </a:stretch>
                    </p:blipFill>
                    <p:spPr>
                      <a:xfrm>
                        <a:off x="5473700" y="3098800"/>
                        <a:ext cx="914400" cy="188913"/>
                      </a:xfrm>
                      <a:prstGeom prst="rect">
                        <a:avLst/>
                      </a:prstGeom>
                    </p:spPr>
                  </p:pic>
                </p:oleObj>
              </mc:Fallback>
            </mc:AlternateContent>
          </a:graphicData>
        </a:graphic>
      </p:graphicFrame>
    </p:spTree>
    <p:extLst>
      <p:ext uri="{BB962C8B-B14F-4D97-AF65-F5344CB8AC3E}">
        <p14:creationId xmlns:p14="http://schemas.microsoft.com/office/powerpoint/2010/main" val="351950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a:extLst>
              <a:ext uri="{FF2B5EF4-FFF2-40B4-BE49-F238E27FC236}">
                <a16:creationId xmlns:a16="http://schemas.microsoft.com/office/drawing/2014/main" id="{9E1AA369-9068-4025-9EB6-35C0CEE742AD}"/>
              </a:ext>
            </a:extLst>
          </p:cNvPr>
          <p:cNvSpPr/>
          <p:nvPr/>
        </p:nvSpPr>
        <p:spPr>
          <a:xfrm flipH="1">
            <a:off x="-4578682" y="3526539"/>
            <a:ext cx="11783910" cy="2590800"/>
          </a:xfrm>
          <a:prstGeom prst="parallelogram">
            <a:avLst>
              <a:gd name="adj" fmla="val 61905"/>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H="1">
            <a:off x="-4305198" y="4268226"/>
            <a:ext cx="14333599" cy="2590800"/>
          </a:xfrm>
          <a:prstGeom prst="parallelogram">
            <a:avLst>
              <a:gd name="adj" fmla="val 61905"/>
            </a:avLst>
          </a:prstGeom>
          <a:solidFill>
            <a:srgbClr val="2680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DE49BC5-6B84-46EF-88FB-BD67C5AF0F2C}"/>
              </a:ext>
            </a:extLst>
          </p:cNvPr>
          <p:cNvSpPr/>
          <p:nvPr/>
        </p:nvSpPr>
        <p:spPr>
          <a:xfrm flipH="1">
            <a:off x="7300995" y="5538764"/>
            <a:ext cx="14333599" cy="2590800"/>
          </a:xfrm>
          <a:prstGeom prst="parallelogram">
            <a:avLst>
              <a:gd name="adj" fmla="val 61905"/>
            </a:avLst>
          </a:prstGeom>
          <a:solidFill>
            <a:srgbClr val="15487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830CAD12-9E59-4BCC-9D0F-64396261420E}"/>
              </a:ext>
            </a:extLst>
          </p:cNvPr>
          <p:cNvSpPr/>
          <p:nvPr/>
        </p:nvSpPr>
        <p:spPr>
          <a:xfrm flipH="1">
            <a:off x="5649178" y="0"/>
            <a:ext cx="7358901" cy="1330122"/>
          </a:xfrm>
          <a:prstGeom prst="parallelogram">
            <a:avLst>
              <a:gd name="adj" fmla="val 6190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FD900394-EE75-42F1-A102-7D262855CF96}"/>
              </a:ext>
            </a:extLst>
          </p:cNvPr>
          <p:cNvGrpSpPr/>
          <p:nvPr/>
        </p:nvGrpSpPr>
        <p:grpSpPr>
          <a:xfrm>
            <a:off x="779149" y="2224399"/>
            <a:ext cx="4470400" cy="773289"/>
            <a:chOff x="2494338" y="2769628"/>
            <a:chExt cx="3416321" cy="773289"/>
          </a:xfrm>
        </p:grpSpPr>
        <p:sp>
          <p:nvSpPr>
            <p:cNvPr id="56" name="文本框 55">
              <a:extLst>
                <a:ext uri="{FF2B5EF4-FFF2-40B4-BE49-F238E27FC236}">
                  <a16:creationId xmlns:a16="http://schemas.microsoft.com/office/drawing/2014/main" id="{9EB1BBCC-5E2E-4789-A752-AB5BAC041F81}"/>
                </a:ext>
              </a:extLst>
            </p:cNvPr>
            <p:cNvSpPr txBox="1"/>
            <p:nvPr/>
          </p:nvSpPr>
          <p:spPr>
            <a:xfrm>
              <a:off x="2494338" y="2769628"/>
              <a:ext cx="3416321" cy="646331"/>
            </a:xfrm>
            <a:prstGeom prst="rect">
              <a:avLst/>
            </a:prstGeom>
            <a:noFill/>
          </p:spPr>
          <p:txBody>
            <a:bodyPr wrap="square" rtlCol="0">
              <a:spAutoFit/>
            </a:bodyPr>
            <a:lstStyle/>
            <a:p>
              <a:pPr algn="dist"/>
              <a:r>
                <a:rPr lang="zh-CN" altLang="en-US" sz="3600" dirty="0">
                  <a:solidFill>
                    <a:srgbClr val="2680B5"/>
                  </a:solidFill>
                  <a:latin typeface="微软雅黑" panose="020B0503020204020204" pitchFamily="34" charset="-122"/>
                </a:rPr>
                <a:t>实证研究</a:t>
              </a:r>
            </a:p>
          </p:txBody>
        </p:sp>
        <p:sp>
          <p:nvSpPr>
            <p:cNvPr id="57" name="矩形 56">
              <a:extLst>
                <a:ext uri="{FF2B5EF4-FFF2-40B4-BE49-F238E27FC236}">
                  <a16:creationId xmlns:a16="http://schemas.microsoft.com/office/drawing/2014/main" id="{F74BB866-05EA-4FAE-A598-32ACCB0AC5AB}"/>
                </a:ext>
              </a:extLst>
            </p:cNvPr>
            <p:cNvSpPr/>
            <p:nvPr/>
          </p:nvSpPr>
          <p:spPr>
            <a:xfrm>
              <a:off x="2494338" y="3289001"/>
              <a:ext cx="3416321" cy="253916"/>
            </a:xfrm>
            <a:prstGeom prst="rect">
              <a:avLst/>
            </a:prstGeom>
          </p:spPr>
          <p:txBody>
            <a:bodyPr wrap="square">
              <a:spAutoFit/>
            </a:bodyPr>
            <a:lstStyle/>
            <a:p>
              <a:pPr algn="dist"/>
              <a:r>
                <a:rPr lang="zh-CN" altLang="en-US" sz="1050" dirty="0">
                  <a:solidFill>
                    <a:schemeClr val="tx1">
                      <a:lumMod val="65000"/>
                      <a:lumOff val="35000"/>
                    </a:schemeClr>
                  </a:solidFill>
                  <a:ea typeface="微软雅黑" panose="020B0503020204020204" pitchFamily="34" charset="-122"/>
                </a:rPr>
                <a:t>The background and significance of the topic</a:t>
              </a:r>
            </a:p>
          </p:txBody>
        </p:sp>
      </p:grpSp>
      <p:sp>
        <p:nvSpPr>
          <p:cNvPr id="58" name="文本框 57">
            <a:extLst>
              <a:ext uri="{FF2B5EF4-FFF2-40B4-BE49-F238E27FC236}">
                <a16:creationId xmlns:a16="http://schemas.microsoft.com/office/drawing/2014/main" id="{776A39E2-0DEA-4CFD-935B-7DC5E71BC82D}"/>
              </a:ext>
            </a:extLst>
          </p:cNvPr>
          <p:cNvSpPr txBox="1"/>
          <p:nvPr/>
        </p:nvSpPr>
        <p:spPr>
          <a:xfrm>
            <a:off x="779149" y="1455188"/>
            <a:ext cx="2185791" cy="707886"/>
          </a:xfrm>
          <a:prstGeom prst="rect">
            <a:avLst/>
          </a:prstGeom>
          <a:noFill/>
        </p:spPr>
        <p:txBody>
          <a:bodyPr wrap="none" rtlCol="0">
            <a:spAutoFit/>
          </a:bodyPr>
          <a:lstStyle/>
          <a:p>
            <a:r>
              <a:rPr lang="en-US" altLang="zh-CN" sz="4000" dirty="0">
                <a:solidFill>
                  <a:schemeClr val="tx1">
                    <a:lumMod val="65000"/>
                    <a:lumOff val="35000"/>
                  </a:schemeClr>
                </a:solidFill>
                <a:latin typeface="+mn-ea"/>
                <a:cs typeface="珠穆朗玛—乌金苏通体" panose="01010100010101010101" pitchFamily="2" charset="0"/>
              </a:rPr>
              <a:t>PART 03</a:t>
            </a:r>
            <a:endParaRPr lang="zh-CN" altLang="en-US" sz="4000" dirty="0">
              <a:solidFill>
                <a:schemeClr val="tx1">
                  <a:lumMod val="65000"/>
                  <a:lumOff val="35000"/>
                </a:schemeClr>
              </a:solidFill>
              <a:latin typeface="+mn-ea"/>
              <a:cs typeface="珠穆朗玛—乌金苏通体" panose="01010100010101010101" pitchFamily="2" charset="0"/>
            </a:endParaRPr>
          </a:p>
        </p:txBody>
      </p:sp>
      <p:grpSp>
        <p:nvGrpSpPr>
          <p:cNvPr id="5" name="组合 4">
            <a:extLst>
              <a:ext uri="{FF2B5EF4-FFF2-40B4-BE49-F238E27FC236}">
                <a16:creationId xmlns:a16="http://schemas.microsoft.com/office/drawing/2014/main" id="{ECA4AC46-63A0-4613-AF5A-E7CFA37F2372}"/>
              </a:ext>
            </a:extLst>
          </p:cNvPr>
          <p:cNvGrpSpPr/>
          <p:nvPr/>
        </p:nvGrpSpPr>
        <p:grpSpPr>
          <a:xfrm>
            <a:off x="10028401" y="379010"/>
            <a:ext cx="1826942" cy="572102"/>
            <a:chOff x="6593692" y="182641"/>
            <a:chExt cx="2734936" cy="856438"/>
          </a:xfrm>
        </p:grpSpPr>
        <p:sp>
          <p:nvSpPr>
            <p:cNvPr id="62" name="ï$1iďê">
              <a:extLst>
                <a:ext uri="{FF2B5EF4-FFF2-40B4-BE49-F238E27FC236}">
                  <a16:creationId xmlns:a16="http://schemas.microsoft.com/office/drawing/2014/main" id="{45A523AE-BB41-4BB4-A6D1-3F1F871C7BB0}"/>
                </a:ext>
              </a:extLst>
            </p:cNvPr>
            <p:cNvSpPr/>
            <p:nvPr/>
          </p:nvSpPr>
          <p:spPr bwMode="auto">
            <a:xfrm>
              <a:off x="6734872" y="324672"/>
              <a:ext cx="572376" cy="572376"/>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BE69AE63-4D44-43BD-94A6-7F44739367DC}"/>
                </a:ext>
              </a:extLst>
            </p:cNvPr>
            <p:cNvSpPr/>
            <p:nvPr/>
          </p:nvSpPr>
          <p:spPr bwMode="auto">
            <a:xfrm>
              <a:off x="6593692" y="182641"/>
              <a:ext cx="855587" cy="8564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3109555C-A7AA-49B9-85DF-0EBC7E392791}"/>
                </a:ext>
              </a:extLst>
            </p:cNvPr>
            <p:cNvSpPr/>
            <p:nvPr/>
          </p:nvSpPr>
          <p:spPr bwMode="auto">
            <a:xfrm>
              <a:off x="6627711" y="216660"/>
              <a:ext cx="788399" cy="536656"/>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53DDEAF3-48EE-4371-B28B-D991F343D0B2}"/>
                </a:ext>
              </a:extLst>
            </p:cNvPr>
            <p:cNvSpPr/>
            <p:nvPr/>
          </p:nvSpPr>
          <p:spPr bwMode="auto">
            <a:xfrm>
              <a:off x="7041897" y="916609"/>
              <a:ext cx="73993" cy="89301"/>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431D3909-B4E3-41FF-8AFF-779B87A29910}"/>
                </a:ext>
              </a:extLst>
            </p:cNvPr>
            <p:cNvSpPr/>
            <p:nvPr/>
          </p:nvSpPr>
          <p:spPr bwMode="auto">
            <a:xfrm>
              <a:off x="7182227" y="856225"/>
              <a:ext cx="81647" cy="96105"/>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526E5789-F6E0-484C-B3C6-DD42AD6EBD11}"/>
                </a:ext>
              </a:extLst>
            </p:cNvPr>
            <p:cNvSpPr/>
            <p:nvPr/>
          </p:nvSpPr>
          <p:spPr bwMode="auto">
            <a:xfrm>
              <a:off x="6887960" y="906403"/>
              <a:ext cx="78244" cy="88451"/>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8F8EF144-79B7-43E4-9C09-0C41655321FE}"/>
                </a:ext>
              </a:extLst>
            </p:cNvPr>
            <p:cNvSpPr/>
            <p:nvPr/>
          </p:nvSpPr>
          <p:spPr bwMode="auto">
            <a:xfrm>
              <a:off x="6776547" y="859627"/>
              <a:ext cx="57833" cy="75693"/>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91AFF2B3-153B-48FF-B47E-7F96E2DD0023}"/>
                </a:ext>
              </a:extLst>
            </p:cNvPr>
            <p:cNvSpPr/>
            <p:nvPr/>
          </p:nvSpPr>
          <p:spPr bwMode="auto">
            <a:xfrm>
              <a:off x="6771444" y="334027"/>
              <a:ext cx="464364" cy="535805"/>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DE81000A-123A-433A-BD7E-6C73805FB8FB}"/>
                </a:ext>
              </a:extLst>
            </p:cNvPr>
            <p:cNvGrpSpPr/>
            <p:nvPr/>
          </p:nvGrpSpPr>
          <p:grpSpPr>
            <a:xfrm>
              <a:off x="7658182" y="846102"/>
              <a:ext cx="1643981" cy="190509"/>
              <a:chOff x="5459413" y="4016376"/>
              <a:chExt cx="3068637" cy="355601"/>
            </a:xfrm>
            <a:solidFill>
              <a:srgbClr val="15487F"/>
            </a:solidFill>
          </p:grpSpPr>
          <p:sp>
            <p:nvSpPr>
              <p:cNvPr id="84" name="îŝļiḑè">
                <a:extLst>
                  <a:ext uri="{FF2B5EF4-FFF2-40B4-BE49-F238E27FC236}">
                    <a16:creationId xmlns:a16="http://schemas.microsoft.com/office/drawing/2014/main" id="{B561C0D6-6F66-46FE-A673-72CA0C74C616}"/>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3ED38F5C-3538-4BC3-B5D4-B92714C6D645}"/>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89AA5407-AF76-4B36-B4E0-96F604A8B11C}"/>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86272E2F-EDC7-4D9A-95FE-F26A47F1BD52}"/>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568C0865-C085-4892-9DB5-68A655249CCE}"/>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614A964F-D851-433F-862D-E61C523F75AC}"/>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B162086C-873A-46CE-AB1E-F4CBD1598887}"/>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A261FB64-30C5-42ED-B302-337489B964E8}"/>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57D161E8-03A3-4810-BE65-57C3E05BDCF4}"/>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A41CA9EF-F932-42D3-9188-22F5EC550454}"/>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63FDEB9F-022B-44FB-8264-E7C5EAFCDEAB}"/>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B0074830-2FF6-46FD-82EE-CE6E1B4E3C38}"/>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73958E1A-50B1-4AB9-93A8-B3A12966B1F5}"/>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E1AB175C-1507-457E-A26D-09F1657F2CDC}"/>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BB0E89E5-EBF9-4E08-83AB-94C7563A555D}"/>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08001124-7FA9-4DD3-BC73-24CBEFF9F167}"/>
                </a:ext>
              </a:extLst>
            </p:cNvPr>
            <p:cNvGrpSpPr/>
            <p:nvPr/>
          </p:nvGrpSpPr>
          <p:grpSpPr>
            <a:xfrm>
              <a:off x="7651154" y="216660"/>
              <a:ext cx="371356" cy="586678"/>
              <a:chOff x="4718050" y="4784723"/>
              <a:chExt cx="755650" cy="1193799"/>
            </a:xfrm>
            <a:solidFill>
              <a:srgbClr val="15487F"/>
            </a:solidFill>
          </p:grpSpPr>
          <p:sp>
            <p:nvSpPr>
              <p:cNvPr id="82" name="îŝļïdè">
                <a:extLst>
                  <a:ext uri="{FF2B5EF4-FFF2-40B4-BE49-F238E27FC236}">
                    <a16:creationId xmlns:a16="http://schemas.microsoft.com/office/drawing/2014/main" id="{6FFAED0D-30AE-4CC3-82C3-21B5951EE52F}"/>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E05ACF77-6926-49E1-BFD0-4B4E0A7C0284}"/>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4A7EC9EF-FD68-4252-B9C7-B4AFB0AE10C5}"/>
                </a:ext>
              </a:extLst>
            </p:cNvPr>
            <p:cNvGrpSpPr/>
            <p:nvPr/>
          </p:nvGrpSpPr>
          <p:grpSpPr>
            <a:xfrm>
              <a:off x="9010462" y="334027"/>
              <a:ext cx="318166" cy="445125"/>
              <a:chOff x="6813550" y="4995860"/>
              <a:chExt cx="660400" cy="923924"/>
            </a:xfrm>
            <a:solidFill>
              <a:srgbClr val="15487F"/>
            </a:solidFill>
          </p:grpSpPr>
          <p:sp>
            <p:nvSpPr>
              <p:cNvPr id="78" name="i$líḍè">
                <a:extLst>
                  <a:ext uri="{FF2B5EF4-FFF2-40B4-BE49-F238E27FC236}">
                    <a16:creationId xmlns:a16="http://schemas.microsoft.com/office/drawing/2014/main" id="{7476BB13-08CF-4F8F-A761-04CC12C1E6E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10DD3F4B-5660-4D1C-9EEC-1F2070EFF225}"/>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EAE440F1-972D-444F-B218-1D04A1F741AA}"/>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D7804E-ABC2-4562-8F6C-1E47B469B315}"/>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1B9B32CF-CD54-412E-A82E-EC7BF52F72BD}"/>
                </a:ext>
              </a:extLst>
            </p:cNvPr>
            <p:cNvGrpSpPr/>
            <p:nvPr/>
          </p:nvGrpSpPr>
          <p:grpSpPr>
            <a:xfrm>
              <a:off x="8551200" y="295677"/>
              <a:ext cx="300221" cy="428644"/>
              <a:chOff x="6115050" y="4976810"/>
              <a:chExt cx="560388" cy="800100"/>
            </a:xfrm>
            <a:solidFill>
              <a:srgbClr val="15487F"/>
            </a:solidFill>
          </p:grpSpPr>
          <p:sp>
            <p:nvSpPr>
              <p:cNvPr id="76" name="isļïḍê">
                <a:extLst>
                  <a:ext uri="{FF2B5EF4-FFF2-40B4-BE49-F238E27FC236}">
                    <a16:creationId xmlns:a16="http://schemas.microsoft.com/office/drawing/2014/main" id="{9339661C-ADD2-45D4-8BF8-6490A7171539}"/>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D5D66722-29EC-4690-BC77-EAF1763CC3D2}"/>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24094F2F-0E1D-4D95-94E4-CF1031976A1A}"/>
                </a:ext>
              </a:extLst>
            </p:cNvPr>
            <p:cNvSpPr/>
            <p:nvPr/>
          </p:nvSpPr>
          <p:spPr bwMode="auto">
            <a:xfrm>
              <a:off x="8221509" y="399713"/>
              <a:ext cx="213373" cy="259431"/>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61F1A7A6-8738-4BD4-9E2F-994EBA835973}"/>
                </a:ext>
              </a:extLst>
            </p:cNvPr>
            <p:cNvSpPr/>
            <p:nvPr/>
          </p:nvSpPr>
          <p:spPr bwMode="auto">
            <a:xfrm>
              <a:off x="8177330" y="625315"/>
              <a:ext cx="257551" cy="124076"/>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23078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97" name="文本框 96">
            <a:extLst>
              <a:ext uri="{FF2B5EF4-FFF2-40B4-BE49-F238E27FC236}">
                <a16:creationId xmlns:a16="http://schemas.microsoft.com/office/drawing/2014/main" id="{C4080818-AFA7-4E9E-939C-FBC763B9C960}"/>
              </a:ext>
            </a:extLst>
          </p:cNvPr>
          <p:cNvSpPr txBox="1"/>
          <p:nvPr/>
        </p:nvSpPr>
        <p:spPr>
          <a:xfrm>
            <a:off x="1185757" y="2205729"/>
            <a:ext cx="4385584" cy="1200329"/>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在进行研究时，将研究样本分为两组，即财务风险组和非财务风险组。财务风险组共有样本</a:t>
            </a:r>
            <a:r>
              <a:rPr lang="en-US" altLang="zh-CN" sz="1200" dirty="0">
                <a:solidFill>
                  <a:schemeClr val="tx1"/>
                </a:solidFill>
                <a:latin typeface="+mn-lt"/>
                <a:ea typeface="微软雅黑" panose="020B0503020204020204" pitchFamily="34" charset="-122"/>
              </a:rPr>
              <a:t>119</a:t>
            </a:r>
            <a:r>
              <a:rPr lang="zh-CN" altLang="en-US" sz="1200" dirty="0">
                <a:solidFill>
                  <a:schemeClr val="tx1"/>
                </a:solidFill>
                <a:latin typeface="+mn-lt"/>
                <a:ea typeface="微软雅黑" panose="020B0503020204020204" pitchFamily="34" charset="-122"/>
              </a:rPr>
              <a:t>个，非财务风险组共有样本</a:t>
            </a:r>
            <a:r>
              <a:rPr lang="en-US" altLang="zh-CN" sz="1200" dirty="0">
                <a:solidFill>
                  <a:schemeClr val="tx1"/>
                </a:solidFill>
                <a:latin typeface="+mn-lt"/>
                <a:ea typeface="微软雅黑" panose="020B0503020204020204" pitchFamily="34" charset="-122"/>
              </a:rPr>
              <a:t>3395</a:t>
            </a:r>
            <a:r>
              <a:rPr lang="zh-CN" altLang="en-US" sz="1200" dirty="0">
                <a:solidFill>
                  <a:schemeClr val="tx1"/>
                </a:solidFill>
                <a:latin typeface="+mn-lt"/>
                <a:ea typeface="微软雅黑" panose="020B0503020204020204" pitchFamily="34" charset="-122"/>
              </a:rPr>
              <a:t>个。在进行数据集划分时，将所有</a:t>
            </a:r>
            <a:r>
              <a:rPr lang="en-US" altLang="zh-CN" sz="1200" dirty="0">
                <a:solidFill>
                  <a:schemeClr val="tx1"/>
                </a:solidFill>
                <a:latin typeface="+mn-lt"/>
                <a:ea typeface="微软雅黑" panose="020B0503020204020204" pitchFamily="34" charset="-122"/>
              </a:rPr>
              <a:t>18-19</a:t>
            </a:r>
            <a:r>
              <a:rPr lang="zh-CN" altLang="en-US" sz="1200" dirty="0">
                <a:solidFill>
                  <a:schemeClr val="tx1"/>
                </a:solidFill>
                <a:latin typeface="+mn-lt"/>
                <a:ea typeface="微软雅黑" panose="020B0503020204020204" pitchFamily="34" charset="-122"/>
              </a:rPr>
              <a:t>年被实施</a:t>
            </a: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及*</a:t>
            </a: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的财务风险公司及对应匹配的正常公司作为样本内测试集，</a:t>
            </a:r>
            <a:r>
              <a:rPr lang="en-US" altLang="zh-CN" sz="1200" dirty="0">
                <a:solidFill>
                  <a:schemeClr val="tx1"/>
                </a:solidFill>
                <a:latin typeface="+mn-lt"/>
                <a:ea typeface="微软雅黑" panose="020B0503020204020204" pitchFamily="34" charset="-122"/>
              </a:rPr>
              <a:t>20-21</a:t>
            </a:r>
            <a:r>
              <a:rPr lang="zh-CN" altLang="en-US" sz="1200" dirty="0">
                <a:solidFill>
                  <a:schemeClr val="tx1"/>
                </a:solidFill>
                <a:latin typeface="+mn-lt"/>
                <a:ea typeface="微软雅黑" panose="020B0503020204020204" pitchFamily="34" charset="-122"/>
              </a:rPr>
              <a:t>年被实施</a:t>
            </a: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及*</a:t>
            </a: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的财务风险公司及对应匹配的正常公司作为样本外验证集。</a:t>
            </a:r>
            <a:endParaRPr lang="en-US" altLang="zh-CN" sz="1200" dirty="0">
              <a:solidFill>
                <a:schemeClr val="tx1"/>
              </a:solidFill>
              <a:latin typeface="+mn-lt"/>
              <a:ea typeface="微软雅黑" panose="020B0503020204020204" pitchFamily="34" charset="-122"/>
            </a:endParaRPr>
          </a:p>
        </p:txBody>
      </p:sp>
      <p:sp>
        <p:nvSpPr>
          <p:cNvPr id="98" name="矩形 97">
            <a:extLst>
              <a:ext uri="{FF2B5EF4-FFF2-40B4-BE49-F238E27FC236}">
                <a16:creationId xmlns:a16="http://schemas.microsoft.com/office/drawing/2014/main" id="{FA6DEE07-4B9F-4239-A6C4-E8865D4C90C1}"/>
              </a:ext>
            </a:extLst>
          </p:cNvPr>
          <p:cNvSpPr/>
          <p:nvPr/>
        </p:nvSpPr>
        <p:spPr>
          <a:xfrm>
            <a:off x="1183946" y="1836397"/>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样本选取</a:t>
            </a:r>
          </a:p>
        </p:txBody>
      </p:sp>
      <p:sp>
        <p:nvSpPr>
          <p:cNvPr id="100" name="矩形 99">
            <a:extLst>
              <a:ext uri="{FF2B5EF4-FFF2-40B4-BE49-F238E27FC236}">
                <a16:creationId xmlns:a16="http://schemas.microsoft.com/office/drawing/2014/main" id="{EBB7C7A0-0D60-43AA-800D-4AE810DAC7DE}"/>
              </a:ext>
            </a:extLst>
          </p:cNvPr>
          <p:cNvSpPr/>
          <p:nvPr/>
        </p:nvSpPr>
        <p:spPr>
          <a:xfrm>
            <a:off x="1183579" y="3600200"/>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变量选取</a:t>
            </a:r>
          </a:p>
        </p:txBody>
      </p:sp>
      <p:sp>
        <p:nvSpPr>
          <p:cNvPr id="96" name="文本框 95">
            <a:extLst>
              <a:ext uri="{FF2B5EF4-FFF2-40B4-BE49-F238E27FC236}">
                <a16:creationId xmlns:a16="http://schemas.microsoft.com/office/drawing/2014/main" id="{E6790893-EF9B-4085-9A37-12779885D111}"/>
              </a:ext>
            </a:extLst>
          </p:cNvPr>
          <p:cNvSpPr txBox="1"/>
          <p:nvPr/>
        </p:nvSpPr>
        <p:spPr>
          <a:xfrm>
            <a:off x="1185757" y="4012871"/>
            <a:ext cx="4385584" cy="646331"/>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选取以下</a:t>
            </a:r>
            <a:r>
              <a:rPr lang="en-US" altLang="zh-CN" sz="1200" dirty="0">
                <a:solidFill>
                  <a:schemeClr val="tx1"/>
                </a:solidFill>
                <a:latin typeface="+mn-lt"/>
                <a:ea typeface="微软雅黑" panose="020B0503020204020204" pitchFamily="34" charset="-122"/>
              </a:rPr>
              <a:t>16</a:t>
            </a:r>
            <a:r>
              <a:rPr lang="zh-CN" altLang="en-US" sz="1200" dirty="0">
                <a:solidFill>
                  <a:schemeClr val="tx1"/>
                </a:solidFill>
                <a:latin typeface="+mn-lt"/>
                <a:ea typeface="微软雅黑" panose="020B0503020204020204" pitchFamily="34" charset="-122"/>
              </a:rPr>
              <a:t>个财务指标作为备选财务指标；</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2</a:t>
            </a:r>
            <a:r>
              <a:rPr lang="zh-CN" altLang="en-US" sz="1200" dirty="0">
                <a:solidFill>
                  <a:schemeClr val="tx1"/>
                </a:solidFill>
                <a:latin typeface="+mn-lt"/>
                <a:ea typeface="微软雅黑" panose="020B0503020204020204" pitchFamily="34" charset="-122"/>
              </a:rPr>
              <a:t>个非财务指标作为备选指标；</a:t>
            </a:r>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数据选取自</a:t>
            </a:r>
            <a:r>
              <a:rPr lang="en-US" altLang="zh-CN" sz="1200" dirty="0">
                <a:solidFill>
                  <a:schemeClr val="tx1"/>
                </a:solidFill>
                <a:latin typeface="+mn-lt"/>
                <a:ea typeface="微软雅黑" panose="020B0503020204020204" pitchFamily="34" charset="-122"/>
              </a:rPr>
              <a:t>Wind</a:t>
            </a:r>
            <a:r>
              <a:rPr lang="zh-CN" altLang="en-US" sz="1200" dirty="0">
                <a:solidFill>
                  <a:schemeClr val="tx1"/>
                </a:solidFill>
                <a:latin typeface="+mn-lt"/>
                <a:ea typeface="微软雅黑" panose="020B0503020204020204" pitchFamily="34" charset="-122"/>
              </a:rPr>
              <a:t>数据库。</a:t>
            </a:r>
            <a:endParaRPr lang="en-US" altLang="zh-CN" sz="1200" dirty="0">
              <a:solidFill>
                <a:schemeClr val="tx1"/>
              </a:solidFill>
              <a:latin typeface="+mn-lt"/>
              <a:ea typeface="微软雅黑" panose="020B0503020204020204" pitchFamily="34" charset="-122"/>
            </a:endParaRPr>
          </a:p>
        </p:txBody>
      </p:sp>
      <p:pic>
        <p:nvPicPr>
          <p:cNvPr id="5" name="图片 4">
            <a:extLst>
              <a:ext uri="{FF2B5EF4-FFF2-40B4-BE49-F238E27FC236}">
                <a16:creationId xmlns:a16="http://schemas.microsoft.com/office/drawing/2014/main" id="{E085BDA5-7EB2-49FF-96E1-8FD4244FD5D9}"/>
              </a:ext>
            </a:extLst>
          </p:cNvPr>
          <p:cNvPicPr>
            <a:picLocks noChangeAspect="1"/>
          </p:cNvPicPr>
          <p:nvPr/>
        </p:nvPicPr>
        <p:blipFill>
          <a:blip r:embed="rId3"/>
          <a:stretch>
            <a:fillRect/>
          </a:stretch>
        </p:blipFill>
        <p:spPr>
          <a:xfrm>
            <a:off x="5641682" y="880848"/>
            <a:ext cx="5614416" cy="5731002"/>
          </a:xfrm>
          <a:prstGeom prst="rect">
            <a:avLst/>
          </a:prstGeom>
        </p:spPr>
      </p:pic>
      <p:pic>
        <p:nvPicPr>
          <p:cNvPr id="11" name="图片 10">
            <a:extLst>
              <a:ext uri="{FF2B5EF4-FFF2-40B4-BE49-F238E27FC236}">
                <a16:creationId xmlns:a16="http://schemas.microsoft.com/office/drawing/2014/main" id="{6859EF69-E95C-4318-9147-7A97EAB7058B}"/>
              </a:ext>
            </a:extLst>
          </p:cNvPr>
          <p:cNvPicPr>
            <a:picLocks noChangeAspect="1"/>
          </p:cNvPicPr>
          <p:nvPr/>
        </p:nvPicPr>
        <p:blipFill>
          <a:blip r:embed="rId4"/>
          <a:stretch>
            <a:fillRect/>
          </a:stretch>
        </p:blipFill>
        <p:spPr>
          <a:xfrm>
            <a:off x="337088" y="4879229"/>
            <a:ext cx="5048573" cy="1346454"/>
          </a:xfrm>
          <a:prstGeom prst="rect">
            <a:avLst/>
          </a:prstGeom>
        </p:spPr>
      </p:pic>
    </p:spTree>
    <p:extLst>
      <p:ext uri="{BB962C8B-B14F-4D97-AF65-F5344CB8AC3E}">
        <p14:creationId xmlns:p14="http://schemas.microsoft.com/office/powerpoint/2010/main" val="158127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97" name="文本框 96">
            <a:extLst>
              <a:ext uri="{FF2B5EF4-FFF2-40B4-BE49-F238E27FC236}">
                <a16:creationId xmlns:a16="http://schemas.microsoft.com/office/drawing/2014/main" id="{C4080818-AFA7-4E9E-939C-FBC763B9C960}"/>
              </a:ext>
            </a:extLst>
          </p:cNvPr>
          <p:cNvSpPr txBox="1"/>
          <p:nvPr/>
        </p:nvSpPr>
        <p:spPr>
          <a:xfrm>
            <a:off x="1185757" y="2391707"/>
            <a:ext cx="4385584" cy="2123658"/>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采用</a:t>
            </a:r>
            <a:r>
              <a:rPr lang="en-US" altLang="zh-CN" sz="1200" dirty="0">
                <a:solidFill>
                  <a:schemeClr val="tx1"/>
                </a:solidFill>
                <a:latin typeface="+mn-lt"/>
                <a:ea typeface="微软雅黑" panose="020B0503020204020204" pitchFamily="34" charset="-122"/>
              </a:rPr>
              <a:t>Kruskal-Wallis</a:t>
            </a:r>
            <a:r>
              <a:rPr lang="zh-CN" altLang="en-US" sz="1200" dirty="0">
                <a:solidFill>
                  <a:schemeClr val="tx1"/>
                </a:solidFill>
                <a:latin typeface="+mn-lt"/>
                <a:ea typeface="微软雅黑" panose="020B0503020204020204" pitchFamily="34" charset="-122"/>
              </a:rPr>
              <a:t>秩检验的方法。</a:t>
            </a:r>
            <a:r>
              <a:rPr lang="en-US" altLang="zh-CN" sz="1200" dirty="0">
                <a:solidFill>
                  <a:schemeClr val="tx1"/>
                </a:solidFill>
                <a:latin typeface="+mn-lt"/>
                <a:ea typeface="微软雅黑" panose="020B0503020204020204" pitchFamily="34" charset="-122"/>
              </a:rPr>
              <a:t>Kruskal-Wallis</a:t>
            </a:r>
            <a:r>
              <a:rPr lang="zh-CN" altLang="en-US" sz="1200" dirty="0">
                <a:solidFill>
                  <a:schemeClr val="tx1"/>
                </a:solidFill>
                <a:latin typeface="+mn-lt"/>
                <a:ea typeface="微软雅黑" panose="020B0503020204020204" pitchFamily="34" charset="-122"/>
              </a:rPr>
              <a:t>秩检验的基本思想是检验</a:t>
            </a:r>
            <a:r>
              <a:rPr lang="en-US" altLang="zh-CN" sz="1200" dirty="0">
                <a:solidFill>
                  <a:schemeClr val="tx1"/>
                </a:solidFill>
                <a:latin typeface="+mn-lt"/>
                <a:ea typeface="微软雅黑" panose="020B0503020204020204" pitchFamily="34" charset="-122"/>
              </a:rPr>
              <a:t>n</a:t>
            </a:r>
            <a:r>
              <a:rPr lang="zh-CN" altLang="en-US" sz="1200" dirty="0">
                <a:solidFill>
                  <a:schemeClr val="tx1"/>
                </a:solidFill>
                <a:latin typeface="+mn-lt"/>
                <a:ea typeface="微软雅黑" panose="020B0503020204020204" pitchFamily="34" charset="-122"/>
              </a:rPr>
              <a:t>组样本数据集中每个样本的秩及组间的平均秩次，由此判断是否可以认为</a:t>
            </a:r>
            <a:r>
              <a:rPr lang="en-US" altLang="zh-CN" sz="1200" dirty="0">
                <a:solidFill>
                  <a:schemeClr val="tx1"/>
                </a:solidFill>
                <a:latin typeface="+mn-lt"/>
                <a:ea typeface="微软雅黑" panose="020B0503020204020204" pitchFamily="34" charset="-122"/>
              </a:rPr>
              <a:t>n</a:t>
            </a:r>
            <a:r>
              <a:rPr lang="zh-CN" altLang="en-US" sz="1200" dirty="0">
                <a:solidFill>
                  <a:schemeClr val="tx1"/>
                </a:solidFill>
                <a:latin typeface="+mn-lt"/>
                <a:ea typeface="微软雅黑" panose="020B0503020204020204" pitchFamily="34" charset="-122"/>
              </a:rPr>
              <a:t>组数据出自同一样本。因此，使用</a:t>
            </a:r>
            <a:r>
              <a:rPr lang="en-US" altLang="zh-CN" sz="1200" dirty="0">
                <a:solidFill>
                  <a:schemeClr val="tx1"/>
                </a:solidFill>
                <a:latin typeface="+mn-lt"/>
                <a:ea typeface="微软雅黑" panose="020B0503020204020204" pitchFamily="34" charset="-122"/>
              </a:rPr>
              <a:t>Kruskal-Wallis</a:t>
            </a:r>
            <a:r>
              <a:rPr lang="zh-CN" altLang="en-US" sz="1200" dirty="0">
                <a:solidFill>
                  <a:schemeClr val="tx1"/>
                </a:solidFill>
                <a:latin typeface="+mn-lt"/>
                <a:ea typeface="微软雅黑" panose="020B0503020204020204" pitchFamily="34" charset="-122"/>
              </a:rPr>
              <a:t>秩检验可以判断模型选取的各项变量在</a:t>
            </a: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组及非</a:t>
            </a: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组间是否存在显著性差异，从而做到变量的清洗筛选。</a:t>
            </a:r>
            <a:endParaRPr lang="en-US" altLang="zh-CN" sz="1200" dirty="0">
              <a:solidFill>
                <a:schemeClr val="tx1"/>
              </a:solidFill>
              <a:latin typeface="+mn-lt"/>
              <a:ea typeface="微软雅黑" panose="020B0503020204020204" pitchFamily="34" charset="-122"/>
            </a:endParaRPr>
          </a:p>
          <a:p>
            <a:pPr algn="just"/>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以</a:t>
            </a:r>
            <a:r>
              <a:rPr lang="en-US" altLang="zh-CN" sz="1200" dirty="0">
                <a:solidFill>
                  <a:schemeClr val="tx1"/>
                </a:solidFill>
                <a:latin typeface="+mn-lt"/>
                <a:ea typeface="微软雅黑" panose="020B0503020204020204" pitchFamily="34" charset="-122"/>
              </a:rPr>
              <a:t>T-1</a:t>
            </a:r>
            <a:r>
              <a:rPr lang="zh-CN" altLang="en-US" sz="1200" dirty="0">
                <a:solidFill>
                  <a:schemeClr val="tx1"/>
                </a:solidFill>
                <a:latin typeface="+mn-lt"/>
                <a:ea typeface="微软雅黑" panose="020B0503020204020204" pitchFamily="34" charset="-122"/>
              </a:rPr>
              <a:t>年为例，</a:t>
            </a:r>
            <a:r>
              <a:rPr lang="en-US" altLang="zh-CN" sz="1200" dirty="0">
                <a:solidFill>
                  <a:schemeClr val="tx1"/>
                </a:solidFill>
                <a:latin typeface="+mn-lt"/>
                <a:ea typeface="微软雅黑" panose="020B0503020204020204" pitchFamily="34" charset="-122"/>
              </a:rPr>
              <a:t>E3</a:t>
            </a:r>
            <a:r>
              <a:rPr lang="zh-CN" altLang="en-US" sz="1200" dirty="0">
                <a:solidFill>
                  <a:schemeClr val="tx1"/>
                </a:solidFill>
                <a:latin typeface="+mn-lt"/>
                <a:ea typeface="微软雅黑" panose="020B0503020204020204" pitchFamily="34" charset="-122"/>
              </a:rPr>
              <a:t>（经营活动产生的现金流量净额同比增长率）、</a:t>
            </a:r>
            <a:r>
              <a:rPr lang="en-US" altLang="zh-CN" sz="1200" dirty="0">
                <a:solidFill>
                  <a:schemeClr val="tx1"/>
                </a:solidFill>
                <a:latin typeface="+mn-lt"/>
                <a:ea typeface="微软雅黑" panose="020B0503020204020204" pitchFamily="34" charset="-122"/>
              </a:rPr>
              <a:t>D2</a:t>
            </a:r>
            <a:r>
              <a:rPr lang="zh-CN" altLang="en-US" sz="1200" dirty="0">
                <a:solidFill>
                  <a:schemeClr val="tx1"/>
                </a:solidFill>
                <a:latin typeface="+mn-lt"/>
                <a:ea typeface="微软雅黑" panose="020B0503020204020204" pitchFamily="34" charset="-122"/>
              </a:rPr>
              <a:t>（现金营运指数）、</a:t>
            </a:r>
            <a:r>
              <a:rPr lang="en-US" altLang="zh-CN" sz="1200" dirty="0">
                <a:solidFill>
                  <a:schemeClr val="tx1"/>
                </a:solidFill>
                <a:latin typeface="+mn-lt"/>
                <a:ea typeface="微软雅黑" panose="020B0503020204020204" pitchFamily="34" charset="-122"/>
              </a:rPr>
              <a:t>D1(</a:t>
            </a:r>
            <a:r>
              <a:rPr lang="zh-CN" altLang="en-US" sz="1200" dirty="0">
                <a:solidFill>
                  <a:schemeClr val="tx1"/>
                </a:solidFill>
                <a:latin typeface="+mn-lt"/>
                <a:ea typeface="微软雅黑" panose="020B0503020204020204" pitchFamily="34" charset="-122"/>
              </a:rPr>
              <a:t>经营活动产生的现金流量净额</a:t>
            </a:r>
            <a:r>
              <a:rPr lang="en-US" altLang="zh-CN" sz="1200" dirty="0">
                <a:solidFill>
                  <a:schemeClr val="tx1"/>
                </a:solidFill>
                <a:latin typeface="+mn-lt"/>
                <a:ea typeface="微软雅黑" panose="020B0503020204020204" pitchFamily="34" charset="-122"/>
              </a:rPr>
              <a:t>/</a:t>
            </a:r>
            <a:r>
              <a:rPr lang="zh-CN" altLang="en-US" sz="1200" dirty="0">
                <a:solidFill>
                  <a:schemeClr val="tx1"/>
                </a:solidFill>
                <a:latin typeface="+mn-lt"/>
                <a:ea typeface="微软雅黑" panose="020B0503020204020204" pitchFamily="34" charset="-122"/>
              </a:rPr>
              <a:t>营业收入</a:t>
            </a:r>
            <a:r>
              <a:rPr lang="en-US" altLang="zh-CN" sz="1200" dirty="0">
                <a:solidFill>
                  <a:schemeClr val="tx1"/>
                </a:solidFill>
                <a:latin typeface="+mn-lt"/>
                <a:ea typeface="微软雅黑" panose="020B0503020204020204" pitchFamily="34" charset="-122"/>
              </a:rPr>
              <a:t>)</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B4</a:t>
            </a:r>
            <a:r>
              <a:rPr lang="zh-CN" altLang="en-US" sz="1200" dirty="0">
                <a:solidFill>
                  <a:schemeClr val="tx1"/>
                </a:solidFill>
                <a:latin typeface="+mn-lt"/>
                <a:ea typeface="微软雅黑" panose="020B0503020204020204" pitchFamily="34" charset="-122"/>
              </a:rPr>
              <a:t>（净资产负债率）、</a:t>
            </a:r>
            <a:r>
              <a:rPr lang="en-US" altLang="zh-CN" sz="1200" dirty="0">
                <a:solidFill>
                  <a:schemeClr val="tx1"/>
                </a:solidFill>
                <a:latin typeface="+mn-lt"/>
                <a:ea typeface="微软雅黑" panose="020B0503020204020204" pitchFamily="34" charset="-122"/>
              </a:rPr>
              <a:t>C1</a:t>
            </a:r>
            <a:r>
              <a:rPr lang="zh-CN" altLang="en-US" sz="1200" dirty="0">
                <a:solidFill>
                  <a:schemeClr val="tx1"/>
                </a:solidFill>
                <a:latin typeface="+mn-lt"/>
                <a:ea typeface="微软雅黑" panose="020B0503020204020204" pitchFamily="34" charset="-122"/>
              </a:rPr>
              <a:t>（应收账款周转率）没有通过显著性检验，说明这</a:t>
            </a:r>
            <a:r>
              <a:rPr lang="en-US" altLang="zh-CN" sz="1200" dirty="0">
                <a:solidFill>
                  <a:schemeClr val="tx1"/>
                </a:solidFill>
                <a:latin typeface="+mn-lt"/>
                <a:ea typeface="微软雅黑" panose="020B0503020204020204" pitchFamily="34" charset="-122"/>
              </a:rPr>
              <a:t>5</a:t>
            </a:r>
            <a:r>
              <a:rPr lang="zh-CN" altLang="en-US" sz="1200" dirty="0">
                <a:solidFill>
                  <a:schemeClr val="tx1"/>
                </a:solidFill>
                <a:latin typeface="+mn-lt"/>
                <a:ea typeface="微软雅黑" panose="020B0503020204020204" pitchFamily="34" charset="-122"/>
              </a:rPr>
              <a:t>个指标在不同公司间的差异并不能对公司是否发生财务风险起到预示作用，因此在模型中予以剔除。</a:t>
            </a:r>
            <a:endParaRPr lang="en-US" altLang="zh-CN" sz="1200" dirty="0">
              <a:solidFill>
                <a:schemeClr val="tx1"/>
              </a:solidFill>
              <a:latin typeface="+mn-lt"/>
              <a:ea typeface="微软雅黑" panose="020B0503020204020204" pitchFamily="34" charset="-122"/>
            </a:endParaRPr>
          </a:p>
        </p:txBody>
      </p:sp>
      <p:sp>
        <p:nvSpPr>
          <p:cNvPr id="98" name="矩形 97">
            <a:extLst>
              <a:ext uri="{FF2B5EF4-FFF2-40B4-BE49-F238E27FC236}">
                <a16:creationId xmlns:a16="http://schemas.microsoft.com/office/drawing/2014/main" id="{FA6DEE07-4B9F-4239-A6C4-E8865D4C90C1}"/>
              </a:ext>
            </a:extLst>
          </p:cNvPr>
          <p:cNvSpPr/>
          <p:nvPr/>
        </p:nvSpPr>
        <p:spPr>
          <a:xfrm>
            <a:off x="1183946" y="2022375"/>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显著性检验</a:t>
            </a:r>
          </a:p>
        </p:txBody>
      </p:sp>
      <p:pic>
        <p:nvPicPr>
          <p:cNvPr id="2" name="图片 1">
            <a:extLst>
              <a:ext uri="{FF2B5EF4-FFF2-40B4-BE49-F238E27FC236}">
                <a16:creationId xmlns:a16="http://schemas.microsoft.com/office/drawing/2014/main" id="{1C43938C-48E1-4EF2-A6AA-88E39F6C31EA}"/>
              </a:ext>
            </a:extLst>
          </p:cNvPr>
          <p:cNvPicPr>
            <a:picLocks noChangeAspect="1"/>
          </p:cNvPicPr>
          <p:nvPr/>
        </p:nvPicPr>
        <p:blipFill>
          <a:blip r:embed="rId3"/>
          <a:stretch>
            <a:fillRect/>
          </a:stretch>
        </p:blipFill>
        <p:spPr>
          <a:xfrm>
            <a:off x="5671966" y="996231"/>
            <a:ext cx="5614416" cy="4987290"/>
          </a:xfrm>
          <a:prstGeom prst="rect">
            <a:avLst/>
          </a:prstGeom>
        </p:spPr>
      </p:pic>
    </p:spTree>
    <p:extLst>
      <p:ext uri="{BB962C8B-B14F-4D97-AF65-F5344CB8AC3E}">
        <p14:creationId xmlns:p14="http://schemas.microsoft.com/office/powerpoint/2010/main" val="264910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97" name="文本框 96">
            <a:extLst>
              <a:ext uri="{FF2B5EF4-FFF2-40B4-BE49-F238E27FC236}">
                <a16:creationId xmlns:a16="http://schemas.microsoft.com/office/drawing/2014/main" id="{C4080818-AFA7-4E9E-939C-FBC763B9C960}"/>
              </a:ext>
            </a:extLst>
          </p:cNvPr>
          <p:cNvSpPr txBox="1"/>
          <p:nvPr/>
        </p:nvSpPr>
        <p:spPr>
          <a:xfrm>
            <a:off x="1185757" y="1469562"/>
            <a:ext cx="4385584" cy="2308324"/>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对变量进行因子分析。因子分析的基本思想是从分为不同组的变量中提取公共因子，使因子可以代表较多的同组变量的信息。一方面因子分析可以很好地避免变量之间较大的相关性造成统计结果的失真，另一方面也可以精简模型，减小数据量。</a:t>
            </a:r>
            <a:endParaRPr lang="en-US" altLang="zh-CN" sz="1200" dirty="0">
              <a:solidFill>
                <a:schemeClr val="tx1"/>
              </a:solidFill>
              <a:latin typeface="+mn-lt"/>
              <a:ea typeface="微软雅黑" panose="020B0503020204020204" pitchFamily="34" charset="-122"/>
            </a:endParaRPr>
          </a:p>
          <a:p>
            <a:pPr algn="just"/>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在进行因子分析之前，首先对变量进行</a:t>
            </a:r>
            <a:r>
              <a:rPr lang="en-US" altLang="zh-CN" sz="1200" dirty="0">
                <a:solidFill>
                  <a:schemeClr val="tx1"/>
                </a:solidFill>
                <a:latin typeface="+mn-lt"/>
                <a:ea typeface="微软雅黑" panose="020B0503020204020204" pitchFamily="34" charset="-122"/>
              </a:rPr>
              <a:t>KMO</a:t>
            </a:r>
            <a:r>
              <a:rPr lang="zh-CN" altLang="en-US" sz="1200" dirty="0">
                <a:solidFill>
                  <a:schemeClr val="tx1"/>
                </a:solidFill>
                <a:latin typeface="+mn-lt"/>
                <a:ea typeface="微软雅黑" panose="020B0503020204020204" pitchFamily="34" charset="-122"/>
              </a:rPr>
              <a:t>检验和</a:t>
            </a:r>
            <a:r>
              <a:rPr lang="en-US" altLang="zh-CN" sz="1200" dirty="0">
                <a:solidFill>
                  <a:schemeClr val="tx1"/>
                </a:solidFill>
                <a:latin typeface="+mn-lt"/>
                <a:ea typeface="微软雅黑" panose="020B0503020204020204" pitchFamily="34" charset="-122"/>
              </a:rPr>
              <a:t>Bartlett's</a:t>
            </a:r>
            <a:r>
              <a:rPr lang="zh-CN" altLang="en-US" sz="1200" dirty="0">
                <a:solidFill>
                  <a:schemeClr val="tx1"/>
                </a:solidFill>
                <a:latin typeface="+mn-lt"/>
                <a:ea typeface="微软雅黑" panose="020B0503020204020204" pitchFamily="34" charset="-122"/>
              </a:rPr>
              <a:t>球状检验，保证同组变量之间存在一定的相关性，可以提取有效的公共因子。</a:t>
            </a:r>
            <a:endParaRPr lang="en-US" altLang="zh-CN" sz="1200" dirty="0">
              <a:solidFill>
                <a:schemeClr val="tx1"/>
              </a:solidFill>
              <a:latin typeface="+mn-lt"/>
              <a:ea typeface="微软雅黑" panose="020B0503020204020204" pitchFamily="34" charset="-122"/>
            </a:endParaRPr>
          </a:p>
          <a:p>
            <a:pPr algn="just"/>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以</a:t>
            </a:r>
            <a:r>
              <a:rPr lang="en-US" altLang="zh-CN" sz="1200" dirty="0">
                <a:solidFill>
                  <a:schemeClr val="tx1"/>
                </a:solidFill>
                <a:latin typeface="+mn-lt"/>
                <a:ea typeface="微软雅黑" panose="020B0503020204020204" pitchFamily="34" charset="-122"/>
              </a:rPr>
              <a:t>T-1</a:t>
            </a:r>
            <a:r>
              <a:rPr lang="zh-CN" altLang="en-US" sz="1200" dirty="0">
                <a:solidFill>
                  <a:schemeClr val="tx1"/>
                </a:solidFill>
                <a:latin typeface="+mn-lt"/>
                <a:ea typeface="微软雅黑" panose="020B0503020204020204" pitchFamily="34" charset="-122"/>
              </a:rPr>
              <a:t>年的数据为例，进行因子分析，得到因子特征值及贡献率。前四个因子的特征值大于</a:t>
            </a:r>
            <a:r>
              <a:rPr lang="en-US" altLang="zh-CN" sz="1200" dirty="0">
                <a:solidFill>
                  <a:schemeClr val="tx1"/>
                </a:solidFill>
                <a:latin typeface="+mn-lt"/>
                <a:ea typeface="微软雅黑" panose="020B0503020204020204" pitchFamily="34" charset="-122"/>
              </a:rPr>
              <a:t>0.8</a:t>
            </a:r>
            <a:r>
              <a:rPr lang="zh-CN" altLang="en-US" sz="1200" dirty="0">
                <a:solidFill>
                  <a:schemeClr val="tx1"/>
                </a:solidFill>
                <a:latin typeface="+mn-lt"/>
                <a:ea typeface="微软雅黑" panose="020B0503020204020204" pitchFamily="34" charset="-122"/>
              </a:rPr>
              <a:t>，累计贡献率达到了</a:t>
            </a:r>
            <a:r>
              <a:rPr lang="en-US" altLang="zh-CN" sz="1200" dirty="0">
                <a:solidFill>
                  <a:schemeClr val="tx1"/>
                </a:solidFill>
                <a:latin typeface="+mn-lt"/>
                <a:ea typeface="微软雅黑" panose="020B0503020204020204" pitchFamily="34" charset="-122"/>
              </a:rPr>
              <a:t>92%</a:t>
            </a:r>
            <a:r>
              <a:rPr lang="zh-CN" altLang="en-US" sz="1200" dirty="0">
                <a:solidFill>
                  <a:schemeClr val="tx1"/>
                </a:solidFill>
                <a:latin typeface="+mn-lt"/>
                <a:ea typeface="微软雅黑" panose="020B0503020204020204" pitchFamily="34" charset="-122"/>
              </a:rPr>
              <a:t>。按照本文设定的</a:t>
            </a:r>
            <a:r>
              <a:rPr lang="en-US" altLang="zh-CN" sz="1200" dirty="0">
                <a:solidFill>
                  <a:schemeClr val="tx1"/>
                </a:solidFill>
                <a:latin typeface="+mn-lt"/>
                <a:ea typeface="微软雅黑" panose="020B0503020204020204" pitchFamily="34" charset="-122"/>
              </a:rPr>
              <a:t>90%</a:t>
            </a:r>
            <a:r>
              <a:rPr lang="zh-CN" altLang="en-US" sz="1200" dirty="0">
                <a:solidFill>
                  <a:schemeClr val="tx1"/>
                </a:solidFill>
                <a:latin typeface="+mn-lt"/>
                <a:ea typeface="微软雅黑" panose="020B0503020204020204" pitchFamily="34" charset="-122"/>
              </a:rPr>
              <a:t>的提取原则，提取前</a:t>
            </a:r>
            <a:r>
              <a:rPr lang="en-US" altLang="zh-CN" sz="1200" dirty="0">
                <a:solidFill>
                  <a:schemeClr val="tx1"/>
                </a:solidFill>
                <a:latin typeface="+mn-lt"/>
                <a:ea typeface="微软雅黑" panose="020B0503020204020204" pitchFamily="34" charset="-122"/>
              </a:rPr>
              <a:t>4</a:t>
            </a:r>
            <a:r>
              <a:rPr lang="zh-CN" altLang="en-US" sz="1200" dirty="0">
                <a:solidFill>
                  <a:schemeClr val="tx1"/>
                </a:solidFill>
                <a:latin typeface="+mn-lt"/>
                <a:ea typeface="微软雅黑" panose="020B0503020204020204" pitchFamily="34" charset="-122"/>
              </a:rPr>
              <a:t>个因子作为新变量。</a:t>
            </a:r>
            <a:endParaRPr lang="en-US" altLang="zh-CN" sz="1200" dirty="0">
              <a:solidFill>
                <a:schemeClr val="tx1"/>
              </a:solidFill>
              <a:latin typeface="+mn-lt"/>
              <a:ea typeface="微软雅黑" panose="020B0503020204020204" pitchFamily="34" charset="-122"/>
            </a:endParaRPr>
          </a:p>
        </p:txBody>
      </p:sp>
      <p:sp>
        <p:nvSpPr>
          <p:cNvPr id="98" name="矩形 97">
            <a:extLst>
              <a:ext uri="{FF2B5EF4-FFF2-40B4-BE49-F238E27FC236}">
                <a16:creationId xmlns:a16="http://schemas.microsoft.com/office/drawing/2014/main" id="{FA6DEE07-4B9F-4239-A6C4-E8865D4C90C1}"/>
              </a:ext>
            </a:extLst>
          </p:cNvPr>
          <p:cNvSpPr/>
          <p:nvPr/>
        </p:nvSpPr>
        <p:spPr>
          <a:xfrm>
            <a:off x="1183946" y="1100230"/>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因子分析</a:t>
            </a:r>
          </a:p>
        </p:txBody>
      </p:sp>
      <p:pic>
        <p:nvPicPr>
          <p:cNvPr id="4" name="图片 3">
            <a:extLst>
              <a:ext uri="{FF2B5EF4-FFF2-40B4-BE49-F238E27FC236}">
                <a16:creationId xmlns:a16="http://schemas.microsoft.com/office/drawing/2014/main" id="{E9CFFCA8-20EC-43DE-9A09-EAC0C340D45E}"/>
              </a:ext>
            </a:extLst>
          </p:cNvPr>
          <p:cNvPicPr>
            <a:picLocks noChangeAspect="1"/>
          </p:cNvPicPr>
          <p:nvPr/>
        </p:nvPicPr>
        <p:blipFill>
          <a:blip r:embed="rId3"/>
          <a:stretch>
            <a:fillRect/>
          </a:stretch>
        </p:blipFill>
        <p:spPr>
          <a:xfrm>
            <a:off x="905618" y="3727034"/>
            <a:ext cx="4588883" cy="2856218"/>
          </a:xfrm>
          <a:prstGeom prst="rect">
            <a:avLst/>
          </a:prstGeom>
        </p:spPr>
      </p:pic>
      <p:pic>
        <p:nvPicPr>
          <p:cNvPr id="5" name="图片 4">
            <a:extLst>
              <a:ext uri="{FF2B5EF4-FFF2-40B4-BE49-F238E27FC236}">
                <a16:creationId xmlns:a16="http://schemas.microsoft.com/office/drawing/2014/main" id="{FD7377E6-0367-4C6B-830E-1B8B1BCDB7DB}"/>
              </a:ext>
            </a:extLst>
          </p:cNvPr>
          <p:cNvPicPr>
            <a:picLocks noChangeAspect="1"/>
          </p:cNvPicPr>
          <p:nvPr/>
        </p:nvPicPr>
        <p:blipFill>
          <a:blip r:embed="rId4"/>
          <a:stretch>
            <a:fillRect/>
          </a:stretch>
        </p:blipFill>
        <p:spPr>
          <a:xfrm>
            <a:off x="5341926" y="1478753"/>
            <a:ext cx="5614416" cy="4053840"/>
          </a:xfrm>
          <a:prstGeom prst="rect">
            <a:avLst/>
          </a:prstGeom>
        </p:spPr>
      </p:pic>
    </p:spTree>
    <p:extLst>
      <p:ext uri="{BB962C8B-B14F-4D97-AF65-F5344CB8AC3E}">
        <p14:creationId xmlns:p14="http://schemas.microsoft.com/office/powerpoint/2010/main" val="229962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2"/>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98" name="矩形 97">
            <a:extLst>
              <a:ext uri="{FF2B5EF4-FFF2-40B4-BE49-F238E27FC236}">
                <a16:creationId xmlns:a16="http://schemas.microsoft.com/office/drawing/2014/main" id="{FA6DEE07-4B9F-4239-A6C4-E8865D4C90C1}"/>
              </a:ext>
            </a:extLst>
          </p:cNvPr>
          <p:cNvSpPr/>
          <p:nvPr/>
        </p:nvSpPr>
        <p:spPr>
          <a:xfrm>
            <a:off x="1183945" y="1100230"/>
            <a:ext cx="3984739" cy="369332"/>
          </a:xfrm>
          <a:prstGeom prst="rect">
            <a:avLst/>
          </a:prstGeom>
          <a:noFill/>
        </p:spPr>
        <p:txBody>
          <a:bodyPr vert="horz" wrap="square" rtlCol="0">
            <a:spAutoFit/>
          </a:bodyPr>
          <a:lstStyle/>
          <a:p>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1</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1</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随机匹配样本下</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logistic</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回归</a:t>
            </a:r>
          </a:p>
        </p:txBody>
      </p:sp>
      <p:pic>
        <p:nvPicPr>
          <p:cNvPr id="7" name="图片 6">
            <a:extLst>
              <a:ext uri="{FF2B5EF4-FFF2-40B4-BE49-F238E27FC236}">
                <a16:creationId xmlns:a16="http://schemas.microsoft.com/office/drawing/2014/main" id="{6199B110-B6E2-4851-A04A-B051AAA7F994}"/>
              </a:ext>
            </a:extLst>
          </p:cNvPr>
          <p:cNvPicPr>
            <a:picLocks noChangeAspect="1"/>
          </p:cNvPicPr>
          <p:nvPr/>
        </p:nvPicPr>
        <p:blipFill>
          <a:blip r:embed="rId4"/>
          <a:stretch>
            <a:fillRect/>
          </a:stretch>
        </p:blipFill>
        <p:spPr>
          <a:xfrm>
            <a:off x="685902" y="1544787"/>
            <a:ext cx="5614416" cy="2722626"/>
          </a:xfrm>
          <a:prstGeom prst="rect">
            <a:avLst/>
          </a:prstGeom>
        </p:spPr>
      </p:pic>
      <p:graphicFrame>
        <p:nvGraphicFramePr>
          <p:cNvPr id="8" name="对象 7">
            <a:extLst>
              <a:ext uri="{FF2B5EF4-FFF2-40B4-BE49-F238E27FC236}">
                <a16:creationId xmlns:a16="http://schemas.microsoft.com/office/drawing/2014/main" id="{6E6ACC27-6869-42C0-8508-56B018346FCF}"/>
              </a:ext>
            </a:extLst>
          </p:cNvPr>
          <p:cNvGraphicFramePr>
            <a:graphicFrameLocks noChangeAspect="1"/>
          </p:cNvGraphicFramePr>
          <p:nvPr>
            <p:extLst>
              <p:ext uri="{D42A27DB-BD31-4B8C-83A1-F6EECF244321}">
                <p14:modId xmlns:p14="http://schemas.microsoft.com/office/powerpoint/2010/main" val="582512764"/>
              </p:ext>
            </p:extLst>
          </p:nvPr>
        </p:nvGraphicFramePr>
        <p:xfrm>
          <a:off x="834289" y="4832865"/>
          <a:ext cx="5370513" cy="419100"/>
        </p:xfrm>
        <a:graphic>
          <a:graphicData uri="http://schemas.openxmlformats.org/presentationml/2006/ole">
            <mc:AlternateContent xmlns:mc="http://schemas.openxmlformats.org/markup-compatibility/2006">
              <mc:Choice xmlns:v="urn:schemas-microsoft-com:vml" Requires="v">
                <p:oleObj spid="_x0000_s3079" name="Equation" r:id="rId5" imgW="5369973" imgH="419025" progId="Equation.DSMT4">
                  <p:embed/>
                </p:oleObj>
              </mc:Choice>
              <mc:Fallback>
                <p:oleObj name="Equation" r:id="rId5" imgW="5369973" imgH="419025" progId="Equation.DSMT4">
                  <p:embed/>
                  <p:pic>
                    <p:nvPicPr>
                      <p:cNvPr id="0" name=""/>
                      <p:cNvPicPr/>
                      <p:nvPr/>
                    </p:nvPicPr>
                    <p:blipFill>
                      <a:blip r:embed="rId6"/>
                      <a:stretch>
                        <a:fillRect/>
                      </a:stretch>
                    </p:blipFill>
                    <p:spPr>
                      <a:xfrm>
                        <a:off x="834289" y="4832865"/>
                        <a:ext cx="5370513" cy="419100"/>
                      </a:xfrm>
                      <a:prstGeom prst="rect">
                        <a:avLst/>
                      </a:prstGeom>
                    </p:spPr>
                  </p:pic>
                </p:oleObj>
              </mc:Fallback>
            </mc:AlternateContent>
          </a:graphicData>
        </a:graphic>
      </p:graphicFrame>
      <p:sp>
        <p:nvSpPr>
          <p:cNvPr id="56" name="文本框 55">
            <a:extLst>
              <a:ext uri="{FF2B5EF4-FFF2-40B4-BE49-F238E27FC236}">
                <a16:creationId xmlns:a16="http://schemas.microsoft.com/office/drawing/2014/main" id="{529ECB8A-4288-477C-810C-BA2404705F99}"/>
              </a:ext>
            </a:extLst>
          </p:cNvPr>
          <p:cNvSpPr txBox="1"/>
          <p:nvPr/>
        </p:nvSpPr>
        <p:spPr>
          <a:xfrm>
            <a:off x="983522" y="4267413"/>
            <a:ext cx="4385584" cy="307777"/>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400" dirty="0">
                <a:solidFill>
                  <a:schemeClr val="tx1"/>
                </a:solidFill>
                <a:latin typeface="+mn-lt"/>
                <a:ea typeface="微软雅黑" panose="020B0503020204020204" pitchFamily="34" charset="-122"/>
              </a:rPr>
              <a:t>T-1</a:t>
            </a:r>
            <a:r>
              <a:rPr lang="zh-CN" altLang="en-US" sz="1400" dirty="0">
                <a:solidFill>
                  <a:schemeClr val="tx1"/>
                </a:solidFill>
                <a:latin typeface="+mn-lt"/>
                <a:ea typeface="微软雅黑" panose="020B0503020204020204" pitchFamily="34" charset="-122"/>
              </a:rPr>
              <a:t>年数据建立</a:t>
            </a:r>
            <a:r>
              <a:rPr lang="en-US" altLang="zh-CN" sz="1400" dirty="0">
                <a:solidFill>
                  <a:schemeClr val="tx1"/>
                </a:solidFill>
                <a:latin typeface="+mn-lt"/>
                <a:ea typeface="微软雅黑" panose="020B0503020204020204" pitchFamily="34" charset="-122"/>
              </a:rPr>
              <a:t>Logistic</a:t>
            </a:r>
            <a:r>
              <a:rPr lang="zh-CN" altLang="en-US" sz="1400" dirty="0">
                <a:solidFill>
                  <a:schemeClr val="tx1"/>
                </a:solidFill>
                <a:latin typeface="+mn-lt"/>
                <a:ea typeface="微软雅黑" panose="020B0503020204020204" pitchFamily="34" charset="-122"/>
              </a:rPr>
              <a:t>模型：</a:t>
            </a:r>
            <a:endParaRPr lang="en-US" altLang="zh-CN" sz="1400" dirty="0">
              <a:solidFill>
                <a:schemeClr val="tx1"/>
              </a:solidFill>
              <a:latin typeface="+mn-lt"/>
              <a:ea typeface="微软雅黑" panose="020B0503020204020204" pitchFamily="34" charset="-122"/>
            </a:endParaRPr>
          </a:p>
        </p:txBody>
      </p:sp>
      <p:pic>
        <p:nvPicPr>
          <p:cNvPr id="9" name="图片 8">
            <a:extLst>
              <a:ext uri="{FF2B5EF4-FFF2-40B4-BE49-F238E27FC236}">
                <a16:creationId xmlns:a16="http://schemas.microsoft.com/office/drawing/2014/main" id="{EAC0EEF6-D920-4D70-A96F-298581AB5896}"/>
              </a:ext>
            </a:extLst>
          </p:cNvPr>
          <p:cNvPicPr>
            <a:picLocks noChangeAspect="1"/>
          </p:cNvPicPr>
          <p:nvPr/>
        </p:nvPicPr>
        <p:blipFill>
          <a:blip r:embed="rId7"/>
          <a:stretch>
            <a:fillRect/>
          </a:stretch>
        </p:blipFill>
        <p:spPr>
          <a:xfrm>
            <a:off x="6210534" y="1615053"/>
            <a:ext cx="5614416" cy="3687318"/>
          </a:xfrm>
          <a:prstGeom prst="rect">
            <a:avLst/>
          </a:prstGeom>
        </p:spPr>
      </p:pic>
    </p:spTree>
    <p:extLst>
      <p:ext uri="{BB962C8B-B14F-4D97-AF65-F5344CB8AC3E}">
        <p14:creationId xmlns:p14="http://schemas.microsoft.com/office/powerpoint/2010/main" val="88498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98" name="矩形 97">
            <a:extLst>
              <a:ext uri="{FF2B5EF4-FFF2-40B4-BE49-F238E27FC236}">
                <a16:creationId xmlns:a16="http://schemas.microsoft.com/office/drawing/2014/main" id="{FA6DEE07-4B9F-4239-A6C4-E8865D4C90C1}"/>
              </a:ext>
            </a:extLst>
          </p:cNvPr>
          <p:cNvSpPr/>
          <p:nvPr/>
        </p:nvSpPr>
        <p:spPr>
          <a:xfrm>
            <a:off x="1183945" y="1100230"/>
            <a:ext cx="3984739" cy="369332"/>
          </a:xfrm>
          <a:prstGeom prst="rect">
            <a:avLst/>
          </a:prstGeom>
          <a:noFill/>
        </p:spPr>
        <p:txBody>
          <a:bodyPr vert="horz" wrap="square" rtlCol="0">
            <a:spAutoFit/>
          </a:bodyPr>
          <a:lstStyle/>
          <a:p>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1</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1PSM</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匹配样本下</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logistic</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回归</a:t>
            </a:r>
          </a:p>
        </p:txBody>
      </p:sp>
      <p:sp>
        <p:nvSpPr>
          <p:cNvPr id="56" name="文本框 55">
            <a:extLst>
              <a:ext uri="{FF2B5EF4-FFF2-40B4-BE49-F238E27FC236}">
                <a16:creationId xmlns:a16="http://schemas.microsoft.com/office/drawing/2014/main" id="{529ECB8A-4288-477C-810C-BA2404705F99}"/>
              </a:ext>
            </a:extLst>
          </p:cNvPr>
          <p:cNvSpPr txBox="1"/>
          <p:nvPr/>
        </p:nvSpPr>
        <p:spPr>
          <a:xfrm>
            <a:off x="983522" y="4267413"/>
            <a:ext cx="4385584" cy="307777"/>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400" dirty="0">
                <a:solidFill>
                  <a:schemeClr val="tx1"/>
                </a:solidFill>
                <a:latin typeface="+mn-lt"/>
                <a:ea typeface="微软雅黑" panose="020B0503020204020204" pitchFamily="34" charset="-122"/>
              </a:rPr>
              <a:t>T-1</a:t>
            </a:r>
            <a:r>
              <a:rPr lang="zh-CN" altLang="en-US" sz="1400" dirty="0">
                <a:solidFill>
                  <a:schemeClr val="tx1"/>
                </a:solidFill>
                <a:latin typeface="+mn-lt"/>
                <a:ea typeface="微软雅黑" panose="020B0503020204020204" pitchFamily="34" charset="-122"/>
              </a:rPr>
              <a:t>年数据建立</a:t>
            </a:r>
            <a:r>
              <a:rPr lang="en-US" altLang="zh-CN" sz="1400" dirty="0">
                <a:solidFill>
                  <a:schemeClr val="tx1"/>
                </a:solidFill>
                <a:latin typeface="+mn-lt"/>
                <a:ea typeface="微软雅黑" panose="020B0503020204020204" pitchFamily="34" charset="-122"/>
              </a:rPr>
              <a:t>Logistic</a:t>
            </a:r>
            <a:r>
              <a:rPr lang="zh-CN" altLang="en-US" sz="1400" dirty="0">
                <a:solidFill>
                  <a:schemeClr val="tx1"/>
                </a:solidFill>
                <a:latin typeface="+mn-lt"/>
                <a:ea typeface="微软雅黑" panose="020B0503020204020204" pitchFamily="34" charset="-122"/>
              </a:rPr>
              <a:t>模型：</a:t>
            </a:r>
            <a:endParaRPr lang="en-US" altLang="zh-CN" sz="1400" dirty="0">
              <a:solidFill>
                <a:schemeClr val="tx1"/>
              </a:solidFill>
              <a:latin typeface="+mn-lt"/>
              <a:ea typeface="微软雅黑" panose="020B0503020204020204" pitchFamily="34" charset="-122"/>
            </a:endParaRPr>
          </a:p>
        </p:txBody>
      </p:sp>
      <p:pic>
        <p:nvPicPr>
          <p:cNvPr id="4" name="图片 3">
            <a:extLst>
              <a:ext uri="{FF2B5EF4-FFF2-40B4-BE49-F238E27FC236}">
                <a16:creationId xmlns:a16="http://schemas.microsoft.com/office/drawing/2014/main" id="{B0ABD553-1882-4A04-AAF8-A36CF5504E44}"/>
              </a:ext>
            </a:extLst>
          </p:cNvPr>
          <p:cNvPicPr>
            <a:picLocks noChangeAspect="1"/>
          </p:cNvPicPr>
          <p:nvPr/>
        </p:nvPicPr>
        <p:blipFill>
          <a:blip r:embed="rId3"/>
          <a:stretch>
            <a:fillRect/>
          </a:stretch>
        </p:blipFill>
        <p:spPr>
          <a:xfrm>
            <a:off x="585927" y="1569504"/>
            <a:ext cx="5614416" cy="2745486"/>
          </a:xfrm>
          <a:prstGeom prst="rect">
            <a:avLst/>
          </a:prstGeom>
        </p:spPr>
      </p:pic>
      <p:pic>
        <p:nvPicPr>
          <p:cNvPr id="5" name="图片 4">
            <a:extLst>
              <a:ext uri="{FF2B5EF4-FFF2-40B4-BE49-F238E27FC236}">
                <a16:creationId xmlns:a16="http://schemas.microsoft.com/office/drawing/2014/main" id="{DC134E47-5383-450E-82A2-EAB18DCAE08C}"/>
              </a:ext>
            </a:extLst>
          </p:cNvPr>
          <p:cNvPicPr>
            <a:picLocks noChangeAspect="1"/>
          </p:cNvPicPr>
          <p:nvPr/>
        </p:nvPicPr>
        <p:blipFill>
          <a:blip r:embed="rId4"/>
          <a:stretch>
            <a:fillRect/>
          </a:stretch>
        </p:blipFill>
        <p:spPr>
          <a:xfrm>
            <a:off x="912182" y="4608162"/>
            <a:ext cx="4961905" cy="428571"/>
          </a:xfrm>
          <a:prstGeom prst="rect">
            <a:avLst/>
          </a:prstGeom>
        </p:spPr>
      </p:pic>
      <p:pic>
        <p:nvPicPr>
          <p:cNvPr id="10" name="图片 9">
            <a:extLst>
              <a:ext uri="{FF2B5EF4-FFF2-40B4-BE49-F238E27FC236}">
                <a16:creationId xmlns:a16="http://schemas.microsoft.com/office/drawing/2014/main" id="{46261A40-0EE6-4166-99FA-63763469B508}"/>
              </a:ext>
            </a:extLst>
          </p:cNvPr>
          <p:cNvPicPr>
            <a:picLocks noChangeAspect="1"/>
          </p:cNvPicPr>
          <p:nvPr/>
        </p:nvPicPr>
        <p:blipFill>
          <a:blip r:embed="rId5"/>
          <a:stretch>
            <a:fillRect/>
          </a:stretch>
        </p:blipFill>
        <p:spPr>
          <a:xfrm>
            <a:off x="6179002" y="1608533"/>
            <a:ext cx="5614416" cy="3781806"/>
          </a:xfrm>
          <a:prstGeom prst="rect">
            <a:avLst/>
          </a:prstGeom>
        </p:spPr>
      </p:pic>
    </p:spTree>
    <p:extLst>
      <p:ext uri="{BB962C8B-B14F-4D97-AF65-F5344CB8AC3E}">
        <p14:creationId xmlns:p14="http://schemas.microsoft.com/office/powerpoint/2010/main" val="336226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98" name="矩形 97">
            <a:extLst>
              <a:ext uri="{FF2B5EF4-FFF2-40B4-BE49-F238E27FC236}">
                <a16:creationId xmlns:a16="http://schemas.microsoft.com/office/drawing/2014/main" id="{FA6DEE07-4B9F-4239-A6C4-E8865D4C90C1}"/>
              </a:ext>
            </a:extLst>
          </p:cNvPr>
          <p:cNvSpPr/>
          <p:nvPr/>
        </p:nvSpPr>
        <p:spPr>
          <a:xfrm>
            <a:off x="1586901" y="2530506"/>
            <a:ext cx="3984739" cy="369332"/>
          </a:xfrm>
          <a:prstGeom prst="rect">
            <a:avLst/>
          </a:prstGeom>
          <a:noFill/>
        </p:spPr>
        <p:txBody>
          <a:bodyPr vert="horz" wrap="square" rtlCol="0">
            <a:spAutoFit/>
          </a:bodyPr>
          <a:lstStyle/>
          <a:p>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20-21</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年数据样本外验证</a:t>
            </a:r>
          </a:p>
        </p:txBody>
      </p:sp>
      <p:sp>
        <p:nvSpPr>
          <p:cNvPr id="56" name="文本框 55">
            <a:extLst>
              <a:ext uri="{FF2B5EF4-FFF2-40B4-BE49-F238E27FC236}">
                <a16:creationId xmlns:a16="http://schemas.microsoft.com/office/drawing/2014/main" id="{529ECB8A-4288-477C-810C-BA2404705F99}"/>
              </a:ext>
            </a:extLst>
          </p:cNvPr>
          <p:cNvSpPr txBox="1"/>
          <p:nvPr/>
        </p:nvSpPr>
        <p:spPr>
          <a:xfrm>
            <a:off x="685902" y="3161573"/>
            <a:ext cx="4385584" cy="1169551"/>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400" dirty="0">
                <a:solidFill>
                  <a:schemeClr val="tx1"/>
                </a:solidFill>
                <a:latin typeface="+mn-lt"/>
                <a:ea typeface="微软雅黑" panose="020B0503020204020204" pitchFamily="34" charset="-122"/>
              </a:rPr>
              <a:t>从上表可以看出，该模型在样本外预测时也有着较好的准确度，财务风险企业预测准确度达到约</a:t>
            </a:r>
            <a:r>
              <a:rPr lang="en-US" altLang="zh-CN" sz="1400" dirty="0">
                <a:solidFill>
                  <a:schemeClr val="tx1"/>
                </a:solidFill>
                <a:latin typeface="+mn-lt"/>
                <a:ea typeface="微软雅黑" panose="020B0503020204020204" pitchFamily="34" charset="-122"/>
              </a:rPr>
              <a:t>75%</a:t>
            </a:r>
            <a:r>
              <a:rPr lang="zh-CN" altLang="en-US" sz="1400" dirty="0">
                <a:solidFill>
                  <a:schemeClr val="tx1"/>
                </a:solidFill>
                <a:latin typeface="+mn-lt"/>
                <a:ea typeface="微软雅黑" panose="020B0503020204020204" pitchFamily="34" charset="-122"/>
              </a:rPr>
              <a:t>，其中对财务风险企业（</a:t>
            </a:r>
            <a:r>
              <a:rPr lang="en-US" altLang="zh-CN" sz="1400" dirty="0">
                <a:solidFill>
                  <a:schemeClr val="tx1"/>
                </a:solidFill>
                <a:latin typeface="+mn-lt"/>
                <a:ea typeface="微软雅黑" panose="020B0503020204020204" pitchFamily="34" charset="-122"/>
              </a:rPr>
              <a:t>ST</a:t>
            </a:r>
            <a:r>
              <a:rPr lang="zh-CN" altLang="en-US" sz="1400" dirty="0">
                <a:solidFill>
                  <a:schemeClr val="tx1"/>
                </a:solidFill>
                <a:latin typeface="+mn-lt"/>
                <a:ea typeface="微软雅黑" panose="020B0503020204020204" pitchFamily="34" charset="-122"/>
              </a:rPr>
              <a:t>企业）达到</a:t>
            </a:r>
            <a:r>
              <a:rPr lang="en-US" altLang="zh-CN" sz="1400" dirty="0">
                <a:solidFill>
                  <a:schemeClr val="tx1"/>
                </a:solidFill>
                <a:latin typeface="+mn-lt"/>
                <a:ea typeface="微软雅黑" panose="020B0503020204020204" pitchFamily="34" charset="-122"/>
              </a:rPr>
              <a:t>72%</a:t>
            </a:r>
            <a:r>
              <a:rPr lang="zh-CN" altLang="en-US" sz="1400" dirty="0">
                <a:solidFill>
                  <a:schemeClr val="tx1"/>
                </a:solidFill>
                <a:latin typeface="+mn-lt"/>
                <a:ea typeface="微软雅黑" panose="020B0503020204020204" pitchFamily="34" charset="-122"/>
              </a:rPr>
              <a:t>，对非财务风险企业（非</a:t>
            </a:r>
            <a:r>
              <a:rPr lang="en-US" altLang="zh-CN" sz="1400" dirty="0">
                <a:solidFill>
                  <a:schemeClr val="tx1"/>
                </a:solidFill>
                <a:latin typeface="+mn-lt"/>
                <a:ea typeface="微软雅黑" panose="020B0503020204020204" pitchFamily="34" charset="-122"/>
              </a:rPr>
              <a:t>ST</a:t>
            </a:r>
            <a:r>
              <a:rPr lang="zh-CN" altLang="en-US" sz="1400" dirty="0">
                <a:solidFill>
                  <a:schemeClr val="tx1"/>
                </a:solidFill>
                <a:latin typeface="+mn-lt"/>
                <a:ea typeface="微软雅黑" panose="020B0503020204020204" pitchFamily="34" charset="-122"/>
              </a:rPr>
              <a:t>企业）达到</a:t>
            </a:r>
            <a:r>
              <a:rPr lang="en-US" altLang="zh-CN" sz="1400" dirty="0">
                <a:solidFill>
                  <a:schemeClr val="tx1"/>
                </a:solidFill>
                <a:latin typeface="+mn-lt"/>
                <a:ea typeface="微软雅黑" panose="020B0503020204020204" pitchFamily="34" charset="-122"/>
              </a:rPr>
              <a:t>77%</a:t>
            </a:r>
            <a:r>
              <a:rPr lang="zh-CN" altLang="en-US" sz="1400" dirty="0">
                <a:solidFill>
                  <a:schemeClr val="tx1"/>
                </a:solidFill>
                <a:latin typeface="+mn-lt"/>
                <a:ea typeface="微软雅黑" panose="020B0503020204020204" pitchFamily="34" charset="-122"/>
              </a:rPr>
              <a:t>。综上所述，该模型有一定的实际价值，基本可以满足统计学上的应用要求。</a:t>
            </a:r>
            <a:endParaRPr lang="en-US" altLang="zh-CN" sz="1400" dirty="0">
              <a:solidFill>
                <a:schemeClr val="tx1"/>
              </a:solidFill>
              <a:latin typeface="+mn-lt"/>
              <a:ea typeface="微软雅黑" panose="020B0503020204020204" pitchFamily="34" charset="-122"/>
            </a:endParaRPr>
          </a:p>
        </p:txBody>
      </p:sp>
      <p:pic>
        <p:nvPicPr>
          <p:cNvPr id="7" name="图片 6">
            <a:extLst>
              <a:ext uri="{FF2B5EF4-FFF2-40B4-BE49-F238E27FC236}">
                <a16:creationId xmlns:a16="http://schemas.microsoft.com/office/drawing/2014/main" id="{0EBA6D3E-CB76-4379-92AE-4D129075025C}"/>
              </a:ext>
            </a:extLst>
          </p:cNvPr>
          <p:cNvPicPr>
            <a:picLocks noChangeAspect="1"/>
          </p:cNvPicPr>
          <p:nvPr/>
        </p:nvPicPr>
        <p:blipFill>
          <a:blip r:embed="rId3"/>
          <a:stretch>
            <a:fillRect/>
          </a:stretch>
        </p:blipFill>
        <p:spPr>
          <a:xfrm>
            <a:off x="5051059" y="1662083"/>
            <a:ext cx="5614416" cy="3781806"/>
          </a:xfrm>
          <a:prstGeom prst="rect">
            <a:avLst/>
          </a:prstGeom>
        </p:spPr>
      </p:pic>
    </p:spTree>
    <p:extLst>
      <p:ext uri="{BB962C8B-B14F-4D97-AF65-F5344CB8AC3E}">
        <p14:creationId xmlns:p14="http://schemas.microsoft.com/office/powerpoint/2010/main" val="56309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实证研究</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results and applications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03</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2" name="矩形 1">
            <a:extLst>
              <a:ext uri="{FF2B5EF4-FFF2-40B4-BE49-F238E27FC236}">
                <a16:creationId xmlns:a16="http://schemas.microsoft.com/office/drawing/2014/main" id="{3113DEA3-411B-4ADD-B0D8-10A7033BB5F6}"/>
              </a:ext>
            </a:extLst>
          </p:cNvPr>
          <p:cNvSpPr/>
          <p:nvPr/>
        </p:nvSpPr>
        <p:spPr>
          <a:xfrm>
            <a:off x="2175064" y="2221113"/>
            <a:ext cx="782425"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9D3F605D-54F1-4F54-87A0-FBD4B282E184}"/>
              </a:ext>
            </a:extLst>
          </p:cNvPr>
          <p:cNvSpPr/>
          <p:nvPr/>
        </p:nvSpPr>
        <p:spPr>
          <a:xfrm>
            <a:off x="2175064" y="3273969"/>
            <a:ext cx="782425" cy="133350"/>
          </a:xfrm>
          <a:prstGeom prst="rect">
            <a:avLst/>
          </a:pr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220079DA-FFD2-4EC6-830A-44F040D80F40}"/>
              </a:ext>
            </a:extLst>
          </p:cNvPr>
          <p:cNvSpPr/>
          <p:nvPr/>
        </p:nvSpPr>
        <p:spPr>
          <a:xfrm>
            <a:off x="2175064" y="4326825"/>
            <a:ext cx="782425"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FE858F4-4F01-4C25-A0C9-D2E1B4CF50D6}"/>
              </a:ext>
            </a:extLst>
          </p:cNvPr>
          <p:cNvSpPr txBox="1"/>
          <p:nvPr/>
        </p:nvSpPr>
        <p:spPr>
          <a:xfrm>
            <a:off x="2384976" y="1907794"/>
            <a:ext cx="362600" cy="461665"/>
          </a:xfrm>
          <a:prstGeom prst="rect">
            <a:avLst/>
          </a:prstGeom>
          <a:noFill/>
        </p:spPr>
        <p:txBody>
          <a:bodyPr wrap="none" rtlCol="0">
            <a:spAutoFit/>
          </a:bodyPr>
          <a:lstStyle/>
          <a:p>
            <a:r>
              <a:rPr lang="en-US" altLang="zh-CN" sz="2400" dirty="0">
                <a:solidFill>
                  <a:schemeClr val="tx1">
                    <a:lumMod val="65000"/>
                    <a:lumOff val="35000"/>
                  </a:schemeClr>
                </a:solidFill>
              </a:rPr>
              <a:t>A</a:t>
            </a:r>
            <a:endParaRPr lang="zh-CN" altLang="en-US" sz="2400" dirty="0">
              <a:solidFill>
                <a:schemeClr val="tx1">
                  <a:lumMod val="65000"/>
                  <a:lumOff val="35000"/>
                </a:schemeClr>
              </a:solidFill>
            </a:endParaRPr>
          </a:p>
        </p:txBody>
      </p:sp>
      <p:sp>
        <p:nvSpPr>
          <p:cNvPr id="54" name="文本框 53">
            <a:extLst>
              <a:ext uri="{FF2B5EF4-FFF2-40B4-BE49-F238E27FC236}">
                <a16:creationId xmlns:a16="http://schemas.microsoft.com/office/drawing/2014/main" id="{44787917-2522-41AF-902A-B2799BE1A741}"/>
              </a:ext>
            </a:extLst>
          </p:cNvPr>
          <p:cNvSpPr txBox="1"/>
          <p:nvPr/>
        </p:nvSpPr>
        <p:spPr>
          <a:xfrm>
            <a:off x="2384976" y="2989239"/>
            <a:ext cx="362600" cy="461665"/>
          </a:xfrm>
          <a:prstGeom prst="rect">
            <a:avLst/>
          </a:prstGeom>
          <a:noFill/>
        </p:spPr>
        <p:txBody>
          <a:bodyPr wrap="none" rtlCol="0">
            <a:spAutoFit/>
          </a:bodyPr>
          <a:lstStyle/>
          <a:p>
            <a:r>
              <a:rPr lang="en-US" altLang="zh-CN" sz="2400" dirty="0">
                <a:solidFill>
                  <a:schemeClr val="tx1">
                    <a:lumMod val="65000"/>
                    <a:lumOff val="35000"/>
                  </a:schemeClr>
                </a:solidFill>
              </a:rPr>
              <a:t>B</a:t>
            </a:r>
            <a:endParaRPr lang="zh-CN" altLang="en-US" sz="2400" dirty="0">
              <a:solidFill>
                <a:schemeClr val="tx1">
                  <a:lumMod val="65000"/>
                  <a:lumOff val="35000"/>
                </a:schemeClr>
              </a:solidFill>
            </a:endParaRPr>
          </a:p>
        </p:txBody>
      </p:sp>
      <p:sp>
        <p:nvSpPr>
          <p:cNvPr id="55" name="文本框 54">
            <a:extLst>
              <a:ext uri="{FF2B5EF4-FFF2-40B4-BE49-F238E27FC236}">
                <a16:creationId xmlns:a16="http://schemas.microsoft.com/office/drawing/2014/main" id="{A3B4C9B5-BC0E-40CE-BE0B-78CA1BD11EB1}"/>
              </a:ext>
            </a:extLst>
          </p:cNvPr>
          <p:cNvSpPr txBox="1"/>
          <p:nvPr/>
        </p:nvSpPr>
        <p:spPr>
          <a:xfrm>
            <a:off x="2384976" y="3998510"/>
            <a:ext cx="348172" cy="461665"/>
          </a:xfrm>
          <a:prstGeom prst="rect">
            <a:avLst/>
          </a:prstGeom>
          <a:noFill/>
        </p:spPr>
        <p:txBody>
          <a:bodyPr wrap="none" rtlCol="0">
            <a:spAutoFit/>
          </a:bodyPr>
          <a:lstStyle/>
          <a:p>
            <a:r>
              <a:rPr lang="en-US" altLang="zh-CN" sz="2400" dirty="0">
                <a:solidFill>
                  <a:schemeClr val="tx1">
                    <a:lumMod val="65000"/>
                    <a:lumOff val="35000"/>
                  </a:schemeClr>
                </a:solidFill>
              </a:rPr>
              <a:t>C</a:t>
            </a:r>
            <a:endParaRPr lang="zh-CN" altLang="en-US" sz="2400" dirty="0">
              <a:solidFill>
                <a:schemeClr val="tx1">
                  <a:lumMod val="65000"/>
                  <a:lumOff val="35000"/>
                </a:schemeClr>
              </a:solidFill>
            </a:endParaRPr>
          </a:p>
        </p:txBody>
      </p:sp>
      <p:sp>
        <p:nvSpPr>
          <p:cNvPr id="96" name="矩形 95">
            <a:extLst>
              <a:ext uri="{FF2B5EF4-FFF2-40B4-BE49-F238E27FC236}">
                <a16:creationId xmlns:a16="http://schemas.microsoft.com/office/drawing/2014/main" id="{4432D380-CB83-4E29-8884-0A0EDC5A33FA}"/>
              </a:ext>
            </a:extLst>
          </p:cNvPr>
          <p:cNvSpPr/>
          <p:nvPr/>
        </p:nvSpPr>
        <p:spPr>
          <a:xfrm>
            <a:off x="3167401" y="2131730"/>
            <a:ext cx="6963606" cy="646331"/>
          </a:xfrm>
          <a:prstGeom prst="rect">
            <a:avLst/>
          </a:prstGeom>
          <a:noFill/>
        </p:spPr>
        <p:txBody>
          <a:bodyPr vert="horz" wrap="square" rtlCol="0">
            <a:spAutoFit/>
          </a:bodyPr>
          <a:lstStyle/>
          <a:p>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T-1</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年的样本进行建模，相对于</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T-2</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及</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T-3</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年都可以得到预测效果更加良好的</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Logistic</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模型；</a:t>
            </a:r>
          </a:p>
        </p:txBody>
      </p:sp>
      <p:sp>
        <p:nvSpPr>
          <p:cNvPr id="98" name="矩形 97">
            <a:extLst>
              <a:ext uri="{FF2B5EF4-FFF2-40B4-BE49-F238E27FC236}">
                <a16:creationId xmlns:a16="http://schemas.microsoft.com/office/drawing/2014/main" id="{01D4D5EF-3BF7-4B82-A453-64BB32845017}"/>
              </a:ext>
            </a:extLst>
          </p:cNvPr>
          <p:cNvSpPr/>
          <p:nvPr/>
        </p:nvSpPr>
        <p:spPr>
          <a:xfrm>
            <a:off x="3167400" y="3222653"/>
            <a:ext cx="6963605" cy="923330"/>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在四个因子载荷较高的原始变量中，盈利能力变量及成长能力变量都比较显著，说明这两方面的财务问题能够显著影响到企业发生财务风险的可能性；</a:t>
            </a:r>
          </a:p>
        </p:txBody>
      </p:sp>
      <p:sp>
        <p:nvSpPr>
          <p:cNvPr id="100" name="矩形 99">
            <a:extLst>
              <a:ext uri="{FF2B5EF4-FFF2-40B4-BE49-F238E27FC236}">
                <a16:creationId xmlns:a16="http://schemas.microsoft.com/office/drawing/2014/main" id="{BD35162D-DC9E-4E72-9A63-6E3E25ED7775}"/>
              </a:ext>
            </a:extLst>
          </p:cNvPr>
          <p:cNvSpPr/>
          <p:nvPr/>
        </p:nvSpPr>
        <p:spPr>
          <a:xfrm>
            <a:off x="3167400" y="4225462"/>
            <a:ext cx="6963605" cy="646331"/>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所选的管理费用率与审计意见这两个非财务指标同样有一定的预警作用；</a:t>
            </a:r>
          </a:p>
        </p:txBody>
      </p:sp>
      <p:sp>
        <p:nvSpPr>
          <p:cNvPr id="104" name="矩形 103">
            <a:extLst>
              <a:ext uri="{FF2B5EF4-FFF2-40B4-BE49-F238E27FC236}">
                <a16:creationId xmlns:a16="http://schemas.microsoft.com/office/drawing/2014/main" id="{C12B9540-F8FE-4974-98D2-5C3C8D958D9A}"/>
              </a:ext>
            </a:extLst>
          </p:cNvPr>
          <p:cNvSpPr/>
          <p:nvPr/>
        </p:nvSpPr>
        <p:spPr>
          <a:xfrm>
            <a:off x="5534084" y="1355436"/>
            <a:ext cx="3984739"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模型解释</a:t>
            </a:r>
          </a:p>
        </p:txBody>
      </p:sp>
    </p:spTree>
    <p:extLst>
      <p:ext uri="{BB962C8B-B14F-4D97-AF65-F5344CB8AC3E}">
        <p14:creationId xmlns:p14="http://schemas.microsoft.com/office/powerpoint/2010/main" val="294066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a:extLst>
              <a:ext uri="{FF2B5EF4-FFF2-40B4-BE49-F238E27FC236}">
                <a16:creationId xmlns:a16="http://schemas.microsoft.com/office/drawing/2014/main" id="{9E1AA369-9068-4025-9EB6-35C0CEE742AD}"/>
              </a:ext>
            </a:extLst>
          </p:cNvPr>
          <p:cNvSpPr/>
          <p:nvPr/>
        </p:nvSpPr>
        <p:spPr>
          <a:xfrm flipH="1">
            <a:off x="-4578682" y="3526539"/>
            <a:ext cx="11783910" cy="2590800"/>
          </a:xfrm>
          <a:prstGeom prst="parallelogram">
            <a:avLst>
              <a:gd name="adj" fmla="val 61905"/>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H="1">
            <a:off x="-4305198" y="4268226"/>
            <a:ext cx="14333599" cy="2590800"/>
          </a:xfrm>
          <a:prstGeom prst="parallelogram">
            <a:avLst>
              <a:gd name="adj" fmla="val 61905"/>
            </a:avLst>
          </a:prstGeom>
          <a:solidFill>
            <a:srgbClr val="2680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DE49BC5-6B84-46EF-88FB-BD67C5AF0F2C}"/>
              </a:ext>
            </a:extLst>
          </p:cNvPr>
          <p:cNvSpPr/>
          <p:nvPr/>
        </p:nvSpPr>
        <p:spPr>
          <a:xfrm flipH="1">
            <a:off x="7300995" y="5538764"/>
            <a:ext cx="14333599" cy="2590800"/>
          </a:xfrm>
          <a:prstGeom prst="parallelogram">
            <a:avLst>
              <a:gd name="adj" fmla="val 61905"/>
            </a:avLst>
          </a:prstGeom>
          <a:solidFill>
            <a:srgbClr val="15487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830CAD12-9E59-4BCC-9D0F-64396261420E}"/>
              </a:ext>
            </a:extLst>
          </p:cNvPr>
          <p:cNvSpPr/>
          <p:nvPr/>
        </p:nvSpPr>
        <p:spPr>
          <a:xfrm flipH="1">
            <a:off x="5649178" y="0"/>
            <a:ext cx="7358901" cy="1330122"/>
          </a:xfrm>
          <a:prstGeom prst="parallelogram">
            <a:avLst>
              <a:gd name="adj" fmla="val 6190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FD900394-EE75-42F1-A102-7D262855CF96}"/>
              </a:ext>
            </a:extLst>
          </p:cNvPr>
          <p:cNvGrpSpPr/>
          <p:nvPr/>
        </p:nvGrpSpPr>
        <p:grpSpPr>
          <a:xfrm>
            <a:off x="779149" y="2224399"/>
            <a:ext cx="4470400" cy="773289"/>
            <a:chOff x="2494338" y="2769628"/>
            <a:chExt cx="3416321" cy="773289"/>
          </a:xfrm>
        </p:grpSpPr>
        <p:sp>
          <p:nvSpPr>
            <p:cNvPr id="56" name="文本框 55">
              <a:extLst>
                <a:ext uri="{FF2B5EF4-FFF2-40B4-BE49-F238E27FC236}">
                  <a16:creationId xmlns:a16="http://schemas.microsoft.com/office/drawing/2014/main" id="{9EB1BBCC-5E2E-4789-A752-AB5BAC041F81}"/>
                </a:ext>
              </a:extLst>
            </p:cNvPr>
            <p:cNvSpPr txBox="1"/>
            <p:nvPr/>
          </p:nvSpPr>
          <p:spPr>
            <a:xfrm>
              <a:off x="2494338" y="2769628"/>
              <a:ext cx="3416321" cy="646331"/>
            </a:xfrm>
            <a:prstGeom prst="rect">
              <a:avLst/>
            </a:prstGeom>
            <a:noFill/>
          </p:spPr>
          <p:txBody>
            <a:bodyPr wrap="square" rtlCol="0">
              <a:spAutoFit/>
            </a:bodyPr>
            <a:lstStyle/>
            <a:p>
              <a:pPr algn="dist"/>
              <a:r>
                <a:rPr lang="zh-CN" altLang="en-US" sz="3600" dirty="0">
                  <a:solidFill>
                    <a:srgbClr val="2680B5"/>
                  </a:solidFill>
                  <a:latin typeface="微软雅黑" panose="020B0503020204020204" pitchFamily="34" charset="-122"/>
                </a:rPr>
                <a:t>论文总结与展望</a:t>
              </a:r>
            </a:p>
          </p:txBody>
        </p:sp>
        <p:sp>
          <p:nvSpPr>
            <p:cNvPr id="57" name="矩形 56">
              <a:extLst>
                <a:ext uri="{FF2B5EF4-FFF2-40B4-BE49-F238E27FC236}">
                  <a16:creationId xmlns:a16="http://schemas.microsoft.com/office/drawing/2014/main" id="{F74BB866-05EA-4FAE-A598-32ACCB0AC5AB}"/>
                </a:ext>
              </a:extLst>
            </p:cNvPr>
            <p:cNvSpPr/>
            <p:nvPr/>
          </p:nvSpPr>
          <p:spPr>
            <a:xfrm>
              <a:off x="2494338" y="3289001"/>
              <a:ext cx="3416321" cy="253916"/>
            </a:xfrm>
            <a:prstGeom prst="rect">
              <a:avLst/>
            </a:prstGeom>
          </p:spPr>
          <p:txBody>
            <a:bodyPr wrap="square">
              <a:spAutoFit/>
            </a:bodyPr>
            <a:lstStyle/>
            <a:p>
              <a:pPr algn="dist"/>
              <a:r>
                <a:rPr lang="zh-CN" altLang="en-US" sz="1050" dirty="0">
                  <a:solidFill>
                    <a:schemeClr val="tx1">
                      <a:lumMod val="65000"/>
                      <a:lumOff val="35000"/>
                    </a:schemeClr>
                  </a:solidFill>
                  <a:ea typeface="微软雅黑" panose="020B0503020204020204" pitchFamily="34" charset="-122"/>
                </a:rPr>
                <a:t>The background and significance of the topic</a:t>
              </a:r>
            </a:p>
          </p:txBody>
        </p:sp>
      </p:grpSp>
      <p:sp>
        <p:nvSpPr>
          <p:cNvPr id="58" name="文本框 57">
            <a:extLst>
              <a:ext uri="{FF2B5EF4-FFF2-40B4-BE49-F238E27FC236}">
                <a16:creationId xmlns:a16="http://schemas.microsoft.com/office/drawing/2014/main" id="{776A39E2-0DEA-4CFD-935B-7DC5E71BC82D}"/>
              </a:ext>
            </a:extLst>
          </p:cNvPr>
          <p:cNvSpPr txBox="1"/>
          <p:nvPr/>
        </p:nvSpPr>
        <p:spPr>
          <a:xfrm>
            <a:off x="779149" y="1455188"/>
            <a:ext cx="2185791" cy="707886"/>
          </a:xfrm>
          <a:prstGeom prst="rect">
            <a:avLst/>
          </a:prstGeom>
          <a:noFill/>
        </p:spPr>
        <p:txBody>
          <a:bodyPr wrap="none" rtlCol="0">
            <a:spAutoFit/>
          </a:bodyPr>
          <a:lstStyle/>
          <a:p>
            <a:r>
              <a:rPr lang="en-US" altLang="zh-CN" sz="4000" dirty="0">
                <a:solidFill>
                  <a:schemeClr val="tx1">
                    <a:lumMod val="65000"/>
                    <a:lumOff val="35000"/>
                  </a:schemeClr>
                </a:solidFill>
                <a:latin typeface="+mn-ea"/>
                <a:cs typeface="珠穆朗玛—乌金苏通体" panose="01010100010101010101" pitchFamily="2" charset="0"/>
              </a:rPr>
              <a:t>PART 04</a:t>
            </a:r>
            <a:endParaRPr lang="zh-CN" altLang="en-US" sz="4000" dirty="0">
              <a:solidFill>
                <a:schemeClr val="tx1">
                  <a:lumMod val="65000"/>
                  <a:lumOff val="35000"/>
                </a:schemeClr>
              </a:solidFill>
              <a:latin typeface="+mn-ea"/>
              <a:cs typeface="珠穆朗玛—乌金苏通体" panose="01010100010101010101" pitchFamily="2" charset="0"/>
            </a:endParaRPr>
          </a:p>
        </p:txBody>
      </p:sp>
      <p:grpSp>
        <p:nvGrpSpPr>
          <p:cNvPr id="5" name="组合 4">
            <a:extLst>
              <a:ext uri="{FF2B5EF4-FFF2-40B4-BE49-F238E27FC236}">
                <a16:creationId xmlns:a16="http://schemas.microsoft.com/office/drawing/2014/main" id="{ECA4AC46-63A0-4613-AF5A-E7CFA37F2372}"/>
              </a:ext>
            </a:extLst>
          </p:cNvPr>
          <p:cNvGrpSpPr/>
          <p:nvPr/>
        </p:nvGrpSpPr>
        <p:grpSpPr>
          <a:xfrm>
            <a:off x="10028401" y="379010"/>
            <a:ext cx="1826942" cy="572102"/>
            <a:chOff x="6593692" y="182641"/>
            <a:chExt cx="2734936" cy="856438"/>
          </a:xfrm>
        </p:grpSpPr>
        <p:sp>
          <p:nvSpPr>
            <p:cNvPr id="62" name="ï$1iďê">
              <a:extLst>
                <a:ext uri="{FF2B5EF4-FFF2-40B4-BE49-F238E27FC236}">
                  <a16:creationId xmlns:a16="http://schemas.microsoft.com/office/drawing/2014/main" id="{45A523AE-BB41-4BB4-A6D1-3F1F871C7BB0}"/>
                </a:ext>
              </a:extLst>
            </p:cNvPr>
            <p:cNvSpPr/>
            <p:nvPr/>
          </p:nvSpPr>
          <p:spPr bwMode="auto">
            <a:xfrm>
              <a:off x="6734872" y="324672"/>
              <a:ext cx="572376" cy="572376"/>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BE69AE63-4D44-43BD-94A6-7F44739367DC}"/>
                </a:ext>
              </a:extLst>
            </p:cNvPr>
            <p:cNvSpPr/>
            <p:nvPr/>
          </p:nvSpPr>
          <p:spPr bwMode="auto">
            <a:xfrm>
              <a:off x="6593692" y="182641"/>
              <a:ext cx="855587" cy="8564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3109555C-A7AA-49B9-85DF-0EBC7E392791}"/>
                </a:ext>
              </a:extLst>
            </p:cNvPr>
            <p:cNvSpPr/>
            <p:nvPr/>
          </p:nvSpPr>
          <p:spPr bwMode="auto">
            <a:xfrm>
              <a:off x="6627711" y="216660"/>
              <a:ext cx="788399" cy="536656"/>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53DDEAF3-48EE-4371-B28B-D991F343D0B2}"/>
                </a:ext>
              </a:extLst>
            </p:cNvPr>
            <p:cNvSpPr/>
            <p:nvPr/>
          </p:nvSpPr>
          <p:spPr bwMode="auto">
            <a:xfrm>
              <a:off x="7041897" y="916609"/>
              <a:ext cx="73993" cy="89301"/>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431D3909-B4E3-41FF-8AFF-779B87A29910}"/>
                </a:ext>
              </a:extLst>
            </p:cNvPr>
            <p:cNvSpPr/>
            <p:nvPr/>
          </p:nvSpPr>
          <p:spPr bwMode="auto">
            <a:xfrm>
              <a:off x="7182227" y="856225"/>
              <a:ext cx="81647" cy="96105"/>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526E5789-F6E0-484C-B3C6-DD42AD6EBD11}"/>
                </a:ext>
              </a:extLst>
            </p:cNvPr>
            <p:cNvSpPr/>
            <p:nvPr/>
          </p:nvSpPr>
          <p:spPr bwMode="auto">
            <a:xfrm>
              <a:off x="6887960" y="906403"/>
              <a:ext cx="78244" cy="88451"/>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8F8EF144-79B7-43E4-9C09-0C41655321FE}"/>
                </a:ext>
              </a:extLst>
            </p:cNvPr>
            <p:cNvSpPr/>
            <p:nvPr/>
          </p:nvSpPr>
          <p:spPr bwMode="auto">
            <a:xfrm>
              <a:off x="6776547" y="859627"/>
              <a:ext cx="57833" cy="75693"/>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91AFF2B3-153B-48FF-B47E-7F96E2DD0023}"/>
                </a:ext>
              </a:extLst>
            </p:cNvPr>
            <p:cNvSpPr/>
            <p:nvPr/>
          </p:nvSpPr>
          <p:spPr bwMode="auto">
            <a:xfrm>
              <a:off x="6771444" y="334027"/>
              <a:ext cx="464364" cy="535805"/>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DE81000A-123A-433A-BD7E-6C73805FB8FB}"/>
                </a:ext>
              </a:extLst>
            </p:cNvPr>
            <p:cNvGrpSpPr/>
            <p:nvPr/>
          </p:nvGrpSpPr>
          <p:grpSpPr>
            <a:xfrm>
              <a:off x="7658182" y="846102"/>
              <a:ext cx="1643981" cy="190509"/>
              <a:chOff x="5459413" y="4016376"/>
              <a:chExt cx="3068637" cy="355601"/>
            </a:xfrm>
            <a:solidFill>
              <a:srgbClr val="15487F"/>
            </a:solidFill>
          </p:grpSpPr>
          <p:sp>
            <p:nvSpPr>
              <p:cNvPr id="84" name="îŝļiḑè">
                <a:extLst>
                  <a:ext uri="{FF2B5EF4-FFF2-40B4-BE49-F238E27FC236}">
                    <a16:creationId xmlns:a16="http://schemas.microsoft.com/office/drawing/2014/main" id="{B561C0D6-6F66-46FE-A673-72CA0C74C616}"/>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3ED38F5C-3538-4BC3-B5D4-B92714C6D645}"/>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89AA5407-AF76-4B36-B4E0-96F604A8B11C}"/>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86272E2F-EDC7-4D9A-95FE-F26A47F1BD52}"/>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568C0865-C085-4892-9DB5-68A655249CCE}"/>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614A964F-D851-433F-862D-E61C523F75AC}"/>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B162086C-873A-46CE-AB1E-F4CBD1598887}"/>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A261FB64-30C5-42ED-B302-337489B964E8}"/>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57D161E8-03A3-4810-BE65-57C3E05BDCF4}"/>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A41CA9EF-F932-42D3-9188-22F5EC550454}"/>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63FDEB9F-022B-44FB-8264-E7C5EAFCDEAB}"/>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B0074830-2FF6-46FD-82EE-CE6E1B4E3C38}"/>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73958E1A-50B1-4AB9-93A8-B3A12966B1F5}"/>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E1AB175C-1507-457E-A26D-09F1657F2CDC}"/>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BB0E89E5-EBF9-4E08-83AB-94C7563A555D}"/>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08001124-7FA9-4DD3-BC73-24CBEFF9F167}"/>
                </a:ext>
              </a:extLst>
            </p:cNvPr>
            <p:cNvGrpSpPr/>
            <p:nvPr/>
          </p:nvGrpSpPr>
          <p:grpSpPr>
            <a:xfrm>
              <a:off x="7651154" y="216660"/>
              <a:ext cx="371356" cy="586678"/>
              <a:chOff x="4718050" y="4784723"/>
              <a:chExt cx="755650" cy="1193799"/>
            </a:xfrm>
            <a:solidFill>
              <a:srgbClr val="15487F"/>
            </a:solidFill>
          </p:grpSpPr>
          <p:sp>
            <p:nvSpPr>
              <p:cNvPr id="82" name="îŝļïdè">
                <a:extLst>
                  <a:ext uri="{FF2B5EF4-FFF2-40B4-BE49-F238E27FC236}">
                    <a16:creationId xmlns:a16="http://schemas.microsoft.com/office/drawing/2014/main" id="{6FFAED0D-30AE-4CC3-82C3-21B5951EE52F}"/>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E05ACF77-6926-49E1-BFD0-4B4E0A7C0284}"/>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4A7EC9EF-FD68-4252-B9C7-B4AFB0AE10C5}"/>
                </a:ext>
              </a:extLst>
            </p:cNvPr>
            <p:cNvGrpSpPr/>
            <p:nvPr/>
          </p:nvGrpSpPr>
          <p:grpSpPr>
            <a:xfrm>
              <a:off x="9010462" y="334027"/>
              <a:ext cx="318166" cy="445125"/>
              <a:chOff x="6813550" y="4995860"/>
              <a:chExt cx="660400" cy="923924"/>
            </a:xfrm>
            <a:solidFill>
              <a:srgbClr val="15487F"/>
            </a:solidFill>
          </p:grpSpPr>
          <p:sp>
            <p:nvSpPr>
              <p:cNvPr id="78" name="i$líḍè">
                <a:extLst>
                  <a:ext uri="{FF2B5EF4-FFF2-40B4-BE49-F238E27FC236}">
                    <a16:creationId xmlns:a16="http://schemas.microsoft.com/office/drawing/2014/main" id="{7476BB13-08CF-4F8F-A761-04CC12C1E6E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10DD3F4B-5660-4D1C-9EEC-1F2070EFF225}"/>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EAE440F1-972D-444F-B218-1D04A1F741AA}"/>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D7804E-ABC2-4562-8F6C-1E47B469B315}"/>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1B9B32CF-CD54-412E-A82E-EC7BF52F72BD}"/>
                </a:ext>
              </a:extLst>
            </p:cNvPr>
            <p:cNvGrpSpPr/>
            <p:nvPr/>
          </p:nvGrpSpPr>
          <p:grpSpPr>
            <a:xfrm>
              <a:off x="8551200" y="295677"/>
              <a:ext cx="300221" cy="428644"/>
              <a:chOff x="6115050" y="4976810"/>
              <a:chExt cx="560388" cy="800100"/>
            </a:xfrm>
            <a:solidFill>
              <a:srgbClr val="15487F"/>
            </a:solidFill>
          </p:grpSpPr>
          <p:sp>
            <p:nvSpPr>
              <p:cNvPr id="76" name="isļïḍê">
                <a:extLst>
                  <a:ext uri="{FF2B5EF4-FFF2-40B4-BE49-F238E27FC236}">
                    <a16:creationId xmlns:a16="http://schemas.microsoft.com/office/drawing/2014/main" id="{9339661C-ADD2-45D4-8BF8-6490A7171539}"/>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D5D66722-29EC-4690-BC77-EAF1763CC3D2}"/>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24094F2F-0E1D-4D95-94E4-CF1031976A1A}"/>
                </a:ext>
              </a:extLst>
            </p:cNvPr>
            <p:cNvSpPr/>
            <p:nvPr/>
          </p:nvSpPr>
          <p:spPr bwMode="auto">
            <a:xfrm>
              <a:off x="8221509" y="399713"/>
              <a:ext cx="213373" cy="259431"/>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61F1A7A6-8738-4BD4-9E2F-994EBA835973}"/>
                </a:ext>
              </a:extLst>
            </p:cNvPr>
            <p:cNvSpPr/>
            <p:nvPr/>
          </p:nvSpPr>
          <p:spPr bwMode="auto">
            <a:xfrm>
              <a:off x="8177330" y="625315"/>
              <a:ext cx="257551" cy="124076"/>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1649264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研究方法及过程</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en-US" altLang="zh-CN" sz="800" dirty="0">
                  <a:solidFill>
                    <a:schemeClr val="bg1">
                      <a:lumMod val="65000"/>
                    </a:schemeClr>
                  </a:solidFill>
                </a:rPr>
                <a:t>Research methods and processes</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02</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2" name="矩形 1">
            <a:extLst>
              <a:ext uri="{FF2B5EF4-FFF2-40B4-BE49-F238E27FC236}">
                <a16:creationId xmlns:a16="http://schemas.microsoft.com/office/drawing/2014/main" id="{6B0DE8E9-2B7A-46A6-8F99-DC5FAD61ED43}"/>
              </a:ext>
            </a:extLst>
          </p:cNvPr>
          <p:cNvSpPr/>
          <p:nvPr/>
        </p:nvSpPr>
        <p:spPr>
          <a:xfrm>
            <a:off x="1597476" y="1750041"/>
            <a:ext cx="2930013" cy="3863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215E9C9-4FF2-41FA-ADE3-4AC2F53DCD83}"/>
              </a:ext>
            </a:extLst>
          </p:cNvPr>
          <p:cNvSpPr/>
          <p:nvPr/>
        </p:nvSpPr>
        <p:spPr>
          <a:xfrm>
            <a:off x="4626010" y="1742600"/>
            <a:ext cx="2930013" cy="3863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a:extLst>
              <a:ext uri="{FF2B5EF4-FFF2-40B4-BE49-F238E27FC236}">
                <a16:creationId xmlns:a16="http://schemas.microsoft.com/office/drawing/2014/main" id="{2E96A3AC-E1D6-46B0-9854-898902E3BEA2}"/>
              </a:ext>
            </a:extLst>
          </p:cNvPr>
          <p:cNvSpPr/>
          <p:nvPr/>
        </p:nvSpPr>
        <p:spPr>
          <a:xfrm>
            <a:off x="7659529" y="1750041"/>
            <a:ext cx="2930013" cy="3863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EA02000-CEA0-4173-9E4D-CB0A737E3E2C}"/>
              </a:ext>
            </a:extLst>
          </p:cNvPr>
          <p:cNvSpPr/>
          <p:nvPr/>
        </p:nvSpPr>
        <p:spPr>
          <a:xfrm>
            <a:off x="1597476" y="1768832"/>
            <a:ext cx="2930013" cy="76200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A8D09C1C-CD81-415A-97C2-77FED07A5630}"/>
              </a:ext>
            </a:extLst>
          </p:cNvPr>
          <p:cNvSpPr/>
          <p:nvPr/>
        </p:nvSpPr>
        <p:spPr>
          <a:xfrm>
            <a:off x="4628503" y="1768832"/>
            <a:ext cx="2930013" cy="762000"/>
          </a:xfrm>
          <a:prstGeom prst="rect">
            <a:avLst/>
          </a:pr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94F7FC3A-C068-46DE-A6F9-EBD4E27AF536}"/>
              </a:ext>
            </a:extLst>
          </p:cNvPr>
          <p:cNvSpPr/>
          <p:nvPr/>
        </p:nvSpPr>
        <p:spPr>
          <a:xfrm>
            <a:off x="7659529" y="1768832"/>
            <a:ext cx="2930013" cy="76200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8C6B06F0-AD5C-4765-A539-C50524CB04C5}"/>
              </a:ext>
            </a:extLst>
          </p:cNvPr>
          <p:cNvSpPr txBox="1"/>
          <p:nvPr/>
        </p:nvSpPr>
        <p:spPr>
          <a:xfrm>
            <a:off x="1916107" y="3111253"/>
            <a:ext cx="2292750" cy="2308324"/>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marL="228600" indent="-228600" algn="just">
              <a:buAutoNum type="arabicParenBoth"/>
            </a:pPr>
            <a:r>
              <a:rPr lang="zh-CN" altLang="en-US" sz="1200" dirty="0">
                <a:solidFill>
                  <a:schemeClr val="tx1"/>
                </a:solidFill>
                <a:latin typeface="+mn-lt"/>
                <a:ea typeface="微软雅黑" panose="020B0503020204020204" pitchFamily="34" charset="-122"/>
              </a:rPr>
              <a:t>使用</a:t>
            </a:r>
            <a:r>
              <a:rPr lang="en-US" altLang="zh-CN" sz="1200" dirty="0">
                <a:solidFill>
                  <a:schemeClr val="tx1"/>
                </a:solidFill>
                <a:latin typeface="+mn-lt"/>
                <a:ea typeface="微软雅黑" panose="020B0503020204020204" pitchFamily="34" charset="-122"/>
              </a:rPr>
              <a:t>T-1</a:t>
            </a:r>
            <a:r>
              <a:rPr lang="zh-CN" altLang="en-US" sz="1200" dirty="0">
                <a:solidFill>
                  <a:schemeClr val="tx1"/>
                </a:solidFill>
                <a:latin typeface="+mn-lt"/>
                <a:ea typeface="微软雅黑" panose="020B0503020204020204" pitchFamily="34" charset="-122"/>
              </a:rPr>
              <a:t>年数据进行</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建模，可以达到相较</a:t>
            </a:r>
            <a:r>
              <a:rPr lang="en-US" altLang="zh-CN" sz="1200" dirty="0">
                <a:solidFill>
                  <a:schemeClr val="tx1"/>
                </a:solidFill>
                <a:latin typeface="+mn-lt"/>
                <a:ea typeface="微软雅黑" panose="020B0503020204020204" pitchFamily="34" charset="-122"/>
              </a:rPr>
              <a:t>T-2</a:t>
            </a:r>
            <a:r>
              <a:rPr lang="zh-CN" altLang="en-US" sz="1200" dirty="0">
                <a:solidFill>
                  <a:schemeClr val="tx1"/>
                </a:solidFill>
                <a:latin typeface="+mn-lt"/>
                <a:ea typeface="微软雅黑" panose="020B0503020204020204" pitchFamily="34" charset="-122"/>
              </a:rPr>
              <a:t>与</a:t>
            </a:r>
            <a:r>
              <a:rPr lang="en-US" altLang="zh-CN" sz="1200" dirty="0">
                <a:solidFill>
                  <a:schemeClr val="tx1"/>
                </a:solidFill>
                <a:latin typeface="+mn-lt"/>
                <a:ea typeface="微软雅黑" panose="020B0503020204020204" pitchFamily="34" charset="-122"/>
              </a:rPr>
              <a:t>T-3</a:t>
            </a:r>
            <a:r>
              <a:rPr lang="zh-CN" altLang="en-US" sz="1200" dirty="0">
                <a:solidFill>
                  <a:schemeClr val="tx1"/>
                </a:solidFill>
                <a:latin typeface="+mn-lt"/>
                <a:ea typeface="微软雅黑" panose="020B0503020204020204" pitchFamily="34" charset="-122"/>
              </a:rPr>
              <a:t>年更好的效果；</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zh-CN" altLang="en-US" sz="1200" dirty="0">
                <a:solidFill>
                  <a:schemeClr val="tx1"/>
                </a:solidFill>
                <a:latin typeface="+mn-lt"/>
                <a:ea typeface="微软雅黑" panose="020B0503020204020204" pitchFamily="34" charset="-122"/>
              </a:rPr>
              <a:t> 以现金流量、营运能力、偿债能力、盈利能力和成长能力等方面构建的财务指标具有较强的解释性与预测性； </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zh-CN" altLang="en-US" sz="1200" dirty="0">
                <a:solidFill>
                  <a:schemeClr val="tx1"/>
                </a:solidFill>
                <a:latin typeface="+mn-lt"/>
                <a:ea typeface="微软雅黑" panose="020B0503020204020204" pitchFamily="34" charset="-122"/>
              </a:rPr>
              <a:t>模型加入非财务指标变量对于模型的预测是有效果的</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zh-CN" altLang="en-US" sz="1200" dirty="0">
                <a:solidFill>
                  <a:schemeClr val="tx1"/>
                </a:solidFill>
                <a:latin typeface="+mn-lt"/>
                <a:ea typeface="微软雅黑" panose="020B0503020204020204" pitchFamily="34" charset="-122"/>
              </a:rPr>
              <a:t>运用倾向得分匹配方法预测效果优于</a:t>
            </a:r>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随机匹配样本模型。</a:t>
            </a:r>
          </a:p>
        </p:txBody>
      </p:sp>
      <p:sp>
        <p:nvSpPr>
          <p:cNvPr id="60" name="矩形 59">
            <a:extLst>
              <a:ext uri="{FF2B5EF4-FFF2-40B4-BE49-F238E27FC236}">
                <a16:creationId xmlns:a16="http://schemas.microsoft.com/office/drawing/2014/main" id="{55B81035-3EBE-4347-A885-3792EC0A4D4C}"/>
              </a:ext>
            </a:extLst>
          </p:cNvPr>
          <p:cNvSpPr/>
          <p:nvPr/>
        </p:nvSpPr>
        <p:spPr>
          <a:xfrm>
            <a:off x="1916107" y="2715409"/>
            <a:ext cx="2292750" cy="369332"/>
          </a:xfrm>
          <a:prstGeom prst="rect">
            <a:avLst/>
          </a:prstGeom>
          <a:noFill/>
        </p:spPr>
        <p:txBody>
          <a:bodyPr vert="horz" wrap="square" rtlCol="0">
            <a:spAutoFit/>
          </a:bodyPr>
          <a:lstStyle/>
          <a:p>
            <a:pPr algn="ctr"/>
            <a:r>
              <a:rPr lang="zh-CN" altLang="en-US"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研究结论</a:t>
            </a:r>
          </a:p>
        </p:txBody>
      </p:sp>
      <p:sp>
        <p:nvSpPr>
          <p:cNvPr id="96" name="文本框 95">
            <a:extLst>
              <a:ext uri="{FF2B5EF4-FFF2-40B4-BE49-F238E27FC236}">
                <a16:creationId xmlns:a16="http://schemas.microsoft.com/office/drawing/2014/main" id="{4830A1B3-03B5-4EE4-9243-8293784F1CFD}"/>
              </a:ext>
            </a:extLst>
          </p:cNvPr>
          <p:cNvSpPr txBox="1"/>
          <p:nvPr/>
        </p:nvSpPr>
        <p:spPr>
          <a:xfrm>
            <a:off x="4949626" y="3125723"/>
            <a:ext cx="2292750" cy="2492990"/>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marL="228600" indent="-228600" algn="just">
              <a:buAutoNum type="arabicParenBoth"/>
            </a:pPr>
            <a:r>
              <a:rPr lang="en-US" altLang="zh-CN" sz="1200" dirty="0">
                <a:solidFill>
                  <a:schemeClr val="tx1"/>
                </a:solidFill>
                <a:latin typeface="+mn-lt"/>
                <a:ea typeface="微软雅黑" panose="020B0503020204020204" pitchFamily="34" charset="-122"/>
              </a:rPr>
              <a:t>ST</a:t>
            </a:r>
            <a:r>
              <a:rPr lang="zh-CN" altLang="en-US" sz="1200" dirty="0">
                <a:solidFill>
                  <a:schemeClr val="tx1"/>
                </a:solidFill>
                <a:latin typeface="+mn-lt"/>
                <a:ea typeface="微软雅黑" panose="020B0503020204020204" pitchFamily="34" charset="-122"/>
              </a:rPr>
              <a:t>公司的各项财务数据在被进行特别处理的前四年中变化较大，有较大的波动，可能会对模型产生有效性上的影响；</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zh-CN" altLang="en-US" sz="1200" dirty="0">
                <a:solidFill>
                  <a:schemeClr val="tx1"/>
                </a:solidFill>
                <a:latin typeface="+mn-lt"/>
                <a:ea typeface="微软雅黑" panose="020B0503020204020204" pitchFamily="34" charset="-122"/>
              </a:rPr>
              <a:t>研究数据局限在了上市公司范围内；</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en-US" altLang="zh-CN" sz="1200" dirty="0">
                <a:solidFill>
                  <a:schemeClr val="tx1"/>
                </a:solidFill>
                <a:latin typeface="+mn-lt"/>
                <a:ea typeface="微软雅黑" panose="020B0503020204020204" pitchFamily="34" charset="-122"/>
              </a:rPr>
              <a:t>16</a:t>
            </a:r>
            <a:r>
              <a:rPr lang="zh-CN" altLang="en-US" sz="1200" dirty="0">
                <a:solidFill>
                  <a:schemeClr val="tx1"/>
                </a:solidFill>
                <a:latin typeface="+mn-lt"/>
                <a:ea typeface="微软雅黑" panose="020B0503020204020204" pitchFamily="34" charset="-122"/>
              </a:rPr>
              <a:t>个财务指标变量及</a:t>
            </a:r>
            <a:r>
              <a:rPr lang="en-US" altLang="zh-CN" sz="1200" dirty="0">
                <a:solidFill>
                  <a:schemeClr val="tx1"/>
                </a:solidFill>
                <a:latin typeface="+mn-lt"/>
                <a:ea typeface="微软雅黑" panose="020B0503020204020204" pitchFamily="34" charset="-122"/>
              </a:rPr>
              <a:t>2</a:t>
            </a:r>
            <a:r>
              <a:rPr lang="zh-CN" altLang="en-US" sz="1200" dirty="0">
                <a:solidFill>
                  <a:schemeClr val="tx1"/>
                </a:solidFill>
                <a:latin typeface="+mn-lt"/>
                <a:ea typeface="微软雅黑" panose="020B0503020204020204" pitchFamily="34" charset="-122"/>
              </a:rPr>
              <a:t>个非财务变量，涵盖的范围可能相对较少；</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zh-CN" altLang="en-US" sz="1200" dirty="0">
                <a:solidFill>
                  <a:schemeClr val="tx1"/>
                </a:solidFill>
                <a:latin typeface="+mn-lt"/>
                <a:ea typeface="微软雅黑" panose="020B0503020204020204" pitchFamily="34" charset="-122"/>
              </a:rPr>
              <a:t>内生性问题；</a:t>
            </a:r>
            <a:endParaRPr lang="en-US" altLang="zh-CN" sz="1200" dirty="0">
              <a:solidFill>
                <a:schemeClr val="tx1"/>
              </a:solidFill>
              <a:latin typeface="+mn-lt"/>
              <a:ea typeface="微软雅黑" panose="020B0503020204020204" pitchFamily="34" charset="-122"/>
            </a:endParaRPr>
          </a:p>
          <a:p>
            <a:pPr marL="228600" indent="-228600" algn="just">
              <a:buAutoNum type="arabicParenBoth"/>
            </a:pPr>
            <a:r>
              <a:rPr lang="zh-CN" altLang="en-US" sz="1200" dirty="0">
                <a:solidFill>
                  <a:schemeClr val="tx1"/>
                </a:solidFill>
                <a:latin typeface="+mn-lt"/>
                <a:ea typeface="微软雅黑" panose="020B0503020204020204" pitchFamily="34" charset="-122"/>
              </a:rPr>
              <a:t>财务报表具有一定的滞后性。</a:t>
            </a:r>
            <a:endParaRPr lang="en-US" altLang="zh-CN" sz="1200" dirty="0">
              <a:solidFill>
                <a:schemeClr val="tx1"/>
              </a:solidFill>
              <a:latin typeface="+mn-lt"/>
              <a:ea typeface="微软雅黑" panose="020B0503020204020204" pitchFamily="34" charset="-122"/>
            </a:endParaRPr>
          </a:p>
          <a:p>
            <a:endParaRPr lang="en-US" altLang="zh-CN" sz="1200" dirty="0">
              <a:solidFill>
                <a:schemeClr val="tx1"/>
              </a:solidFill>
              <a:latin typeface="+mn-lt"/>
              <a:ea typeface="微软雅黑" panose="020B0503020204020204" pitchFamily="34" charset="-122"/>
            </a:endParaRPr>
          </a:p>
        </p:txBody>
      </p:sp>
      <p:sp>
        <p:nvSpPr>
          <p:cNvPr id="97" name="矩形 96">
            <a:extLst>
              <a:ext uri="{FF2B5EF4-FFF2-40B4-BE49-F238E27FC236}">
                <a16:creationId xmlns:a16="http://schemas.microsoft.com/office/drawing/2014/main" id="{95636B2D-DE76-45DA-B7EF-5BB862757CED}"/>
              </a:ext>
            </a:extLst>
          </p:cNvPr>
          <p:cNvSpPr/>
          <p:nvPr/>
        </p:nvSpPr>
        <p:spPr>
          <a:xfrm>
            <a:off x="4949626" y="2729879"/>
            <a:ext cx="2292750" cy="369332"/>
          </a:xfrm>
          <a:prstGeom prst="rect">
            <a:avLst/>
          </a:prstGeom>
          <a:noFill/>
        </p:spPr>
        <p:txBody>
          <a:bodyPr vert="horz" wrap="square" rtlCol="0">
            <a:spAutoFit/>
          </a:bodyPr>
          <a:lstStyle/>
          <a:p>
            <a:pPr algn="ct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研究局限</a:t>
            </a:r>
          </a:p>
        </p:txBody>
      </p:sp>
      <p:sp>
        <p:nvSpPr>
          <p:cNvPr id="98" name="文本框 97">
            <a:extLst>
              <a:ext uri="{FF2B5EF4-FFF2-40B4-BE49-F238E27FC236}">
                <a16:creationId xmlns:a16="http://schemas.microsoft.com/office/drawing/2014/main" id="{85575095-D42C-4D23-A0AD-22FE5B0ADFDB}"/>
              </a:ext>
            </a:extLst>
          </p:cNvPr>
          <p:cNvSpPr txBox="1"/>
          <p:nvPr/>
        </p:nvSpPr>
        <p:spPr>
          <a:xfrm>
            <a:off x="7978160" y="3125723"/>
            <a:ext cx="2292750" cy="1754326"/>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 选取更多的财务变量指标及非财务指标加入到模型中，以期取得更加精准的预测度；</a:t>
            </a:r>
          </a:p>
          <a:p>
            <a:pPr algn="just"/>
            <a:r>
              <a:rPr lang="en-US" altLang="zh-CN" sz="1200" dirty="0">
                <a:solidFill>
                  <a:schemeClr val="tx1"/>
                </a:solidFill>
                <a:latin typeface="+mn-lt"/>
                <a:ea typeface="微软雅黑" panose="020B0503020204020204" pitchFamily="34" charset="-122"/>
              </a:rPr>
              <a:t>(2)</a:t>
            </a:r>
            <a:r>
              <a:rPr lang="zh-CN" altLang="en-US" sz="1200" dirty="0">
                <a:solidFill>
                  <a:schemeClr val="tx1"/>
                </a:solidFill>
                <a:latin typeface="+mn-lt"/>
                <a:ea typeface="微软雅黑" panose="020B0503020204020204" pitchFamily="34" charset="-122"/>
              </a:rPr>
              <a:t>尝试从多个渠道获取非上市公司财务数据；</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(3)</a:t>
            </a:r>
            <a:r>
              <a:rPr lang="zh-CN" altLang="en-US" sz="1200" dirty="0">
                <a:solidFill>
                  <a:schemeClr val="tx1"/>
                </a:solidFill>
                <a:latin typeface="+mn-lt"/>
                <a:ea typeface="微软雅黑" panose="020B0503020204020204" pitchFamily="34" charset="-122"/>
              </a:rPr>
              <a:t>选用合适的工具变量对财务指标变量间的内生性进行处理，以期达到更加具有独立性的财务变量进而提升模型的有效性。</a:t>
            </a:r>
          </a:p>
        </p:txBody>
      </p:sp>
      <p:sp>
        <p:nvSpPr>
          <p:cNvPr id="99" name="矩形 98">
            <a:extLst>
              <a:ext uri="{FF2B5EF4-FFF2-40B4-BE49-F238E27FC236}">
                <a16:creationId xmlns:a16="http://schemas.microsoft.com/office/drawing/2014/main" id="{7FE447EE-1EF5-4AE8-9392-173EE0471C05}"/>
              </a:ext>
            </a:extLst>
          </p:cNvPr>
          <p:cNvSpPr/>
          <p:nvPr/>
        </p:nvSpPr>
        <p:spPr>
          <a:xfrm>
            <a:off x="7978160" y="2729879"/>
            <a:ext cx="2292750" cy="369332"/>
          </a:xfrm>
          <a:prstGeom prst="rect">
            <a:avLst/>
          </a:prstGeom>
          <a:noFill/>
        </p:spPr>
        <p:txBody>
          <a:bodyPr vert="horz" wrap="square" rtlCol="0">
            <a:spAutoFit/>
          </a:bodyPr>
          <a:lstStyle/>
          <a:p>
            <a:pPr algn="ctr"/>
            <a:r>
              <a:rPr lang="zh-CN" altLang="en-US"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研究展望</a:t>
            </a:r>
          </a:p>
        </p:txBody>
      </p:sp>
    </p:spTree>
    <p:extLst>
      <p:ext uri="{BB962C8B-B14F-4D97-AF65-F5344CB8AC3E}">
        <p14:creationId xmlns:p14="http://schemas.microsoft.com/office/powerpoint/2010/main" val="218931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43CC29-511C-4E75-AECC-DEFE22A6A3EA}"/>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DEF66F0D-31F4-45E0-8E6B-00F2F0973957}"/>
              </a:ext>
            </a:extLst>
          </p:cNvPr>
          <p:cNvSpPr/>
          <p:nvPr/>
        </p:nvSpPr>
        <p:spPr>
          <a:xfrm flipV="1">
            <a:off x="8275636" y="6724650"/>
            <a:ext cx="6477001" cy="133350"/>
          </a:xfrm>
          <a:prstGeom prst="parallelogram">
            <a:avLst>
              <a:gd name="adj" fmla="val 61905"/>
            </a:avLst>
          </a:pr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9E1AA369-9068-4025-9EB6-35C0CEE742AD}"/>
              </a:ext>
            </a:extLst>
          </p:cNvPr>
          <p:cNvSpPr/>
          <p:nvPr/>
        </p:nvSpPr>
        <p:spPr>
          <a:xfrm flipV="1">
            <a:off x="452027" y="-1734184"/>
            <a:ext cx="3750471" cy="2590800"/>
          </a:xfrm>
          <a:prstGeom prst="parallelogram">
            <a:avLst>
              <a:gd name="adj" fmla="val 61905"/>
            </a:avLst>
          </a:prstGeom>
          <a:solidFill>
            <a:srgbClr val="15487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V="1">
            <a:off x="3096813" y="-15660"/>
            <a:ext cx="10517587" cy="1778482"/>
          </a:xfrm>
          <a:prstGeom prst="parallelogram">
            <a:avLst>
              <a:gd name="adj" fmla="val 61905"/>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87F562EC-5F57-4A46-BD04-8AFF0D307CDA}"/>
              </a:ext>
            </a:extLst>
          </p:cNvPr>
          <p:cNvGrpSpPr/>
          <p:nvPr/>
        </p:nvGrpSpPr>
        <p:grpSpPr>
          <a:xfrm>
            <a:off x="4356616" y="569179"/>
            <a:ext cx="3919020" cy="830997"/>
            <a:chOff x="4215606" y="596569"/>
            <a:chExt cx="3919020" cy="830997"/>
          </a:xfrm>
        </p:grpSpPr>
        <p:sp>
          <p:nvSpPr>
            <p:cNvPr id="53" name="文本框 52">
              <a:extLst>
                <a:ext uri="{FF2B5EF4-FFF2-40B4-BE49-F238E27FC236}">
                  <a16:creationId xmlns:a16="http://schemas.microsoft.com/office/drawing/2014/main" id="{A1BF5E02-4AD4-438F-83C9-B1DFC6A6FBBA}"/>
                </a:ext>
              </a:extLst>
            </p:cNvPr>
            <p:cNvSpPr txBox="1"/>
            <p:nvPr/>
          </p:nvSpPr>
          <p:spPr>
            <a:xfrm>
              <a:off x="4215606" y="596569"/>
              <a:ext cx="1799852" cy="830997"/>
            </a:xfrm>
            <a:prstGeom prst="rect">
              <a:avLst/>
            </a:prstGeom>
            <a:noFill/>
          </p:spPr>
          <p:txBody>
            <a:bodyPr wrap="square" rtlCol="0">
              <a:spAutoFit/>
            </a:bodyPr>
            <a:lstStyle/>
            <a:p>
              <a:pPr algn="dist"/>
              <a:r>
                <a:rPr lang="zh-CN" altLang="en-US" sz="4800" b="1" dirty="0">
                  <a:solidFill>
                    <a:srgbClr val="2680B5"/>
                  </a:solidFill>
                  <a:latin typeface="微软雅黑" panose="020B0503020204020204" pitchFamily="34" charset="-122"/>
                  <a:ea typeface="微软雅黑" panose="020B0503020204020204" pitchFamily="34" charset="-122"/>
                </a:rPr>
                <a:t>目</a:t>
              </a:r>
              <a:r>
                <a:rPr lang="zh-CN" altLang="en-US" sz="4800" b="1" dirty="0">
                  <a:solidFill>
                    <a:srgbClr val="15487F"/>
                  </a:solidFill>
                  <a:latin typeface="微软雅黑" panose="020B0503020204020204" pitchFamily="34" charset="-122"/>
                  <a:ea typeface="微软雅黑" panose="020B0503020204020204" pitchFamily="34" charset="-122"/>
                </a:rPr>
                <a:t> 录</a:t>
              </a:r>
            </a:p>
          </p:txBody>
        </p:sp>
        <p:sp>
          <p:nvSpPr>
            <p:cNvPr id="54" name="文本框 53">
              <a:extLst>
                <a:ext uri="{FF2B5EF4-FFF2-40B4-BE49-F238E27FC236}">
                  <a16:creationId xmlns:a16="http://schemas.microsoft.com/office/drawing/2014/main" id="{3475FEC0-D30E-4C46-9C56-145FA6E5D26D}"/>
                </a:ext>
              </a:extLst>
            </p:cNvPr>
            <p:cNvSpPr txBox="1"/>
            <p:nvPr/>
          </p:nvSpPr>
          <p:spPr>
            <a:xfrm>
              <a:off x="6045973" y="999067"/>
              <a:ext cx="2088653" cy="369332"/>
            </a:xfrm>
            <a:prstGeom prst="rect">
              <a:avLst/>
            </a:prstGeom>
            <a:noFill/>
          </p:spPr>
          <p:txBody>
            <a:bodyPr wrap="square" rtlCol="0">
              <a:spAutoFit/>
            </a:bodyPr>
            <a:lstStyle/>
            <a:p>
              <a:pPr algn="dist"/>
              <a:r>
                <a:rPr lang="en-US" altLang="zh-CN" dirty="0">
                  <a:solidFill>
                    <a:schemeClr val="bg1">
                      <a:lumMod val="65000"/>
                    </a:schemeClr>
                  </a:solidFill>
                  <a:ea typeface="微软雅黑" panose="020B0503020204020204" pitchFamily="34" charset="-122"/>
                </a:rPr>
                <a:t>CONTENTS</a:t>
              </a:r>
              <a:endParaRPr lang="zh-CN" altLang="en-US" dirty="0">
                <a:solidFill>
                  <a:schemeClr val="bg1">
                    <a:lumMod val="65000"/>
                  </a:schemeClr>
                </a:solidFill>
                <a:ea typeface="微软雅黑" panose="020B0503020204020204" pitchFamily="34" charset="-122"/>
              </a:endParaRPr>
            </a:p>
          </p:txBody>
        </p:sp>
      </p:grpSp>
      <p:sp>
        <p:nvSpPr>
          <p:cNvPr id="55" name="矩形: 圆角 54">
            <a:extLst>
              <a:ext uri="{FF2B5EF4-FFF2-40B4-BE49-F238E27FC236}">
                <a16:creationId xmlns:a16="http://schemas.microsoft.com/office/drawing/2014/main" id="{7CE3792B-B0B3-41A9-A1CE-63C6ADA9DFDB}"/>
              </a:ext>
            </a:extLst>
          </p:cNvPr>
          <p:cNvSpPr/>
          <p:nvPr/>
        </p:nvSpPr>
        <p:spPr>
          <a:xfrm>
            <a:off x="1889529" y="3100833"/>
            <a:ext cx="540603" cy="540603"/>
          </a:xfrm>
          <a:prstGeom prst="roundRect">
            <a:avLst/>
          </a:prstGeom>
          <a:noFill/>
          <a:ln>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矩形: 圆角 55">
            <a:extLst>
              <a:ext uri="{FF2B5EF4-FFF2-40B4-BE49-F238E27FC236}">
                <a16:creationId xmlns:a16="http://schemas.microsoft.com/office/drawing/2014/main" id="{1F989A81-1AE2-4A1A-8880-CA921967DD7F}"/>
              </a:ext>
            </a:extLst>
          </p:cNvPr>
          <p:cNvSpPr/>
          <p:nvPr/>
        </p:nvSpPr>
        <p:spPr>
          <a:xfrm>
            <a:off x="1889529" y="4494728"/>
            <a:ext cx="540603" cy="540603"/>
          </a:xfrm>
          <a:prstGeom prst="roundRect">
            <a:avLst/>
          </a:prstGeom>
          <a:noFill/>
          <a:ln>
            <a:solidFill>
              <a:srgbClr val="1548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7" name="矩形: 圆角 56">
            <a:extLst>
              <a:ext uri="{FF2B5EF4-FFF2-40B4-BE49-F238E27FC236}">
                <a16:creationId xmlns:a16="http://schemas.microsoft.com/office/drawing/2014/main" id="{ED8BFEE0-4E0F-4EEE-BA5A-FBA7C2FE30AB}"/>
              </a:ext>
            </a:extLst>
          </p:cNvPr>
          <p:cNvSpPr/>
          <p:nvPr/>
        </p:nvSpPr>
        <p:spPr>
          <a:xfrm>
            <a:off x="6626629" y="3121041"/>
            <a:ext cx="540603" cy="540603"/>
          </a:xfrm>
          <a:prstGeom prst="roundRect">
            <a:avLst/>
          </a:prstGeom>
          <a:noFill/>
          <a:ln>
            <a:solidFill>
              <a:srgbClr val="1548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8" name="矩形: 圆角 57">
            <a:extLst>
              <a:ext uri="{FF2B5EF4-FFF2-40B4-BE49-F238E27FC236}">
                <a16:creationId xmlns:a16="http://schemas.microsoft.com/office/drawing/2014/main" id="{33A884DA-215E-4D31-A4D3-2468E5C61074}"/>
              </a:ext>
            </a:extLst>
          </p:cNvPr>
          <p:cNvSpPr/>
          <p:nvPr/>
        </p:nvSpPr>
        <p:spPr>
          <a:xfrm>
            <a:off x="6626629" y="4514936"/>
            <a:ext cx="540603" cy="540603"/>
          </a:xfrm>
          <a:prstGeom prst="roundRect">
            <a:avLst/>
          </a:prstGeom>
          <a:noFill/>
          <a:ln>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0" name="文本框 59">
            <a:extLst>
              <a:ext uri="{FF2B5EF4-FFF2-40B4-BE49-F238E27FC236}">
                <a16:creationId xmlns:a16="http://schemas.microsoft.com/office/drawing/2014/main" id="{FA1209C1-06E8-4E88-8945-FC88C9CFCAA8}"/>
              </a:ext>
            </a:extLst>
          </p:cNvPr>
          <p:cNvSpPr txBox="1"/>
          <p:nvPr/>
        </p:nvSpPr>
        <p:spPr>
          <a:xfrm>
            <a:off x="2626496" y="3131144"/>
            <a:ext cx="2339102" cy="461665"/>
          </a:xfrm>
          <a:prstGeom prst="rect">
            <a:avLst/>
          </a:prstGeom>
          <a:noFill/>
        </p:spPr>
        <p:txBody>
          <a:bodyPr wrap="none" rtlCol="0">
            <a:spAutoFit/>
          </a:bodyPr>
          <a:lstStyle/>
          <a:p>
            <a:r>
              <a:rPr lang="zh-CN" altLang="en-US" sz="2400" dirty="0">
                <a:solidFill>
                  <a:srgbClr val="2680B5"/>
                </a:solidFill>
                <a:latin typeface="微软雅黑" panose="020B0503020204020204" pitchFamily="34" charset="-122"/>
                <a:ea typeface="微软雅黑" panose="020B0503020204020204" pitchFamily="34" charset="-122"/>
              </a:rPr>
              <a:t>引言及文献综述</a:t>
            </a:r>
          </a:p>
        </p:txBody>
      </p:sp>
      <p:sp>
        <p:nvSpPr>
          <p:cNvPr id="61" name="矩形 60">
            <a:extLst>
              <a:ext uri="{FF2B5EF4-FFF2-40B4-BE49-F238E27FC236}">
                <a16:creationId xmlns:a16="http://schemas.microsoft.com/office/drawing/2014/main" id="{C21D8B12-B6BC-41BB-8AFD-FD582C47A9F5}"/>
              </a:ext>
            </a:extLst>
          </p:cNvPr>
          <p:cNvSpPr/>
          <p:nvPr/>
        </p:nvSpPr>
        <p:spPr>
          <a:xfrm>
            <a:off x="2626496" y="3482939"/>
            <a:ext cx="3152004" cy="253916"/>
          </a:xfrm>
          <a:prstGeom prst="rect">
            <a:avLst/>
          </a:prstGeom>
        </p:spPr>
        <p:txBody>
          <a:bodyPr wrap="square">
            <a:spAutoFit/>
          </a:bodyPr>
          <a:lstStyle/>
          <a:p>
            <a:r>
              <a:rPr lang="zh-CN" altLang="en-US" sz="1000" dirty="0">
                <a:solidFill>
                  <a:schemeClr val="bg1">
                    <a:lumMod val="75000"/>
                  </a:schemeClr>
                </a:solidFill>
                <a:latin typeface="微软雅黑" panose="020B0503020204020204" pitchFamily="34" charset="-122"/>
                <a:ea typeface="微软雅黑" panose="020B0503020204020204" pitchFamily="34" charset="-122"/>
              </a:rPr>
              <a:t>The background and significance of the topic</a:t>
            </a:r>
          </a:p>
        </p:txBody>
      </p:sp>
      <p:sp>
        <p:nvSpPr>
          <p:cNvPr id="63" name="文本框 23">
            <a:extLst>
              <a:ext uri="{FF2B5EF4-FFF2-40B4-BE49-F238E27FC236}">
                <a16:creationId xmlns:a16="http://schemas.microsoft.com/office/drawing/2014/main" id="{B8F2F2A6-3032-41D9-88BC-20071E54F8B7}"/>
              </a:ext>
            </a:extLst>
          </p:cNvPr>
          <p:cNvSpPr txBox="1"/>
          <p:nvPr/>
        </p:nvSpPr>
        <p:spPr>
          <a:xfrm>
            <a:off x="2626496" y="4514935"/>
            <a:ext cx="1415772" cy="461665"/>
          </a:xfrm>
          <a:prstGeom prst="rect">
            <a:avLst/>
          </a:prstGeom>
          <a:noFill/>
        </p:spPr>
        <p:txBody>
          <a:bodyPr wrap="none" rtlCol="0">
            <a:spAutoFit/>
          </a:bodyPr>
          <a:lstStyle/>
          <a:p>
            <a:r>
              <a:rPr lang="zh-CN" altLang="en-US" sz="2400" dirty="0">
                <a:solidFill>
                  <a:srgbClr val="15487F"/>
                </a:solidFill>
                <a:latin typeface="微软雅黑" panose="020B0503020204020204" pitchFamily="34" charset="-122"/>
                <a:ea typeface="微软雅黑" panose="020B0503020204020204" pitchFamily="34" charset="-122"/>
              </a:rPr>
              <a:t>实证研究</a:t>
            </a:r>
          </a:p>
        </p:txBody>
      </p:sp>
      <p:sp>
        <p:nvSpPr>
          <p:cNvPr id="64" name="矩形 24">
            <a:extLst>
              <a:ext uri="{FF2B5EF4-FFF2-40B4-BE49-F238E27FC236}">
                <a16:creationId xmlns:a16="http://schemas.microsoft.com/office/drawing/2014/main" id="{0B37BF05-28AB-438C-AD1A-B655BC83BA52}"/>
              </a:ext>
            </a:extLst>
          </p:cNvPr>
          <p:cNvSpPr/>
          <p:nvPr/>
        </p:nvSpPr>
        <p:spPr>
          <a:xfrm>
            <a:off x="2626496" y="4866730"/>
            <a:ext cx="3152004" cy="253916"/>
          </a:xfrm>
          <a:prstGeom prst="rect">
            <a:avLst/>
          </a:prstGeom>
        </p:spPr>
        <p:txBody>
          <a:bodyPr wrap="square">
            <a:spAutoFit/>
          </a:bodyPr>
          <a:lstStyle/>
          <a:p>
            <a:r>
              <a:rPr lang="en-US" altLang="zh-CN" sz="1000" dirty="0">
                <a:solidFill>
                  <a:schemeClr val="bg1">
                    <a:lumMod val="75000"/>
                  </a:schemeClr>
                </a:solidFill>
                <a:latin typeface="微软雅黑" panose="020B0503020204020204" pitchFamily="34" charset="-122"/>
                <a:ea typeface="微软雅黑" panose="020B0503020204020204" pitchFamily="34" charset="-122"/>
              </a:rPr>
              <a:t>Research methods and processes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6" name="文本框 29">
            <a:extLst>
              <a:ext uri="{FF2B5EF4-FFF2-40B4-BE49-F238E27FC236}">
                <a16:creationId xmlns:a16="http://schemas.microsoft.com/office/drawing/2014/main" id="{D4FA5FD9-7081-46EC-8030-9A53BDEC5128}"/>
              </a:ext>
            </a:extLst>
          </p:cNvPr>
          <p:cNvSpPr txBox="1"/>
          <p:nvPr/>
        </p:nvSpPr>
        <p:spPr>
          <a:xfrm>
            <a:off x="7363596" y="3131144"/>
            <a:ext cx="2954655" cy="461665"/>
          </a:xfrm>
          <a:prstGeom prst="rect">
            <a:avLst/>
          </a:prstGeom>
          <a:noFill/>
        </p:spPr>
        <p:txBody>
          <a:bodyPr wrap="none" rtlCol="0">
            <a:spAutoFit/>
          </a:bodyPr>
          <a:lstStyle/>
          <a:p>
            <a:r>
              <a:rPr lang="zh-CN" altLang="en-US" sz="2400" dirty="0">
                <a:solidFill>
                  <a:srgbClr val="15487F"/>
                </a:solidFill>
                <a:latin typeface="微软雅黑" panose="020B0503020204020204" pitchFamily="34" charset="-122"/>
                <a:ea typeface="微软雅黑" panose="020B0503020204020204" pitchFamily="34" charset="-122"/>
              </a:rPr>
              <a:t>理论基础及研究设计</a:t>
            </a:r>
          </a:p>
        </p:txBody>
      </p:sp>
      <p:sp>
        <p:nvSpPr>
          <p:cNvPr id="67" name="矩形 30">
            <a:extLst>
              <a:ext uri="{FF2B5EF4-FFF2-40B4-BE49-F238E27FC236}">
                <a16:creationId xmlns:a16="http://schemas.microsoft.com/office/drawing/2014/main" id="{B8A3F8EF-2D79-4F8C-BB52-8F45DF85C849}"/>
              </a:ext>
            </a:extLst>
          </p:cNvPr>
          <p:cNvSpPr/>
          <p:nvPr/>
        </p:nvSpPr>
        <p:spPr>
          <a:xfrm>
            <a:off x="7363596" y="3482939"/>
            <a:ext cx="3152004" cy="253916"/>
          </a:xfrm>
          <a:prstGeom prst="rect">
            <a:avLst/>
          </a:prstGeom>
        </p:spPr>
        <p:txBody>
          <a:bodyPr wrap="square">
            <a:spAutoFit/>
          </a:bodyPr>
          <a:lstStyle/>
          <a:p>
            <a:r>
              <a:rPr lang="en-US" altLang="zh-CN" sz="1000" dirty="0">
                <a:solidFill>
                  <a:schemeClr val="bg1">
                    <a:lumMod val="75000"/>
                  </a:schemeClr>
                </a:solidFill>
                <a:latin typeface="微软雅黑" panose="020B0503020204020204" pitchFamily="34" charset="-122"/>
                <a:ea typeface="微软雅黑" panose="020B0503020204020204" pitchFamily="34" charset="-122"/>
              </a:rPr>
              <a:t>Research Designs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91D87509-A6F5-432F-A952-FDF77B1EE157}"/>
              </a:ext>
            </a:extLst>
          </p:cNvPr>
          <p:cNvSpPr txBox="1"/>
          <p:nvPr/>
        </p:nvSpPr>
        <p:spPr>
          <a:xfrm>
            <a:off x="7363596" y="4514936"/>
            <a:ext cx="1723549" cy="461665"/>
          </a:xfrm>
          <a:prstGeom prst="rect">
            <a:avLst/>
          </a:prstGeom>
          <a:noFill/>
        </p:spPr>
        <p:txBody>
          <a:bodyPr wrap="none" rtlCol="0">
            <a:spAutoFit/>
          </a:bodyPr>
          <a:lstStyle/>
          <a:p>
            <a:r>
              <a:rPr lang="zh-CN" altLang="en-US" sz="2400" dirty="0">
                <a:solidFill>
                  <a:srgbClr val="2680B5"/>
                </a:solidFill>
                <a:latin typeface="微软雅黑" panose="020B0503020204020204" pitchFamily="34" charset="-122"/>
                <a:ea typeface="微软雅黑" panose="020B0503020204020204" pitchFamily="34" charset="-122"/>
              </a:rPr>
              <a:t>总结及展望</a:t>
            </a:r>
          </a:p>
        </p:txBody>
      </p:sp>
      <p:sp>
        <p:nvSpPr>
          <p:cNvPr id="70" name="矩形 69">
            <a:extLst>
              <a:ext uri="{FF2B5EF4-FFF2-40B4-BE49-F238E27FC236}">
                <a16:creationId xmlns:a16="http://schemas.microsoft.com/office/drawing/2014/main" id="{CA467B65-D515-403D-AB51-FC033456F90D}"/>
              </a:ext>
            </a:extLst>
          </p:cNvPr>
          <p:cNvSpPr/>
          <p:nvPr/>
        </p:nvSpPr>
        <p:spPr>
          <a:xfrm>
            <a:off x="7363596" y="4866731"/>
            <a:ext cx="3152004" cy="253916"/>
          </a:xfrm>
          <a:prstGeom prst="rect">
            <a:avLst/>
          </a:prstGeom>
        </p:spPr>
        <p:txBody>
          <a:bodyPr wrap="square">
            <a:spAutoFit/>
          </a:bodyPr>
          <a:lstStyle/>
          <a:p>
            <a:r>
              <a:rPr lang="en-US" altLang="zh-CN" sz="1000" dirty="0">
                <a:solidFill>
                  <a:schemeClr val="bg1">
                    <a:lumMod val="75000"/>
                  </a:schemeClr>
                </a:solidFill>
                <a:latin typeface="微软雅黑" panose="020B0503020204020204" pitchFamily="34" charset="-122"/>
                <a:ea typeface="微软雅黑" panose="020B0503020204020204" pitchFamily="34" charset="-122"/>
              </a:rPr>
              <a:t>The induction and summary of the thesis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1" name="Freeform: Shape 53">
            <a:extLst>
              <a:ext uri="{FF2B5EF4-FFF2-40B4-BE49-F238E27FC236}">
                <a16:creationId xmlns:a16="http://schemas.microsoft.com/office/drawing/2014/main" id="{EC39B824-252D-4E8C-82CD-47A51A19BF07}"/>
              </a:ext>
            </a:extLst>
          </p:cNvPr>
          <p:cNvSpPr/>
          <p:nvPr/>
        </p:nvSpPr>
        <p:spPr>
          <a:xfrm>
            <a:off x="6814923" y="3282481"/>
            <a:ext cx="181003" cy="250121"/>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rgbClr val="15487F"/>
          </a:solidFill>
          <a:ln w="12700">
            <a:miter lim="400000"/>
          </a:ln>
        </p:spPr>
        <p:txBody>
          <a:bodyPr anchor="ctr"/>
          <a:lstStyle/>
          <a:p>
            <a:pPr algn="ctr"/>
            <a:endParaRPr>
              <a:solidFill>
                <a:schemeClr val="tx1">
                  <a:lumMod val="65000"/>
                  <a:lumOff val="35000"/>
                </a:schemeClr>
              </a:solidFill>
            </a:endParaRPr>
          </a:p>
        </p:txBody>
      </p:sp>
      <p:sp>
        <p:nvSpPr>
          <p:cNvPr id="72" name="Freeform: Shape 54">
            <a:extLst>
              <a:ext uri="{FF2B5EF4-FFF2-40B4-BE49-F238E27FC236}">
                <a16:creationId xmlns:a16="http://schemas.microsoft.com/office/drawing/2014/main" id="{BBD9A6D8-CC4C-41FF-929C-53D82A125166}"/>
              </a:ext>
            </a:extLst>
          </p:cNvPr>
          <p:cNvSpPr/>
          <p:nvPr/>
        </p:nvSpPr>
        <p:spPr>
          <a:xfrm>
            <a:off x="2051179" y="3265112"/>
            <a:ext cx="233965" cy="177812"/>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2680B5"/>
          </a:solidFill>
          <a:ln w="12700">
            <a:miter lim="400000"/>
          </a:ln>
        </p:spPr>
        <p:txBody>
          <a:bodyPr anchor="ctr"/>
          <a:lstStyle/>
          <a:p>
            <a:pPr algn="ctr"/>
            <a:endParaRPr>
              <a:solidFill>
                <a:schemeClr val="tx1">
                  <a:lumMod val="65000"/>
                  <a:lumOff val="35000"/>
                </a:schemeClr>
              </a:solidFill>
            </a:endParaRPr>
          </a:p>
        </p:txBody>
      </p:sp>
      <p:sp>
        <p:nvSpPr>
          <p:cNvPr id="73" name="Freeform 324">
            <a:extLst>
              <a:ext uri="{FF2B5EF4-FFF2-40B4-BE49-F238E27FC236}">
                <a16:creationId xmlns:a16="http://schemas.microsoft.com/office/drawing/2014/main" id="{A8FA7D22-1EBA-442E-95A2-DC44FCB9AAB1}"/>
              </a:ext>
            </a:extLst>
          </p:cNvPr>
          <p:cNvSpPr>
            <a:spLocks noEditPoints="1"/>
          </p:cNvSpPr>
          <p:nvPr/>
        </p:nvSpPr>
        <p:spPr bwMode="auto">
          <a:xfrm>
            <a:off x="6797097" y="4662147"/>
            <a:ext cx="217528" cy="248345"/>
          </a:xfrm>
          <a:custGeom>
            <a:avLst/>
            <a:gdLst>
              <a:gd name="T0" fmla="*/ 18 w 160"/>
              <a:gd name="T1" fmla="*/ 0 h 183"/>
              <a:gd name="T2" fmla="*/ 102 w 160"/>
              <a:gd name="T3" fmla="*/ 0 h 183"/>
              <a:gd name="T4" fmla="*/ 107 w 160"/>
              <a:gd name="T5" fmla="*/ 2 h 183"/>
              <a:gd name="T6" fmla="*/ 158 w 160"/>
              <a:gd name="T7" fmla="*/ 53 h 183"/>
              <a:gd name="T8" fmla="*/ 160 w 160"/>
              <a:gd name="T9" fmla="*/ 58 h 183"/>
              <a:gd name="T10" fmla="*/ 160 w 160"/>
              <a:gd name="T11" fmla="*/ 58 h 183"/>
              <a:gd name="T12" fmla="*/ 160 w 160"/>
              <a:gd name="T13" fmla="*/ 164 h 183"/>
              <a:gd name="T14" fmla="*/ 154 w 160"/>
              <a:gd name="T15" fmla="*/ 178 h 183"/>
              <a:gd name="T16" fmla="*/ 154 w 160"/>
              <a:gd name="T17" fmla="*/ 178 h 183"/>
              <a:gd name="T18" fmla="*/ 154 w 160"/>
              <a:gd name="T19" fmla="*/ 178 h 183"/>
              <a:gd name="T20" fmla="*/ 141 w 160"/>
              <a:gd name="T21" fmla="*/ 183 h 183"/>
              <a:gd name="T22" fmla="*/ 18 w 160"/>
              <a:gd name="T23" fmla="*/ 183 h 183"/>
              <a:gd name="T24" fmla="*/ 5 w 160"/>
              <a:gd name="T25" fmla="*/ 178 h 183"/>
              <a:gd name="T26" fmla="*/ 5 w 160"/>
              <a:gd name="T27" fmla="*/ 178 h 183"/>
              <a:gd name="T28" fmla="*/ 0 w 160"/>
              <a:gd name="T29" fmla="*/ 164 h 183"/>
              <a:gd name="T30" fmla="*/ 0 w 160"/>
              <a:gd name="T31" fmla="*/ 19 h 183"/>
              <a:gd name="T32" fmla="*/ 5 w 160"/>
              <a:gd name="T33" fmla="*/ 5 h 183"/>
              <a:gd name="T34" fmla="*/ 18 w 160"/>
              <a:gd name="T35" fmla="*/ 0 h 183"/>
              <a:gd name="T36" fmla="*/ 146 w 160"/>
              <a:gd name="T37" fmla="*/ 62 h 183"/>
              <a:gd name="T38" fmla="*/ 146 w 160"/>
              <a:gd name="T39" fmla="*/ 62 h 183"/>
              <a:gd name="T40" fmla="*/ 114 w 160"/>
              <a:gd name="T41" fmla="*/ 62 h 183"/>
              <a:gd name="T42" fmla="*/ 102 w 160"/>
              <a:gd name="T43" fmla="*/ 57 h 183"/>
              <a:gd name="T44" fmla="*/ 102 w 160"/>
              <a:gd name="T45" fmla="*/ 57 h 183"/>
              <a:gd name="T46" fmla="*/ 98 w 160"/>
              <a:gd name="T47" fmla="*/ 46 h 183"/>
              <a:gd name="T48" fmla="*/ 98 w 160"/>
              <a:gd name="T49" fmla="*/ 14 h 183"/>
              <a:gd name="T50" fmla="*/ 18 w 160"/>
              <a:gd name="T51" fmla="*/ 14 h 183"/>
              <a:gd name="T52" fmla="*/ 15 w 160"/>
              <a:gd name="T53" fmla="*/ 15 h 183"/>
              <a:gd name="T54" fmla="*/ 14 w 160"/>
              <a:gd name="T55" fmla="*/ 19 h 183"/>
              <a:gd name="T56" fmla="*/ 14 w 160"/>
              <a:gd name="T57" fmla="*/ 164 h 183"/>
              <a:gd name="T58" fmla="*/ 15 w 160"/>
              <a:gd name="T59" fmla="*/ 168 h 183"/>
              <a:gd name="T60" fmla="*/ 15 w 160"/>
              <a:gd name="T61" fmla="*/ 168 h 183"/>
              <a:gd name="T62" fmla="*/ 18 w 160"/>
              <a:gd name="T63" fmla="*/ 169 h 183"/>
              <a:gd name="T64" fmla="*/ 141 w 160"/>
              <a:gd name="T65" fmla="*/ 169 h 183"/>
              <a:gd name="T66" fmla="*/ 144 w 160"/>
              <a:gd name="T67" fmla="*/ 168 h 183"/>
              <a:gd name="T68" fmla="*/ 145 w 160"/>
              <a:gd name="T69" fmla="*/ 168 h 183"/>
              <a:gd name="T70" fmla="*/ 146 w 160"/>
              <a:gd name="T71" fmla="*/ 164 h 183"/>
              <a:gd name="T72" fmla="*/ 146 w 160"/>
              <a:gd name="T73" fmla="*/ 62 h 183"/>
              <a:gd name="T74" fmla="*/ 139 w 160"/>
              <a:gd name="T75" fmla="*/ 54 h 183"/>
              <a:gd name="T76" fmla="*/ 139 w 160"/>
              <a:gd name="T77" fmla="*/ 54 h 183"/>
              <a:gd name="T78" fmla="*/ 106 w 160"/>
              <a:gd name="T79" fmla="*/ 21 h 183"/>
              <a:gd name="T80" fmla="*/ 106 w 160"/>
              <a:gd name="T81" fmla="*/ 46 h 183"/>
              <a:gd name="T82" fmla="*/ 108 w 160"/>
              <a:gd name="T83" fmla="*/ 51 h 183"/>
              <a:gd name="T84" fmla="*/ 108 w 160"/>
              <a:gd name="T85" fmla="*/ 51 h 183"/>
              <a:gd name="T86" fmla="*/ 114 w 160"/>
              <a:gd name="T87" fmla="*/ 54 h 183"/>
              <a:gd name="T88" fmla="*/ 139 w 160"/>
              <a:gd name="T89" fmla="*/ 5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0" h="183">
                <a:moveTo>
                  <a:pt x="18" y="0"/>
                </a:moveTo>
                <a:cubicBezTo>
                  <a:pt x="102" y="0"/>
                  <a:pt x="102" y="0"/>
                  <a:pt x="102" y="0"/>
                </a:cubicBezTo>
                <a:cubicBezTo>
                  <a:pt x="104" y="0"/>
                  <a:pt x="106" y="1"/>
                  <a:pt x="107" y="2"/>
                </a:cubicBezTo>
                <a:cubicBezTo>
                  <a:pt x="158" y="53"/>
                  <a:pt x="158" y="53"/>
                  <a:pt x="158" y="53"/>
                </a:cubicBezTo>
                <a:cubicBezTo>
                  <a:pt x="159" y="54"/>
                  <a:pt x="160" y="56"/>
                  <a:pt x="160" y="58"/>
                </a:cubicBezTo>
                <a:cubicBezTo>
                  <a:pt x="160" y="58"/>
                  <a:pt x="160" y="58"/>
                  <a:pt x="160" y="58"/>
                </a:cubicBezTo>
                <a:cubicBezTo>
                  <a:pt x="160" y="164"/>
                  <a:pt x="160" y="164"/>
                  <a:pt x="160" y="164"/>
                </a:cubicBezTo>
                <a:cubicBezTo>
                  <a:pt x="160" y="169"/>
                  <a:pt x="158" y="174"/>
                  <a:pt x="154" y="178"/>
                </a:cubicBezTo>
                <a:cubicBezTo>
                  <a:pt x="154" y="178"/>
                  <a:pt x="154" y="178"/>
                  <a:pt x="154" y="178"/>
                </a:cubicBezTo>
                <a:cubicBezTo>
                  <a:pt x="154" y="178"/>
                  <a:pt x="154" y="178"/>
                  <a:pt x="154" y="178"/>
                </a:cubicBezTo>
                <a:cubicBezTo>
                  <a:pt x="151" y="181"/>
                  <a:pt x="146" y="183"/>
                  <a:pt x="141" y="183"/>
                </a:cubicBezTo>
                <a:cubicBezTo>
                  <a:pt x="18" y="183"/>
                  <a:pt x="18" y="183"/>
                  <a:pt x="18" y="183"/>
                </a:cubicBezTo>
                <a:cubicBezTo>
                  <a:pt x="13" y="183"/>
                  <a:pt x="9" y="181"/>
                  <a:pt x="5" y="178"/>
                </a:cubicBezTo>
                <a:cubicBezTo>
                  <a:pt x="5" y="178"/>
                  <a:pt x="5" y="178"/>
                  <a:pt x="5" y="178"/>
                </a:cubicBezTo>
                <a:cubicBezTo>
                  <a:pt x="2" y="174"/>
                  <a:pt x="0" y="169"/>
                  <a:pt x="0" y="164"/>
                </a:cubicBezTo>
                <a:cubicBezTo>
                  <a:pt x="0" y="19"/>
                  <a:pt x="0" y="19"/>
                  <a:pt x="0" y="19"/>
                </a:cubicBezTo>
                <a:cubicBezTo>
                  <a:pt x="0" y="13"/>
                  <a:pt x="2" y="9"/>
                  <a:pt x="5" y="5"/>
                </a:cubicBezTo>
                <a:cubicBezTo>
                  <a:pt x="8" y="2"/>
                  <a:pt x="13" y="0"/>
                  <a:pt x="18" y="0"/>
                </a:cubicBezTo>
                <a:close/>
                <a:moveTo>
                  <a:pt x="146" y="62"/>
                </a:moveTo>
                <a:cubicBezTo>
                  <a:pt x="146" y="62"/>
                  <a:pt x="146" y="62"/>
                  <a:pt x="146" y="62"/>
                </a:cubicBezTo>
                <a:cubicBezTo>
                  <a:pt x="114" y="62"/>
                  <a:pt x="114" y="62"/>
                  <a:pt x="114" y="62"/>
                </a:cubicBezTo>
                <a:cubicBezTo>
                  <a:pt x="109" y="62"/>
                  <a:pt x="105" y="60"/>
                  <a:pt x="102" y="57"/>
                </a:cubicBezTo>
                <a:cubicBezTo>
                  <a:pt x="102" y="57"/>
                  <a:pt x="102" y="57"/>
                  <a:pt x="102" y="57"/>
                </a:cubicBezTo>
                <a:cubicBezTo>
                  <a:pt x="99" y="54"/>
                  <a:pt x="98" y="50"/>
                  <a:pt x="98" y="46"/>
                </a:cubicBezTo>
                <a:cubicBezTo>
                  <a:pt x="98" y="14"/>
                  <a:pt x="98" y="14"/>
                  <a:pt x="98" y="14"/>
                </a:cubicBezTo>
                <a:cubicBezTo>
                  <a:pt x="18" y="14"/>
                  <a:pt x="18" y="14"/>
                  <a:pt x="18" y="14"/>
                </a:cubicBezTo>
                <a:cubicBezTo>
                  <a:pt x="17" y="14"/>
                  <a:pt x="16" y="14"/>
                  <a:pt x="15" y="15"/>
                </a:cubicBezTo>
                <a:cubicBezTo>
                  <a:pt x="14" y="16"/>
                  <a:pt x="14" y="17"/>
                  <a:pt x="14" y="19"/>
                </a:cubicBezTo>
                <a:cubicBezTo>
                  <a:pt x="14" y="164"/>
                  <a:pt x="14" y="164"/>
                  <a:pt x="14" y="164"/>
                </a:cubicBezTo>
                <a:cubicBezTo>
                  <a:pt x="14" y="166"/>
                  <a:pt x="14" y="167"/>
                  <a:pt x="15" y="168"/>
                </a:cubicBezTo>
                <a:cubicBezTo>
                  <a:pt x="15" y="168"/>
                  <a:pt x="15" y="168"/>
                  <a:pt x="15" y="168"/>
                </a:cubicBezTo>
                <a:cubicBezTo>
                  <a:pt x="16" y="168"/>
                  <a:pt x="17" y="169"/>
                  <a:pt x="18" y="169"/>
                </a:cubicBezTo>
                <a:cubicBezTo>
                  <a:pt x="141" y="169"/>
                  <a:pt x="141" y="169"/>
                  <a:pt x="141" y="169"/>
                </a:cubicBezTo>
                <a:cubicBezTo>
                  <a:pt x="142" y="169"/>
                  <a:pt x="144" y="168"/>
                  <a:pt x="144" y="168"/>
                </a:cubicBezTo>
                <a:cubicBezTo>
                  <a:pt x="145" y="168"/>
                  <a:pt x="145" y="168"/>
                  <a:pt x="145" y="168"/>
                </a:cubicBezTo>
                <a:cubicBezTo>
                  <a:pt x="145" y="167"/>
                  <a:pt x="146" y="166"/>
                  <a:pt x="146" y="164"/>
                </a:cubicBezTo>
                <a:cubicBezTo>
                  <a:pt x="146" y="62"/>
                  <a:pt x="146" y="62"/>
                  <a:pt x="146" y="62"/>
                </a:cubicBezTo>
                <a:close/>
                <a:moveTo>
                  <a:pt x="139" y="54"/>
                </a:moveTo>
                <a:cubicBezTo>
                  <a:pt x="139" y="54"/>
                  <a:pt x="139" y="54"/>
                  <a:pt x="139" y="54"/>
                </a:cubicBezTo>
                <a:cubicBezTo>
                  <a:pt x="106" y="21"/>
                  <a:pt x="106" y="21"/>
                  <a:pt x="106" y="21"/>
                </a:cubicBezTo>
                <a:cubicBezTo>
                  <a:pt x="106" y="46"/>
                  <a:pt x="106" y="46"/>
                  <a:pt x="106" y="46"/>
                </a:cubicBezTo>
                <a:cubicBezTo>
                  <a:pt x="106" y="48"/>
                  <a:pt x="107" y="50"/>
                  <a:pt x="108" y="51"/>
                </a:cubicBezTo>
                <a:cubicBezTo>
                  <a:pt x="108" y="51"/>
                  <a:pt x="108" y="51"/>
                  <a:pt x="108" y="51"/>
                </a:cubicBezTo>
                <a:cubicBezTo>
                  <a:pt x="110" y="53"/>
                  <a:pt x="112" y="54"/>
                  <a:pt x="114" y="54"/>
                </a:cubicBezTo>
                <a:cubicBezTo>
                  <a:pt x="139" y="54"/>
                  <a:pt x="139" y="54"/>
                  <a:pt x="139" y="54"/>
                </a:cubicBezTo>
                <a:close/>
              </a:path>
            </a:pathLst>
          </a:custGeom>
          <a:solidFill>
            <a:srgbClr val="2680B5"/>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74" name="Freeform 328">
            <a:extLst>
              <a:ext uri="{FF2B5EF4-FFF2-40B4-BE49-F238E27FC236}">
                <a16:creationId xmlns:a16="http://schemas.microsoft.com/office/drawing/2014/main" id="{3CAAC081-D513-45D6-9BC2-B3B962932543}"/>
              </a:ext>
            </a:extLst>
          </p:cNvPr>
          <p:cNvSpPr>
            <a:spLocks noEditPoints="1"/>
          </p:cNvSpPr>
          <p:nvPr/>
        </p:nvSpPr>
        <p:spPr bwMode="auto">
          <a:xfrm>
            <a:off x="2055585" y="4650684"/>
            <a:ext cx="217527" cy="255596"/>
          </a:xfrm>
          <a:custGeom>
            <a:avLst/>
            <a:gdLst>
              <a:gd name="T0" fmla="*/ 32 w 160"/>
              <a:gd name="T1" fmla="*/ 111 h 188"/>
              <a:gd name="T2" fmla="*/ 46 w 160"/>
              <a:gd name="T3" fmla="*/ 111 h 188"/>
              <a:gd name="T4" fmla="*/ 39 w 160"/>
              <a:gd name="T5" fmla="*/ 134 h 188"/>
              <a:gd name="T6" fmla="*/ 32 w 160"/>
              <a:gd name="T7" fmla="*/ 141 h 188"/>
              <a:gd name="T8" fmla="*/ 46 w 160"/>
              <a:gd name="T9" fmla="*/ 141 h 188"/>
              <a:gd name="T10" fmla="*/ 39 w 160"/>
              <a:gd name="T11" fmla="*/ 74 h 188"/>
              <a:gd name="T12" fmla="*/ 32 w 160"/>
              <a:gd name="T13" fmla="*/ 81 h 188"/>
              <a:gd name="T14" fmla="*/ 46 w 160"/>
              <a:gd name="T15" fmla="*/ 81 h 188"/>
              <a:gd name="T16" fmla="*/ 121 w 160"/>
              <a:gd name="T17" fmla="*/ 77 h 188"/>
              <a:gd name="T18" fmla="*/ 60 w 160"/>
              <a:gd name="T19" fmla="*/ 77 h 188"/>
              <a:gd name="T20" fmla="*/ 60 w 160"/>
              <a:gd name="T21" fmla="*/ 86 h 188"/>
              <a:gd name="T22" fmla="*/ 126 w 160"/>
              <a:gd name="T23" fmla="*/ 81 h 188"/>
              <a:gd name="T24" fmla="*/ 153 w 160"/>
              <a:gd name="T25" fmla="*/ 30 h 188"/>
              <a:gd name="T26" fmla="*/ 134 w 160"/>
              <a:gd name="T27" fmla="*/ 30 h 188"/>
              <a:gd name="T28" fmla="*/ 130 w 160"/>
              <a:gd name="T29" fmla="*/ 22 h 188"/>
              <a:gd name="T30" fmla="*/ 100 w 160"/>
              <a:gd name="T31" fmla="*/ 9 h 188"/>
              <a:gd name="T32" fmla="*/ 80 w 160"/>
              <a:gd name="T33" fmla="*/ 0 h 188"/>
              <a:gd name="T34" fmla="*/ 53 w 160"/>
              <a:gd name="T35" fmla="*/ 22 h 188"/>
              <a:gd name="T36" fmla="*/ 27 w 160"/>
              <a:gd name="T37" fmla="*/ 26 h 188"/>
              <a:gd name="T38" fmla="*/ 7 w 160"/>
              <a:gd name="T39" fmla="*/ 30 h 188"/>
              <a:gd name="T40" fmla="*/ 0 w 160"/>
              <a:gd name="T41" fmla="*/ 181 h 188"/>
              <a:gd name="T42" fmla="*/ 153 w 160"/>
              <a:gd name="T43" fmla="*/ 188 h 188"/>
              <a:gd name="T44" fmla="*/ 160 w 160"/>
              <a:gd name="T45" fmla="*/ 37 h 188"/>
              <a:gd name="T46" fmla="*/ 67 w 160"/>
              <a:gd name="T47" fmla="*/ 15 h 188"/>
              <a:gd name="T48" fmla="*/ 80 w 160"/>
              <a:gd name="T49" fmla="*/ 9 h 188"/>
              <a:gd name="T50" fmla="*/ 94 w 160"/>
              <a:gd name="T51" fmla="*/ 15 h 188"/>
              <a:gd name="T52" fmla="*/ 62 w 160"/>
              <a:gd name="T53" fmla="*/ 22 h 188"/>
              <a:gd name="T54" fmla="*/ 35 w 160"/>
              <a:gd name="T55" fmla="*/ 30 h 188"/>
              <a:gd name="T56" fmla="*/ 126 w 160"/>
              <a:gd name="T57" fmla="*/ 30 h 188"/>
              <a:gd name="T58" fmla="*/ 35 w 160"/>
              <a:gd name="T59" fmla="*/ 43 h 188"/>
              <a:gd name="T60" fmla="*/ 146 w 160"/>
              <a:gd name="T61" fmla="*/ 174 h 188"/>
              <a:gd name="T62" fmla="*/ 14 w 160"/>
              <a:gd name="T63" fmla="*/ 174 h 188"/>
              <a:gd name="T64" fmla="*/ 27 w 160"/>
              <a:gd name="T65" fmla="*/ 44 h 188"/>
              <a:gd name="T66" fmla="*/ 31 w 160"/>
              <a:gd name="T67" fmla="*/ 52 h 188"/>
              <a:gd name="T68" fmla="*/ 134 w 160"/>
              <a:gd name="T69" fmla="*/ 48 h 188"/>
              <a:gd name="T70" fmla="*/ 146 w 160"/>
              <a:gd name="T71" fmla="*/ 44 h 188"/>
              <a:gd name="T72" fmla="*/ 121 w 160"/>
              <a:gd name="T73" fmla="*/ 137 h 188"/>
              <a:gd name="T74" fmla="*/ 60 w 160"/>
              <a:gd name="T75" fmla="*/ 137 h 188"/>
              <a:gd name="T76" fmla="*/ 60 w 160"/>
              <a:gd name="T77" fmla="*/ 145 h 188"/>
              <a:gd name="T78" fmla="*/ 126 w 160"/>
              <a:gd name="T79" fmla="*/ 141 h 188"/>
              <a:gd name="T80" fmla="*/ 121 w 160"/>
              <a:gd name="T81" fmla="*/ 107 h 188"/>
              <a:gd name="T82" fmla="*/ 60 w 160"/>
              <a:gd name="T83" fmla="*/ 107 h 188"/>
              <a:gd name="T84" fmla="*/ 60 w 160"/>
              <a:gd name="T85" fmla="*/ 115 h 188"/>
              <a:gd name="T86" fmla="*/ 126 w 160"/>
              <a:gd name="T87" fmla="*/ 1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88">
                <a:moveTo>
                  <a:pt x="39" y="104"/>
                </a:moveTo>
                <a:cubicBezTo>
                  <a:pt x="35" y="104"/>
                  <a:pt x="32" y="107"/>
                  <a:pt x="32" y="111"/>
                </a:cubicBezTo>
                <a:cubicBezTo>
                  <a:pt x="32" y="115"/>
                  <a:pt x="35" y="118"/>
                  <a:pt x="39" y="118"/>
                </a:cubicBezTo>
                <a:cubicBezTo>
                  <a:pt x="43" y="118"/>
                  <a:pt x="46" y="115"/>
                  <a:pt x="46" y="111"/>
                </a:cubicBezTo>
                <a:cubicBezTo>
                  <a:pt x="46" y="107"/>
                  <a:pt x="43" y="104"/>
                  <a:pt x="39" y="104"/>
                </a:cubicBezTo>
                <a:close/>
                <a:moveTo>
                  <a:pt x="39" y="134"/>
                </a:moveTo>
                <a:cubicBezTo>
                  <a:pt x="39" y="134"/>
                  <a:pt x="39" y="134"/>
                  <a:pt x="39" y="134"/>
                </a:cubicBezTo>
                <a:cubicBezTo>
                  <a:pt x="35" y="134"/>
                  <a:pt x="32" y="137"/>
                  <a:pt x="32" y="141"/>
                </a:cubicBezTo>
                <a:cubicBezTo>
                  <a:pt x="32" y="145"/>
                  <a:pt x="35" y="148"/>
                  <a:pt x="39" y="148"/>
                </a:cubicBezTo>
                <a:cubicBezTo>
                  <a:pt x="43" y="148"/>
                  <a:pt x="46" y="145"/>
                  <a:pt x="46" y="141"/>
                </a:cubicBezTo>
                <a:cubicBezTo>
                  <a:pt x="46" y="137"/>
                  <a:pt x="43" y="134"/>
                  <a:pt x="39" y="134"/>
                </a:cubicBezTo>
                <a:close/>
                <a:moveTo>
                  <a:pt x="39" y="74"/>
                </a:moveTo>
                <a:cubicBezTo>
                  <a:pt x="39" y="74"/>
                  <a:pt x="39" y="74"/>
                  <a:pt x="39" y="74"/>
                </a:cubicBezTo>
                <a:cubicBezTo>
                  <a:pt x="35" y="74"/>
                  <a:pt x="32" y="77"/>
                  <a:pt x="32" y="81"/>
                </a:cubicBezTo>
                <a:cubicBezTo>
                  <a:pt x="32" y="85"/>
                  <a:pt x="35" y="88"/>
                  <a:pt x="39" y="88"/>
                </a:cubicBezTo>
                <a:cubicBezTo>
                  <a:pt x="43" y="88"/>
                  <a:pt x="46" y="85"/>
                  <a:pt x="46" y="81"/>
                </a:cubicBezTo>
                <a:cubicBezTo>
                  <a:pt x="46" y="77"/>
                  <a:pt x="43" y="74"/>
                  <a:pt x="39" y="74"/>
                </a:cubicBezTo>
                <a:close/>
                <a:moveTo>
                  <a:pt x="121" y="77"/>
                </a:moveTo>
                <a:cubicBezTo>
                  <a:pt x="121" y="77"/>
                  <a:pt x="121" y="77"/>
                  <a:pt x="121" y="77"/>
                </a:cubicBezTo>
                <a:cubicBezTo>
                  <a:pt x="60" y="77"/>
                  <a:pt x="60" y="77"/>
                  <a:pt x="60" y="77"/>
                </a:cubicBezTo>
                <a:cubicBezTo>
                  <a:pt x="58" y="77"/>
                  <a:pt x="56" y="79"/>
                  <a:pt x="56" y="81"/>
                </a:cubicBezTo>
                <a:cubicBezTo>
                  <a:pt x="56" y="84"/>
                  <a:pt x="58" y="86"/>
                  <a:pt x="60" y="86"/>
                </a:cubicBezTo>
                <a:cubicBezTo>
                  <a:pt x="121" y="86"/>
                  <a:pt x="121" y="86"/>
                  <a:pt x="121" y="86"/>
                </a:cubicBezTo>
                <a:cubicBezTo>
                  <a:pt x="124" y="86"/>
                  <a:pt x="126" y="84"/>
                  <a:pt x="126" y="81"/>
                </a:cubicBezTo>
                <a:cubicBezTo>
                  <a:pt x="126" y="79"/>
                  <a:pt x="124" y="77"/>
                  <a:pt x="121" y="77"/>
                </a:cubicBezTo>
                <a:close/>
                <a:moveTo>
                  <a:pt x="153" y="30"/>
                </a:moveTo>
                <a:cubicBezTo>
                  <a:pt x="153" y="30"/>
                  <a:pt x="153" y="30"/>
                  <a:pt x="153" y="30"/>
                </a:cubicBezTo>
                <a:cubicBezTo>
                  <a:pt x="134" y="30"/>
                  <a:pt x="134" y="30"/>
                  <a:pt x="134" y="30"/>
                </a:cubicBezTo>
                <a:cubicBezTo>
                  <a:pt x="134" y="26"/>
                  <a:pt x="134" y="26"/>
                  <a:pt x="134" y="26"/>
                </a:cubicBezTo>
                <a:cubicBezTo>
                  <a:pt x="134" y="24"/>
                  <a:pt x="132" y="22"/>
                  <a:pt x="130" y="22"/>
                </a:cubicBezTo>
                <a:cubicBezTo>
                  <a:pt x="107" y="22"/>
                  <a:pt x="107" y="22"/>
                  <a:pt x="107" y="22"/>
                </a:cubicBezTo>
                <a:cubicBezTo>
                  <a:pt x="106" y="17"/>
                  <a:pt x="103" y="12"/>
                  <a:pt x="100" y="9"/>
                </a:cubicBezTo>
                <a:cubicBezTo>
                  <a:pt x="95" y="4"/>
                  <a:pt x="88" y="0"/>
                  <a:pt x="80" y="0"/>
                </a:cubicBezTo>
                <a:cubicBezTo>
                  <a:pt x="80" y="0"/>
                  <a:pt x="80" y="0"/>
                  <a:pt x="80" y="0"/>
                </a:cubicBezTo>
                <a:cubicBezTo>
                  <a:pt x="73" y="0"/>
                  <a:pt x="66" y="4"/>
                  <a:pt x="61" y="9"/>
                </a:cubicBezTo>
                <a:cubicBezTo>
                  <a:pt x="57" y="12"/>
                  <a:pt x="55" y="17"/>
                  <a:pt x="53" y="22"/>
                </a:cubicBezTo>
                <a:cubicBezTo>
                  <a:pt x="31" y="22"/>
                  <a:pt x="31" y="22"/>
                  <a:pt x="31" y="22"/>
                </a:cubicBezTo>
                <a:cubicBezTo>
                  <a:pt x="28" y="22"/>
                  <a:pt x="27" y="24"/>
                  <a:pt x="27" y="26"/>
                </a:cubicBezTo>
                <a:cubicBezTo>
                  <a:pt x="27" y="30"/>
                  <a:pt x="27" y="30"/>
                  <a:pt x="27" y="30"/>
                </a:cubicBezTo>
                <a:cubicBezTo>
                  <a:pt x="7" y="30"/>
                  <a:pt x="7" y="30"/>
                  <a:pt x="7" y="30"/>
                </a:cubicBezTo>
                <a:cubicBezTo>
                  <a:pt x="3" y="30"/>
                  <a:pt x="0" y="33"/>
                  <a:pt x="0" y="37"/>
                </a:cubicBezTo>
                <a:cubicBezTo>
                  <a:pt x="0" y="181"/>
                  <a:pt x="0" y="181"/>
                  <a:pt x="0" y="181"/>
                </a:cubicBezTo>
                <a:cubicBezTo>
                  <a:pt x="0" y="185"/>
                  <a:pt x="3" y="188"/>
                  <a:pt x="7" y="188"/>
                </a:cubicBezTo>
                <a:cubicBezTo>
                  <a:pt x="153" y="188"/>
                  <a:pt x="153" y="188"/>
                  <a:pt x="153" y="188"/>
                </a:cubicBezTo>
                <a:cubicBezTo>
                  <a:pt x="157" y="188"/>
                  <a:pt x="160" y="185"/>
                  <a:pt x="160" y="181"/>
                </a:cubicBezTo>
                <a:cubicBezTo>
                  <a:pt x="160" y="37"/>
                  <a:pt x="160" y="37"/>
                  <a:pt x="160" y="37"/>
                </a:cubicBezTo>
                <a:cubicBezTo>
                  <a:pt x="160" y="33"/>
                  <a:pt x="157" y="30"/>
                  <a:pt x="153" y="30"/>
                </a:cubicBezTo>
                <a:close/>
                <a:moveTo>
                  <a:pt x="67" y="15"/>
                </a:moveTo>
                <a:cubicBezTo>
                  <a:pt x="67" y="15"/>
                  <a:pt x="67" y="15"/>
                  <a:pt x="67" y="15"/>
                </a:cubicBezTo>
                <a:cubicBezTo>
                  <a:pt x="70" y="11"/>
                  <a:pt x="75" y="9"/>
                  <a:pt x="80" y="9"/>
                </a:cubicBezTo>
                <a:cubicBezTo>
                  <a:pt x="80" y="9"/>
                  <a:pt x="80" y="9"/>
                  <a:pt x="80" y="9"/>
                </a:cubicBezTo>
                <a:cubicBezTo>
                  <a:pt x="86" y="9"/>
                  <a:pt x="90" y="11"/>
                  <a:pt x="94" y="15"/>
                </a:cubicBezTo>
                <a:cubicBezTo>
                  <a:pt x="96" y="17"/>
                  <a:pt x="97" y="19"/>
                  <a:pt x="98" y="22"/>
                </a:cubicBezTo>
                <a:cubicBezTo>
                  <a:pt x="62" y="22"/>
                  <a:pt x="62" y="22"/>
                  <a:pt x="62" y="22"/>
                </a:cubicBezTo>
                <a:cubicBezTo>
                  <a:pt x="63" y="19"/>
                  <a:pt x="65" y="17"/>
                  <a:pt x="67" y="15"/>
                </a:cubicBezTo>
                <a:close/>
                <a:moveTo>
                  <a:pt x="35" y="30"/>
                </a:moveTo>
                <a:cubicBezTo>
                  <a:pt x="35" y="30"/>
                  <a:pt x="35" y="30"/>
                  <a:pt x="35" y="30"/>
                </a:cubicBezTo>
                <a:cubicBezTo>
                  <a:pt x="126" y="30"/>
                  <a:pt x="126" y="30"/>
                  <a:pt x="126" y="30"/>
                </a:cubicBezTo>
                <a:cubicBezTo>
                  <a:pt x="126" y="43"/>
                  <a:pt x="126" y="43"/>
                  <a:pt x="126" y="43"/>
                </a:cubicBezTo>
                <a:cubicBezTo>
                  <a:pt x="35" y="43"/>
                  <a:pt x="35" y="43"/>
                  <a:pt x="35" y="43"/>
                </a:cubicBezTo>
                <a:cubicBezTo>
                  <a:pt x="35" y="30"/>
                  <a:pt x="35" y="30"/>
                  <a:pt x="35" y="30"/>
                </a:cubicBezTo>
                <a:close/>
                <a:moveTo>
                  <a:pt x="146" y="174"/>
                </a:moveTo>
                <a:cubicBezTo>
                  <a:pt x="146" y="174"/>
                  <a:pt x="146" y="174"/>
                  <a:pt x="146" y="174"/>
                </a:cubicBezTo>
                <a:cubicBezTo>
                  <a:pt x="14" y="174"/>
                  <a:pt x="14" y="174"/>
                  <a:pt x="14" y="174"/>
                </a:cubicBezTo>
                <a:cubicBezTo>
                  <a:pt x="14" y="44"/>
                  <a:pt x="14" y="44"/>
                  <a:pt x="14" y="44"/>
                </a:cubicBezTo>
                <a:cubicBezTo>
                  <a:pt x="27" y="44"/>
                  <a:pt x="27" y="44"/>
                  <a:pt x="27" y="44"/>
                </a:cubicBezTo>
                <a:cubicBezTo>
                  <a:pt x="27" y="48"/>
                  <a:pt x="27" y="48"/>
                  <a:pt x="27" y="48"/>
                </a:cubicBezTo>
                <a:cubicBezTo>
                  <a:pt x="27" y="50"/>
                  <a:pt x="28" y="52"/>
                  <a:pt x="31" y="52"/>
                </a:cubicBezTo>
                <a:cubicBezTo>
                  <a:pt x="130" y="52"/>
                  <a:pt x="130" y="52"/>
                  <a:pt x="130" y="52"/>
                </a:cubicBezTo>
                <a:cubicBezTo>
                  <a:pt x="132" y="52"/>
                  <a:pt x="134" y="50"/>
                  <a:pt x="134" y="48"/>
                </a:cubicBezTo>
                <a:cubicBezTo>
                  <a:pt x="134" y="44"/>
                  <a:pt x="134" y="44"/>
                  <a:pt x="134" y="44"/>
                </a:cubicBezTo>
                <a:cubicBezTo>
                  <a:pt x="146" y="44"/>
                  <a:pt x="146" y="44"/>
                  <a:pt x="146" y="44"/>
                </a:cubicBezTo>
                <a:cubicBezTo>
                  <a:pt x="146" y="174"/>
                  <a:pt x="146" y="174"/>
                  <a:pt x="146" y="174"/>
                </a:cubicBezTo>
                <a:close/>
                <a:moveTo>
                  <a:pt x="121" y="137"/>
                </a:moveTo>
                <a:cubicBezTo>
                  <a:pt x="121" y="137"/>
                  <a:pt x="121" y="137"/>
                  <a:pt x="121" y="137"/>
                </a:cubicBezTo>
                <a:cubicBezTo>
                  <a:pt x="60" y="137"/>
                  <a:pt x="60" y="137"/>
                  <a:pt x="60" y="137"/>
                </a:cubicBezTo>
                <a:cubicBezTo>
                  <a:pt x="58" y="137"/>
                  <a:pt x="56" y="139"/>
                  <a:pt x="56" y="141"/>
                </a:cubicBezTo>
                <a:cubicBezTo>
                  <a:pt x="56" y="143"/>
                  <a:pt x="58" y="145"/>
                  <a:pt x="60" y="145"/>
                </a:cubicBezTo>
                <a:cubicBezTo>
                  <a:pt x="121" y="145"/>
                  <a:pt x="121" y="145"/>
                  <a:pt x="121" y="145"/>
                </a:cubicBezTo>
                <a:cubicBezTo>
                  <a:pt x="124" y="145"/>
                  <a:pt x="126" y="143"/>
                  <a:pt x="126" y="141"/>
                </a:cubicBezTo>
                <a:cubicBezTo>
                  <a:pt x="126" y="139"/>
                  <a:pt x="124" y="137"/>
                  <a:pt x="121" y="137"/>
                </a:cubicBezTo>
                <a:close/>
                <a:moveTo>
                  <a:pt x="121" y="107"/>
                </a:moveTo>
                <a:cubicBezTo>
                  <a:pt x="121" y="107"/>
                  <a:pt x="121" y="107"/>
                  <a:pt x="121" y="107"/>
                </a:cubicBezTo>
                <a:cubicBezTo>
                  <a:pt x="60" y="107"/>
                  <a:pt x="60" y="107"/>
                  <a:pt x="60" y="107"/>
                </a:cubicBezTo>
                <a:cubicBezTo>
                  <a:pt x="58" y="107"/>
                  <a:pt x="56" y="109"/>
                  <a:pt x="56" y="111"/>
                </a:cubicBezTo>
                <a:cubicBezTo>
                  <a:pt x="56" y="113"/>
                  <a:pt x="58" y="115"/>
                  <a:pt x="60" y="115"/>
                </a:cubicBezTo>
                <a:cubicBezTo>
                  <a:pt x="121" y="115"/>
                  <a:pt x="121" y="115"/>
                  <a:pt x="121" y="115"/>
                </a:cubicBezTo>
                <a:cubicBezTo>
                  <a:pt x="124" y="115"/>
                  <a:pt x="126" y="113"/>
                  <a:pt x="126" y="111"/>
                </a:cubicBezTo>
                <a:cubicBezTo>
                  <a:pt x="126" y="109"/>
                  <a:pt x="124" y="107"/>
                  <a:pt x="121" y="107"/>
                </a:cubicBezTo>
                <a:close/>
              </a:path>
            </a:pathLst>
          </a:custGeom>
          <a:solidFill>
            <a:srgbClr val="15487F"/>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77" name="平行四边形 76">
            <a:extLst>
              <a:ext uri="{FF2B5EF4-FFF2-40B4-BE49-F238E27FC236}">
                <a16:creationId xmlns:a16="http://schemas.microsoft.com/office/drawing/2014/main" id="{7F228D8A-78BC-49F3-8063-5ABF30F20015}"/>
              </a:ext>
            </a:extLst>
          </p:cNvPr>
          <p:cNvSpPr/>
          <p:nvPr/>
        </p:nvSpPr>
        <p:spPr>
          <a:xfrm flipV="1">
            <a:off x="-1582310" y="-2318908"/>
            <a:ext cx="3750471" cy="2590800"/>
          </a:xfrm>
          <a:prstGeom prst="parallelogram">
            <a:avLst>
              <a:gd name="adj" fmla="val 61905"/>
            </a:avLst>
          </a:pr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4902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805E03-7383-4BDB-A06B-95F7668EF027}"/>
              </a:ext>
            </a:extLst>
          </p:cNvPr>
          <p:cNvPicPr>
            <a:picLocks noChangeAspect="1"/>
          </p:cNvPicPr>
          <p:nvPr/>
        </p:nvPicPr>
        <p:blipFill>
          <a:blip r:embed="rId3"/>
          <a:stretch>
            <a:fillRect/>
          </a:stretch>
        </p:blipFill>
        <p:spPr>
          <a:xfrm>
            <a:off x="-8343391" y="-5017819"/>
            <a:ext cx="8205788" cy="11066193"/>
          </a:xfrm>
          <a:prstGeom prst="rect">
            <a:avLst/>
          </a:prstGeom>
        </p:spPr>
      </p:pic>
      <p:sp>
        <p:nvSpPr>
          <p:cNvPr id="4" name="矩形 3">
            <a:extLst>
              <a:ext uri="{FF2B5EF4-FFF2-40B4-BE49-F238E27FC236}">
                <a16:creationId xmlns:a16="http://schemas.microsoft.com/office/drawing/2014/main" id="{CF43CC29-511C-4E75-AECC-DEFE22A6A3EA}"/>
              </a:ext>
            </a:extLst>
          </p:cNvPr>
          <p:cNvSpPr/>
          <p:nvPr/>
        </p:nvSpPr>
        <p:spPr>
          <a:xfrm>
            <a:off x="0" y="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DEF66F0D-31F4-45E0-8E6B-00F2F0973957}"/>
              </a:ext>
            </a:extLst>
          </p:cNvPr>
          <p:cNvSpPr/>
          <p:nvPr/>
        </p:nvSpPr>
        <p:spPr>
          <a:xfrm flipV="1">
            <a:off x="8275636" y="0"/>
            <a:ext cx="6477001" cy="133350"/>
          </a:xfrm>
          <a:prstGeom prst="parallelogram">
            <a:avLst>
              <a:gd name="adj" fmla="val 61905"/>
            </a:avLst>
          </a:pr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D3D2A5E4-4995-48F8-AA1B-CA7DEDAD8DE7}"/>
              </a:ext>
            </a:extLst>
          </p:cNvPr>
          <p:cNvSpPr/>
          <p:nvPr/>
        </p:nvSpPr>
        <p:spPr>
          <a:xfrm flipV="1">
            <a:off x="1221579" y="5724524"/>
            <a:ext cx="14108114" cy="2590800"/>
          </a:xfrm>
          <a:prstGeom prst="parallelogram">
            <a:avLst>
              <a:gd name="adj" fmla="val 61905"/>
            </a:avLst>
          </a:prstGeom>
          <a:solidFill>
            <a:schemeClr val="bg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9E1AA369-9068-4025-9EB6-35C0CEE742AD}"/>
              </a:ext>
            </a:extLst>
          </p:cNvPr>
          <p:cNvSpPr/>
          <p:nvPr/>
        </p:nvSpPr>
        <p:spPr>
          <a:xfrm flipV="1">
            <a:off x="1221579" y="5724524"/>
            <a:ext cx="3750471" cy="2590800"/>
          </a:xfrm>
          <a:prstGeom prst="parallelogram">
            <a:avLst>
              <a:gd name="adj" fmla="val 61905"/>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V="1">
            <a:off x="2756693" y="4729162"/>
            <a:ext cx="14108114" cy="2590800"/>
          </a:xfrm>
          <a:prstGeom prst="parallelogram">
            <a:avLst>
              <a:gd name="adj" fmla="val 61905"/>
            </a:avLst>
          </a:prstGeom>
          <a:solidFill>
            <a:srgbClr val="2680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DE49BC5-6B84-46EF-88FB-BD67C5AF0F2C}"/>
              </a:ext>
            </a:extLst>
          </p:cNvPr>
          <p:cNvSpPr/>
          <p:nvPr/>
        </p:nvSpPr>
        <p:spPr>
          <a:xfrm flipV="1">
            <a:off x="-9892508" y="6372224"/>
            <a:ext cx="14108114" cy="2590800"/>
          </a:xfrm>
          <a:prstGeom prst="parallelogram">
            <a:avLst>
              <a:gd name="adj" fmla="val 61905"/>
            </a:avLst>
          </a:pr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C41BAD9-C3C9-450D-97BA-CA40CE36087E}"/>
              </a:ext>
            </a:extLst>
          </p:cNvPr>
          <p:cNvSpPr txBox="1"/>
          <p:nvPr/>
        </p:nvSpPr>
        <p:spPr>
          <a:xfrm>
            <a:off x="2204114" y="2607551"/>
            <a:ext cx="7866742" cy="830997"/>
          </a:xfrm>
          <a:prstGeom prst="rect">
            <a:avLst/>
          </a:prstGeom>
          <a:noFill/>
        </p:spPr>
        <p:txBody>
          <a:bodyPr wrap="square" rtlCol="0">
            <a:spAutoFit/>
          </a:bodyPr>
          <a:lstStyle/>
          <a:p>
            <a:pPr algn="dist"/>
            <a:r>
              <a:rPr lang="zh-CN" altLang="en-US" sz="4800" dirty="0">
                <a:solidFill>
                  <a:schemeClr val="tx1">
                    <a:lumMod val="65000"/>
                    <a:lumOff val="35000"/>
                  </a:schemeClr>
                </a:solidFill>
                <a:latin typeface="微软雅黑" panose="020B0503020204020204" pitchFamily="34" charset="-122"/>
              </a:rPr>
              <a:t>感谢您的</a:t>
            </a:r>
            <a:r>
              <a:rPr lang="zh-CN" altLang="en-US" sz="4800" dirty="0">
                <a:solidFill>
                  <a:srgbClr val="15487F"/>
                </a:solidFill>
                <a:latin typeface="微软雅黑" panose="020B0503020204020204" pitchFamily="34" charset="-122"/>
              </a:rPr>
              <a:t>指导与欣赏</a:t>
            </a:r>
          </a:p>
        </p:txBody>
      </p:sp>
      <p:grpSp>
        <p:nvGrpSpPr>
          <p:cNvPr id="96"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2CC2A00-F6C7-4AC7-B5BC-AA3919A8AA84}"/>
              </a:ext>
            </a:extLst>
          </p:cNvPr>
          <p:cNvGrpSpPr>
            <a:grpSpLocks noChangeAspect="1"/>
          </p:cNvGrpSpPr>
          <p:nvPr>
            <p:custDataLst>
              <p:tags r:id="rId1"/>
            </p:custDataLst>
          </p:nvPr>
        </p:nvGrpSpPr>
        <p:grpSpPr>
          <a:xfrm>
            <a:off x="4728532" y="1103425"/>
            <a:ext cx="2734936" cy="856438"/>
            <a:chOff x="3366076" y="2566750"/>
            <a:chExt cx="5459848" cy="1709738"/>
          </a:xfrm>
          <a:solidFill>
            <a:srgbClr val="15487F"/>
          </a:solidFill>
        </p:grpSpPr>
        <p:sp>
          <p:nvSpPr>
            <p:cNvPr id="97" name="ï$1iďê">
              <a:extLst>
                <a:ext uri="{FF2B5EF4-FFF2-40B4-BE49-F238E27FC236}">
                  <a16:creationId xmlns:a16="http://schemas.microsoft.com/office/drawing/2014/main" id="{5B8FE21B-C974-4922-BC68-EF0D2F9FD2EB}"/>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98" name="islíḍe">
              <a:extLst>
                <a:ext uri="{FF2B5EF4-FFF2-40B4-BE49-F238E27FC236}">
                  <a16:creationId xmlns:a16="http://schemas.microsoft.com/office/drawing/2014/main" id="{045908DA-BD00-451C-B948-41A697B1C3F7}"/>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íSlïḍé">
              <a:extLst>
                <a:ext uri="{FF2B5EF4-FFF2-40B4-BE49-F238E27FC236}">
                  <a16:creationId xmlns:a16="http://schemas.microsoft.com/office/drawing/2014/main" id="{DF975757-0C85-4FD4-A195-BFF00CC3EE89}"/>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íśľîḑè">
              <a:extLst>
                <a:ext uri="{FF2B5EF4-FFF2-40B4-BE49-F238E27FC236}">
                  <a16:creationId xmlns:a16="http://schemas.microsoft.com/office/drawing/2014/main" id="{0626E70E-20C1-4650-AD0C-A8EE9F56D848}"/>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šļídè">
              <a:extLst>
                <a:ext uri="{FF2B5EF4-FFF2-40B4-BE49-F238E27FC236}">
                  <a16:creationId xmlns:a16="http://schemas.microsoft.com/office/drawing/2014/main" id="{4166E610-C8B7-4703-AB79-0FD3E5CDF8E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íṩľïďè">
              <a:extLst>
                <a:ext uri="{FF2B5EF4-FFF2-40B4-BE49-F238E27FC236}">
                  <a16:creationId xmlns:a16="http://schemas.microsoft.com/office/drawing/2014/main" id="{44FEED79-D5F9-4B7B-8218-1E0434932A7A}"/>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ṧ1ïḓê">
              <a:extLst>
                <a:ext uri="{FF2B5EF4-FFF2-40B4-BE49-F238E27FC236}">
                  <a16:creationId xmlns:a16="http://schemas.microsoft.com/office/drawing/2014/main" id="{2685DD35-C2B3-41A2-83A3-CB3108233823}"/>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slîḑê">
              <a:extLst>
                <a:ext uri="{FF2B5EF4-FFF2-40B4-BE49-F238E27FC236}">
                  <a16:creationId xmlns:a16="http://schemas.microsoft.com/office/drawing/2014/main" id="{429B6700-F95F-4F72-BEEE-FD5FB38EAEFD}"/>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105" name="îṧ1îďe">
              <a:extLst>
                <a:ext uri="{FF2B5EF4-FFF2-40B4-BE49-F238E27FC236}">
                  <a16:creationId xmlns:a16="http://schemas.microsoft.com/office/drawing/2014/main" id="{92F64D64-9603-42DB-B331-467A09F0274E}"/>
                </a:ext>
              </a:extLst>
            </p:cNvPr>
            <p:cNvGrpSpPr/>
            <p:nvPr/>
          </p:nvGrpSpPr>
          <p:grpSpPr>
            <a:xfrm>
              <a:off x="5491155" y="3891242"/>
              <a:ext cx="3281937" cy="380319"/>
              <a:chOff x="5459413" y="4016376"/>
              <a:chExt cx="3068637" cy="355601"/>
            </a:xfrm>
            <a:grpFill/>
          </p:grpSpPr>
          <p:sp>
            <p:nvSpPr>
              <p:cNvPr id="119" name="îŝļiḑè">
                <a:extLst>
                  <a:ext uri="{FF2B5EF4-FFF2-40B4-BE49-F238E27FC236}">
                    <a16:creationId xmlns:a16="http://schemas.microsoft.com/office/drawing/2014/main" id="{C7804163-9FA4-4452-925D-60C0647D4B28}"/>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îṡļïḍe">
                <a:extLst>
                  <a:ext uri="{FF2B5EF4-FFF2-40B4-BE49-F238E27FC236}">
                    <a16:creationId xmlns:a16="http://schemas.microsoft.com/office/drawing/2014/main" id="{D11B06F5-6CCF-4226-BDF2-1583B8631674}"/>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ŝ1ïďê">
                <a:extLst>
                  <a:ext uri="{FF2B5EF4-FFF2-40B4-BE49-F238E27FC236}">
                    <a16:creationId xmlns:a16="http://schemas.microsoft.com/office/drawing/2014/main" id="{8DCE2564-1C1E-4761-822F-87A9BEBF91FF}"/>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ṣ1îďé">
                <a:extLst>
                  <a:ext uri="{FF2B5EF4-FFF2-40B4-BE49-F238E27FC236}">
                    <a16:creationId xmlns:a16="http://schemas.microsoft.com/office/drawing/2014/main" id="{03488AED-9377-4F41-B24C-7706C93B4480}"/>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śļîḋè">
                <a:extLst>
                  <a:ext uri="{FF2B5EF4-FFF2-40B4-BE49-F238E27FC236}">
                    <a16:creationId xmlns:a16="http://schemas.microsoft.com/office/drawing/2014/main" id="{41EDA5AE-8ADD-4F24-A541-C01CCBB9FA4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slîďè">
                <a:extLst>
                  <a:ext uri="{FF2B5EF4-FFF2-40B4-BE49-F238E27FC236}">
                    <a16:creationId xmlns:a16="http://schemas.microsoft.com/office/drawing/2014/main" id="{ECC8674A-AB67-41F4-8798-66AED2DFA344}"/>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î$ḻïḋè">
                <a:extLst>
                  <a:ext uri="{FF2B5EF4-FFF2-40B4-BE49-F238E27FC236}">
                    <a16:creationId xmlns:a16="http://schemas.microsoft.com/office/drawing/2014/main" id="{88AAD43F-1393-41CD-8596-16AB107C15AC}"/>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ï$ľiḓê">
                <a:extLst>
                  <a:ext uri="{FF2B5EF4-FFF2-40B4-BE49-F238E27FC236}">
                    <a16:creationId xmlns:a16="http://schemas.microsoft.com/office/drawing/2014/main" id="{C335B26C-65ED-4AF7-B69E-7B82722C7CA6}"/>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ṩlídê">
                <a:extLst>
                  <a:ext uri="{FF2B5EF4-FFF2-40B4-BE49-F238E27FC236}">
                    <a16:creationId xmlns:a16="http://schemas.microsoft.com/office/drawing/2014/main" id="{D8C85688-6EBB-4E3B-B3E4-A87ACCC410DF}"/>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îṧḷïḑe">
                <a:extLst>
                  <a:ext uri="{FF2B5EF4-FFF2-40B4-BE49-F238E27FC236}">
                    <a16:creationId xmlns:a16="http://schemas.microsoft.com/office/drawing/2014/main" id="{86745E16-9E6F-42D4-A538-3AF3BD967C5B}"/>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ṧliḓè">
                <a:extLst>
                  <a:ext uri="{FF2B5EF4-FFF2-40B4-BE49-F238E27FC236}">
                    <a16:creationId xmlns:a16="http://schemas.microsoft.com/office/drawing/2014/main" id="{DD206408-7FEA-44BC-9238-E812DA79D2A7}"/>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ṥḻîḋê">
                <a:extLst>
                  <a:ext uri="{FF2B5EF4-FFF2-40B4-BE49-F238E27FC236}">
                    <a16:creationId xmlns:a16="http://schemas.microsoft.com/office/drawing/2014/main" id="{55F8681C-15C4-4EA1-9051-20AF18C4BAEB}"/>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ïṣľîḓé">
                <a:extLst>
                  <a:ext uri="{FF2B5EF4-FFF2-40B4-BE49-F238E27FC236}">
                    <a16:creationId xmlns:a16="http://schemas.microsoft.com/office/drawing/2014/main" id="{65314E56-2408-4108-999B-B056E4520520}"/>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ṩļîďé">
                <a:extLst>
                  <a:ext uri="{FF2B5EF4-FFF2-40B4-BE49-F238E27FC236}">
                    <a16:creationId xmlns:a16="http://schemas.microsoft.com/office/drawing/2014/main" id="{0B75E0CF-06C0-44B2-88AD-86BC498A647C}"/>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ŝ1íde">
                <a:extLst>
                  <a:ext uri="{FF2B5EF4-FFF2-40B4-BE49-F238E27FC236}">
                    <a16:creationId xmlns:a16="http://schemas.microsoft.com/office/drawing/2014/main" id="{85764256-AB60-4B65-86E4-7E30F08FFFC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6" name="îśľîḋè">
              <a:extLst>
                <a:ext uri="{FF2B5EF4-FFF2-40B4-BE49-F238E27FC236}">
                  <a16:creationId xmlns:a16="http://schemas.microsoft.com/office/drawing/2014/main" id="{BAD2CDF3-2A4A-4680-9AD5-BD2FA49A93CD}"/>
                </a:ext>
              </a:extLst>
            </p:cNvPr>
            <p:cNvGrpSpPr/>
            <p:nvPr/>
          </p:nvGrpSpPr>
          <p:grpSpPr>
            <a:xfrm>
              <a:off x="5477124" y="2634664"/>
              <a:ext cx="741350" cy="1171206"/>
              <a:chOff x="4718050" y="4784723"/>
              <a:chExt cx="755650" cy="1193799"/>
            </a:xfrm>
            <a:grpFill/>
          </p:grpSpPr>
          <p:sp>
            <p:nvSpPr>
              <p:cNvPr id="117" name="îŝļïdè">
                <a:extLst>
                  <a:ext uri="{FF2B5EF4-FFF2-40B4-BE49-F238E27FC236}">
                    <a16:creationId xmlns:a16="http://schemas.microsoft.com/office/drawing/2014/main" id="{8B27523B-1AEB-47B7-BD68-38398AF85518}"/>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íšļiḍe">
                <a:extLst>
                  <a:ext uri="{FF2B5EF4-FFF2-40B4-BE49-F238E27FC236}">
                    <a16:creationId xmlns:a16="http://schemas.microsoft.com/office/drawing/2014/main" id="{36DA474A-959A-4B91-A058-195434D08502}"/>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7" name="ïṣļiḓè">
              <a:extLst>
                <a:ext uri="{FF2B5EF4-FFF2-40B4-BE49-F238E27FC236}">
                  <a16:creationId xmlns:a16="http://schemas.microsoft.com/office/drawing/2014/main" id="{E46EAD12-EAA4-47C3-9A88-0F0D4C292BB4}"/>
                </a:ext>
              </a:extLst>
            </p:cNvPr>
            <p:cNvGrpSpPr/>
            <p:nvPr/>
          </p:nvGrpSpPr>
          <p:grpSpPr>
            <a:xfrm>
              <a:off x="8190759" y="2868968"/>
              <a:ext cx="635165" cy="888620"/>
              <a:chOff x="6813550" y="4995860"/>
              <a:chExt cx="660400" cy="923924"/>
            </a:xfrm>
            <a:grpFill/>
          </p:grpSpPr>
          <p:sp>
            <p:nvSpPr>
              <p:cNvPr id="113" name="i$líḍè">
                <a:extLst>
                  <a:ext uri="{FF2B5EF4-FFF2-40B4-BE49-F238E27FC236}">
                    <a16:creationId xmlns:a16="http://schemas.microsoft.com/office/drawing/2014/main" id="{190803F0-C0DC-4DC9-9520-17C4CD8860D6}"/>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Sḻïḓe">
                <a:extLst>
                  <a:ext uri="{FF2B5EF4-FFF2-40B4-BE49-F238E27FC236}">
                    <a16:creationId xmlns:a16="http://schemas.microsoft.com/office/drawing/2014/main" id="{3FD680D4-8ED6-4994-AFCB-D01334736665}"/>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śḻíḓê">
                <a:extLst>
                  <a:ext uri="{FF2B5EF4-FFF2-40B4-BE49-F238E27FC236}">
                    <a16:creationId xmlns:a16="http://schemas.microsoft.com/office/drawing/2014/main" id="{5634402D-71F9-4F45-A635-30E01D83CCDA}"/>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iśļïḓé">
                <a:extLst>
                  <a:ext uri="{FF2B5EF4-FFF2-40B4-BE49-F238E27FC236}">
                    <a16:creationId xmlns:a16="http://schemas.microsoft.com/office/drawing/2014/main" id="{9704EDC2-7EFD-4C90-A99C-1FD3015A788B}"/>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8" name="iSḷiďê">
              <a:extLst>
                <a:ext uri="{FF2B5EF4-FFF2-40B4-BE49-F238E27FC236}">
                  <a16:creationId xmlns:a16="http://schemas.microsoft.com/office/drawing/2014/main" id="{95F34606-129D-4728-86DB-1A3AC6551DCC}"/>
                </a:ext>
              </a:extLst>
            </p:cNvPr>
            <p:cNvGrpSpPr/>
            <p:nvPr/>
          </p:nvGrpSpPr>
          <p:grpSpPr>
            <a:xfrm>
              <a:off x="7273918" y="2792408"/>
              <a:ext cx="599342" cy="855718"/>
              <a:chOff x="6115050" y="4976810"/>
              <a:chExt cx="560388" cy="800100"/>
            </a:xfrm>
            <a:grpFill/>
          </p:grpSpPr>
          <p:sp>
            <p:nvSpPr>
              <p:cNvPr id="111" name="isļïḍê">
                <a:extLst>
                  <a:ext uri="{FF2B5EF4-FFF2-40B4-BE49-F238E27FC236}">
                    <a16:creationId xmlns:a16="http://schemas.microsoft.com/office/drawing/2014/main" id="{18BF517E-CA75-45F4-B08F-00F7D2027A1E}"/>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1íḑé">
                <a:extLst>
                  <a:ext uri="{FF2B5EF4-FFF2-40B4-BE49-F238E27FC236}">
                    <a16:creationId xmlns:a16="http://schemas.microsoft.com/office/drawing/2014/main" id="{E258DDD3-784A-477C-BAED-7398E401750F}"/>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9" name="îšlîḓê">
              <a:extLst>
                <a:ext uri="{FF2B5EF4-FFF2-40B4-BE49-F238E27FC236}">
                  <a16:creationId xmlns:a16="http://schemas.microsoft.com/office/drawing/2014/main" id="{A4AD1066-E743-4F7E-A3D5-51F0F1FD6255}"/>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ṧ1îḋê">
              <a:extLst>
                <a:ext uri="{FF2B5EF4-FFF2-40B4-BE49-F238E27FC236}">
                  <a16:creationId xmlns:a16="http://schemas.microsoft.com/office/drawing/2014/main" id="{97A90FEB-77DE-4CFC-806C-2CDBC6B5338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396957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a:extLst>
              <a:ext uri="{FF2B5EF4-FFF2-40B4-BE49-F238E27FC236}">
                <a16:creationId xmlns:a16="http://schemas.microsoft.com/office/drawing/2014/main" id="{9E1AA369-9068-4025-9EB6-35C0CEE742AD}"/>
              </a:ext>
            </a:extLst>
          </p:cNvPr>
          <p:cNvSpPr/>
          <p:nvPr/>
        </p:nvSpPr>
        <p:spPr>
          <a:xfrm flipH="1">
            <a:off x="-4578682" y="3526539"/>
            <a:ext cx="11783910" cy="2590800"/>
          </a:xfrm>
          <a:prstGeom prst="parallelogram">
            <a:avLst>
              <a:gd name="adj" fmla="val 61905"/>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H="1">
            <a:off x="-4305198" y="4268226"/>
            <a:ext cx="14333599" cy="2590800"/>
          </a:xfrm>
          <a:prstGeom prst="parallelogram">
            <a:avLst>
              <a:gd name="adj" fmla="val 61905"/>
            </a:avLst>
          </a:prstGeom>
          <a:solidFill>
            <a:srgbClr val="2680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DE49BC5-6B84-46EF-88FB-BD67C5AF0F2C}"/>
              </a:ext>
            </a:extLst>
          </p:cNvPr>
          <p:cNvSpPr/>
          <p:nvPr/>
        </p:nvSpPr>
        <p:spPr>
          <a:xfrm flipH="1">
            <a:off x="7300995" y="5538764"/>
            <a:ext cx="14333599" cy="2590800"/>
          </a:xfrm>
          <a:prstGeom prst="parallelogram">
            <a:avLst>
              <a:gd name="adj" fmla="val 61905"/>
            </a:avLst>
          </a:prstGeom>
          <a:solidFill>
            <a:srgbClr val="15487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830CAD12-9E59-4BCC-9D0F-64396261420E}"/>
              </a:ext>
            </a:extLst>
          </p:cNvPr>
          <p:cNvSpPr/>
          <p:nvPr/>
        </p:nvSpPr>
        <p:spPr>
          <a:xfrm flipH="1">
            <a:off x="5649178" y="0"/>
            <a:ext cx="7358901" cy="1330122"/>
          </a:xfrm>
          <a:prstGeom prst="parallelogram">
            <a:avLst>
              <a:gd name="adj" fmla="val 6190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9EB1BBCC-5E2E-4789-A752-AB5BAC041F81}"/>
              </a:ext>
            </a:extLst>
          </p:cNvPr>
          <p:cNvSpPr txBox="1"/>
          <p:nvPr/>
        </p:nvSpPr>
        <p:spPr>
          <a:xfrm>
            <a:off x="779149" y="2224399"/>
            <a:ext cx="4470400" cy="646331"/>
          </a:xfrm>
          <a:prstGeom prst="rect">
            <a:avLst/>
          </a:prstGeom>
          <a:noFill/>
        </p:spPr>
        <p:txBody>
          <a:bodyPr wrap="square" rtlCol="0">
            <a:spAutoFit/>
          </a:bodyPr>
          <a:lstStyle/>
          <a:p>
            <a:pPr algn="dist"/>
            <a:r>
              <a:rPr lang="zh-CN" altLang="en-US" sz="3600" dirty="0">
                <a:solidFill>
                  <a:srgbClr val="2680B5"/>
                </a:solidFill>
                <a:latin typeface="微软雅黑" panose="020B0503020204020204" pitchFamily="34" charset="-122"/>
                <a:ea typeface="微软雅黑" panose="020B0503020204020204" pitchFamily="34" charset="-122"/>
              </a:rPr>
              <a:t>引言及文献综述</a:t>
            </a:r>
          </a:p>
        </p:txBody>
      </p:sp>
      <p:sp>
        <p:nvSpPr>
          <p:cNvPr id="58" name="文本框 57">
            <a:extLst>
              <a:ext uri="{FF2B5EF4-FFF2-40B4-BE49-F238E27FC236}">
                <a16:creationId xmlns:a16="http://schemas.microsoft.com/office/drawing/2014/main" id="{776A39E2-0DEA-4CFD-935B-7DC5E71BC82D}"/>
              </a:ext>
            </a:extLst>
          </p:cNvPr>
          <p:cNvSpPr txBox="1"/>
          <p:nvPr/>
        </p:nvSpPr>
        <p:spPr>
          <a:xfrm>
            <a:off x="779149" y="1455188"/>
            <a:ext cx="2185791" cy="707886"/>
          </a:xfrm>
          <a:prstGeom prst="rect">
            <a:avLst/>
          </a:prstGeom>
          <a:noFill/>
        </p:spPr>
        <p:txBody>
          <a:bodyPr wrap="none" rtlCol="0">
            <a:spAutoFit/>
          </a:bodyPr>
          <a:lstStyle/>
          <a:p>
            <a:r>
              <a:rPr lang="en-US" altLang="zh-CN" sz="4000" dirty="0">
                <a:solidFill>
                  <a:schemeClr val="tx1">
                    <a:lumMod val="65000"/>
                    <a:lumOff val="35000"/>
                  </a:schemeClr>
                </a:solidFill>
                <a:latin typeface="+mn-ea"/>
                <a:cs typeface="珠穆朗玛—乌金苏通体" panose="01010100010101010101" pitchFamily="2" charset="0"/>
              </a:rPr>
              <a:t>PART 01</a:t>
            </a:r>
            <a:endParaRPr lang="zh-CN" altLang="en-US" sz="4000" dirty="0">
              <a:solidFill>
                <a:schemeClr val="tx1">
                  <a:lumMod val="65000"/>
                  <a:lumOff val="35000"/>
                </a:schemeClr>
              </a:solidFill>
              <a:latin typeface="+mn-ea"/>
              <a:cs typeface="珠穆朗玛—乌金苏通体" panose="01010100010101010101" pitchFamily="2" charset="0"/>
            </a:endParaRPr>
          </a:p>
        </p:txBody>
      </p:sp>
      <p:grpSp>
        <p:nvGrpSpPr>
          <p:cNvPr id="5" name="组合 4">
            <a:extLst>
              <a:ext uri="{FF2B5EF4-FFF2-40B4-BE49-F238E27FC236}">
                <a16:creationId xmlns:a16="http://schemas.microsoft.com/office/drawing/2014/main" id="{ECA4AC46-63A0-4613-AF5A-E7CFA37F2372}"/>
              </a:ext>
            </a:extLst>
          </p:cNvPr>
          <p:cNvGrpSpPr/>
          <p:nvPr/>
        </p:nvGrpSpPr>
        <p:grpSpPr>
          <a:xfrm>
            <a:off x="10028401" y="379010"/>
            <a:ext cx="1826942" cy="572102"/>
            <a:chOff x="6593692" y="182641"/>
            <a:chExt cx="2734936" cy="856438"/>
          </a:xfrm>
        </p:grpSpPr>
        <p:sp>
          <p:nvSpPr>
            <p:cNvPr id="62" name="ï$1iďê">
              <a:extLst>
                <a:ext uri="{FF2B5EF4-FFF2-40B4-BE49-F238E27FC236}">
                  <a16:creationId xmlns:a16="http://schemas.microsoft.com/office/drawing/2014/main" id="{45A523AE-BB41-4BB4-A6D1-3F1F871C7BB0}"/>
                </a:ext>
              </a:extLst>
            </p:cNvPr>
            <p:cNvSpPr/>
            <p:nvPr/>
          </p:nvSpPr>
          <p:spPr bwMode="auto">
            <a:xfrm>
              <a:off x="6734872" y="324672"/>
              <a:ext cx="572376" cy="572376"/>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BE69AE63-4D44-43BD-94A6-7F44739367DC}"/>
                </a:ext>
              </a:extLst>
            </p:cNvPr>
            <p:cNvSpPr/>
            <p:nvPr/>
          </p:nvSpPr>
          <p:spPr bwMode="auto">
            <a:xfrm>
              <a:off x="6593692" y="182641"/>
              <a:ext cx="855587" cy="8564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3109555C-A7AA-49B9-85DF-0EBC7E392791}"/>
                </a:ext>
              </a:extLst>
            </p:cNvPr>
            <p:cNvSpPr/>
            <p:nvPr/>
          </p:nvSpPr>
          <p:spPr bwMode="auto">
            <a:xfrm>
              <a:off x="6627711" y="216660"/>
              <a:ext cx="788399" cy="536656"/>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53DDEAF3-48EE-4371-B28B-D991F343D0B2}"/>
                </a:ext>
              </a:extLst>
            </p:cNvPr>
            <p:cNvSpPr/>
            <p:nvPr/>
          </p:nvSpPr>
          <p:spPr bwMode="auto">
            <a:xfrm>
              <a:off x="7041897" y="916609"/>
              <a:ext cx="73993" cy="89301"/>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431D3909-B4E3-41FF-8AFF-779B87A29910}"/>
                </a:ext>
              </a:extLst>
            </p:cNvPr>
            <p:cNvSpPr/>
            <p:nvPr/>
          </p:nvSpPr>
          <p:spPr bwMode="auto">
            <a:xfrm>
              <a:off x="7182227" y="856225"/>
              <a:ext cx="81647" cy="96105"/>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526E5789-F6E0-484C-B3C6-DD42AD6EBD11}"/>
                </a:ext>
              </a:extLst>
            </p:cNvPr>
            <p:cNvSpPr/>
            <p:nvPr/>
          </p:nvSpPr>
          <p:spPr bwMode="auto">
            <a:xfrm>
              <a:off x="6887960" y="906403"/>
              <a:ext cx="78244" cy="88451"/>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8F8EF144-79B7-43E4-9C09-0C41655321FE}"/>
                </a:ext>
              </a:extLst>
            </p:cNvPr>
            <p:cNvSpPr/>
            <p:nvPr/>
          </p:nvSpPr>
          <p:spPr bwMode="auto">
            <a:xfrm>
              <a:off x="6776547" y="859627"/>
              <a:ext cx="57833" cy="75693"/>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91AFF2B3-153B-48FF-B47E-7F96E2DD0023}"/>
                </a:ext>
              </a:extLst>
            </p:cNvPr>
            <p:cNvSpPr/>
            <p:nvPr/>
          </p:nvSpPr>
          <p:spPr bwMode="auto">
            <a:xfrm>
              <a:off x="6771444" y="334027"/>
              <a:ext cx="464364" cy="535805"/>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DE81000A-123A-433A-BD7E-6C73805FB8FB}"/>
                </a:ext>
              </a:extLst>
            </p:cNvPr>
            <p:cNvGrpSpPr/>
            <p:nvPr/>
          </p:nvGrpSpPr>
          <p:grpSpPr>
            <a:xfrm>
              <a:off x="7658182" y="846102"/>
              <a:ext cx="1643981" cy="190509"/>
              <a:chOff x="5459413" y="4016376"/>
              <a:chExt cx="3068637" cy="355601"/>
            </a:xfrm>
            <a:solidFill>
              <a:srgbClr val="15487F"/>
            </a:solidFill>
          </p:grpSpPr>
          <p:sp>
            <p:nvSpPr>
              <p:cNvPr id="84" name="îŝļiḑè">
                <a:extLst>
                  <a:ext uri="{FF2B5EF4-FFF2-40B4-BE49-F238E27FC236}">
                    <a16:creationId xmlns:a16="http://schemas.microsoft.com/office/drawing/2014/main" id="{B561C0D6-6F66-46FE-A673-72CA0C74C616}"/>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3ED38F5C-3538-4BC3-B5D4-B92714C6D645}"/>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89AA5407-AF76-4B36-B4E0-96F604A8B11C}"/>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86272E2F-EDC7-4D9A-95FE-F26A47F1BD52}"/>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568C0865-C085-4892-9DB5-68A655249CCE}"/>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614A964F-D851-433F-862D-E61C523F75AC}"/>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B162086C-873A-46CE-AB1E-F4CBD1598887}"/>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A261FB64-30C5-42ED-B302-337489B964E8}"/>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57D161E8-03A3-4810-BE65-57C3E05BDCF4}"/>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A41CA9EF-F932-42D3-9188-22F5EC550454}"/>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63FDEB9F-022B-44FB-8264-E7C5EAFCDEAB}"/>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B0074830-2FF6-46FD-82EE-CE6E1B4E3C38}"/>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73958E1A-50B1-4AB9-93A8-B3A12966B1F5}"/>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E1AB175C-1507-457E-A26D-09F1657F2CDC}"/>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BB0E89E5-EBF9-4E08-83AB-94C7563A555D}"/>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08001124-7FA9-4DD3-BC73-24CBEFF9F167}"/>
                </a:ext>
              </a:extLst>
            </p:cNvPr>
            <p:cNvGrpSpPr/>
            <p:nvPr/>
          </p:nvGrpSpPr>
          <p:grpSpPr>
            <a:xfrm>
              <a:off x="7651154" y="216660"/>
              <a:ext cx="371356" cy="586678"/>
              <a:chOff x="4718050" y="4784723"/>
              <a:chExt cx="755650" cy="1193799"/>
            </a:xfrm>
            <a:solidFill>
              <a:srgbClr val="15487F"/>
            </a:solidFill>
          </p:grpSpPr>
          <p:sp>
            <p:nvSpPr>
              <p:cNvPr id="82" name="îŝļïdè">
                <a:extLst>
                  <a:ext uri="{FF2B5EF4-FFF2-40B4-BE49-F238E27FC236}">
                    <a16:creationId xmlns:a16="http://schemas.microsoft.com/office/drawing/2014/main" id="{6FFAED0D-30AE-4CC3-82C3-21B5951EE52F}"/>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E05ACF77-6926-49E1-BFD0-4B4E0A7C0284}"/>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4A7EC9EF-FD68-4252-B9C7-B4AFB0AE10C5}"/>
                </a:ext>
              </a:extLst>
            </p:cNvPr>
            <p:cNvGrpSpPr/>
            <p:nvPr/>
          </p:nvGrpSpPr>
          <p:grpSpPr>
            <a:xfrm>
              <a:off x="9010462" y="334027"/>
              <a:ext cx="318166" cy="445125"/>
              <a:chOff x="6813550" y="4995860"/>
              <a:chExt cx="660400" cy="923924"/>
            </a:xfrm>
            <a:solidFill>
              <a:srgbClr val="15487F"/>
            </a:solidFill>
          </p:grpSpPr>
          <p:sp>
            <p:nvSpPr>
              <p:cNvPr id="78" name="i$líḍè">
                <a:extLst>
                  <a:ext uri="{FF2B5EF4-FFF2-40B4-BE49-F238E27FC236}">
                    <a16:creationId xmlns:a16="http://schemas.microsoft.com/office/drawing/2014/main" id="{7476BB13-08CF-4F8F-A761-04CC12C1E6E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10DD3F4B-5660-4D1C-9EEC-1F2070EFF225}"/>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EAE440F1-972D-444F-B218-1D04A1F741AA}"/>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D7804E-ABC2-4562-8F6C-1E47B469B315}"/>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1B9B32CF-CD54-412E-A82E-EC7BF52F72BD}"/>
                </a:ext>
              </a:extLst>
            </p:cNvPr>
            <p:cNvGrpSpPr/>
            <p:nvPr/>
          </p:nvGrpSpPr>
          <p:grpSpPr>
            <a:xfrm>
              <a:off x="8551200" y="295677"/>
              <a:ext cx="300221" cy="428644"/>
              <a:chOff x="6115050" y="4976810"/>
              <a:chExt cx="560388" cy="800100"/>
            </a:xfrm>
            <a:solidFill>
              <a:srgbClr val="15487F"/>
            </a:solidFill>
          </p:grpSpPr>
          <p:sp>
            <p:nvSpPr>
              <p:cNvPr id="76" name="isļïḍê">
                <a:extLst>
                  <a:ext uri="{FF2B5EF4-FFF2-40B4-BE49-F238E27FC236}">
                    <a16:creationId xmlns:a16="http://schemas.microsoft.com/office/drawing/2014/main" id="{9339661C-ADD2-45D4-8BF8-6490A7171539}"/>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D5D66722-29EC-4690-BC77-EAF1763CC3D2}"/>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24094F2F-0E1D-4D95-94E4-CF1031976A1A}"/>
                </a:ext>
              </a:extLst>
            </p:cNvPr>
            <p:cNvSpPr/>
            <p:nvPr/>
          </p:nvSpPr>
          <p:spPr bwMode="auto">
            <a:xfrm>
              <a:off x="8221509" y="399713"/>
              <a:ext cx="213373" cy="259431"/>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61F1A7A6-8738-4BD4-9E2F-994EBA835973}"/>
                </a:ext>
              </a:extLst>
            </p:cNvPr>
            <p:cNvSpPr/>
            <p:nvPr/>
          </p:nvSpPr>
          <p:spPr bwMode="auto">
            <a:xfrm>
              <a:off x="8177330" y="625315"/>
              <a:ext cx="257551" cy="124076"/>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423024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图片包含 室内, 笔记本电脑, 餐桌, 计算机&#10;&#10;描述已自动生成">
            <a:extLst>
              <a:ext uri="{FF2B5EF4-FFF2-40B4-BE49-F238E27FC236}">
                <a16:creationId xmlns:a16="http://schemas.microsoft.com/office/drawing/2014/main" id="{E3A810F0-7862-4863-AC5B-B5B6392EE20A}"/>
              </a:ext>
            </a:extLst>
          </p:cNvPr>
          <p:cNvPicPr>
            <a:picLocks noChangeAspect="1"/>
          </p:cNvPicPr>
          <p:nvPr/>
        </p:nvPicPr>
        <p:blipFill>
          <a:blip r:embed="rId3" cstate="print">
            <a:extLst>
              <a:ext uri="{28A0092B-C50C-407E-A947-70E740481C1C}">
                <a14:useLocalDpi xmlns:a14="http://schemas.microsoft.com/office/drawing/2010/main" val="0"/>
              </a:ext>
            </a:extLst>
          </a:blip>
          <a:srcRect l="26730" t="2099" r="34809" b="1287"/>
          <a:stretch>
            <a:fillRect/>
          </a:stretch>
        </p:blipFill>
        <p:spPr>
          <a:xfrm>
            <a:off x="1050945" y="1689100"/>
            <a:ext cx="2441555" cy="4089400"/>
          </a:xfrm>
          <a:custGeom>
            <a:avLst/>
            <a:gdLst>
              <a:gd name="connsiteX0" fmla="*/ 0 w 2441555"/>
              <a:gd name="connsiteY0" fmla="*/ 0 h 4089400"/>
              <a:gd name="connsiteX1" fmla="*/ 2441555 w 2441555"/>
              <a:gd name="connsiteY1" fmla="*/ 0 h 4089400"/>
              <a:gd name="connsiteX2" fmla="*/ 2441555 w 2441555"/>
              <a:gd name="connsiteY2" fmla="*/ 4089400 h 4089400"/>
              <a:gd name="connsiteX3" fmla="*/ 0 w 2441555"/>
              <a:gd name="connsiteY3" fmla="*/ 4089400 h 4089400"/>
            </a:gdLst>
            <a:ahLst/>
            <a:cxnLst>
              <a:cxn ang="0">
                <a:pos x="connsiteX0" y="connsiteY0"/>
              </a:cxn>
              <a:cxn ang="0">
                <a:pos x="connsiteX1" y="connsiteY1"/>
              </a:cxn>
              <a:cxn ang="0">
                <a:pos x="connsiteX2" y="connsiteY2"/>
              </a:cxn>
              <a:cxn ang="0">
                <a:pos x="connsiteX3" y="connsiteY3"/>
              </a:cxn>
            </a:cxnLst>
            <a:rect l="l" t="t" r="r" b="b"/>
            <a:pathLst>
              <a:path w="2441555" h="4089400">
                <a:moveTo>
                  <a:pt x="0" y="0"/>
                </a:moveTo>
                <a:lnTo>
                  <a:pt x="2441555" y="0"/>
                </a:lnTo>
                <a:lnTo>
                  <a:pt x="2441555" y="4089400"/>
                </a:lnTo>
                <a:lnTo>
                  <a:pt x="0" y="4089400"/>
                </a:lnTo>
                <a:close/>
              </a:path>
            </a:pathLst>
          </a:custGeom>
          <a:ln>
            <a:solidFill>
              <a:schemeClr val="bg1">
                <a:lumMod val="85000"/>
              </a:schemeClr>
            </a:solidFill>
          </a:ln>
        </p:spPr>
      </p:pic>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引言及文献综述</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zh-CN" altLang="en-US" sz="800" dirty="0">
                  <a:solidFill>
                    <a:schemeClr val="bg1">
                      <a:lumMod val="65000"/>
                    </a:schemeClr>
                  </a:solidFill>
                  <a:ea typeface="微软雅黑" panose="020B0503020204020204" pitchFamily="34" charset="-122"/>
                </a:rPr>
                <a:t>The background and significance of the topic</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01</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7" name="矩形 6">
            <a:extLst>
              <a:ext uri="{FF2B5EF4-FFF2-40B4-BE49-F238E27FC236}">
                <a16:creationId xmlns:a16="http://schemas.microsoft.com/office/drawing/2014/main" id="{1996A237-295F-454A-A67C-29D58487AC97}"/>
              </a:ext>
            </a:extLst>
          </p:cNvPr>
          <p:cNvSpPr/>
          <p:nvPr/>
        </p:nvSpPr>
        <p:spPr>
          <a:xfrm>
            <a:off x="2423318" y="2082800"/>
            <a:ext cx="2859882" cy="3282950"/>
          </a:xfrm>
          <a:prstGeom prst="rect">
            <a:avLst/>
          </a:prstGeom>
          <a:noFill/>
          <a:ln w="38100">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25742D6-B910-42D3-89C4-879EAF2ABACA}"/>
              </a:ext>
            </a:extLst>
          </p:cNvPr>
          <p:cNvSpPr txBox="1"/>
          <p:nvPr/>
        </p:nvSpPr>
        <p:spPr>
          <a:xfrm>
            <a:off x="6371055" y="1624516"/>
            <a:ext cx="2188058" cy="1384995"/>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400" dirty="0">
                <a:solidFill>
                  <a:schemeClr val="tx1"/>
                </a:solidFill>
                <a:latin typeface="+mn-lt"/>
                <a:ea typeface="微软雅黑" panose="020B0503020204020204" pitchFamily="34" charset="-122"/>
              </a:rPr>
              <a:t>1.</a:t>
            </a:r>
            <a:r>
              <a:rPr lang="zh-CN" altLang="en-US" sz="1400" dirty="0">
                <a:solidFill>
                  <a:schemeClr val="tx1"/>
                </a:solidFill>
                <a:latin typeface="+mn-lt"/>
                <a:ea typeface="微软雅黑" panose="020B0503020204020204" pitchFamily="34" charset="-122"/>
              </a:rPr>
              <a:t>在市场经济中，企业的最终目标是创造利润，因此财务状况的好坏是衡量企业发展健康与否的重要标准，财务健康是企业的生命线所在。</a:t>
            </a:r>
            <a:endParaRPr lang="en-US" altLang="zh-CN" sz="1400" dirty="0">
              <a:solidFill>
                <a:schemeClr val="tx1"/>
              </a:solidFill>
              <a:latin typeface="+mn-lt"/>
              <a:ea typeface="微软雅黑" panose="020B0503020204020204" pitchFamily="34" charset="-122"/>
            </a:endParaRPr>
          </a:p>
        </p:txBody>
      </p:sp>
      <p:sp>
        <p:nvSpPr>
          <p:cNvPr id="56" name="矩形 55">
            <a:extLst>
              <a:ext uri="{FF2B5EF4-FFF2-40B4-BE49-F238E27FC236}">
                <a16:creationId xmlns:a16="http://schemas.microsoft.com/office/drawing/2014/main" id="{0E3C0A33-487F-4841-96C6-5B92136F5921}"/>
              </a:ext>
            </a:extLst>
          </p:cNvPr>
          <p:cNvSpPr/>
          <p:nvPr/>
        </p:nvSpPr>
        <p:spPr>
          <a:xfrm>
            <a:off x="6371055" y="1171350"/>
            <a:ext cx="2292750" cy="400110"/>
          </a:xfrm>
          <a:prstGeom prst="rect">
            <a:avLst/>
          </a:prstGeom>
          <a:noFill/>
        </p:spPr>
        <p:txBody>
          <a:bodyPr vert="horz" wrap="square" rtlCol="0">
            <a:spAutoFit/>
          </a:bodyPr>
          <a:lstStyle/>
          <a:p>
            <a:r>
              <a:rPr lang="zh-CN" altLang="en-US" sz="2000"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选题背景</a:t>
            </a:r>
          </a:p>
        </p:txBody>
      </p:sp>
      <p:cxnSp>
        <p:nvCxnSpPr>
          <p:cNvPr id="60" name="直接连接符 59">
            <a:extLst>
              <a:ext uri="{FF2B5EF4-FFF2-40B4-BE49-F238E27FC236}">
                <a16:creationId xmlns:a16="http://schemas.microsoft.com/office/drawing/2014/main" id="{CB044723-8449-4643-9DB6-63C709848A67}"/>
              </a:ext>
            </a:extLst>
          </p:cNvPr>
          <p:cNvCxnSpPr/>
          <p:nvPr/>
        </p:nvCxnSpPr>
        <p:spPr>
          <a:xfrm>
            <a:off x="6468072" y="1550907"/>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A535D548-4573-4BEA-8ADC-3EFE34A9C7A2}"/>
              </a:ext>
            </a:extLst>
          </p:cNvPr>
          <p:cNvSpPr/>
          <p:nvPr/>
        </p:nvSpPr>
        <p:spPr>
          <a:xfrm>
            <a:off x="6371055" y="3282964"/>
            <a:ext cx="2292750" cy="400110"/>
          </a:xfrm>
          <a:prstGeom prst="rect">
            <a:avLst/>
          </a:prstGeom>
          <a:noFill/>
        </p:spPr>
        <p:txBody>
          <a:bodyPr vert="horz" wrap="square" rtlCol="0">
            <a:spAutoFit/>
          </a:bodyPr>
          <a:lstStyle/>
          <a:p>
            <a:r>
              <a:rPr lang="zh-CN" altLang="en-US" sz="2000"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研究意义</a:t>
            </a:r>
          </a:p>
        </p:txBody>
      </p:sp>
      <p:cxnSp>
        <p:nvCxnSpPr>
          <p:cNvPr id="103" name="直接连接符 102">
            <a:extLst>
              <a:ext uri="{FF2B5EF4-FFF2-40B4-BE49-F238E27FC236}">
                <a16:creationId xmlns:a16="http://schemas.microsoft.com/office/drawing/2014/main" id="{E118FABC-5444-42C1-9BB2-52618CADBB9A}"/>
              </a:ext>
            </a:extLst>
          </p:cNvPr>
          <p:cNvCxnSpPr/>
          <p:nvPr/>
        </p:nvCxnSpPr>
        <p:spPr>
          <a:xfrm>
            <a:off x="6468072" y="3662521"/>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48691B2-C89E-4C89-B3A2-E0CC03503B48}"/>
              </a:ext>
            </a:extLst>
          </p:cNvPr>
          <p:cNvSpPr/>
          <p:nvPr/>
        </p:nvSpPr>
        <p:spPr>
          <a:xfrm>
            <a:off x="3551368" y="2609879"/>
            <a:ext cx="1637676" cy="830997"/>
          </a:xfrm>
          <a:prstGeom prst="rect">
            <a:avLst/>
          </a:prstGeom>
        </p:spPr>
        <p:txBody>
          <a:bodyPr wrap="square">
            <a:spAutoFit/>
          </a:bodyPr>
          <a:lstStyle/>
          <a:p>
            <a:pPr algn="r"/>
            <a:r>
              <a:rPr lang="zh-CN" altLang="en-US" sz="2400" dirty="0">
                <a:solidFill>
                  <a:schemeClr val="tx1">
                    <a:lumMod val="65000"/>
                    <a:lumOff val="35000"/>
                  </a:schemeClr>
                </a:solidFill>
                <a:latin typeface="微软雅黑" panose="020B0503020204020204" pitchFamily="34" charset="-122"/>
              </a:rPr>
              <a:t>选题背景和意义</a:t>
            </a:r>
          </a:p>
        </p:txBody>
      </p:sp>
      <p:cxnSp>
        <p:nvCxnSpPr>
          <p:cNvPr id="108" name="直接连接符 107">
            <a:extLst>
              <a:ext uri="{FF2B5EF4-FFF2-40B4-BE49-F238E27FC236}">
                <a16:creationId xmlns:a16="http://schemas.microsoft.com/office/drawing/2014/main" id="{F2A5949E-F18E-4B35-9F2B-2CBD23D7626A}"/>
              </a:ext>
            </a:extLst>
          </p:cNvPr>
          <p:cNvCxnSpPr/>
          <p:nvPr/>
        </p:nvCxnSpPr>
        <p:spPr>
          <a:xfrm>
            <a:off x="4685964" y="3566750"/>
            <a:ext cx="370484" cy="0"/>
          </a:xfrm>
          <a:prstGeom prst="line">
            <a:avLst/>
          </a:prstGeom>
          <a:ln w="28575">
            <a:solidFill>
              <a:srgbClr val="2680B5"/>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5813D3C-9513-40BE-AFA0-0FFC631E2068}"/>
              </a:ext>
            </a:extLst>
          </p:cNvPr>
          <p:cNvSpPr/>
          <p:nvPr/>
        </p:nvSpPr>
        <p:spPr>
          <a:xfrm>
            <a:off x="3825240" y="4522777"/>
            <a:ext cx="1358276" cy="553998"/>
          </a:xfrm>
          <a:prstGeom prst="rect">
            <a:avLst/>
          </a:prstGeom>
        </p:spPr>
        <p:txBody>
          <a:bodyPr wrap="square">
            <a:spAutoFit/>
          </a:bodyPr>
          <a:lstStyle/>
          <a:p>
            <a:pPr algn="r"/>
            <a:r>
              <a:rPr lang="zh-CN" altLang="en-US" sz="1000" dirty="0">
                <a:solidFill>
                  <a:schemeClr val="bg1">
                    <a:lumMod val="65000"/>
                  </a:schemeClr>
                </a:solidFill>
              </a:rPr>
              <a:t>THE BACKGROUND AND SIGNIFICANCE OF THE TOPIC</a:t>
            </a:r>
          </a:p>
        </p:txBody>
      </p:sp>
      <p:sp>
        <p:nvSpPr>
          <p:cNvPr id="96" name="文本框 95">
            <a:extLst>
              <a:ext uri="{FF2B5EF4-FFF2-40B4-BE49-F238E27FC236}">
                <a16:creationId xmlns:a16="http://schemas.microsoft.com/office/drawing/2014/main" id="{297CB9EB-FA03-4295-8C30-EC9B87F679D0}"/>
              </a:ext>
            </a:extLst>
          </p:cNvPr>
          <p:cNvSpPr txBox="1"/>
          <p:nvPr/>
        </p:nvSpPr>
        <p:spPr>
          <a:xfrm>
            <a:off x="9003044" y="1555432"/>
            <a:ext cx="1882184" cy="2031325"/>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400" dirty="0">
                <a:solidFill>
                  <a:schemeClr val="tx1"/>
                </a:solidFill>
                <a:latin typeface="+mn-lt"/>
                <a:ea typeface="微软雅黑" panose="020B0503020204020204" pitchFamily="34" charset="-122"/>
              </a:rPr>
              <a:t>2.</a:t>
            </a:r>
            <a:r>
              <a:rPr lang="zh-CN" altLang="en-US" sz="1400" dirty="0">
                <a:solidFill>
                  <a:schemeClr val="tx1"/>
                </a:solidFill>
                <a:latin typeface="+mn-lt"/>
                <a:ea typeface="微软雅黑" panose="020B0503020204020204" pitchFamily="34" charset="-122"/>
              </a:rPr>
              <a:t>日趋激烈的市场竞争与外部营商环境的不确定性等问题也在威胁着企业的生存。近年来不少企业由于经营不善等其他原因，屡屡出现现金流断裂乃至于发生财务风险的情况。</a:t>
            </a:r>
            <a:endParaRPr lang="en-US" altLang="zh-CN" sz="1400" dirty="0">
              <a:solidFill>
                <a:schemeClr val="tx1"/>
              </a:solidFill>
              <a:latin typeface="+mn-lt"/>
              <a:ea typeface="微软雅黑" panose="020B0503020204020204" pitchFamily="34" charset="-122"/>
            </a:endParaRPr>
          </a:p>
        </p:txBody>
      </p:sp>
      <p:sp>
        <p:nvSpPr>
          <p:cNvPr id="100" name="文本框 99">
            <a:extLst>
              <a:ext uri="{FF2B5EF4-FFF2-40B4-BE49-F238E27FC236}">
                <a16:creationId xmlns:a16="http://schemas.microsoft.com/office/drawing/2014/main" id="{4ABB2B05-57F6-4204-B98E-9286AA15F86F}"/>
              </a:ext>
            </a:extLst>
          </p:cNvPr>
          <p:cNvSpPr txBox="1"/>
          <p:nvPr/>
        </p:nvSpPr>
        <p:spPr>
          <a:xfrm>
            <a:off x="6371054" y="3717433"/>
            <a:ext cx="2188059" cy="2246769"/>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400" dirty="0">
                <a:solidFill>
                  <a:schemeClr val="tx1"/>
                </a:solidFill>
                <a:latin typeface="+mn-lt"/>
                <a:ea typeface="微软雅黑" panose="020B0503020204020204" pitchFamily="34" charset="-122"/>
              </a:rPr>
              <a:t>1.</a:t>
            </a:r>
            <a:r>
              <a:rPr lang="zh-CN" altLang="en-US" sz="1400" dirty="0">
                <a:solidFill>
                  <a:schemeClr val="tx1"/>
                </a:solidFill>
                <a:latin typeface="+mn-lt"/>
                <a:ea typeface="微软雅黑" panose="020B0503020204020204" pitchFamily="34" charset="-122"/>
              </a:rPr>
              <a:t>从宏观上看，企业及公司的重要性决定了公司出现财务风险，其影响往往波及众多方面。维持企业正常的经营活动，化解企业可能隐含的风险，对政府管理部门政策制定及经济的平稳向好发展，资源的合理分配及防范整体性金融风险具有重要的意义。</a:t>
            </a:r>
            <a:endParaRPr lang="en-US" altLang="zh-CN" sz="1400" dirty="0">
              <a:solidFill>
                <a:schemeClr val="tx1"/>
              </a:solidFill>
              <a:latin typeface="+mn-lt"/>
              <a:ea typeface="微软雅黑" panose="020B0503020204020204" pitchFamily="34" charset="-122"/>
            </a:endParaRPr>
          </a:p>
        </p:txBody>
      </p:sp>
      <p:sp>
        <p:nvSpPr>
          <p:cNvPr id="104" name="文本框 103">
            <a:extLst>
              <a:ext uri="{FF2B5EF4-FFF2-40B4-BE49-F238E27FC236}">
                <a16:creationId xmlns:a16="http://schemas.microsoft.com/office/drawing/2014/main" id="{D133738D-F315-48BA-9D93-624024FEB5F1}"/>
              </a:ext>
            </a:extLst>
          </p:cNvPr>
          <p:cNvSpPr txBox="1"/>
          <p:nvPr/>
        </p:nvSpPr>
        <p:spPr>
          <a:xfrm>
            <a:off x="9003044" y="3717433"/>
            <a:ext cx="1882184" cy="2462213"/>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400" dirty="0">
                <a:solidFill>
                  <a:schemeClr val="tx1"/>
                </a:solidFill>
                <a:latin typeface="+mn-lt"/>
                <a:ea typeface="微软雅黑" panose="020B0503020204020204" pitchFamily="34" charset="-122"/>
              </a:rPr>
              <a:t>2.</a:t>
            </a:r>
            <a:r>
              <a:rPr lang="zh-CN" altLang="en-US" sz="1400" dirty="0">
                <a:solidFill>
                  <a:schemeClr val="tx1"/>
                </a:solidFill>
                <a:latin typeface="+mn-lt"/>
                <a:ea typeface="微软雅黑" panose="020B0503020204020204" pitchFamily="34" charset="-122"/>
              </a:rPr>
              <a:t>公司对于隐含的财务风险的识别与处理，既关系到公司自身的存亡和战略发展，也关乎股东、投资者和债权人的利益。企业普遍存在各类问题，当内部出现经营不善或外部环境恶化时，企业没有足够的准备来应对危机。</a:t>
            </a:r>
            <a:endParaRPr lang="en-US" altLang="zh-CN" sz="1400" dirty="0">
              <a:solidFill>
                <a:schemeClr val="tx1"/>
              </a:solidFill>
              <a:latin typeface="+mn-lt"/>
              <a:ea typeface="微软雅黑" panose="020B0503020204020204" pitchFamily="34" charset="-122"/>
            </a:endParaRPr>
          </a:p>
        </p:txBody>
      </p:sp>
    </p:spTree>
    <p:extLst>
      <p:ext uri="{BB962C8B-B14F-4D97-AF65-F5344CB8AC3E}">
        <p14:creationId xmlns:p14="http://schemas.microsoft.com/office/powerpoint/2010/main" val="392327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图片包含 室内, 笔记本电脑, 餐桌, 计算机&#10;&#10;描述已自动生成">
            <a:extLst>
              <a:ext uri="{FF2B5EF4-FFF2-40B4-BE49-F238E27FC236}">
                <a16:creationId xmlns:a16="http://schemas.microsoft.com/office/drawing/2014/main" id="{E3A810F0-7862-4863-AC5B-B5B6392EE20A}"/>
              </a:ext>
            </a:extLst>
          </p:cNvPr>
          <p:cNvPicPr>
            <a:picLocks noChangeAspect="1"/>
          </p:cNvPicPr>
          <p:nvPr/>
        </p:nvPicPr>
        <p:blipFill>
          <a:blip r:embed="rId3" cstate="print">
            <a:extLst>
              <a:ext uri="{28A0092B-C50C-407E-A947-70E740481C1C}">
                <a14:useLocalDpi xmlns:a14="http://schemas.microsoft.com/office/drawing/2010/main" val="0"/>
              </a:ext>
            </a:extLst>
          </a:blip>
          <a:srcRect l="26730" t="2099" r="34809" b="1287"/>
          <a:stretch>
            <a:fillRect/>
          </a:stretch>
        </p:blipFill>
        <p:spPr>
          <a:xfrm>
            <a:off x="1050945" y="1689100"/>
            <a:ext cx="2441555" cy="4089400"/>
          </a:xfrm>
          <a:custGeom>
            <a:avLst/>
            <a:gdLst>
              <a:gd name="connsiteX0" fmla="*/ 0 w 2441555"/>
              <a:gd name="connsiteY0" fmla="*/ 0 h 4089400"/>
              <a:gd name="connsiteX1" fmla="*/ 2441555 w 2441555"/>
              <a:gd name="connsiteY1" fmla="*/ 0 h 4089400"/>
              <a:gd name="connsiteX2" fmla="*/ 2441555 w 2441555"/>
              <a:gd name="connsiteY2" fmla="*/ 4089400 h 4089400"/>
              <a:gd name="connsiteX3" fmla="*/ 0 w 2441555"/>
              <a:gd name="connsiteY3" fmla="*/ 4089400 h 4089400"/>
            </a:gdLst>
            <a:ahLst/>
            <a:cxnLst>
              <a:cxn ang="0">
                <a:pos x="connsiteX0" y="connsiteY0"/>
              </a:cxn>
              <a:cxn ang="0">
                <a:pos x="connsiteX1" y="connsiteY1"/>
              </a:cxn>
              <a:cxn ang="0">
                <a:pos x="connsiteX2" y="connsiteY2"/>
              </a:cxn>
              <a:cxn ang="0">
                <a:pos x="connsiteX3" y="connsiteY3"/>
              </a:cxn>
            </a:cxnLst>
            <a:rect l="l" t="t" r="r" b="b"/>
            <a:pathLst>
              <a:path w="2441555" h="4089400">
                <a:moveTo>
                  <a:pt x="0" y="0"/>
                </a:moveTo>
                <a:lnTo>
                  <a:pt x="2441555" y="0"/>
                </a:lnTo>
                <a:lnTo>
                  <a:pt x="2441555" y="4089400"/>
                </a:lnTo>
                <a:lnTo>
                  <a:pt x="0" y="4089400"/>
                </a:lnTo>
                <a:close/>
              </a:path>
            </a:pathLst>
          </a:custGeom>
          <a:ln>
            <a:solidFill>
              <a:schemeClr val="bg1">
                <a:lumMod val="85000"/>
              </a:schemeClr>
            </a:solidFill>
          </a:ln>
        </p:spPr>
      </p:pic>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引言及文献综述</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zh-CN" altLang="en-US" sz="800" dirty="0">
                  <a:solidFill>
                    <a:schemeClr val="bg1">
                      <a:lumMod val="65000"/>
                    </a:schemeClr>
                  </a:solidFill>
                  <a:ea typeface="微软雅黑" panose="020B0503020204020204" pitchFamily="34" charset="-122"/>
                </a:rPr>
                <a:t>The background and significance of the topic</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01</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7" name="矩形 6">
            <a:extLst>
              <a:ext uri="{FF2B5EF4-FFF2-40B4-BE49-F238E27FC236}">
                <a16:creationId xmlns:a16="http://schemas.microsoft.com/office/drawing/2014/main" id="{1996A237-295F-454A-A67C-29D58487AC97}"/>
              </a:ext>
            </a:extLst>
          </p:cNvPr>
          <p:cNvSpPr/>
          <p:nvPr/>
        </p:nvSpPr>
        <p:spPr>
          <a:xfrm>
            <a:off x="2423318" y="2082800"/>
            <a:ext cx="2859882" cy="3282950"/>
          </a:xfrm>
          <a:prstGeom prst="rect">
            <a:avLst/>
          </a:prstGeom>
          <a:noFill/>
          <a:ln w="38100">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25742D6-B910-42D3-89C4-879EAF2ABACA}"/>
              </a:ext>
            </a:extLst>
          </p:cNvPr>
          <p:cNvSpPr txBox="1"/>
          <p:nvPr/>
        </p:nvSpPr>
        <p:spPr>
          <a:xfrm>
            <a:off x="5843831" y="1673945"/>
            <a:ext cx="5837387" cy="1200329"/>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伴随着公司治理学说的不断完善和财务管理学的发展，国外学者较早开始了定量分析公司财务与使用统计模型来进行公司财务危机的研究。</a:t>
            </a:r>
            <a:r>
              <a:rPr lang="en-US" altLang="zh-CN" sz="1200" dirty="0">
                <a:solidFill>
                  <a:schemeClr val="tx1"/>
                </a:solidFill>
                <a:latin typeface="+mn-lt"/>
                <a:ea typeface="微软雅黑" panose="020B0503020204020204" pitchFamily="34" charset="-122"/>
              </a:rPr>
              <a:t>Fitzpatrick(1932)</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Beaver(1966)</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Altman(1968)</a:t>
            </a:r>
            <a:r>
              <a:rPr lang="zh-CN" altLang="en-US" sz="1200" dirty="0">
                <a:solidFill>
                  <a:schemeClr val="tx1"/>
                </a:solidFill>
                <a:latin typeface="+mn-lt"/>
                <a:ea typeface="微软雅黑" panose="020B0503020204020204" pitchFamily="34" charset="-122"/>
              </a:rPr>
              <a:t>主要针对单变量模型进行研究，并提出了</a:t>
            </a:r>
            <a:r>
              <a:rPr lang="en-US" altLang="zh-CN" sz="1200" dirty="0">
                <a:solidFill>
                  <a:schemeClr val="tx1"/>
                </a:solidFill>
                <a:latin typeface="+mn-lt"/>
                <a:ea typeface="微软雅黑" panose="020B0503020204020204" pitchFamily="34" charset="-122"/>
              </a:rPr>
              <a:t>Z-Score</a:t>
            </a:r>
            <a:r>
              <a:rPr lang="zh-CN" altLang="en-US" sz="1200" dirty="0">
                <a:solidFill>
                  <a:schemeClr val="tx1"/>
                </a:solidFill>
                <a:latin typeface="+mn-lt"/>
                <a:ea typeface="微软雅黑" panose="020B0503020204020204" pitchFamily="34" charset="-122"/>
              </a:rPr>
              <a:t>模型。</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Martin(1977)</a:t>
            </a:r>
            <a:r>
              <a:rPr lang="zh-CN" altLang="en-US" sz="1200" dirty="0">
                <a:solidFill>
                  <a:schemeClr val="tx1"/>
                </a:solidFill>
                <a:latin typeface="+mn-lt"/>
                <a:ea typeface="微软雅黑" panose="020B0503020204020204" pitchFamily="34" charset="-122"/>
              </a:rPr>
              <a:t>最早应用</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模型进行财务指标建模，随后</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模型逐渐成为了建模的主流选择。</a:t>
            </a:r>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随着研究的不断进展，</a:t>
            </a:r>
            <a:r>
              <a:rPr lang="en-US" altLang="zh-CN" sz="1200" dirty="0">
                <a:solidFill>
                  <a:schemeClr val="tx1"/>
                </a:solidFill>
                <a:latin typeface="+mn-lt"/>
                <a:ea typeface="微软雅黑" panose="020B0503020204020204" pitchFamily="34" charset="-122"/>
              </a:rPr>
              <a:t>Cox</a:t>
            </a:r>
            <a:r>
              <a:rPr lang="zh-CN" altLang="en-US" sz="1200" dirty="0">
                <a:solidFill>
                  <a:schemeClr val="tx1"/>
                </a:solidFill>
                <a:latin typeface="+mn-lt"/>
                <a:ea typeface="微软雅黑" panose="020B0503020204020204" pitchFamily="34" charset="-122"/>
              </a:rPr>
              <a:t>模型，机器学习及人工神经网络模型也不断被引入研究。</a:t>
            </a:r>
            <a:endParaRPr lang="en-US" altLang="zh-CN" sz="1200" dirty="0">
              <a:solidFill>
                <a:schemeClr val="tx1"/>
              </a:solidFill>
              <a:latin typeface="+mn-lt"/>
              <a:ea typeface="微软雅黑" panose="020B0503020204020204" pitchFamily="34" charset="-122"/>
            </a:endParaRPr>
          </a:p>
        </p:txBody>
      </p:sp>
      <p:sp>
        <p:nvSpPr>
          <p:cNvPr id="56" name="矩形 55">
            <a:extLst>
              <a:ext uri="{FF2B5EF4-FFF2-40B4-BE49-F238E27FC236}">
                <a16:creationId xmlns:a16="http://schemas.microsoft.com/office/drawing/2014/main" id="{0E3C0A33-487F-4841-96C6-5B92136F5921}"/>
              </a:ext>
            </a:extLst>
          </p:cNvPr>
          <p:cNvSpPr/>
          <p:nvPr/>
        </p:nvSpPr>
        <p:spPr>
          <a:xfrm>
            <a:off x="5843832" y="1245493"/>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国外文献</a:t>
            </a:r>
          </a:p>
        </p:txBody>
      </p:sp>
      <p:cxnSp>
        <p:nvCxnSpPr>
          <p:cNvPr id="60" name="直接连接符 59">
            <a:extLst>
              <a:ext uri="{FF2B5EF4-FFF2-40B4-BE49-F238E27FC236}">
                <a16:creationId xmlns:a16="http://schemas.microsoft.com/office/drawing/2014/main" id="{CB044723-8449-4643-9DB6-63C709848A67}"/>
              </a:ext>
            </a:extLst>
          </p:cNvPr>
          <p:cNvCxnSpPr/>
          <p:nvPr/>
        </p:nvCxnSpPr>
        <p:spPr>
          <a:xfrm>
            <a:off x="5940849" y="1625050"/>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A535D548-4573-4BEA-8ADC-3EFE34A9C7A2}"/>
              </a:ext>
            </a:extLst>
          </p:cNvPr>
          <p:cNvSpPr/>
          <p:nvPr/>
        </p:nvSpPr>
        <p:spPr>
          <a:xfrm>
            <a:off x="5843832" y="2862836"/>
            <a:ext cx="2292750" cy="369332"/>
          </a:xfrm>
          <a:prstGeom prst="rect">
            <a:avLst/>
          </a:prstGeom>
          <a:noFill/>
        </p:spPr>
        <p:txBody>
          <a:bodyPr vert="horz" wrap="square" rtlCol="0">
            <a:spAutoFit/>
          </a:bodyPr>
          <a:lstStyle/>
          <a:p>
            <a:r>
              <a:rPr lang="zh-CN" altLang="en-US"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国内文献</a:t>
            </a:r>
          </a:p>
        </p:txBody>
      </p:sp>
      <p:cxnSp>
        <p:nvCxnSpPr>
          <p:cNvPr id="103" name="直接连接符 102">
            <a:extLst>
              <a:ext uri="{FF2B5EF4-FFF2-40B4-BE49-F238E27FC236}">
                <a16:creationId xmlns:a16="http://schemas.microsoft.com/office/drawing/2014/main" id="{E118FABC-5444-42C1-9BB2-52618CADBB9A}"/>
              </a:ext>
            </a:extLst>
          </p:cNvPr>
          <p:cNvCxnSpPr/>
          <p:nvPr/>
        </p:nvCxnSpPr>
        <p:spPr>
          <a:xfrm>
            <a:off x="5940849" y="3242393"/>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48691B2-C89E-4C89-B3A2-E0CC03503B48}"/>
              </a:ext>
            </a:extLst>
          </p:cNvPr>
          <p:cNvSpPr/>
          <p:nvPr/>
        </p:nvSpPr>
        <p:spPr>
          <a:xfrm>
            <a:off x="3551368" y="2914680"/>
            <a:ext cx="1637676" cy="461665"/>
          </a:xfrm>
          <a:prstGeom prst="rect">
            <a:avLst/>
          </a:prstGeom>
        </p:spPr>
        <p:txBody>
          <a:bodyPr wrap="square">
            <a:spAutoFit/>
          </a:bodyPr>
          <a:lstStyle/>
          <a:p>
            <a:pPr algn="r"/>
            <a:r>
              <a:rPr lang="zh-CN" altLang="en-US" sz="2400" dirty="0">
                <a:solidFill>
                  <a:schemeClr val="tx1">
                    <a:lumMod val="65000"/>
                    <a:lumOff val="35000"/>
                  </a:schemeClr>
                </a:solidFill>
                <a:latin typeface="微软雅黑" panose="020B0503020204020204" pitchFamily="34" charset="-122"/>
              </a:rPr>
              <a:t>文献综述</a:t>
            </a:r>
          </a:p>
        </p:txBody>
      </p:sp>
      <p:cxnSp>
        <p:nvCxnSpPr>
          <p:cNvPr id="108" name="直接连接符 107">
            <a:extLst>
              <a:ext uri="{FF2B5EF4-FFF2-40B4-BE49-F238E27FC236}">
                <a16:creationId xmlns:a16="http://schemas.microsoft.com/office/drawing/2014/main" id="{F2A5949E-F18E-4B35-9F2B-2CBD23D7626A}"/>
              </a:ext>
            </a:extLst>
          </p:cNvPr>
          <p:cNvCxnSpPr/>
          <p:nvPr/>
        </p:nvCxnSpPr>
        <p:spPr>
          <a:xfrm>
            <a:off x="4685964" y="3566750"/>
            <a:ext cx="370484" cy="0"/>
          </a:xfrm>
          <a:prstGeom prst="line">
            <a:avLst/>
          </a:prstGeom>
          <a:ln w="28575">
            <a:solidFill>
              <a:srgbClr val="2680B5"/>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5813D3C-9513-40BE-AFA0-0FFC631E2068}"/>
              </a:ext>
            </a:extLst>
          </p:cNvPr>
          <p:cNvSpPr/>
          <p:nvPr/>
        </p:nvSpPr>
        <p:spPr>
          <a:xfrm>
            <a:off x="3825240" y="4522777"/>
            <a:ext cx="1358276" cy="553998"/>
          </a:xfrm>
          <a:prstGeom prst="rect">
            <a:avLst/>
          </a:prstGeom>
        </p:spPr>
        <p:txBody>
          <a:bodyPr wrap="square">
            <a:spAutoFit/>
          </a:bodyPr>
          <a:lstStyle/>
          <a:p>
            <a:pPr algn="r"/>
            <a:r>
              <a:rPr lang="zh-CN" altLang="en-US" sz="1000" dirty="0">
                <a:solidFill>
                  <a:schemeClr val="bg1">
                    <a:lumMod val="65000"/>
                  </a:schemeClr>
                </a:solidFill>
              </a:rPr>
              <a:t>THE BACKGROUND AND SIGNIFICANCE OF THE TOPIC</a:t>
            </a:r>
          </a:p>
        </p:txBody>
      </p:sp>
      <p:sp>
        <p:nvSpPr>
          <p:cNvPr id="100" name="文本框 99">
            <a:extLst>
              <a:ext uri="{FF2B5EF4-FFF2-40B4-BE49-F238E27FC236}">
                <a16:creationId xmlns:a16="http://schemas.microsoft.com/office/drawing/2014/main" id="{4ABB2B05-57F6-4204-B98E-9286AA15F86F}"/>
              </a:ext>
            </a:extLst>
          </p:cNvPr>
          <p:cNvSpPr txBox="1"/>
          <p:nvPr/>
        </p:nvSpPr>
        <p:spPr>
          <a:xfrm>
            <a:off x="5843832" y="3297305"/>
            <a:ext cx="5058078" cy="2492990"/>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国内学者对于公司财务风险的研究也要晚于国外学者，但研究进展较快。王平真（</a:t>
            </a:r>
            <a:r>
              <a:rPr lang="en-US" altLang="zh-CN" sz="1200" dirty="0">
                <a:solidFill>
                  <a:schemeClr val="tx1"/>
                </a:solidFill>
                <a:latin typeface="+mn-lt"/>
                <a:ea typeface="微软雅黑" panose="020B0503020204020204" pitchFamily="34" charset="-122"/>
              </a:rPr>
              <a:t>1996</a:t>
            </a:r>
            <a:r>
              <a:rPr lang="zh-CN" altLang="en-US" sz="1200" dirty="0">
                <a:solidFill>
                  <a:schemeClr val="tx1"/>
                </a:solidFill>
                <a:latin typeface="+mn-lt"/>
                <a:ea typeface="微软雅黑" panose="020B0503020204020204" pitchFamily="34" charset="-122"/>
              </a:rPr>
              <a:t>）最早利用</a:t>
            </a:r>
            <a:r>
              <a:rPr lang="en-US" altLang="zh-CN" sz="1200" dirty="0">
                <a:solidFill>
                  <a:schemeClr val="tx1"/>
                </a:solidFill>
                <a:latin typeface="+mn-lt"/>
                <a:ea typeface="微软雅黑" panose="020B0503020204020204" pitchFamily="34" charset="-122"/>
              </a:rPr>
              <a:t>Z-Score</a:t>
            </a:r>
            <a:r>
              <a:rPr lang="zh-CN" altLang="en-US" sz="1200" dirty="0">
                <a:solidFill>
                  <a:schemeClr val="tx1"/>
                </a:solidFill>
                <a:latin typeface="+mn-lt"/>
                <a:ea typeface="微软雅黑" panose="020B0503020204020204" pitchFamily="34" charset="-122"/>
              </a:rPr>
              <a:t>模型对我国的企业进行了评估，陈治鸿（</a:t>
            </a:r>
            <a:r>
              <a:rPr lang="en-US" altLang="zh-CN" sz="1200" dirty="0">
                <a:solidFill>
                  <a:schemeClr val="tx1"/>
                </a:solidFill>
                <a:latin typeface="+mn-lt"/>
                <a:ea typeface="微软雅黑" panose="020B0503020204020204" pitchFamily="34" charset="-122"/>
              </a:rPr>
              <a:t>2000)</a:t>
            </a:r>
            <a:r>
              <a:rPr lang="zh-CN" altLang="en-US" sz="1200" dirty="0">
                <a:solidFill>
                  <a:schemeClr val="tx1"/>
                </a:solidFill>
                <a:latin typeface="+mn-lt"/>
                <a:ea typeface="微软雅黑" panose="020B0503020204020204" pitchFamily="34" charset="-122"/>
              </a:rPr>
              <a:t>最早应用</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模型分析我国公司财务危机。</a:t>
            </a:r>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卢贤义（</a:t>
            </a:r>
            <a:r>
              <a:rPr lang="en-US" altLang="zh-CN" sz="1200" dirty="0">
                <a:solidFill>
                  <a:schemeClr val="tx1"/>
                </a:solidFill>
                <a:latin typeface="+mn-lt"/>
                <a:ea typeface="微软雅黑" panose="020B0503020204020204" pitchFamily="34" charset="-122"/>
              </a:rPr>
              <a:t>2001</a:t>
            </a:r>
            <a:r>
              <a:rPr lang="zh-CN" altLang="en-US" sz="1200" dirty="0">
                <a:solidFill>
                  <a:schemeClr val="tx1"/>
                </a:solidFill>
                <a:latin typeface="+mn-lt"/>
                <a:ea typeface="微软雅黑" panose="020B0503020204020204" pitchFamily="34" charset="-122"/>
              </a:rPr>
              <a:t>）的研究对几种不同的模型进行了全面的比较分析，在这一领域的研究中具有重要的地位，被诸多学者引做参考。</a:t>
            </a:r>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张爱民</a:t>
            </a:r>
            <a:r>
              <a:rPr lang="en-US" altLang="zh-CN" sz="1200" dirty="0">
                <a:solidFill>
                  <a:schemeClr val="tx1"/>
                </a:solidFill>
                <a:latin typeface="+mn-lt"/>
                <a:ea typeface="微软雅黑" panose="020B0503020204020204" pitchFamily="34" charset="-122"/>
              </a:rPr>
              <a:t>(2001)</a:t>
            </a:r>
            <a:r>
              <a:rPr lang="zh-CN" altLang="en-US" sz="1200" dirty="0">
                <a:solidFill>
                  <a:schemeClr val="tx1"/>
                </a:solidFill>
                <a:latin typeface="+mn-lt"/>
                <a:ea typeface="微软雅黑" panose="020B0503020204020204" pitchFamily="34" charset="-122"/>
              </a:rPr>
              <a:t>运用主成分分析法，对财务风险预测模型中的变量进行了主成分分析及新变量提取，认为对模型运用主成分分析法可以显著减小模型的预测失误概率。</a:t>
            </a:r>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王克敏、姬美光（</a:t>
            </a:r>
            <a:r>
              <a:rPr lang="en-US" altLang="zh-CN" sz="1200" dirty="0">
                <a:solidFill>
                  <a:schemeClr val="tx1"/>
                </a:solidFill>
                <a:latin typeface="+mn-lt"/>
                <a:ea typeface="微软雅黑" panose="020B0503020204020204" pitchFamily="34" charset="-122"/>
              </a:rPr>
              <a:t>2006</a:t>
            </a:r>
            <a:r>
              <a:rPr lang="zh-CN" altLang="en-US" sz="1200" dirty="0">
                <a:solidFill>
                  <a:schemeClr val="tx1"/>
                </a:solidFill>
                <a:latin typeface="+mn-lt"/>
                <a:ea typeface="微软雅黑" panose="020B0503020204020204" pitchFamily="34" charset="-122"/>
              </a:rPr>
              <a:t>）首先将非财务指标引入到财务风险建模当中。加入非财务变量后，企业财务风险预警模型的回归效果和预测准确度可以发现明显上升。</a:t>
            </a:r>
            <a:endParaRPr lang="en-US" altLang="zh-CN" sz="1200" dirty="0">
              <a:solidFill>
                <a:schemeClr val="tx1"/>
              </a:solidFill>
              <a:latin typeface="+mn-lt"/>
              <a:ea typeface="微软雅黑" panose="020B0503020204020204" pitchFamily="34" charset="-122"/>
            </a:endParaRPr>
          </a:p>
          <a:p>
            <a:pPr algn="just"/>
            <a:r>
              <a:rPr lang="zh-CN" altLang="en-US" sz="1200" dirty="0">
                <a:solidFill>
                  <a:schemeClr val="tx1"/>
                </a:solidFill>
                <a:latin typeface="+mn-lt"/>
                <a:ea typeface="微软雅黑" panose="020B0503020204020204" pitchFamily="34" charset="-122"/>
              </a:rPr>
              <a:t>学者也试图探索多种模型在预测方面的应用，宋新平（</a:t>
            </a:r>
            <a:r>
              <a:rPr lang="en-US" altLang="zh-CN" sz="1200" dirty="0">
                <a:solidFill>
                  <a:schemeClr val="tx1"/>
                </a:solidFill>
                <a:latin typeface="+mn-lt"/>
                <a:ea typeface="微软雅黑" panose="020B0503020204020204" pitchFamily="34" charset="-122"/>
              </a:rPr>
              <a:t>2009</a:t>
            </a:r>
            <a:r>
              <a:rPr lang="zh-CN" altLang="en-US" sz="1200" dirty="0">
                <a:solidFill>
                  <a:schemeClr val="tx1"/>
                </a:solidFill>
                <a:latin typeface="+mn-lt"/>
                <a:ea typeface="微软雅黑" panose="020B0503020204020204" pitchFamily="34" charset="-122"/>
              </a:rPr>
              <a:t>），王凤洲（</a:t>
            </a:r>
            <a:r>
              <a:rPr lang="en-US" altLang="zh-CN" sz="1200" dirty="0">
                <a:solidFill>
                  <a:schemeClr val="tx1"/>
                </a:solidFill>
                <a:latin typeface="+mn-lt"/>
                <a:ea typeface="微软雅黑" panose="020B0503020204020204" pitchFamily="34" charset="-122"/>
              </a:rPr>
              <a:t>2013</a:t>
            </a:r>
            <a:r>
              <a:rPr lang="zh-CN" altLang="en-US" sz="1200" dirty="0">
                <a:solidFill>
                  <a:schemeClr val="tx1"/>
                </a:solidFill>
                <a:latin typeface="+mn-lt"/>
                <a:ea typeface="微软雅黑" panose="020B0503020204020204" pitchFamily="34" charset="-122"/>
              </a:rPr>
              <a:t>），王智（</a:t>
            </a:r>
            <a:r>
              <a:rPr lang="en-US" altLang="zh-CN" sz="1200" dirty="0">
                <a:solidFill>
                  <a:schemeClr val="tx1"/>
                </a:solidFill>
                <a:latin typeface="+mn-lt"/>
                <a:ea typeface="微软雅黑" panose="020B0503020204020204" pitchFamily="34" charset="-122"/>
              </a:rPr>
              <a:t>2017</a:t>
            </a:r>
            <a:r>
              <a:rPr lang="zh-CN" altLang="en-US" sz="1200" dirty="0">
                <a:solidFill>
                  <a:schemeClr val="tx1"/>
                </a:solidFill>
                <a:latin typeface="+mn-lt"/>
                <a:ea typeface="微软雅黑" panose="020B0503020204020204" pitchFamily="34" charset="-122"/>
              </a:rPr>
              <a:t>）都做出了人工智能方面比较有代表性的研究。</a:t>
            </a:r>
            <a:endParaRPr lang="en-US" altLang="zh-CN" sz="1200" dirty="0">
              <a:solidFill>
                <a:schemeClr val="tx1"/>
              </a:solidFill>
              <a:latin typeface="+mn-lt"/>
              <a:ea typeface="微软雅黑" panose="020B0503020204020204" pitchFamily="34" charset="-122"/>
            </a:endParaRPr>
          </a:p>
        </p:txBody>
      </p:sp>
    </p:spTree>
    <p:extLst>
      <p:ext uri="{BB962C8B-B14F-4D97-AF65-F5344CB8AC3E}">
        <p14:creationId xmlns:p14="http://schemas.microsoft.com/office/powerpoint/2010/main" val="255397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图片包含 室内, 笔记本电脑, 餐桌, 计算机&#10;&#10;描述已自动生成">
            <a:extLst>
              <a:ext uri="{FF2B5EF4-FFF2-40B4-BE49-F238E27FC236}">
                <a16:creationId xmlns:a16="http://schemas.microsoft.com/office/drawing/2014/main" id="{E3A810F0-7862-4863-AC5B-B5B6392EE20A}"/>
              </a:ext>
            </a:extLst>
          </p:cNvPr>
          <p:cNvPicPr>
            <a:picLocks noChangeAspect="1"/>
          </p:cNvPicPr>
          <p:nvPr/>
        </p:nvPicPr>
        <p:blipFill>
          <a:blip r:embed="rId3" cstate="print">
            <a:extLst>
              <a:ext uri="{28A0092B-C50C-407E-A947-70E740481C1C}">
                <a14:useLocalDpi xmlns:a14="http://schemas.microsoft.com/office/drawing/2010/main" val="0"/>
              </a:ext>
            </a:extLst>
          </a:blip>
          <a:srcRect l="26730" t="2099" r="34809" b="1287"/>
          <a:stretch>
            <a:fillRect/>
          </a:stretch>
        </p:blipFill>
        <p:spPr>
          <a:xfrm>
            <a:off x="1050945" y="1689100"/>
            <a:ext cx="2441555" cy="4089400"/>
          </a:xfrm>
          <a:custGeom>
            <a:avLst/>
            <a:gdLst>
              <a:gd name="connsiteX0" fmla="*/ 0 w 2441555"/>
              <a:gd name="connsiteY0" fmla="*/ 0 h 4089400"/>
              <a:gd name="connsiteX1" fmla="*/ 2441555 w 2441555"/>
              <a:gd name="connsiteY1" fmla="*/ 0 h 4089400"/>
              <a:gd name="connsiteX2" fmla="*/ 2441555 w 2441555"/>
              <a:gd name="connsiteY2" fmla="*/ 4089400 h 4089400"/>
              <a:gd name="connsiteX3" fmla="*/ 0 w 2441555"/>
              <a:gd name="connsiteY3" fmla="*/ 4089400 h 4089400"/>
            </a:gdLst>
            <a:ahLst/>
            <a:cxnLst>
              <a:cxn ang="0">
                <a:pos x="connsiteX0" y="connsiteY0"/>
              </a:cxn>
              <a:cxn ang="0">
                <a:pos x="connsiteX1" y="connsiteY1"/>
              </a:cxn>
              <a:cxn ang="0">
                <a:pos x="connsiteX2" y="connsiteY2"/>
              </a:cxn>
              <a:cxn ang="0">
                <a:pos x="connsiteX3" y="connsiteY3"/>
              </a:cxn>
            </a:cxnLst>
            <a:rect l="l" t="t" r="r" b="b"/>
            <a:pathLst>
              <a:path w="2441555" h="4089400">
                <a:moveTo>
                  <a:pt x="0" y="0"/>
                </a:moveTo>
                <a:lnTo>
                  <a:pt x="2441555" y="0"/>
                </a:lnTo>
                <a:lnTo>
                  <a:pt x="2441555" y="4089400"/>
                </a:lnTo>
                <a:lnTo>
                  <a:pt x="0" y="4089400"/>
                </a:lnTo>
                <a:close/>
              </a:path>
            </a:pathLst>
          </a:custGeom>
          <a:ln>
            <a:solidFill>
              <a:schemeClr val="bg1">
                <a:lumMod val="85000"/>
              </a:schemeClr>
            </a:solidFill>
          </a:ln>
        </p:spPr>
      </p:pic>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2552700" cy="550508"/>
            <a:chOff x="3227100" y="2769628"/>
            <a:chExt cx="1950797"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1950797"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引言及文献综述</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zh-CN" altLang="en-US" sz="800" dirty="0">
                  <a:solidFill>
                    <a:schemeClr val="bg1">
                      <a:lumMod val="65000"/>
                    </a:schemeClr>
                  </a:solidFill>
                  <a:ea typeface="微软雅黑" panose="020B0503020204020204" pitchFamily="34" charset="-122"/>
                </a:rPr>
                <a:t>The background and significance of the topic</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01</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7" name="矩形 6">
            <a:extLst>
              <a:ext uri="{FF2B5EF4-FFF2-40B4-BE49-F238E27FC236}">
                <a16:creationId xmlns:a16="http://schemas.microsoft.com/office/drawing/2014/main" id="{1996A237-295F-454A-A67C-29D58487AC97}"/>
              </a:ext>
            </a:extLst>
          </p:cNvPr>
          <p:cNvSpPr/>
          <p:nvPr/>
        </p:nvSpPr>
        <p:spPr>
          <a:xfrm>
            <a:off x="2423318" y="2082800"/>
            <a:ext cx="2859882" cy="3282950"/>
          </a:xfrm>
          <a:prstGeom prst="rect">
            <a:avLst/>
          </a:prstGeom>
          <a:noFill/>
          <a:ln w="38100">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25742D6-B910-42D3-89C4-879EAF2ABACA}"/>
              </a:ext>
            </a:extLst>
          </p:cNvPr>
          <p:cNvSpPr txBox="1"/>
          <p:nvPr/>
        </p:nvSpPr>
        <p:spPr>
          <a:xfrm>
            <a:off x="5843831" y="1385617"/>
            <a:ext cx="5837387" cy="1200329"/>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综上所述，本文借鉴较为前沿的研究，主要考虑以下几个方面进行研究设计：</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应用倾向得分匹配方法处理原始样本，剔除行业与市值所造成的样本偏差，使模型更加有效；</a:t>
            </a:r>
          </a:p>
          <a:p>
            <a:pPr algn="just"/>
            <a:r>
              <a:rPr lang="en-US" altLang="zh-CN" sz="1200" dirty="0">
                <a:solidFill>
                  <a:schemeClr val="tx1"/>
                </a:solidFill>
                <a:latin typeface="+mn-lt"/>
                <a:ea typeface="微软雅黑" panose="020B0503020204020204" pitchFamily="34" charset="-122"/>
              </a:rPr>
              <a:t>(2)</a:t>
            </a:r>
            <a:r>
              <a:rPr lang="zh-CN" altLang="en-US" sz="1200" dirty="0">
                <a:solidFill>
                  <a:schemeClr val="tx1"/>
                </a:solidFill>
                <a:latin typeface="+mn-lt"/>
                <a:ea typeface="微软雅黑" panose="020B0503020204020204" pitchFamily="34" charset="-122"/>
              </a:rPr>
              <a:t>选择</a:t>
            </a:r>
            <a:r>
              <a:rPr lang="en-US" altLang="zh-CN" sz="1200" dirty="0">
                <a:solidFill>
                  <a:schemeClr val="tx1"/>
                </a:solidFill>
                <a:latin typeface="+mn-lt"/>
                <a:ea typeface="微软雅黑" panose="020B0503020204020204" pitchFamily="34" charset="-122"/>
              </a:rPr>
              <a:t>t-1</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t-2</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t-3</a:t>
            </a:r>
            <a:r>
              <a:rPr lang="zh-CN" altLang="en-US" sz="1200" dirty="0">
                <a:solidFill>
                  <a:schemeClr val="tx1"/>
                </a:solidFill>
                <a:latin typeface="+mn-lt"/>
                <a:ea typeface="微软雅黑" panose="020B0503020204020204" pitchFamily="34" charset="-122"/>
              </a:rPr>
              <a:t>年的样本分别进行建模，以更好地考察指标对风险的预测的前瞻性；</a:t>
            </a:r>
          </a:p>
          <a:p>
            <a:pPr algn="just"/>
            <a:r>
              <a:rPr lang="en-US" altLang="zh-CN" sz="1200" dirty="0">
                <a:solidFill>
                  <a:schemeClr val="tx1"/>
                </a:solidFill>
                <a:latin typeface="+mn-lt"/>
                <a:ea typeface="微软雅黑" panose="020B0503020204020204" pitchFamily="34" charset="-122"/>
              </a:rPr>
              <a:t>(3)</a:t>
            </a:r>
            <a:r>
              <a:rPr lang="zh-CN" altLang="en-US" sz="1200" dirty="0">
                <a:solidFill>
                  <a:schemeClr val="tx1"/>
                </a:solidFill>
                <a:latin typeface="+mn-lt"/>
                <a:ea typeface="微软雅黑" panose="020B0503020204020204" pitchFamily="34" charset="-122"/>
              </a:rPr>
              <a:t>加入非财务指标，丰富了模型的内涵，使得模型的预测更加精确。</a:t>
            </a:r>
          </a:p>
        </p:txBody>
      </p:sp>
      <p:sp>
        <p:nvSpPr>
          <p:cNvPr id="56" name="矩形 55">
            <a:extLst>
              <a:ext uri="{FF2B5EF4-FFF2-40B4-BE49-F238E27FC236}">
                <a16:creationId xmlns:a16="http://schemas.microsoft.com/office/drawing/2014/main" id="{0E3C0A33-487F-4841-96C6-5B92136F5921}"/>
              </a:ext>
            </a:extLst>
          </p:cNvPr>
          <p:cNvSpPr/>
          <p:nvPr/>
        </p:nvSpPr>
        <p:spPr>
          <a:xfrm>
            <a:off x="5843832" y="957165"/>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本文研究创新点</a:t>
            </a:r>
          </a:p>
        </p:txBody>
      </p:sp>
      <p:cxnSp>
        <p:nvCxnSpPr>
          <p:cNvPr id="60" name="直接连接符 59">
            <a:extLst>
              <a:ext uri="{FF2B5EF4-FFF2-40B4-BE49-F238E27FC236}">
                <a16:creationId xmlns:a16="http://schemas.microsoft.com/office/drawing/2014/main" id="{CB044723-8449-4643-9DB6-63C709848A67}"/>
              </a:ext>
            </a:extLst>
          </p:cNvPr>
          <p:cNvCxnSpPr/>
          <p:nvPr/>
        </p:nvCxnSpPr>
        <p:spPr>
          <a:xfrm>
            <a:off x="5940849" y="1336722"/>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A535D548-4573-4BEA-8ADC-3EFE34A9C7A2}"/>
              </a:ext>
            </a:extLst>
          </p:cNvPr>
          <p:cNvSpPr/>
          <p:nvPr/>
        </p:nvSpPr>
        <p:spPr>
          <a:xfrm>
            <a:off x="5843832" y="2574508"/>
            <a:ext cx="2292750" cy="369332"/>
          </a:xfrm>
          <a:prstGeom prst="rect">
            <a:avLst/>
          </a:prstGeom>
          <a:noFill/>
        </p:spPr>
        <p:txBody>
          <a:bodyPr vert="horz" wrap="square" rtlCol="0">
            <a:spAutoFit/>
          </a:bodyPr>
          <a:lstStyle/>
          <a:p>
            <a:r>
              <a:rPr lang="zh-CN" altLang="en-US"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研究内容流程</a:t>
            </a:r>
          </a:p>
        </p:txBody>
      </p:sp>
      <p:cxnSp>
        <p:nvCxnSpPr>
          <p:cNvPr id="103" name="直接连接符 102">
            <a:extLst>
              <a:ext uri="{FF2B5EF4-FFF2-40B4-BE49-F238E27FC236}">
                <a16:creationId xmlns:a16="http://schemas.microsoft.com/office/drawing/2014/main" id="{E118FABC-5444-42C1-9BB2-52618CADBB9A}"/>
              </a:ext>
            </a:extLst>
          </p:cNvPr>
          <p:cNvCxnSpPr/>
          <p:nvPr/>
        </p:nvCxnSpPr>
        <p:spPr>
          <a:xfrm>
            <a:off x="5940849" y="2954065"/>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48691B2-C89E-4C89-B3A2-E0CC03503B48}"/>
              </a:ext>
            </a:extLst>
          </p:cNvPr>
          <p:cNvSpPr/>
          <p:nvPr/>
        </p:nvSpPr>
        <p:spPr>
          <a:xfrm>
            <a:off x="3261576" y="2914680"/>
            <a:ext cx="1927468" cy="830997"/>
          </a:xfrm>
          <a:prstGeom prst="rect">
            <a:avLst/>
          </a:prstGeom>
        </p:spPr>
        <p:txBody>
          <a:bodyPr wrap="square">
            <a:spAutoFit/>
          </a:bodyPr>
          <a:lstStyle/>
          <a:p>
            <a:pPr algn="r"/>
            <a:r>
              <a:rPr lang="zh-CN" altLang="en-US" sz="2400" dirty="0">
                <a:solidFill>
                  <a:schemeClr val="tx1">
                    <a:lumMod val="65000"/>
                    <a:lumOff val="35000"/>
                  </a:schemeClr>
                </a:solidFill>
                <a:latin typeface="微软雅黑" panose="020B0503020204020204" pitchFamily="34" charset="-122"/>
              </a:rPr>
              <a:t>研究创新点及内容</a:t>
            </a:r>
          </a:p>
        </p:txBody>
      </p:sp>
      <p:cxnSp>
        <p:nvCxnSpPr>
          <p:cNvPr id="108" name="直接连接符 107">
            <a:extLst>
              <a:ext uri="{FF2B5EF4-FFF2-40B4-BE49-F238E27FC236}">
                <a16:creationId xmlns:a16="http://schemas.microsoft.com/office/drawing/2014/main" id="{F2A5949E-F18E-4B35-9F2B-2CBD23D7626A}"/>
              </a:ext>
            </a:extLst>
          </p:cNvPr>
          <p:cNvCxnSpPr/>
          <p:nvPr/>
        </p:nvCxnSpPr>
        <p:spPr>
          <a:xfrm>
            <a:off x="4685964" y="3761822"/>
            <a:ext cx="370484" cy="0"/>
          </a:xfrm>
          <a:prstGeom prst="line">
            <a:avLst/>
          </a:prstGeom>
          <a:ln w="28575">
            <a:solidFill>
              <a:srgbClr val="2680B5"/>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5813D3C-9513-40BE-AFA0-0FFC631E2068}"/>
              </a:ext>
            </a:extLst>
          </p:cNvPr>
          <p:cNvSpPr/>
          <p:nvPr/>
        </p:nvSpPr>
        <p:spPr>
          <a:xfrm>
            <a:off x="3825240" y="4522777"/>
            <a:ext cx="1358276" cy="553998"/>
          </a:xfrm>
          <a:prstGeom prst="rect">
            <a:avLst/>
          </a:prstGeom>
        </p:spPr>
        <p:txBody>
          <a:bodyPr wrap="square">
            <a:spAutoFit/>
          </a:bodyPr>
          <a:lstStyle/>
          <a:p>
            <a:pPr algn="r"/>
            <a:r>
              <a:rPr lang="zh-CN" altLang="en-US" sz="1000" dirty="0">
                <a:solidFill>
                  <a:schemeClr val="bg1">
                    <a:lumMod val="65000"/>
                  </a:schemeClr>
                </a:solidFill>
              </a:rPr>
              <a:t>THE BACKGROUND AND SIGNIFICANCE OF THE TOPIC</a:t>
            </a:r>
          </a:p>
        </p:txBody>
      </p:sp>
      <p:sp>
        <p:nvSpPr>
          <p:cNvPr id="100" name="文本框 99">
            <a:extLst>
              <a:ext uri="{FF2B5EF4-FFF2-40B4-BE49-F238E27FC236}">
                <a16:creationId xmlns:a16="http://schemas.microsoft.com/office/drawing/2014/main" id="{4ABB2B05-57F6-4204-B98E-9286AA15F86F}"/>
              </a:ext>
            </a:extLst>
          </p:cNvPr>
          <p:cNvSpPr txBox="1"/>
          <p:nvPr/>
        </p:nvSpPr>
        <p:spPr>
          <a:xfrm>
            <a:off x="5843832" y="3008977"/>
            <a:ext cx="5058078" cy="3231654"/>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第一章：引言。这一章介绍本文的研究背景、研究意义，研究的具体对象及内容，研究所使用的主要方法及本文研究可能的创新点； </a:t>
            </a:r>
          </a:p>
          <a:p>
            <a:pPr algn="just"/>
            <a:r>
              <a:rPr lang="zh-CN" altLang="en-US" sz="1200" dirty="0">
                <a:solidFill>
                  <a:schemeClr val="tx1"/>
                </a:solidFill>
                <a:latin typeface="+mn-lt"/>
                <a:ea typeface="微软雅黑" panose="020B0503020204020204" pitchFamily="34" charset="-122"/>
              </a:rPr>
              <a:t>第二章：文献综述。这一章具体概况了国外学者对于财务风险预测的研究现状，及国内学者对于财务风险预测的相关研究，并在对研究的概况中提取出可以借鉴的研究经验；</a:t>
            </a:r>
          </a:p>
          <a:p>
            <a:pPr algn="just"/>
            <a:r>
              <a:rPr lang="zh-CN" altLang="en-US" sz="1200" dirty="0">
                <a:solidFill>
                  <a:schemeClr val="tx1"/>
                </a:solidFill>
                <a:latin typeface="+mn-lt"/>
                <a:ea typeface="微软雅黑" panose="020B0503020204020204" pitchFamily="34" charset="-122"/>
              </a:rPr>
              <a:t>第三章：理论基础及研究设计。这一章具体引入了公司财务研究领域对公司财务风险的相关研究理论，并以此作为实证统计模型的研究依据。其次介绍了文章主要使用的</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统计模型，倾向得分匹配方法的基本概念及简介；</a:t>
            </a:r>
          </a:p>
          <a:p>
            <a:pPr algn="just"/>
            <a:r>
              <a:rPr lang="zh-CN" altLang="en-US" sz="1200" dirty="0">
                <a:solidFill>
                  <a:schemeClr val="tx1"/>
                </a:solidFill>
                <a:latin typeface="+mn-lt"/>
                <a:ea typeface="微软雅黑" panose="020B0503020204020204" pitchFamily="34" charset="-122"/>
              </a:rPr>
              <a:t>第四章：实证分析。这一章集中进行了统计模型的建模与分析。研究首先选择及划分样本，选择变量，对样本进行显著性及相关性检验，因子分析，建模回归及回归模型分析。在考察了</a:t>
            </a:r>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样本随机匹配模型的预测准确度后，建立</a:t>
            </a:r>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a:t>
            </a:r>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倾向得分样本匹配模型，检验其是否对于模型的有效性有显著的提升效果；</a:t>
            </a:r>
          </a:p>
          <a:p>
            <a:pPr algn="just"/>
            <a:r>
              <a:rPr lang="zh-CN" altLang="en-US" sz="1200" dirty="0">
                <a:solidFill>
                  <a:schemeClr val="tx1"/>
                </a:solidFill>
                <a:latin typeface="+mn-lt"/>
                <a:ea typeface="微软雅黑" panose="020B0503020204020204" pitchFamily="34" charset="-122"/>
              </a:rPr>
              <a:t>第五章：研究总结及展望。这章对于实证研究的模型做了经济学上及公司财务上的解释，总结了实证模型的研究结果，并对研究不足进行了评价与展望。</a:t>
            </a:r>
          </a:p>
        </p:txBody>
      </p:sp>
    </p:spTree>
    <p:extLst>
      <p:ext uri="{BB962C8B-B14F-4D97-AF65-F5344CB8AC3E}">
        <p14:creationId xmlns:p14="http://schemas.microsoft.com/office/powerpoint/2010/main" val="290676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a:extLst>
              <a:ext uri="{FF2B5EF4-FFF2-40B4-BE49-F238E27FC236}">
                <a16:creationId xmlns:a16="http://schemas.microsoft.com/office/drawing/2014/main" id="{9E1AA369-9068-4025-9EB6-35C0CEE742AD}"/>
              </a:ext>
            </a:extLst>
          </p:cNvPr>
          <p:cNvSpPr/>
          <p:nvPr/>
        </p:nvSpPr>
        <p:spPr>
          <a:xfrm flipH="1">
            <a:off x="-4578682" y="3526539"/>
            <a:ext cx="11783910" cy="2590800"/>
          </a:xfrm>
          <a:prstGeom prst="parallelogram">
            <a:avLst>
              <a:gd name="adj" fmla="val 61905"/>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D178757-015E-451E-8038-4817AB056FA2}"/>
              </a:ext>
            </a:extLst>
          </p:cNvPr>
          <p:cNvSpPr/>
          <p:nvPr/>
        </p:nvSpPr>
        <p:spPr>
          <a:xfrm flipH="1">
            <a:off x="-4305198" y="4268226"/>
            <a:ext cx="14333599" cy="2590800"/>
          </a:xfrm>
          <a:prstGeom prst="parallelogram">
            <a:avLst>
              <a:gd name="adj" fmla="val 61905"/>
            </a:avLst>
          </a:prstGeom>
          <a:solidFill>
            <a:srgbClr val="2680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DE49BC5-6B84-46EF-88FB-BD67C5AF0F2C}"/>
              </a:ext>
            </a:extLst>
          </p:cNvPr>
          <p:cNvSpPr/>
          <p:nvPr/>
        </p:nvSpPr>
        <p:spPr>
          <a:xfrm flipH="1">
            <a:off x="7300995" y="5538764"/>
            <a:ext cx="14333599" cy="2590800"/>
          </a:xfrm>
          <a:prstGeom prst="parallelogram">
            <a:avLst>
              <a:gd name="adj" fmla="val 61905"/>
            </a:avLst>
          </a:prstGeom>
          <a:solidFill>
            <a:srgbClr val="15487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830CAD12-9E59-4BCC-9D0F-64396261420E}"/>
              </a:ext>
            </a:extLst>
          </p:cNvPr>
          <p:cNvSpPr/>
          <p:nvPr/>
        </p:nvSpPr>
        <p:spPr>
          <a:xfrm flipH="1">
            <a:off x="5649178" y="0"/>
            <a:ext cx="7358901" cy="1330122"/>
          </a:xfrm>
          <a:prstGeom prst="parallelogram">
            <a:avLst>
              <a:gd name="adj" fmla="val 6190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FD900394-EE75-42F1-A102-7D262855CF96}"/>
              </a:ext>
            </a:extLst>
          </p:cNvPr>
          <p:cNvGrpSpPr/>
          <p:nvPr/>
        </p:nvGrpSpPr>
        <p:grpSpPr>
          <a:xfrm>
            <a:off x="779149" y="2224399"/>
            <a:ext cx="4470400" cy="773289"/>
            <a:chOff x="2494338" y="2769628"/>
            <a:chExt cx="3416321" cy="773289"/>
          </a:xfrm>
        </p:grpSpPr>
        <p:sp>
          <p:nvSpPr>
            <p:cNvPr id="56" name="文本框 55">
              <a:extLst>
                <a:ext uri="{FF2B5EF4-FFF2-40B4-BE49-F238E27FC236}">
                  <a16:creationId xmlns:a16="http://schemas.microsoft.com/office/drawing/2014/main" id="{9EB1BBCC-5E2E-4789-A752-AB5BAC041F81}"/>
                </a:ext>
              </a:extLst>
            </p:cNvPr>
            <p:cNvSpPr txBox="1"/>
            <p:nvPr/>
          </p:nvSpPr>
          <p:spPr>
            <a:xfrm>
              <a:off x="2494338" y="2769628"/>
              <a:ext cx="3416321" cy="646331"/>
            </a:xfrm>
            <a:prstGeom prst="rect">
              <a:avLst/>
            </a:prstGeom>
            <a:noFill/>
          </p:spPr>
          <p:txBody>
            <a:bodyPr wrap="square" rtlCol="0">
              <a:spAutoFit/>
            </a:bodyPr>
            <a:lstStyle/>
            <a:p>
              <a:pPr algn="dist"/>
              <a:r>
                <a:rPr lang="zh-CN" altLang="en-US" sz="3600" dirty="0">
                  <a:solidFill>
                    <a:srgbClr val="2680B5"/>
                  </a:solidFill>
                  <a:latin typeface="微软雅黑" panose="020B0503020204020204" pitchFamily="34" charset="-122"/>
                </a:rPr>
                <a:t>理论基础及研究设计</a:t>
              </a:r>
            </a:p>
          </p:txBody>
        </p:sp>
        <p:sp>
          <p:nvSpPr>
            <p:cNvPr id="57" name="矩形 56">
              <a:extLst>
                <a:ext uri="{FF2B5EF4-FFF2-40B4-BE49-F238E27FC236}">
                  <a16:creationId xmlns:a16="http://schemas.microsoft.com/office/drawing/2014/main" id="{F74BB866-05EA-4FAE-A598-32ACCB0AC5AB}"/>
                </a:ext>
              </a:extLst>
            </p:cNvPr>
            <p:cNvSpPr/>
            <p:nvPr/>
          </p:nvSpPr>
          <p:spPr>
            <a:xfrm>
              <a:off x="2494338" y="3289001"/>
              <a:ext cx="3416321" cy="253916"/>
            </a:xfrm>
            <a:prstGeom prst="rect">
              <a:avLst/>
            </a:prstGeom>
          </p:spPr>
          <p:txBody>
            <a:bodyPr wrap="square">
              <a:spAutoFit/>
            </a:bodyPr>
            <a:lstStyle/>
            <a:p>
              <a:pPr algn="dist"/>
              <a:r>
                <a:rPr lang="zh-CN" altLang="en-US" sz="1050" dirty="0">
                  <a:solidFill>
                    <a:schemeClr val="tx1">
                      <a:lumMod val="65000"/>
                      <a:lumOff val="35000"/>
                    </a:schemeClr>
                  </a:solidFill>
                  <a:ea typeface="微软雅黑" panose="020B0503020204020204" pitchFamily="34" charset="-122"/>
                </a:rPr>
                <a:t>The background and significance of the topic</a:t>
              </a:r>
            </a:p>
          </p:txBody>
        </p:sp>
      </p:grpSp>
      <p:sp>
        <p:nvSpPr>
          <p:cNvPr id="58" name="文本框 57">
            <a:extLst>
              <a:ext uri="{FF2B5EF4-FFF2-40B4-BE49-F238E27FC236}">
                <a16:creationId xmlns:a16="http://schemas.microsoft.com/office/drawing/2014/main" id="{776A39E2-0DEA-4CFD-935B-7DC5E71BC82D}"/>
              </a:ext>
            </a:extLst>
          </p:cNvPr>
          <p:cNvSpPr txBox="1"/>
          <p:nvPr/>
        </p:nvSpPr>
        <p:spPr>
          <a:xfrm>
            <a:off x="779149" y="1455188"/>
            <a:ext cx="2185791" cy="707886"/>
          </a:xfrm>
          <a:prstGeom prst="rect">
            <a:avLst/>
          </a:prstGeom>
          <a:noFill/>
        </p:spPr>
        <p:txBody>
          <a:bodyPr wrap="none" rtlCol="0">
            <a:spAutoFit/>
          </a:bodyPr>
          <a:lstStyle/>
          <a:p>
            <a:r>
              <a:rPr lang="en-US" altLang="zh-CN" sz="4000" dirty="0">
                <a:solidFill>
                  <a:schemeClr val="tx1">
                    <a:lumMod val="65000"/>
                    <a:lumOff val="35000"/>
                  </a:schemeClr>
                </a:solidFill>
                <a:latin typeface="+mn-ea"/>
                <a:cs typeface="珠穆朗玛—乌金苏通体" panose="01010100010101010101" pitchFamily="2" charset="0"/>
              </a:rPr>
              <a:t>PART 02</a:t>
            </a:r>
            <a:endParaRPr lang="zh-CN" altLang="en-US" sz="4000" dirty="0">
              <a:solidFill>
                <a:schemeClr val="tx1">
                  <a:lumMod val="65000"/>
                  <a:lumOff val="35000"/>
                </a:schemeClr>
              </a:solidFill>
              <a:latin typeface="+mn-ea"/>
              <a:cs typeface="珠穆朗玛—乌金苏通体" panose="01010100010101010101" pitchFamily="2" charset="0"/>
            </a:endParaRPr>
          </a:p>
        </p:txBody>
      </p:sp>
      <p:grpSp>
        <p:nvGrpSpPr>
          <p:cNvPr id="5" name="组合 4">
            <a:extLst>
              <a:ext uri="{FF2B5EF4-FFF2-40B4-BE49-F238E27FC236}">
                <a16:creationId xmlns:a16="http://schemas.microsoft.com/office/drawing/2014/main" id="{ECA4AC46-63A0-4613-AF5A-E7CFA37F2372}"/>
              </a:ext>
            </a:extLst>
          </p:cNvPr>
          <p:cNvGrpSpPr/>
          <p:nvPr/>
        </p:nvGrpSpPr>
        <p:grpSpPr>
          <a:xfrm>
            <a:off x="10028401" y="379010"/>
            <a:ext cx="1826942" cy="572102"/>
            <a:chOff x="6593692" y="182641"/>
            <a:chExt cx="2734936" cy="856438"/>
          </a:xfrm>
        </p:grpSpPr>
        <p:sp>
          <p:nvSpPr>
            <p:cNvPr id="62" name="ï$1iďê">
              <a:extLst>
                <a:ext uri="{FF2B5EF4-FFF2-40B4-BE49-F238E27FC236}">
                  <a16:creationId xmlns:a16="http://schemas.microsoft.com/office/drawing/2014/main" id="{45A523AE-BB41-4BB4-A6D1-3F1F871C7BB0}"/>
                </a:ext>
              </a:extLst>
            </p:cNvPr>
            <p:cNvSpPr/>
            <p:nvPr/>
          </p:nvSpPr>
          <p:spPr bwMode="auto">
            <a:xfrm>
              <a:off x="6734872" y="324672"/>
              <a:ext cx="572376" cy="572376"/>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BE69AE63-4D44-43BD-94A6-7F44739367DC}"/>
                </a:ext>
              </a:extLst>
            </p:cNvPr>
            <p:cNvSpPr/>
            <p:nvPr/>
          </p:nvSpPr>
          <p:spPr bwMode="auto">
            <a:xfrm>
              <a:off x="6593692" y="182641"/>
              <a:ext cx="855587" cy="8564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3109555C-A7AA-49B9-85DF-0EBC7E392791}"/>
                </a:ext>
              </a:extLst>
            </p:cNvPr>
            <p:cNvSpPr/>
            <p:nvPr/>
          </p:nvSpPr>
          <p:spPr bwMode="auto">
            <a:xfrm>
              <a:off x="6627711" y="216660"/>
              <a:ext cx="788399" cy="536656"/>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53DDEAF3-48EE-4371-B28B-D991F343D0B2}"/>
                </a:ext>
              </a:extLst>
            </p:cNvPr>
            <p:cNvSpPr/>
            <p:nvPr/>
          </p:nvSpPr>
          <p:spPr bwMode="auto">
            <a:xfrm>
              <a:off x="7041897" y="916609"/>
              <a:ext cx="73993" cy="89301"/>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431D3909-B4E3-41FF-8AFF-779B87A29910}"/>
                </a:ext>
              </a:extLst>
            </p:cNvPr>
            <p:cNvSpPr/>
            <p:nvPr/>
          </p:nvSpPr>
          <p:spPr bwMode="auto">
            <a:xfrm>
              <a:off x="7182227" y="856225"/>
              <a:ext cx="81647" cy="96105"/>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526E5789-F6E0-484C-B3C6-DD42AD6EBD11}"/>
                </a:ext>
              </a:extLst>
            </p:cNvPr>
            <p:cNvSpPr/>
            <p:nvPr/>
          </p:nvSpPr>
          <p:spPr bwMode="auto">
            <a:xfrm>
              <a:off x="6887960" y="906403"/>
              <a:ext cx="78244" cy="88451"/>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8F8EF144-79B7-43E4-9C09-0C41655321FE}"/>
                </a:ext>
              </a:extLst>
            </p:cNvPr>
            <p:cNvSpPr/>
            <p:nvPr/>
          </p:nvSpPr>
          <p:spPr bwMode="auto">
            <a:xfrm>
              <a:off x="6776547" y="859627"/>
              <a:ext cx="57833" cy="75693"/>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91AFF2B3-153B-48FF-B47E-7F96E2DD0023}"/>
                </a:ext>
              </a:extLst>
            </p:cNvPr>
            <p:cNvSpPr/>
            <p:nvPr/>
          </p:nvSpPr>
          <p:spPr bwMode="auto">
            <a:xfrm>
              <a:off x="6771444" y="334027"/>
              <a:ext cx="464364" cy="535805"/>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DE81000A-123A-433A-BD7E-6C73805FB8FB}"/>
                </a:ext>
              </a:extLst>
            </p:cNvPr>
            <p:cNvGrpSpPr/>
            <p:nvPr/>
          </p:nvGrpSpPr>
          <p:grpSpPr>
            <a:xfrm>
              <a:off x="7658182" y="846102"/>
              <a:ext cx="1643981" cy="190509"/>
              <a:chOff x="5459413" y="4016376"/>
              <a:chExt cx="3068637" cy="355601"/>
            </a:xfrm>
            <a:solidFill>
              <a:srgbClr val="15487F"/>
            </a:solidFill>
          </p:grpSpPr>
          <p:sp>
            <p:nvSpPr>
              <p:cNvPr id="84" name="îŝļiḑè">
                <a:extLst>
                  <a:ext uri="{FF2B5EF4-FFF2-40B4-BE49-F238E27FC236}">
                    <a16:creationId xmlns:a16="http://schemas.microsoft.com/office/drawing/2014/main" id="{B561C0D6-6F66-46FE-A673-72CA0C74C616}"/>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3ED38F5C-3538-4BC3-B5D4-B92714C6D645}"/>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89AA5407-AF76-4B36-B4E0-96F604A8B11C}"/>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86272E2F-EDC7-4D9A-95FE-F26A47F1BD52}"/>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568C0865-C085-4892-9DB5-68A655249CCE}"/>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614A964F-D851-433F-862D-E61C523F75AC}"/>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B162086C-873A-46CE-AB1E-F4CBD1598887}"/>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A261FB64-30C5-42ED-B302-337489B964E8}"/>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57D161E8-03A3-4810-BE65-57C3E05BDCF4}"/>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A41CA9EF-F932-42D3-9188-22F5EC550454}"/>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63FDEB9F-022B-44FB-8264-E7C5EAFCDEAB}"/>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B0074830-2FF6-46FD-82EE-CE6E1B4E3C38}"/>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73958E1A-50B1-4AB9-93A8-B3A12966B1F5}"/>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E1AB175C-1507-457E-A26D-09F1657F2CDC}"/>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BB0E89E5-EBF9-4E08-83AB-94C7563A555D}"/>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08001124-7FA9-4DD3-BC73-24CBEFF9F167}"/>
                </a:ext>
              </a:extLst>
            </p:cNvPr>
            <p:cNvGrpSpPr/>
            <p:nvPr/>
          </p:nvGrpSpPr>
          <p:grpSpPr>
            <a:xfrm>
              <a:off x="7651154" y="216660"/>
              <a:ext cx="371356" cy="586678"/>
              <a:chOff x="4718050" y="4784723"/>
              <a:chExt cx="755650" cy="1193799"/>
            </a:xfrm>
            <a:solidFill>
              <a:srgbClr val="15487F"/>
            </a:solidFill>
          </p:grpSpPr>
          <p:sp>
            <p:nvSpPr>
              <p:cNvPr id="82" name="îŝļïdè">
                <a:extLst>
                  <a:ext uri="{FF2B5EF4-FFF2-40B4-BE49-F238E27FC236}">
                    <a16:creationId xmlns:a16="http://schemas.microsoft.com/office/drawing/2014/main" id="{6FFAED0D-30AE-4CC3-82C3-21B5951EE52F}"/>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E05ACF77-6926-49E1-BFD0-4B4E0A7C0284}"/>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4A7EC9EF-FD68-4252-B9C7-B4AFB0AE10C5}"/>
                </a:ext>
              </a:extLst>
            </p:cNvPr>
            <p:cNvGrpSpPr/>
            <p:nvPr/>
          </p:nvGrpSpPr>
          <p:grpSpPr>
            <a:xfrm>
              <a:off x="9010462" y="334027"/>
              <a:ext cx="318166" cy="445125"/>
              <a:chOff x="6813550" y="4995860"/>
              <a:chExt cx="660400" cy="923924"/>
            </a:xfrm>
            <a:solidFill>
              <a:srgbClr val="15487F"/>
            </a:solidFill>
          </p:grpSpPr>
          <p:sp>
            <p:nvSpPr>
              <p:cNvPr id="78" name="i$líḍè">
                <a:extLst>
                  <a:ext uri="{FF2B5EF4-FFF2-40B4-BE49-F238E27FC236}">
                    <a16:creationId xmlns:a16="http://schemas.microsoft.com/office/drawing/2014/main" id="{7476BB13-08CF-4F8F-A761-04CC12C1E6E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10DD3F4B-5660-4D1C-9EEC-1F2070EFF225}"/>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EAE440F1-972D-444F-B218-1D04A1F741AA}"/>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D7804E-ABC2-4562-8F6C-1E47B469B315}"/>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1B9B32CF-CD54-412E-A82E-EC7BF52F72BD}"/>
                </a:ext>
              </a:extLst>
            </p:cNvPr>
            <p:cNvGrpSpPr/>
            <p:nvPr/>
          </p:nvGrpSpPr>
          <p:grpSpPr>
            <a:xfrm>
              <a:off x="8551200" y="295677"/>
              <a:ext cx="300221" cy="428644"/>
              <a:chOff x="6115050" y="4976810"/>
              <a:chExt cx="560388" cy="800100"/>
            </a:xfrm>
            <a:solidFill>
              <a:srgbClr val="15487F"/>
            </a:solidFill>
          </p:grpSpPr>
          <p:sp>
            <p:nvSpPr>
              <p:cNvPr id="76" name="isļïḍê">
                <a:extLst>
                  <a:ext uri="{FF2B5EF4-FFF2-40B4-BE49-F238E27FC236}">
                    <a16:creationId xmlns:a16="http://schemas.microsoft.com/office/drawing/2014/main" id="{9339661C-ADD2-45D4-8BF8-6490A7171539}"/>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D5D66722-29EC-4690-BC77-EAF1763CC3D2}"/>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24094F2F-0E1D-4D95-94E4-CF1031976A1A}"/>
                </a:ext>
              </a:extLst>
            </p:cNvPr>
            <p:cNvSpPr/>
            <p:nvPr/>
          </p:nvSpPr>
          <p:spPr bwMode="auto">
            <a:xfrm>
              <a:off x="8221509" y="399713"/>
              <a:ext cx="213373" cy="259431"/>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61F1A7A6-8738-4BD4-9E2F-994EBA835973}"/>
                </a:ext>
              </a:extLst>
            </p:cNvPr>
            <p:cNvSpPr/>
            <p:nvPr/>
          </p:nvSpPr>
          <p:spPr bwMode="auto">
            <a:xfrm>
              <a:off x="8177330" y="625315"/>
              <a:ext cx="257551" cy="124076"/>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solidFill>
              <a:srgbClr val="1548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373584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图片包含 室内, 笔记本电脑, 餐桌, 计算机&#10;&#10;描述已自动生成">
            <a:extLst>
              <a:ext uri="{FF2B5EF4-FFF2-40B4-BE49-F238E27FC236}">
                <a16:creationId xmlns:a16="http://schemas.microsoft.com/office/drawing/2014/main" id="{E3A810F0-7862-4863-AC5B-B5B6392EE20A}"/>
              </a:ext>
            </a:extLst>
          </p:cNvPr>
          <p:cNvPicPr>
            <a:picLocks noChangeAspect="1"/>
          </p:cNvPicPr>
          <p:nvPr/>
        </p:nvPicPr>
        <p:blipFill>
          <a:blip r:embed="rId3" cstate="print">
            <a:extLst>
              <a:ext uri="{28A0092B-C50C-407E-A947-70E740481C1C}">
                <a14:useLocalDpi xmlns:a14="http://schemas.microsoft.com/office/drawing/2010/main" val="0"/>
              </a:ext>
            </a:extLst>
          </a:blip>
          <a:srcRect l="26730" t="2099" r="34809" b="1287"/>
          <a:stretch>
            <a:fillRect/>
          </a:stretch>
        </p:blipFill>
        <p:spPr>
          <a:xfrm>
            <a:off x="1050945" y="1689100"/>
            <a:ext cx="2441555" cy="4089400"/>
          </a:xfrm>
          <a:custGeom>
            <a:avLst/>
            <a:gdLst>
              <a:gd name="connsiteX0" fmla="*/ 0 w 2441555"/>
              <a:gd name="connsiteY0" fmla="*/ 0 h 4089400"/>
              <a:gd name="connsiteX1" fmla="*/ 2441555 w 2441555"/>
              <a:gd name="connsiteY1" fmla="*/ 0 h 4089400"/>
              <a:gd name="connsiteX2" fmla="*/ 2441555 w 2441555"/>
              <a:gd name="connsiteY2" fmla="*/ 4089400 h 4089400"/>
              <a:gd name="connsiteX3" fmla="*/ 0 w 2441555"/>
              <a:gd name="connsiteY3" fmla="*/ 4089400 h 4089400"/>
            </a:gdLst>
            <a:ahLst/>
            <a:cxnLst>
              <a:cxn ang="0">
                <a:pos x="connsiteX0" y="connsiteY0"/>
              </a:cxn>
              <a:cxn ang="0">
                <a:pos x="connsiteX1" y="connsiteY1"/>
              </a:cxn>
              <a:cxn ang="0">
                <a:pos x="connsiteX2" y="connsiteY2"/>
              </a:cxn>
              <a:cxn ang="0">
                <a:pos x="connsiteX3" y="connsiteY3"/>
              </a:cxn>
            </a:cxnLst>
            <a:rect l="l" t="t" r="r" b="b"/>
            <a:pathLst>
              <a:path w="2441555" h="4089400">
                <a:moveTo>
                  <a:pt x="0" y="0"/>
                </a:moveTo>
                <a:lnTo>
                  <a:pt x="2441555" y="0"/>
                </a:lnTo>
                <a:lnTo>
                  <a:pt x="2441555" y="4089400"/>
                </a:lnTo>
                <a:lnTo>
                  <a:pt x="0" y="4089400"/>
                </a:lnTo>
                <a:close/>
              </a:path>
            </a:pathLst>
          </a:custGeom>
          <a:ln>
            <a:solidFill>
              <a:schemeClr val="bg1">
                <a:lumMod val="85000"/>
              </a:schemeClr>
            </a:solidFill>
          </a:ln>
        </p:spPr>
      </p:pic>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3116364" cy="550508"/>
            <a:chOff x="3227100" y="2769628"/>
            <a:chExt cx="2381554"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2381554"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理论基础及研究设计</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zh-CN" altLang="en-US" sz="800" dirty="0">
                  <a:solidFill>
                    <a:schemeClr val="bg1">
                      <a:lumMod val="65000"/>
                    </a:schemeClr>
                  </a:solidFill>
                  <a:ea typeface="微软雅黑" panose="020B0503020204020204" pitchFamily="34" charset="-122"/>
                </a:rPr>
                <a:t>The background and significance of the topic</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02</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7" name="矩形 6">
            <a:extLst>
              <a:ext uri="{FF2B5EF4-FFF2-40B4-BE49-F238E27FC236}">
                <a16:creationId xmlns:a16="http://schemas.microsoft.com/office/drawing/2014/main" id="{1996A237-295F-454A-A67C-29D58487AC97}"/>
              </a:ext>
            </a:extLst>
          </p:cNvPr>
          <p:cNvSpPr/>
          <p:nvPr/>
        </p:nvSpPr>
        <p:spPr>
          <a:xfrm>
            <a:off x="2423318" y="2082800"/>
            <a:ext cx="2859882" cy="3282950"/>
          </a:xfrm>
          <a:prstGeom prst="rect">
            <a:avLst/>
          </a:prstGeom>
          <a:noFill/>
          <a:ln w="38100">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25742D6-B910-42D3-89C4-879EAF2ABACA}"/>
              </a:ext>
            </a:extLst>
          </p:cNvPr>
          <p:cNvSpPr txBox="1"/>
          <p:nvPr/>
        </p:nvSpPr>
        <p:spPr>
          <a:xfrm>
            <a:off x="5843831" y="1385617"/>
            <a:ext cx="5837387" cy="1015663"/>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 财务风险的界定：企业由于经营过程中难以预料和突发因素从而形成的使企业蒙受经济损失可能；</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(2)</a:t>
            </a:r>
            <a:r>
              <a:rPr lang="zh-CN" altLang="en-US" sz="1200" dirty="0">
                <a:solidFill>
                  <a:schemeClr val="tx1"/>
                </a:solidFill>
                <a:latin typeface="+mn-lt"/>
                <a:ea typeface="微软雅黑" panose="020B0503020204020204" pitchFamily="34" charset="-122"/>
              </a:rPr>
              <a:t>具体形式：国外理论，国内处理方法；</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(3)</a:t>
            </a:r>
            <a:r>
              <a:rPr lang="zh-CN" altLang="en-US" sz="1200" dirty="0">
                <a:solidFill>
                  <a:schemeClr val="tx1"/>
                </a:solidFill>
                <a:latin typeface="+mn-lt"/>
                <a:ea typeface="微软雅黑" panose="020B0503020204020204" pitchFamily="34" charset="-122"/>
              </a:rPr>
              <a:t> 财务风险的成因：经营管理问题；融资问题；企业生命周期；</a:t>
            </a:r>
            <a:endParaRPr lang="en-US" altLang="zh-CN" sz="1200" dirty="0">
              <a:solidFill>
                <a:schemeClr val="tx1"/>
              </a:solidFill>
              <a:latin typeface="+mn-lt"/>
              <a:ea typeface="微软雅黑" panose="020B0503020204020204" pitchFamily="34" charset="-122"/>
            </a:endParaRPr>
          </a:p>
          <a:p>
            <a:pPr algn="just"/>
            <a:r>
              <a:rPr lang="en-US" altLang="zh-CN" sz="1200" dirty="0">
                <a:solidFill>
                  <a:schemeClr val="tx1"/>
                </a:solidFill>
                <a:latin typeface="+mn-lt"/>
                <a:ea typeface="微软雅黑" panose="020B0503020204020204" pitchFamily="34" charset="-122"/>
              </a:rPr>
              <a:t>(4)</a:t>
            </a:r>
            <a:r>
              <a:rPr lang="zh-CN" altLang="en-US" sz="1200" dirty="0">
                <a:solidFill>
                  <a:schemeClr val="tx1"/>
                </a:solidFill>
                <a:latin typeface="+mn-lt"/>
                <a:ea typeface="微软雅黑" panose="020B0503020204020204" pitchFamily="34" charset="-122"/>
              </a:rPr>
              <a:t>财务风险管理：财务风险的识别与度量是一个企业避免财务风险的重中之重。</a:t>
            </a:r>
          </a:p>
        </p:txBody>
      </p:sp>
      <p:sp>
        <p:nvSpPr>
          <p:cNvPr id="56" name="矩形 55">
            <a:extLst>
              <a:ext uri="{FF2B5EF4-FFF2-40B4-BE49-F238E27FC236}">
                <a16:creationId xmlns:a16="http://schemas.microsoft.com/office/drawing/2014/main" id="{0E3C0A33-487F-4841-96C6-5B92136F5921}"/>
              </a:ext>
            </a:extLst>
          </p:cNvPr>
          <p:cNvSpPr/>
          <p:nvPr/>
        </p:nvSpPr>
        <p:spPr>
          <a:xfrm>
            <a:off x="5843832" y="957165"/>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财务风险理论</a:t>
            </a:r>
          </a:p>
        </p:txBody>
      </p:sp>
      <p:cxnSp>
        <p:nvCxnSpPr>
          <p:cNvPr id="60" name="直接连接符 59">
            <a:extLst>
              <a:ext uri="{FF2B5EF4-FFF2-40B4-BE49-F238E27FC236}">
                <a16:creationId xmlns:a16="http://schemas.microsoft.com/office/drawing/2014/main" id="{CB044723-8449-4643-9DB6-63C709848A67}"/>
              </a:ext>
            </a:extLst>
          </p:cNvPr>
          <p:cNvCxnSpPr/>
          <p:nvPr/>
        </p:nvCxnSpPr>
        <p:spPr>
          <a:xfrm>
            <a:off x="5940849" y="1336722"/>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A535D548-4573-4BEA-8ADC-3EFE34A9C7A2}"/>
              </a:ext>
            </a:extLst>
          </p:cNvPr>
          <p:cNvSpPr/>
          <p:nvPr/>
        </p:nvSpPr>
        <p:spPr>
          <a:xfrm>
            <a:off x="5843832" y="2574508"/>
            <a:ext cx="2292750" cy="369332"/>
          </a:xfrm>
          <a:prstGeom prst="rect">
            <a:avLst/>
          </a:prstGeom>
          <a:noFill/>
        </p:spPr>
        <p:txBody>
          <a:bodyPr vert="horz" wrap="square" rtlCol="0">
            <a:spAutoFit/>
          </a:bodyPr>
          <a:lstStyle/>
          <a:p>
            <a:r>
              <a:rPr lang="en-US" altLang="zh-CN"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Logistic</a:t>
            </a:r>
            <a:r>
              <a:rPr lang="zh-CN" altLang="en-US" dirty="0">
                <a:solidFill>
                  <a:srgbClr val="2680B5"/>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模型</a:t>
            </a:r>
          </a:p>
        </p:txBody>
      </p:sp>
      <p:cxnSp>
        <p:nvCxnSpPr>
          <p:cNvPr id="103" name="直接连接符 102">
            <a:extLst>
              <a:ext uri="{FF2B5EF4-FFF2-40B4-BE49-F238E27FC236}">
                <a16:creationId xmlns:a16="http://schemas.microsoft.com/office/drawing/2014/main" id="{E118FABC-5444-42C1-9BB2-52618CADBB9A}"/>
              </a:ext>
            </a:extLst>
          </p:cNvPr>
          <p:cNvCxnSpPr/>
          <p:nvPr/>
        </p:nvCxnSpPr>
        <p:spPr>
          <a:xfrm>
            <a:off x="5940849" y="2954065"/>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48691B2-C89E-4C89-B3A2-E0CC03503B48}"/>
              </a:ext>
            </a:extLst>
          </p:cNvPr>
          <p:cNvSpPr/>
          <p:nvPr/>
        </p:nvSpPr>
        <p:spPr>
          <a:xfrm>
            <a:off x="3625946" y="2915351"/>
            <a:ext cx="1517688" cy="830997"/>
          </a:xfrm>
          <a:prstGeom prst="rect">
            <a:avLst/>
          </a:prstGeom>
        </p:spPr>
        <p:txBody>
          <a:bodyPr wrap="square">
            <a:spAutoFit/>
          </a:bodyPr>
          <a:lstStyle/>
          <a:p>
            <a:pPr algn="r"/>
            <a:r>
              <a:rPr lang="zh-CN" altLang="en-US" sz="2400" dirty="0">
                <a:solidFill>
                  <a:schemeClr val="tx1">
                    <a:lumMod val="65000"/>
                    <a:lumOff val="35000"/>
                  </a:schemeClr>
                </a:solidFill>
                <a:latin typeface="微软雅黑" panose="020B0503020204020204" pitchFamily="34" charset="-122"/>
              </a:rPr>
              <a:t>研究理论基础</a:t>
            </a:r>
          </a:p>
        </p:txBody>
      </p:sp>
      <p:cxnSp>
        <p:nvCxnSpPr>
          <p:cNvPr id="108" name="直接连接符 107">
            <a:extLst>
              <a:ext uri="{FF2B5EF4-FFF2-40B4-BE49-F238E27FC236}">
                <a16:creationId xmlns:a16="http://schemas.microsoft.com/office/drawing/2014/main" id="{F2A5949E-F18E-4B35-9F2B-2CBD23D7626A}"/>
              </a:ext>
            </a:extLst>
          </p:cNvPr>
          <p:cNvCxnSpPr/>
          <p:nvPr/>
        </p:nvCxnSpPr>
        <p:spPr>
          <a:xfrm>
            <a:off x="4685964" y="3749630"/>
            <a:ext cx="370484" cy="0"/>
          </a:xfrm>
          <a:prstGeom prst="line">
            <a:avLst/>
          </a:prstGeom>
          <a:ln w="28575">
            <a:solidFill>
              <a:srgbClr val="2680B5"/>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5813D3C-9513-40BE-AFA0-0FFC631E2068}"/>
              </a:ext>
            </a:extLst>
          </p:cNvPr>
          <p:cNvSpPr/>
          <p:nvPr/>
        </p:nvSpPr>
        <p:spPr>
          <a:xfrm>
            <a:off x="3825240" y="4522777"/>
            <a:ext cx="1358276" cy="553998"/>
          </a:xfrm>
          <a:prstGeom prst="rect">
            <a:avLst/>
          </a:prstGeom>
        </p:spPr>
        <p:txBody>
          <a:bodyPr wrap="square">
            <a:spAutoFit/>
          </a:bodyPr>
          <a:lstStyle/>
          <a:p>
            <a:pPr algn="r"/>
            <a:r>
              <a:rPr lang="zh-CN" altLang="en-US" sz="1000" dirty="0">
                <a:solidFill>
                  <a:schemeClr val="bg1">
                    <a:lumMod val="65000"/>
                  </a:schemeClr>
                </a:solidFill>
              </a:rPr>
              <a:t>THE BACKGROUND AND SIGNIFICANCE OF THE TOPIC</a:t>
            </a:r>
          </a:p>
        </p:txBody>
      </p:sp>
      <p:sp>
        <p:nvSpPr>
          <p:cNvPr id="100" name="文本框 99">
            <a:extLst>
              <a:ext uri="{FF2B5EF4-FFF2-40B4-BE49-F238E27FC236}">
                <a16:creationId xmlns:a16="http://schemas.microsoft.com/office/drawing/2014/main" id="{4ABB2B05-57F6-4204-B98E-9286AA15F86F}"/>
              </a:ext>
            </a:extLst>
          </p:cNvPr>
          <p:cNvSpPr txBox="1"/>
          <p:nvPr/>
        </p:nvSpPr>
        <p:spPr>
          <a:xfrm>
            <a:off x="5843832" y="3595884"/>
            <a:ext cx="5058078" cy="830997"/>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优点：概率型回归，在回归中的被解释变量和解释变量之间的关系不一定要求是线性的；不需要方差不变的前提，自变量之间也不必假设符合正态分布；</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回归的因变量是分类变量，表明不同事件发生的可能性大小，较好地应用于事件发生可能性的度量。</a:t>
            </a:r>
          </a:p>
        </p:txBody>
      </p:sp>
      <p:pic>
        <p:nvPicPr>
          <p:cNvPr id="11" name="图片 10">
            <a:extLst>
              <a:ext uri="{FF2B5EF4-FFF2-40B4-BE49-F238E27FC236}">
                <a16:creationId xmlns:a16="http://schemas.microsoft.com/office/drawing/2014/main" id="{9E19723F-AA79-4831-9CA3-9D9E3BA484F3}"/>
              </a:ext>
            </a:extLst>
          </p:cNvPr>
          <p:cNvPicPr>
            <a:picLocks noChangeAspect="1"/>
          </p:cNvPicPr>
          <p:nvPr/>
        </p:nvPicPr>
        <p:blipFill>
          <a:blip r:embed="rId4"/>
          <a:stretch>
            <a:fillRect/>
          </a:stretch>
        </p:blipFill>
        <p:spPr>
          <a:xfrm>
            <a:off x="5942588" y="3060634"/>
            <a:ext cx="2095238" cy="457143"/>
          </a:xfrm>
          <a:prstGeom prst="rect">
            <a:avLst/>
          </a:prstGeom>
        </p:spPr>
      </p:pic>
      <p:sp>
        <p:nvSpPr>
          <p:cNvPr id="96" name="文本框 95">
            <a:extLst>
              <a:ext uri="{FF2B5EF4-FFF2-40B4-BE49-F238E27FC236}">
                <a16:creationId xmlns:a16="http://schemas.microsoft.com/office/drawing/2014/main" id="{EF722084-46E1-42DA-A2A5-C4F03AB46038}"/>
              </a:ext>
            </a:extLst>
          </p:cNvPr>
          <p:cNvSpPr txBox="1"/>
          <p:nvPr/>
        </p:nvSpPr>
        <p:spPr>
          <a:xfrm>
            <a:off x="5843830" y="4936016"/>
            <a:ext cx="5837387" cy="461665"/>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zh-CN" altLang="en-US" sz="1200" dirty="0">
                <a:solidFill>
                  <a:schemeClr val="tx1"/>
                </a:solidFill>
                <a:latin typeface="+mn-lt"/>
                <a:ea typeface="微软雅黑" panose="020B0503020204020204" pitchFamily="34" charset="-122"/>
              </a:rPr>
              <a:t>依据每个样本的“倾向得分值”去匹配相似的样本，使得样本间能够尽量“相近”，从而尽可能去除内生变量对于样本的影响。</a:t>
            </a:r>
          </a:p>
        </p:txBody>
      </p:sp>
      <p:sp>
        <p:nvSpPr>
          <p:cNvPr id="97" name="矩形 96">
            <a:extLst>
              <a:ext uri="{FF2B5EF4-FFF2-40B4-BE49-F238E27FC236}">
                <a16:creationId xmlns:a16="http://schemas.microsoft.com/office/drawing/2014/main" id="{509B4B0F-08A8-4FFA-AD3C-9B1520B661EA}"/>
              </a:ext>
            </a:extLst>
          </p:cNvPr>
          <p:cNvSpPr/>
          <p:nvPr/>
        </p:nvSpPr>
        <p:spPr>
          <a:xfrm>
            <a:off x="5941989" y="4519208"/>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倾向得分匹配（</a:t>
            </a:r>
            <a:r>
              <a:rPr lang="en-US" altLang="zh-CN"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PSM</a:t>
            </a:r>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a:t>
            </a:r>
          </a:p>
        </p:txBody>
      </p:sp>
      <p:cxnSp>
        <p:nvCxnSpPr>
          <p:cNvPr id="98" name="直接连接符 97">
            <a:extLst>
              <a:ext uri="{FF2B5EF4-FFF2-40B4-BE49-F238E27FC236}">
                <a16:creationId xmlns:a16="http://schemas.microsoft.com/office/drawing/2014/main" id="{D5A3F951-5199-4228-B0B2-0E86FAE8C08B}"/>
              </a:ext>
            </a:extLst>
          </p:cNvPr>
          <p:cNvCxnSpPr/>
          <p:nvPr/>
        </p:nvCxnSpPr>
        <p:spPr>
          <a:xfrm>
            <a:off x="6039006" y="4898765"/>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35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图片包含 室内, 笔记本电脑, 餐桌, 计算机&#10;&#10;描述已自动生成">
            <a:extLst>
              <a:ext uri="{FF2B5EF4-FFF2-40B4-BE49-F238E27FC236}">
                <a16:creationId xmlns:a16="http://schemas.microsoft.com/office/drawing/2014/main" id="{E3A810F0-7862-4863-AC5B-B5B6392EE20A}"/>
              </a:ext>
            </a:extLst>
          </p:cNvPr>
          <p:cNvPicPr>
            <a:picLocks noChangeAspect="1"/>
          </p:cNvPicPr>
          <p:nvPr/>
        </p:nvPicPr>
        <p:blipFill>
          <a:blip r:embed="rId3" cstate="print">
            <a:extLst>
              <a:ext uri="{28A0092B-C50C-407E-A947-70E740481C1C}">
                <a14:useLocalDpi xmlns:a14="http://schemas.microsoft.com/office/drawing/2010/main" val="0"/>
              </a:ext>
            </a:extLst>
          </a:blip>
          <a:srcRect l="26730" t="2099" r="34809" b="1287"/>
          <a:stretch>
            <a:fillRect/>
          </a:stretch>
        </p:blipFill>
        <p:spPr>
          <a:xfrm>
            <a:off x="1050945" y="1689100"/>
            <a:ext cx="2441555" cy="4089400"/>
          </a:xfrm>
          <a:custGeom>
            <a:avLst/>
            <a:gdLst>
              <a:gd name="connsiteX0" fmla="*/ 0 w 2441555"/>
              <a:gd name="connsiteY0" fmla="*/ 0 h 4089400"/>
              <a:gd name="connsiteX1" fmla="*/ 2441555 w 2441555"/>
              <a:gd name="connsiteY1" fmla="*/ 0 h 4089400"/>
              <a:gd name="connsiteX2" fmla="*/ 2441555 w 2441555"/>
              <a:gd name="connsiteY2" fmla="*/ 4089400 h 4089400"/>
              <a:gd name="connsiteX3" fmla="*/ 0 w 2441555"/>
              <a:gd name="connsiteY3" fmla="*/ 4089400 h 4089400"/>
            </a:gdLst>
            <a:ahLst/>
            <a:cxnLst>
              <a:cxn ang="0">
                <a:pos x="connsiteX0" y="connsiteY0"/>
              </a:cxn>
              <a:cxn ang="0">
                <a:pos x="connsiteX1" y="connsiteY1"/>
              </a:cxn>
              <a:cxn ang="0">
                <a:pos x="connsiteX2" y="connsiteY2"/>
              </a:cxn>
              <a:cxn ang="0">
                <a:pos x="connsiteX3" y="connsiteY3"/>
              </a:cxn>
            </a:cxnLst>
            <a:rect l="l" t="t" r="r" b="b"/>
            <a:pathLst>
              <a:path w="2441555" h="4089400">
                <a:moveTo>
                  <a:pt x="0" y="0"/>
                </a:moveTo>
                <a:lnTo>
                  <a:pt x="2441555" y="0"/>
                </a:lnTo>
                <a:lnTo>
                  <a:pt x="2441555" y="4089400"/>
                </a:lnTo>
                <a:lnTo>
                  <a:pt x="0" y="4089400"/>
                </a:lnTo>
                <a:close/>
              </a:path>
            </a:pathLst>
          </a:custGeom>
          <a:ln>
            <a:solidFill>
              <a:schemeClr val="bg1">
                <a:lumMod val="85000"/>
              </a:schemeClr>
            </a:solidFill>
          </a:ln>
        </p:spPr>
      </p:pic>
      <p:grpSp>
        <p:nvGrpSpPr>
          <p:cNvPr id="6" name="组合 5">
            <a:extLst>
              <a:ext uri="{FF2B5EF4-FFF2-40B4-BE49-F238E27FC236}">
                <a16:creationId xmlns:a16="http://schemas.microsoft.com/office/drawing/2014/main" id="{E35B12A4-9C1A-4C22-AF15-81D537C7C96D}"/>
              </a:ext>
            </a:extLst>
          </p:cNvPr>
          <p:cNvGrpSpPr/>
          <p:nvPr/>
        </p:nvGrpSpPr>
        <p:grpSpPr>
          <a:xfrm>
            <a:off x="0" y="6724650"/>
            <a:ext cx="12192000" cy="133350"/>
            <a:chOff x="0" y="6724650"/>
            <a:chExt cx="12192000" cy="133350"/>
          </a:xfrm>
        </p:grpSpPr>
        <p:sp>
          <p:nvSpPr>
            <p:cNvPr id="53" name="矩形 52">
              <a:extLst>
                <a:ext uri="{FF2B5EF4-FFF2-40B4-BE49-F238E27FC236}">
                  <a16:creationId xmlns:a16="http://schemas.microsoft.com/office/drawing/2014/main" id="{995C2286-48BD-4C55-8F03-A6CE1A65E60F}"/>
                </a:ext>
              </a:extLst>
            </p:cNvPr>
            <p:cNvSpPr/>
            <p:nvPr/>
          </p:nvSpPr>
          <p:spPr>
            <a:xfrm>
              <a:off x="0" y="6724650"/>
              <a:ext cx="12192000" cy="133350"/>
            </a:xfrm>
            <a:prstGeom prst="rect">
              <a:avLst/>
            </a:prstGeom>
            <a:solidFill>
              <a:srgbClr val="268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形状 137">
              <a:extLst>
                <a:ext uri="{FF2B5EF4-FFF2-40B4-BE49-F238E27FC236}">
                  <a16:creationId xmlns:a16="http://schemas.microsoft.com/office/drawing/2014/main" id="{F9EFC921-4167-470D-AFB6-F2C4BDC9C5E7}"/>
                </a:ext>
              </a:extLst>
            </p:cNvPr>
            <p:cNvSpPr/>
            <p:nvPr/>
          </p:nvSpPr>
          <p:spPr>
            <a:xfrm flipV="1">
              <a:off x="8275636" y="6724650"/>
              <a:ext cx="3916364" cy="133350"/>
            </a:xfrm>
            <a:custGeom>
              <a:avLst/>
              <a:gdLst>
                <a:gd name="connsiteX0" fmla="*/ 0 w 3916364"/>
                <a:gd name="connsiteY0" fmla="*/ 133350 h 133350"/>
                <a:gd name="connsiteX1" fmla="*/ 3916364 w 3916364"/>
                <a:gd name="connsiteY1" fmla="*/ 133350 h 133350"/>
                <a:gd name="connsiteX2" fmla="*/ 3916364 w 3916364"/>
                <a:gd name="connsiteY2" fmla="*/ 0 h 133350"/>
                <a:gd name="connsiteX3" fmla="*/ 82550 w 3916364"/>
                <a:gd name="connsiteY3" fmla="*/ 0 h 133350"/>
              </a:gdLst>
              <a:ahLst/>
              <a:cxnLst>
                <a:cxn ang="0">
                  <a:pos x="connsiteX0" y="connsiteY0"/>
                </a:cxn>
                <a:cxn ang="0">
                  <a:pos x="connsiteX1" y="connsiteY1"/>
                </a:cxn>
                <a:cxn ang="0">
                  <a:pos x="connsiteX2" y="connsiteY2"/>
                </a:cxn>
                <a:cxn ang="0">
                  <a:pos x="connsiteX3" y="connsiteY3"/>
                </a:cxn>
              </a:cxnLst>
              <a:rect l="l" t="t" r="r" b="b"/>
              <a:pathLst>
                <a:path w="3916364" h="133350">
                  <a:moveTo>
                    <a:pt x="0" y="133350"/>
                  </a:moveTo>
                  <a:lnTo>
                    <a:pt x="3916364" y="133350"/>
                  </a:lnTo>
                  <a:lnTo>
                    <a:pt x="3916364" y="0"/>
                  </a:lnTo>
                  <a:lnTo>
                    <a:pt x="82550" y="0"/>
                  </a:lnTo>
                  <a:close/>
                </a:path>
              </a:pathLst>
            </a:custGeom>
            <a:solidFill>
              <a:srgbClr val="1548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1" name="任意多边形: 形状 140">
            <a:extLst>
              <a:ext uri="{FF2B5EF4-FFF2-40B4-BE49-F238E27FC236}">
                <a16:creationId xmlns:a16="http://schemas.microsoft.com/office/drawing/2014/main" id="{6B367749-EBEC-4556-B9A5-922B360A08E4}"/>
              </a:ext>
            </a:extLst>
          </p:cNvPr>
          <p:cNvSpPr/>
          <p:nvPr/>
        </p:nvSpPr>
        <p:spPr>
          <a:xfrm flipH="1" flipV="1">
            <a:off x="-11725" y="0"/>
            <a:ext cx="1062670" cy="845082"/>
          </a:xfrm>
          <a:custGeom>
            <a:avLst/>
            <a:gdLst>
              <a:gd name="connsiteX0" fmla="*/ 1062670 w 1062670"/>
              <a:gd name="connsiteY0" fmla="*/ 845082 h 845082"/>
              <a:gd name="connsiteX1" fmla="*/ 0 w 1062670"/>
              <a:gd name="connsiteY1" fmla="*/ 845082 h 845082"/>
              <a:gd name="connsiteX2" fmla="*/ 523148 w 1062670"/>
              <a:gd name="connsiteY2" fmla="*/ 0 h 845082"/>
              <a:gd name="connsiteX3" fmla="*/ 1062670 w 1062670"/>
              <a:gd name="connsiteY3" fmla="*/ 0 h 845082"/>
            </a:gdLst>
            <a:ahLst/>
            <a:cxnLst>
              <a:cxn ang="0">
                <a:pos x="connsiteX0" y="connsiteY0"/>
              </a:cxn>
              <a:cxn ang="0">
                <a:pos x="connsiteX1" y="connsiteY1"/>
              </a:cxn>
              <a:cxn ang="0">
                <a:pos x="connsiteX2" y="connsiteY2"/>
              </a:cxn>
              <a:cxn ang="0">
                <a:pos x="connsiteX3" y="connsiteY3"/>
              </a:cxn>
            </a:cxnLst>
            <a:rect l="l" t="t" r="r" b="b"/>
            <a:pathLst>
              <a:path w="1062670" h="845082">
                <a:moveTo>
                  <a:pt x="1062670" y="845082"/>
                </a:moveTo>
                <a:lnTo>
                  <a:pt x="0" y="845082"/>
                </a:lnTo>
                <a:lnTo>
                  <a:pt x="523148" y="0"/>
                </a:lnTo>
                <a:lnTo>
                  <a:pt x="106267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7" name="组合 56">
            <a:extLst>
              <a:ext uri="{FF2B5EF4-FFF2-40B4-BE49-F238E27FC236}">
                <a16:creationId xmlns:a16="http://schemas.microsoft.com/office/drawing/2014/main" id="{F00653DE-E05D-4B52-8CB0-D86A0E35C1E6}"/>
              </a:ext>
            </a:extLst>
          </p:cNvPr>
          <p:cNvGrpSpPr/>
          <p:nvPr/>
        </p:nvGrpSpPr>
        <p:grpSpPr>
          <a:xfrm>
            <a:off x="708876" y="297253"/>
            <a:ext cx="3258690" cy="550508"/>
            <a:chOff x="3227100" y="2769628"/>
            <a:chExt cx="2490321" cy="550508"/>
          </a:xfrm>
        </p:grpSpPr>
        <p:sp>
          <p:nvSpPr>
            <p:cNvPr id="58" name="文本框 57">
              <a:extLst>
                <a:ext uri="{FF2B5EF4-FFF2-40B4-BE49-F238E27FC236}">
                  <a16:creationId xmlns:a16="http://schemas.microsoft.com/office/drawing/2014/main" id="{613D7612-AFC0-4A25-9BE8-946DF6DD6D68}"/>
                </a:ext>
              </a:extLst>
            </p:cNvPr>
            <p:cNvSpPr txBox="1"/>
            <p:nvPr/>
          </p:nvSpPr>
          <p:spPr>
            <a:xfrm>
              <a:off x="3227100" y="2769628"/>
              <a:ext cx="2490321" cy="461665"/>
            </a:xfrm>
            <a:prstGeom prst="rect">
              <a:avLst/>
            </a:prstGeom>
            <a:noFill/>
          </p:spPr>
          <p:txBody>
            <a:bodyPr wrap="square" rtlCol="0">
              <a:spAutoFit/>
            </a:bodyPr>
            <a:lstStyle/>
            <a:p>
              <a:pPr algn="ctr"/>
              <a:r>
                <a:rPr lang="zh-CN" altLang="en-US" sz="2400" dirty="0">
                  <a:solidFill>
                    <a:schemeClr val="tx1">
                      <a:lumMod val="65000"/>
                      <a:lumOff val="35000"/>
                    </a:schemeClr>
                  </a:solidFill>
                  <a:latin typeface="微软雅黑" panose="020B0503020204020204" pitchFamily="34" charset="-122"/>
                </a:rPr>
                <a:t>理论基础及研究设计</a:t>
              </a:r>
            </a:p>
          </p:txBody>
        </p:sp>
        <p:sp>
          <p:nvSpPr>
            <p:cNvPr id="59" name="矩形 58">
              <a:extLst>
                <a:ext uri="{FF2B5EF4-FFF2-40B4-BE49-F238E27FC236}">
                  <a16:creationId xmlns:a16="http://schemas.microsoft.com/office/drawing/2014/main" id="{FC2E11A3-77AF-4393-9B57-4A331D3828B0}"/>
                </a:ext>
              </a:extLst>
            </p:cNvPr>
            <p:cNvSpPr/>
            <p:nvPr/>
          </p:nvSpPr>
          <p:spPr>
            <a:xfrm>
              <a:off x="3322942" y="3104692"/>
              <a:ext cx="1745769" cy="215444"/>
            </a:xfrm>
            <a:prstGeom prst="rect">
              <a:avLst/>
            </a:prstGeom>
          </p:spPr>
          <p:txBody>
            <a:bodyPr wrap="square">
              <a:spAutoFit/>
            </a:bodyPr>
            <a:lstStyle/>
            <a:p>
              <a:pPr algn="dist"/>
              <a:r>
                <a:rPr lang="zh-CN" altLang="en-US" sz="800" dirty="0">
                  <a:solidFill>
                    <a:schemeClr val="bg1">
                      <a:lumMod val="65000"/>
                    </a:schemeClr>
                  </a:solidFill>
                  <a:ea typeface="微软雅黑" panose="020B0503020204020204" pitchFamily="34" charset="-122"/>
                </a:rPr>
                <a:t>The background and significance of the topic</a:t>
              </a:r>
            </a:p>
          </p:txBody>
        </p:sp>
      </p:grpSp>
      <p:grpSp>
        <p:nvGrpSpPr>
          <p:cNvPr id="61" name="77c87d38-6b11-4a4d-b2fb-6be181e35f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39B65E2-F5E9-4E6C-8AB2-DC44E6FAD7B5}"/>
              </a:ext>
            </a:extLst>
          </p:cNvPr>
          <p:cNvGrpSpPr>
            <a:grpSpLocks noChangeAspect="1"/>
          </p:cNvGrpSpPr>
          <p:nvPr>
            <p:custDataLst>
              <p:tags r:id="rId1"/>
            </p:custDataLst>
          </p:nvPr>
        </p:nvGrpSpPr>
        <p:grpSpPr>
          <a:xfrm>
            <a:off x="10545132" y="341062"/>
            <a:ext cx="1367468" cy="428219"/>
            <a:chOff x="3366076" y="2566750"/>
            <a:chExt cx="5459848" cy="1709738"/>
          </a:xfrm>
          <a:solidFill>
            <a:srgbClr val="15487F"/>
          </a:solidFill>
        </p:grpSpPr>
        <p:sp>
          <p:nvSpPr>
            <p:cNvPr id="62" name="ï$1iďê">
              <a:extLst>
                <a:ext uri="{FF2B5EF4-FFF2-40B4-BE49-F238E27FC236}">
                  <a16:creationId xmlns:a16="http://schemas.microsoft.com/office/drawing/2014/main" id="{5AABB1BD-CE15-46BF-BD9B-F2BE5F6586A4}"/>
                </a:ext>
              </a:extLst>
            </p:cNvPr>
            <p:cNvSpPr/>
            <p:nvPr/>
          </p:nvSpPr>
          <p:spPr bwMode="auto">
            <a:xfrm>
              <a:off x="3647919" y="2850292"/>
              <a:ext cx="1142655" cy="1142655"/>
            </a:xfrm>
            <a:custGeom>
              <a:avLst/>
              <a:gdLst>
                <a:gd name="T0" fmla="*/ 429 w 858"/>
                <a:gd name="T1" fmla="*/ 0 h 857"/>
                <a:gd name="T2" fmla="*/ 858 w 858"/>
                <a:gd name="T3" fmla="*/ 428 h 857"/>
                <a:gd name="T4" fmla="*/ 429 w 858"/>
                <a:gd name="T5" fmla="*/ 857 h 857"/>
                <a:gd name="T6" fmla="*/ 0 w 858"/>
                <a:gd name="T7" fmla="*/ 428 h 857"/>
                <a:gd name="T8" fmla="*/ 429 w 858"/>
                <a:gd name="T9" fmla="*/ 0 h 857"/>
                <a:gd name="T10" fmla="*/ 429 w 858"/>
                <a:gd name="T11" fmla="*/ 24 h 857"/>
                <a:gd name="T12" fmla="*/ 25 w 858"/>
                <a:gd name="T13" fmla="*/ 428 h 857"/>
                <a:gd name="T14" fmla="*/ 429 w 858"/>
                <a:gd name="T15" fmla="*/ 833 h 857"/>
                <a:gd name="T16" fmla="*/ 834 w 858"/>
                <a:gd name="T17" fmla="*/ 428 h 857"/>
                <a:gd name="T18" fmla="*/ 429 w 858"/>
                <a:gd name="T19" fmla="*/ 2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857">
                  <a:moveTo>
                    <a:pt x="429" y="0"/>
                  </a:moveTo>
                  <a:cubicBezTo>
                    <a:pt x="665" y="0"/>
                    <a:pt x="858" y="192"/>
                    <a:pt x="858" y="428"/>
                  </a:cubicBezTo>
                  <a:cubicBezTo>
                    <a:pt x="858" y="665"/>
                    <a:pt x="665" y="857"/>
                    <a:pt x="429" y="857"/>
                  </a:cubicBezTo>
                  <a:cubicBezTo>
                    <a:pt x="193" y="857"/>
                    <a:pt x="0" y="665"/>
                    <a:pt x="0" y="428"/>
                  </a:cubicBezTo>
                  <a:cubicBezTo>
                    <a:pt x="0" y="192"/>
                    <a:pt x="193" y="0"/>
                    <a:pt x="429" y="0"/>
                  </a:cubicBezTo>
                  <a:close/>
                  <a:moveTo>
                    <a:pt x="429" y="24"/>
                  </a:moveTo>
                  <a:cubicBezTo>
                    <a:pt x="207" y="24"/>
                    <a:pt x="25" y="206"/>
                    <a:pt x="25" y="428"/>
                  </a:cubicBezTo>
                  <a:cubicBezTo>
                    <a:pt x="25" y="651"/>
                    <a:pt x="207" y="833"/>
                    <a:pt x="429" y="833"/>
                  </a:cubicBezTo>
                  <a:cubicBezTo>
                    <a:pt x="652" y="833"/>
                    <a:pt x="834" y="651"/>
                    <a:pt x="834" y="428"/>
                  </a:cubicBezTo>
                  <a:cubicBezTo>
                    <a:pt x="834" y="206"/>
                    <a:pt x="652" y="24"/>
                    <a:pt x="42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3" name="islíḍe">
              <a:extLst>
                <a:ext uri="{FF2B5EF4-FFF2-40B4-BE49-F238E27FC236}">
                  <a16:creationId xmlns:a16="http://schemas.microsoft.com/office/drawing/2014/main" id="{21DBE0AE-5FA8-4ED5-A784-3F114011DFD4}"/>
                </a:ext>
              </a:extLst>
            </p:cNvPr>
            <p:cNvSpPr/>
            <p:nvPr/>
          </p:nvSpPr>
          <p:spPr bwMode="auto">
            <a:xfrm>
              <a:off x="3366076" y="2566750"/>
              <a:ext cx="1708039" cy="1709738"/>
            </a:xfrm>
            <a:custGeom>
              <a:avLst/>
              <a:gdLst>
                <a:gd name="T0" fmla="*/ 641 w 1283"/>
                <a:gd name="T1" fmla="*/ 0 h 1283"/>
                <a:gd name="T2" fmla="*/ 1283 w 1283"/>
                <a:gd name="T3" fmla="*/ 641 h 1283"/>
                <a:gd name="T4" fmla="*/ 641 w 1283"/>
                <a:gd name="T5" fmla="*/ 1283 h 1283"/>
                <a:gd name="T6" fmla="*/ 0 w 1283"/>
                <a:gd name="T7" fmla="*/ 641 h 1283"/>
                <a:gd name="T8" fmla="*/ 641 w 1283"/>
                <a:gd name="T9" fmla="*/ 0 h 1283"/>
                <a:gd name="T10" fmla="*/ 641 w 1283"/>
                <a:gd name="T11" fmla="*/ 24 h 1283"/>
                <a:gd name="T12" fmla="*/ 24 w 1283"/>
                <a:gd name="T13" fmla="*/ 641 h 1283"/>
                <a:gd name="T14" fmla="*/ 641 w 1283"/>
                <a:gd name="T15" fmla="*/ 1259 h 1283"/>
                <a:gd name="T16" fmla="*/ 1258 w 1283"/>
                <a:gd name="T17" fmla="*/ 641 h 1283"/>
                <a:gd name="T18" fmla="*/ 641 w 1283"/>
                <a:gd name="T19" fmla="*/ 2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3" h="1283">
                  <a:moveTo>
                    <a:pt x="641" y="0"/>
                  </a:moveTo>
                  <a:cubicBezTo>
                    <a:pt x="995" y="0"/>
                    <a:pt x="1283" y="288"/>
                    <a:pt x="1283" y="641"/>
                  </a:cubicBezTo>
                  <a:cubicBezTo>
                    <a:pt x="1283" y="995"/>
                    <a:pt x="995" y="1283"/>
                    <a:pt x="641" y="1283"/>
                  </a:cubicBezTo>
                  <a:cubicBezTo>
                    <a:pt x="288" y="1283"/>
                    <a:pt x="0" y="995"/>
                    <a:pt x="0" y="641"/>
                  </a:cubicBezTo>
                  <a:cubicBezTo>
                    <a:pt x="0" y="288"/>
                    <a:pt x="288" y="0"/>
                    <a:pt x="641" y="0"/>
                  </a:cubicBezTo>
                  <a:close/>
                  <a:moveTo>
                    <a:pt x="641" y="24"/>
                  </a:moveTo>
                  <a:cubicBezTo>
                    <a:pt x="301" y="24"/>
                    <a:pt x="24" y="302"/>
                    <a:pt x="24" y="641"/>
                  </a:cubicBezTo>
                  <a:cubicBezTo>
                    <a:pt x="24" y="981"/>
                    <a:pt x="301" y="1259"/>
                    <a:pt x="641" y="1259"/>
                  </a:cubicBezTo>
                  <a:cubicBezTo>
                    <a:pt x="981" y="1259"/>
                    <a:pt x="1258" y="981"/>
                    <a:pt x="1258" y="641"/>
                  </a:cubicBezTo>
                  <a:cubicBezTo>
                    <a:pt x="1258" y="302"/>
                    <a:pt x="981" y="24"/>
                    <a:pt x="6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lïḍé">
              <a:extLst>
                <a:ext uri="{FF2B5EF4-FFF2-40B4-BE49-F238E27FC236}">
                  <a16:creationId xmlns:a16="http://schemas.microsoft.com/office/drawing/2014/main" id="{4D4B058C-1126-4742-A8F9-76E73E03845D}"/>
                </a:ext>
              </a:extLst>
            </p:cNvPr>
            <p:cNvSpPr/>
            <p:nvPr/>
          </p:nvSpPr>
          <p:spPr bwMode="auto">
            <a:xfrm>
              <a:off x="3433990" y="2634664"/>
              <a:ext cx="1573909" cy="1071345"/>
            </a:xfrm>
            <a:custGeom>
              <a:avLst/>
              <a:gdLst>
                <a:gd name="T0" fmla="*/ 46 w 1182"/>
                <a:gd name="T1" fmla="*/ 693 h 803"/>
                <a:gd name="T2" fmla="*/ 46 w 1182"/>
                <a:gd name="T3" fmla="*/ 715 h 803"/>
                <a:gd name="T4" fmla="*/ 139 w 1182"/>
                <a:gd name="T5" fmla="*/ 703 h 803"/>
                <a:gd name="T6" fmla="*/ 51 w 1182"/>
                <a:gd name="T7" fmla="*/ 781 h 803"/>
                <a:gd name="T8" fmla="*/ 82 w 1182"/>
                <a:gd name="T9" fmla="*/ 547 h 803"/>
                <a:gd name="T10" fmla="*/ 22 w 1182"/>
                <a:gd name="T11" fmla="*/ 647 h 803"/>
                <a:gd name="T12" fmla="*/ 22 w 1182"/>
                <a:gd name="T13" fmla="*/ 616 h 803"/>
                <a:gd name="T14" fmla="*/ 4 w 1182"/>
                <a:gd name="T15" fmla="*/ 574 h 803"/>
                <a:gd name="T16" fmla="*/ 136 w 1182"/>
                <a:gd name="T17" fmla="*/ 477 h 803"/>
                <a:gd name="T18" fmla="*/ 143 w 1182"/>
                <a:gd name="T19" fmla="*/ 477 h 803"/>
                <a:gd name="T20" fmla="*/ 24 w 1182"/>
                <a:gd name="T21" fmla="*/ 490 h 803"/>
                <a:gd name="T22" fmla="*/ 156 w 1182"/>
                <a:gd name="T23" fmla="*/ 330 h 803"/>
                <a:gd name="T24" fmla="*/ 193 w 1182"/>
                <a:gd name="T25" fmla="*/ 355 h 803"/>
                <a:gd name="T26" fmla="*/ 143 w 1182"/>
                <a:gd name="T27" fmla="*/ 368 h 803"/>
                <a:gd name="T28" fmla="*/ 159 w 1182"/>
                <a:gd name="T29" fmla="*/ 414 h 803"/>
                <a:gd name="T30" fmla="*/ 186 w 1182"/>
                <a:gd name="T31" fmla="*/ 304 h 803"/>
                <a:gd name="T32" fmla="*/ 228 w 1182"/>
                <a:gd name="T33" fmla="*/ 266 h 803"/>
                <a:gd name="T34" fmla="*/ 236 w 1182"/>
                <a:gd name="T35" fmla="*/ 121 h 803"/>
                <a:gd name="T36" fmla="*/ 271 w 1182"/>
                <a:gd name="T37" fmla="*/ 193 h 803"/>
                <a:gd name="T38" fmla="*/ 224 w 1182"/>
                <a:gd name="T39" fmla="*/ 274 h 803"/>
                <a:gd name="T40" fmla="*/ 500 w 1182"/>
                <a:gd name="T41" fmla="*/ 26 h 803"/>
                <a:gd name="T42" fmla="*/ 417 w 1182"/>
                <a:gd name="T43" fmla="*/ 112 h 803"/>
                <a:gd name="T44" fmla="*/ 447 w 1182"/>
                <a:gd name="T45" fmla="*/ 21 h 803"/>
                <a:gd name="T46" fmla="*/ 492 w 1182"/>
                <a:gd name="T47" fmla="*/ 31 h 803"/>
                <a:gd name="T48" fmla="*/ 532 w 1182"/>
                <a:gd name="T49" fmla="*/ 125 h 803"/>
                <a:gd name="T50" fmla="*/ 573 w 1182"/>
                <a:gd name="T51" fmla="*/ 0 h 803"/>
                <a:gd name="T52" fmla="*/ 662 w 1182"/>
                <a:gd name="T53" fmla="*/ 0 h 803"/>
                <a:gd name="T54" fmla="*/ 557 w 1182"/>
                <a:gd name="T55" fmla="*/ 29 h 803"/>
                <a:gd name="T56" fmla="*/ 727 w 1182"/>
                <a:gd name="T57" fmla="*/ 143 h 803"/>
                <a:gd name="T58" fmla="*/ 753 w 1182"/>
                <a:gd name="T59" fmla="*/ 22 h 803"/>
                <a:gd name="T60" fmla="*/ 662 w 1182"/>
                <a:gd name="T61" fmla="*/ 130 h 803"/>
                <a:gd name="T62" fmla="*/ 892 w 1182"/>
                <a:gd name="T63" fmla="*/ 83 h 803"/>
                <a:gd name="T64" fmla="*/ 773 w 1182"/>
                <a:gd name="T65" fmla="*/ 30 h 803"/>
                <a:gd name="T66" fmla="*/ 812 w 1182"/>
                <a:gd name="T67" fmla="*/ 74 h 803"/>
                <a:gd name="T68" fmla="*/ 855 w 1182"/>
                <a:gd name="T69" fmla="*/ 67 h 803"/>
                <a:gd name="T70" fmla="*/ 864 w 1182"/>
                <a:gd name="T71" fmla="*/ 193 h 803"/>
                <a:gd name="T72" fmla="*/ 951 w 1182"/>
                <a:gd name="T73" fmla="*/ 241 h 803"/>
                <a:gd name="T74" fmla="*/ 924 w 1182"/>
                <a:gd name="T75" fmla="*/ 226 h 803"/>
                <a:gd name="T76" fmla="*/ 965 w 1182"/>
                <a:gd name="T77" fmla="*/ 144 h 803"/>
                <a:gd name="T78" fmla="*/ 920 w 1182"/>
                <a:gd name="T79" fmla="*/ 102 h 803"/>
                <a:gd name="T80" fmla="*/ 1051 w 1182"/>
                <a:gd name="T81" fmla="*/ 244 h 803"/>
                <a:gd name="T82" fmla="*/ 1007 w 1182"/>
                <a:gd name="T83" fmla="*/ 277 h 803"/>
                <a:gd name="T84" fmla="*/ 934 w 1182"/>
                <a:gd name="T85" fmla="*/ 272 h 803"/>
                <a:gd name="T86" fmla="*/ 1070 w 1182"/>
                <a:gd name="T87" fmla="*/ 246 h 803"/>
                <a:gd name="T88" fmla="*/ 1121 w 1182"/>
                <a:gd name="T89" fmla="*/ 427 h 803"/>
                <a:gd name="T90" fmla="*/ 1143 w 1182"/>
                <a:gd name="T91" fmla="*/ 373 h 803"/>
                <a:gd name="T92" fmla="*/ 1024 w 1182"/>
                <a:gd name="T93" fmla="*/ 422 h 803"/>
                <a:gd name="T94" fmla="*/ 1011 w 1182"/>
                <a:gd name="T95" fmla="*/ 391 h 803"/>
                <a:gd name="T96" fmla="*/ 1099 w 1182"/>
                <a:gd name="T97" fmla="*/ 389 h 803"/>
                <a:gd name="T98" fmla="*/ 1055 w 1182"/>
                <a:gd name="T99" fmla="*/ 527 h 803"/>
                <a:gd name="T100" fmla="*/ 1146 w 1182"/>
                <a:gd name="T101" fmla="*/ 454 h 803"/>
                <a:gd name="T102" fmla="*/ 1171 w 1182"/>
                <a:gd name="T103" fmla="*/ 496 h 803"/>
                <a:gd name="T104" fmla="*/ 1075 w 1182"/>
                <a:gd name="T105" fmla="*/ 597 h 803"/>
                <a:gd name="T106" fmla="*/ 1180 w 1182"/>
                <a:gd name="T107" fmla="*/ 523 h 803"/>
                <a:gd name="T108" fmla="*/ 1056 w 1182"/>
                <a:gd name="T109" fmla="*/ 548 h 803"/>
                <a:gd name="T110" fmla="*/ 1146 w 1182"/>
                <a:gd name="T111" fmla="*/ 793 h 803"/>
                <a:gd name="T112" fmla="*/ 1036 w 1182"/>
                <a:gd name="T113" fmla="*/ 737 h 803"/>
                <a:gd name="T114" fmla="*/ 1091 w 1182"/>
                <a:gd name="T115" fmla="*/ 699 h 803"/>
                <a:gd name="T116" fmla="*/ 1160 w 1182"/>
                <a:gd name="T117" fmla="*/ 728 h 803"/>
                <a:gd name="T118" fmla="*/ 1128 w 1182"/>
                <a:gd name="T119" fmla="*/ 75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2" h="803">
                  <a:moveTo>
                    <a:pt x="42" y="801"/>
                  </a:moveTo>
                  <a:cubicBezTo>
                    <a:pt x="38" y="803"/>
                    <a:pt x="38" y="803"/>
                    <a:pt x="38" y="803"/>
                  </a:cubicBezTo>
                  <a:cubicBezTo>
                    <a:pt x="8" y="699"/>
                    <a:pt x="8" y="699"/>
                    <a:pt x="8" y="699"/>
                  </a:cubicBezTo>
                  <a:cubicBezTo>
                    <a:pt x="45" y="688"/>
                    <a:pt x="45" y="688"/>
                    <a:pt x="45" y="688"/>
                  </a:cubicBezTo>
                  <a:cubicBezTo>
                    <a:pt x="46" y="693"/>
                    <a:pt x="46" y="693"/>
                    <a:pt x="46" y="693"/>
                  </a:cubicBezTo>
                  <a:cubicBezTo>
                    <a:pt x="25" y="701"/>
                    <a:pt x="19" y="717"/>
                    <a:pt x="27" y="741"/>
                  </a:cubicBezTo>
                  <a:cubicBezTo>
                    <a:pt x="29" y="752"/>
                    <a:pt x="34" y="755"/>
                    <a:pt x="40" y="753"/>
                  </a:cubicBezTo>
                  <a:cubicBezTo>
                    <a:pt x="82" y="740"/>
                    <a:pt x="82" y="740"/>
                    <a:pt x="82" y="740"/>
                  </a:cubicBezTo>
                  <a:cubicBezTo>
                    <a:pt x="79" y="723"/>
                    <a:pt x="67" y="716"/>
                    <a:pt x="47" y="720"/>
                  </a:cubicBezTo>
                  <a:cubicBezTo>
                    <a:pt x="46" y="715"/>
                    <a:pt x="46" y="715"/>
                    <a:pt x="46" y="715"/>
                  </a:cubicBezTo>
                  <a:cubicBezTo>
                    <a:pt x="107" y="698"/>
                    <a:pt x="107" y="698"/>
                    <a:pt x="107" y="698"/>
                  </a:cubicBezTo>
                  <a:cubicBezTo>
                    <a:pt x="109" y="703"/>
                    <a:pt x="109" y="703"/>
                    <a:pt x="109" y="703"/>
                  </a:cubicBezTo>
                  <a:cubicBezTo>
                    <a:pt x="89" y="709"/>
                    <a:pt x="83" y="721"/>
                    <a:pt x="89" y="739"/>
                  </a:cubicBezTo>
                  <a:cubicBezTo>
                    <a:pt x="131" y="726"/>
                    <a:pt x="131" y="726"/>
                    <a:pt x="131" y="726"/>
                  </a:cubicBezTo>
                  <a:cubicBezTo>
                    <a:pt x="141" y="725"/>
                    <a:pt x="143" y="717"/>
                    <a:pt x="139" y="703"/>
                  </a:cubicBezTo>
                  <a:cubicBezTo>
                    <a:pt x="143" y="701"/>
                    <a:pt x="143" y="701"/>
                    <a:pt x="143" y="701"/>
                  </a:cubicBezTo>
                  <a:cubicBezTo>
                    <a:pt x="162" y="767"/>
                    <a:pt x="162" y="767"/>
                    <a:pt x="162" y="767"/>
                  </a:cubicBezTo>
                  <a:cubicBezTo>
                    <a:pt x="158" y="768"/>
                    <a:pt x="158" y="768"/>
                    <a:pt x="158" y="768"/>
                  </a:cubicBezTo>
                  <a:cubicBezTo>
                    <a:pt x="154" y="757"/>
                    <a:pt x="148" y="752"/>
                    <a:pt x="139" y="756"/>
                  </a:cubicBezTo>
                  <a:cubicBezTo>
                    <a:pt x="51" y="781"/>
                    <a:pt x="51" y="781"/>
                    <a:pt x="51" y="781"/>
                  </a:cubicBezTo>
                  <a:cubicBezTo>
                    <a:pt x="42" y="783"/>
                    <a:pt x="39" y="790"/>
                    <a:pt x="42" y="801"/>
                  </a:cubicBezTo>
                  <a:close/>
                  <a:moveTo>
                    <a:pt x="0" y="532"/>
                  </a:moveTo>
                  <a:cubicBezTo>
                    <a:pt x="4" y="532"/>
                    <a:pt x="4" y="532"/>
                    <a:pt x="4" y="532"/>
                  </a:cubicBezTo>
                  <a:cubicBezTo>
                    <a:pt x="5" y="543"/>
                    <a:pt x="10" y="548"/>
                    <a:pt x="21" y="547"/>
                  </a:cubicBezTo>
                  <a:cubicBezTo>
                    <a:pt x="82" y="547"/>
                    <a:pt x="82" y="547"/>
                    <a:pt x="82" y="547"/>
                  </a:cubicBezTo>
                  <a:cubicBezTo>
                    <a:pt x="99" y="547"/>
                    <a:pt x="111" y="551"/>
                    <a:pt x="118" y="557"/>
                  </a:cubicBezTo>
                  <a:cubicBezTo>
                    <a:pt x="126" y="566"/>
                    <a:pt x="131" y="578"/>
                    <a:pt x="131" y="594"/>
                  </a:cubicBezTo>
                  <a:cubicBezTo>
                    <a:pt x="131" y="611"/>
                    <a:pt x="128" y="624"/>
                    <a:pt x="121" y="633"/>
                  </a:cubicBezTo>
                  <a:cubicBezTo>
                    <a:pt x="114" y="643"/>
                    <a:pt x="102" y="647"/>
                    <a:pt x="86" y="647"/>
                  </a:cubicBezTo>
                  <a:cubicBezTo>
                    <a:pt x="22" y="647"/>
                    <a:pt x="22" y="647"/>
                    <a:pt x="22" y="647"/>
                  </a:cubicBezTo>
                  <a:cubicBezTo>
                    <a:pt x="10" y="646"/>
                    <a:pt x="4" y="651"/>
                    <a:pt x="4" y="662"/>
                  </a:cubicBezTo>
                  <a:cubicBezTo>
                    <a:pt x="0" y="662"/>
                    <a:pt x="0" y="662"/>
                    <a:pt x="0" y="662"/>
                  </a:cubicBezTo>
                  <a:cubicBezTo>
                    <a:pt x="0" y="597"/>
                    <a:pt x="0" y="597"/>
                    <a:pt x="0" y="597"/>
                  </a:cubicBezTo>
                  <a:cubicBezTo>
                    <a:pt x="4" y="597"/>
                    <a:pt x="4" y="597"/>
                    <a:pt x="4" y="597"/>
                  </a:cubicBezTo>
                  <a:cubicBezTo>
                    <a:pt x="3" y="611"/>
                    <a:pt x="9" y="617"/>
                    <a:pt x="22" y="616"/>
                  </a:cubicBezTo>
                  <a:cubicBezTo>
                    <a:pt x="86" y="616"/>
                    <a:pt x="86" y="616"/>
                    <a:pt x="86" y="616"/>
                  </a:cubicBezTo>
                  <a:cubicBezTo>
                    <a:pt x="110" y="616"/>
                    <a:pt x="123" y="607"/>
                    <a:pt x="123" y="588"/>
                  </a:cubicBezTo>
                  <a:cubicBezTo>
                    <a:pt x="123" y="565"/>
                    <a:pt x="109" y="554"/>
                    <a:pt x="82" y="555"/>
                  </a:cubicBezTo>
                  <a:cubicBezTo>
                    <a:pt x="24" y="555"/>
                    <a:pt x="24" y="555"/>
                    <a:pt x="24" y="555"/>
                  </a:cubicBezTo>
                  <a:cubicBezTo>
                    <a:pt x="11" y="554"/>
                    <a:pt x="4" y="560"/>
                    <a:pt x="4" y="574"/>
                  </a:cubicBezTo>
                  <a:cubicBezTo>
                    <a:pt x="0" y="574"/>
                    <a:pt x="0" y="574"/>
                    <a:pt x="0" y="574"/>
                  </a:cubicBezTo>
                  <a:cubicBezTo>
                    <a:pt x="0" y="532"/>
                    <a:pt x="0" y="532"/>
                    <a:pt x="0" y="532"/>
                  </a:cubicBezTo>
                  <a:close/>
                  <a:moveTo>
                    <a:pt x="31" y="461"/>
                  </a:moveTo>
                  <a:cubicBezTo>
                    <a:pt x="123" y="485"/>
                    <a:pt x="123" y="485"/>
                    <a:pt x="123" y="485"/>
                  </a:cubicBezTo>
                  <a:cubicBezTo>
                    <a:pt x="130" y="488"/>
                    <a:pt x="135" y="485"/>
                    <a:pt x="136" y="477"/>
                  </a:cubicBezTo>
                  <a:cubicBezTo>
                    <a:pt x="144" y="453"/>
                    <a:pt x="128" y="435"/>
                    <a:pt x="90" y="426"/>
                  </a:cubicBezTo>
                  <a:cubicBezTo>
                    <a:pt x="53" y="417"/>
                    <a:pt x="32" y="424"/>
                    <a:pt x="25" y="447"/>
                  </a:cubicBezTo>
                  <a:cubicBezTo>
                    <a:pt x="23" y="455"/>
                    <a:pt x="25" y="460"/>
                    <a:pt x="31" y="461"/>
                  </a:cubicBezTo>
                  <a:close/>
                  <a:moveTo>
                    <a:pt x="128" y="535"/>
                  </a:moveTo>
                  <a:cubicBezTo>
                    <a:pt x="143" y="477"/>
                    <a:pt x="143" y="477"/>
                    <a:pt x="143" y="477"/>
                  </a:cubicBezTo>
                  <a:cubicBezTo>
                    <a:pt x="153" y="433"/>
                    <a:pt x="137" y="405"/>
                    <a:pt x="97" y="393"/>
                  </a:cubicBezTo>
                  <a:cubicBezTo>
                    <a:pt x="58" y="384"/>
                    <a:pt x="31" y="402"/>
                    <a:pt x="19" y="445"/>
                  </a:cubicBezTo>
                  <a:cubicBezTo>
                    <a:pt x="4" y="501"/>
                    <a:pt x="4" y="501"/>
                    <a:pt x="4" y="501"/>
                  </a:cubicBezTo>
                  <a:cubicBezTo>
                    <a:pt x="8" y="502"/>
                    <a:pt x="8" y="502"/>
                    <a:pt x="8" y="502"/>
                  </a:cubicBezTo>
                  <a:cubicBezTo>
                    <a:pt x="11" y="492"/>
                    <a:pt x="17" y="488"/>
                    <a:pt x="24" y="490"/>
                  </a:cubicBezTo>
                  <a:cubicBezTo>
                    <a:pt x="116" y="515"/>
                    <a:pt x="116" y="515"/>
                    <a:pt x="116" y="515"/>
                  </a:cubicBezTo>
                  <a:cubicBezTo>
                    <a:pt x="124" y="517"/>
                    <a:pt x="126" y="523"/>
                    <a:pt x="124" y="533"/>
                  </a:cubicBezTo>
                  <a:cubicBezTo>
                    <a:pt x="128" y="535"/>
                    <a:pt x="128" y="535"/>
                    <a:pt x="128" y="535"/>
                  </a:cubicBezTo>
                  <a:close/>
                  <a:moveTo>
                    <a:pt x="137" y="362"/>
                  </a:moveTo>
                  <a:cubicBezTo>
                    <a:pt x="156" y="330"/>
                    <a:pt x="156" y="330"/>
                    <a:pt x="156" y="330"/>
                  </a:cubicBezTo>
                  <a:cubicBezTo>
                    <a:pt x="106" y="323"/>
                    <a:pt x="106" y="323"/>
                    <a:pt x="106" y="323"/>
                  </a:cubicBezTo>
                  <a:cubicBezTo>
                    <a:pt x="137" y="362"/>
                    <a:pt x="137" y="362"/>
                    <a:pt x="137" y="362"/>
                  </a:cubicBezTo>
                  <a:close/>
                  <a:moveTo>
                    <a:pt x="220" y="300"/>
                  </a:moveTo>
                  <a:cubicBezTo>
                    <a:pt x="224" y="302"/>
                    <a:pt x="224" y="302"/>
                    <a:pt x="224" y="302"/>
                  </a:cubicBezTo>
                  <a:cubicBezTo>
                    <a:pt x="193" y="355"/>
                    <a:pt x="193" y="355"/>
                    <a:pt x="193" y="355"/>
                  </a:cubicBezTo>
                  <a:cubicBezTo>
                    <a:pt x="189" y="353"/>
                    <a:pt x="189" y="353"/>
                    <a:pt x="189" y="353"/>
                  </a:cubicBezTo>
                  <a:cubicBezTo>
                    <a:pt x="189" y="353"/>
                    <a:pt x="189" y="352"/>
                    <a:pt x="190" y="351"/>
                  </a:cubicBezTo>
                  <a:cubicBezTo>
                    <a:pt x="194" y="342"/>
                    <a:pt x="195" y="337"/>
                    <a:pt x="190" y="336"/>
                  </a:cubicBezTo>
                  <a:cubicBezTo>
                    <a:pt x="186" y="334"/>
                    <a:pt x="177" y="332"/>
                    <a:pt x="164" y="331"/>
                  </a:cubicBezTo>
                  <a:cubicBezTo>
                    <a:pt x="143" y="368"/>
                    <a:pt x="143" y="368"/>
                    <a:pt x="143" y="368"/>
                  </a:cubicBezTo>
                  <a:cubicBezTo>
                    <a:pt x="151" y="380"/>
                    <a:pt x="157" y="387"/>
                    <a:pt x="159" y="388"/>
                  </a:cubicBezTo>
                  <a:cubicBezTo>
                    <a:pt x="163" y="390"/>
                    <a:pt x="168" y="387"/>
                    <a:pt x="174" y="379"/>
                  </a:cubicBezTo>
                  <a:cubicBezTo>
                    <a:pt x="174" y="378"/>
                    <a:pt x="174" y="378"/>
                    <a:pt x="174" y="378"/>
                  </a:cubicBezTo>
                  <a:cubicBezTo>
                    <a:pt x="178" y="380"/>
                    <a:pt x="178" y="380"/>
                    <a:pt x="178" y="380"/>
                  </a:cubicBezTo>
                  <a:cubicBezTo>
                    <a:pt x="159" y="414"/>
                    <a:pt x="159" y="414"/>
                    <a:pt x="159" y="414"/>
                  </a:cubicBezTo>
                  <a:cubicBezTo>
                    <a:pt x="155" y="412"/>
                    <a:pt x="155" y="412"/>
                    <a:pt x="155" y="412"/>
                  </a:cubicBezTo>
                  <a:cubicBezTo>
                    <a:pt x="159" y="405"/>
                    <a:pt x="156" y="396"/>
                    <a:pt x="145" y="385"/>
                  </a:cubicBezTo>
                  <a:cubicBezTo>
                    <a:pt x="75" y="295"/>
                    <a:pt x="75" y="295"/>
                    <a:pt x="75" y="295"/>
                  </a:cubicBezTo>
                  <a:cubicBezTo>
                    <a:pt x="78" y="291"/>
                    <a:pt x="78" y="291"/>
                    <a:pt x="78" y="291"/>
                  </a:cubicBezTo>
                  <a:cubicBezTo>
                    <a:pt x="186" y="304"/>
                    <a:pt x="186" y="304"/>
                    <a:pt x="186" y="304"/>
                  </a:cubicBezTo>
                  <a:cubicBezTo>
                    <a:pt x="208" y="308"/>
                    <a:pt x="219" y="306"/>
                    <a:pt x="220" y="300"/>
                  </a:cubicBezTo>
                  <a:close/>
                  <a:moveTo>
                    <a:pt x="225" y="301"/>
                  </a:moveTo>
                  <a:cubicBezTo>
                    <a:pt x="257" y="271"/>
                    <a:pt x="257" y="271"/>
                    <a:pt x="257" y="271"/>
                  </a:cubicBezTo>
                  <a:cubicBezTo>
                    <a:pt x="254" y="268"/>
                    <a:pt x="254" y="268"/>
                    <a:pt x="254" y="268"/>
                  </a:cubicBezTo>
                  <a:cubicBezTo>
                    <a:pt x="244" y="277"/>
                    <a:pt x="236" y="276"/>
                    <a:pt x="228" y="266"/>
                  </a:cubicBezTo>
                  <a:cubicBezTo>
                    <a:pt x="176" y="211"/>
                    <a:pt x="176" y="211"/>
                    <a:pt x="176" y="211"/>
                  </a:cubicBezTo>
                  <a:cubicBezTo>
                    <a:pt x="308" y="227"/>
                    <a:pt x="308" y="227"/>
                    <a:pt x="308" y="227"/>
                  </a:cubicBezTo>
                  <a:cubicBezTo>
                    <a:pt x="311" y="224"/>
                    <a:pt x="311" y="224"/>
                    <a:pt x="311" y="224"/>
                  </a:cubicBezTo>
                  <a:cubicBezTo>
                    <a:pt x="236" y="143"/>
                    <a:pt x="236" y="143"/>
                    <a:pt x="236" y="143"/>
                  </a:cubicBezTo>
                  <a:cubicBezTo>
                    <a:pt x="228" y="136"/>
                    <a:pt x="229" y="129"/>
                    <a:pt x="236" y="121"/>
                  </a:cubicBezTo>
                  <a:cubicBezTo>
                    <a:pt x="233" y="118"/>
                    <a:pt x="233" y="118"/>
                    <a:pt x="233" y="118"/>
                  </a:cubicBezTo>
                  <a:cubicBezTo>
                    <a:pt x="203" y="146"/>
                    <a:pt x="203" y="146"/>
                    <a:pt x="203" y="146"/>
                  </a:cubicBezTo>
                  <a:cubicBezTo>
                    <a:pt x="206" y="149"/>
                    <a:pt x="206" y="149"/>
                    <a:pt x="206" y="149"/>
                  </a:cubicBezTo>
                  <a:cubicBezTo>
                    <a:pt x="216" y="140"/>
                    <a:pt x="224" y="141"/>
                    <a:pt x="232" y="151"/>
                  </a:cubicBezTo>
                  <a:cubicBezTo>
                    <a:pt x="271" y="193"/>
                    <a:pt x="271" y="193"/>
                    <a:pt x="271" y="193"/>
                  </a:cubicBezTo>
                  <a:cubicBezTo>
                    <a:pt x="167" y="179"/>
                    <a:pt x="167" y="179"/>
                    <a:pt x="167" y="179"/>
                  </a:cubicBezTo>
                  <a:cubicBezTo>
                    <a:pt x="138" y="206"/>
                    <a:pt x="138" y="206"/>
                    <a:pt x="138" y="206"/>
                  </a:cubicBezTo>
                  <a:cubicBezTo>
                    <a:pt x="141" y="209"/>
                    <a:pt x="141" y="209"/>
                    <a:pt x="141" y="209"/>
                  </a:cubicBezTo>
                  <a:cubicBezTo>
                    <a:pt x="143" y="207"/>
                    <a:pt x="150" y="207"/>
                    <a:pt x="163" y="208"/>
                  </a:cubicBezTo>
                  <a:cubicBezTo>
                    <a:pt x="224" y="274"/>
                    <a:pt x="224" y="274"/>
                    <a:pt x="224" y="274"/>
                  </a:cubicBezTo>
                  <a:cubicBezTo>
                    <a:pt x="232" y="281"/>
                    <a:pt x="231" y="289"/>
                    <a:pt x="222" y="298"/>
                  </a:cubicBezTo>
                  <a:cubicBezTo>
                    <a:pt x="225" y="301"/>
                    <a:pt x="225" y="301"/>
                    <a:pt x="225" y="301"/>
                  </a:cubicBezTo>
                  <a:close/>
                  <a:moveTo>
                    <a:pt x="509" y="2"/>
                  </a:moveTo>
                  <a:cubicBezTo>
                    <a:pt x="510" y="7"/>
                    <a:pt x="510" y="7"/>
                    <a:pt x="510" y="7"/>
                  </a:cubicBezTo>
                  <a:cubicBezTo>
                    <a:pt x="500" y="10"/>
                    <a:pt x="496" y="16"/>
                    <a:pt x="500" y="26"/>
                  </a:cubicBezTo>
                  <a:cubicBezTo>
                    <a:pt x="513" y="86"/>
                    <a:pt x="513" y="86"/>
                    <a:pt x="513" y="86"/>
                  </a:cubicBezTo>
                  <a:cubicBezTo>
                    <a:pt x="517" y="103"/>
                    <a:pt x="516" y="115"/>
                    <a:pt x="511" y="123"/>
                  </a:cubicBezTo>
                  <a:cubicBezTo>
                    <a:pt x="505" y="133"/>
                    <a:pt x="494" y="140"/>
                    <a:pt x="478" y="144"/>
                  </a:cubicBezTo>
                  <a:cubicBezTo>
                    <a:pt x="461" y="148"/>
                    <a:pt x="448" y="147"/>
                    <a:pt x="438" y="143"/>
                  </a:cubicBezTo>
                  <a:cubicBezTo>
                    <a:pt x="427" y="138"/>
                    <a:pt x="420" y="128"/>
                    <a:pt x="417" y="112"/>
                  </a:cubicBezTo>
                  <a:cubicBezTo>
                    <a:pt x="403" y="50"/>
                    <a:pt x="403" y="50"/>
                    <a:pt x="403" y="50"/>
                  </a:cubicBezTo>
                  <a:cubicBezTo>
                    <a:pt x="401" y="38"/>
                    <a:pt x="394" y="33"/>
                    <a:pt x="383" y="36"/>
                  </a:cubicBezTo>
                  <a:cubicBezTo>
                    <a:pt x="382" y="32"/>
                    <a:pt x="382" y="32"/>
                    <a:pt x="382" y="32"/>
                  </a:cubicBezTo>
                  <a:cubicBezTo>
                    <a:pt x="446" y="17"/>
                    <a:pt x="446" y="17"/>
                    <a:pt x="446" y="17"/>
                  </a:cubicBezTo>
                  <a:cubicBezTo>
                    <a:pt x="447" y="21"/>
                    <a:pt x="447" y="21"/>
                    <a:pt x="447" y="21"/>
                  </a:cubicBezTo>
                  <a:cubicBezTo>
                    <a:pt x="433" y="23"/>
                    <a:pt x="428" y="30"/>
                    <a:pt x="432" y="43"/>
                  </a:cubicBezTo>
                  <a:cubicBezTo>
                    <a:pt x="447" y="105"/>
                    <a:pt x="447" y="105"/>
                    <a:pt x="447" y="105"/>
                  </a:cubicBezTo>
                  <a:cubicBezTo>
                    <a:pt x="452" y="129"/>
                    <a:pt x="463" y="139"/>
                    <a:pt x="482" y="135"/>
                  </a:cubicBezTo>
                  <a:cubicBezTo>
                    <a:pt x="505" y="130"/>
                    <a:pt x="512" y="114"/>
                    <a:pt x="505" y="87"/>
                  </a:cubicBezTo>
                  <a:cubicBezTo>
                    <a:pt x="492" y="31"/>
                    <a:pt x="492" y="31"/>
                    <a:pt x="492" y="31"/>
                  </a:cubicBezTo>
                  <a:cubicBezTo>
                    <a:pt x="490" y="18"/>
                    <a:pt x="483" y="13"/>
                    <a:pt x="470" y="16"/>
                  </a:cubicBezTo>
                  <a:cubicBezTo>
                    <a:pt x="469" y="12"/>
                    <a:pt x="469" y="12"/>
                    <a:pt x="469" y="12"/>
                  </a:cubicBezTo>
                  <a:cubicBezTo>
                    <a:pt x="509" y="2"/>
                    <a:pt x="509" y="2"/>
                    <a:pt x="509" y="2"/>
                  </a:cubicBezTo>
                  <a:close/>
                  <a:moveTo>
                    <a:pt x="532" y="129"/>
                  </a:moveTo>
                  <a:cubicBezTo>
                    <a:pt x="532" y="125"/>
                    <a:pt x="532" y="125"/>
                    <a:pt x="532" y="125"/>
                  </a:cubicBezTo>
                  <a:cubicBezTo>
                    <a:pt x="544" y="124"/>
                    <a:pt x="550" y="119"/>
                    <a:pt x="549" y="109"/>
                  </a:cubicBezTo>
                  <a:cubicBezTo>
                    <a:pt x="549" y="19"/>
                    <a:pt x="549" y="19"/>
                    <a:pt x="549" y="19"/>
                  </a:cubicBezTo>
                  <a:cubicBezTo>
                    <a:pt x="541" y="9"/>
                    <a:pt x="535" y="4"/>
                    <a:pt x="533" y="5"/>
                  </a:cubicBezTo>
                  <a:cubicBezTo>
                    <a:pt x="533" y="0"/>
                    <a:pt x="533" y="0"/>
                    <a:pt x="533" y="0"/>
                  </a:cubicBezTo>
                  <a:cubicBezTo>
                    <a:pt x="573" y="0"/>
                    <a:pt x="573" y="0"/>
                    <a:pt x="573" y="0"/>
                  </a:cubicBezTo>
                  <a:cubicBezTo>
                    <a:pt x="639" y="82"/>
                    <a:pt x="639" y="82"/>
                    <a:pt x="639" y="82"/>
                  </a:cubicBezTo>
                  <a:cubicBezTo>
                    <a:pt x="639" y="24"/>
                    <a:pt x="639" y="24"/>
                    <a:pt x="639" y="24"/>
                  </a:cubicBezTo>
                  <a:cubicBezTo>
                    <a:pt x="640" y="12"/>
                    <a:pt x="634" y="5"/>
                    <a:pt x="621" y="5"/>
                  </a:cubicBezTo>
                  <a:cubicBezTo>
                    <a:pt x="621" y="0"/>
                    <a:pt x="621" y="0"/>
                    <a:pt x="621" y="0"/>
                  </a:cubicBezTo>
                  <a:cubicBezTo>
                    <a:pt x="662" y="0"/>
                    <a:pt x="662" y="0"/>
                    <a:pt x="662" y="0"/>
                  </a:cubicBezTo>
                  <a:cubicBezTo>
                    <a:pt x="662" y="5"/>
                    <a:pt x="662" y="5"/>
                    <a:pt x="662" y="5"/>
                  </a:cubicBezTo>
                  <a:cubicBezTo>
                    <a:pt x="651" y="6"/>
                    <a:pt x="646" y="11"/>
                    <a:pt x="647" y="21"/>
                  </a:cubicBezTo>
                  <a:cubicBezTo>
                    <a:pt x="647" y="132"/>
                    <a:pt x="647" y="132"/>
                    <a:pt x="647" y="132"/>
                  </a:cubicBezTo>
                  <a:cubicBezTo>
                    <a:pt x="642" y="132"/>
                    <a:pt x="642" y="132"/>
                    <a:pt x="642" y="132"/>
                  </a:cubicBezTo>
                  <a:cubicBezTo>
                    <a:pt x="557" y="29"/>
                    <a:pt x="557" y="29"/>
                    <a:pt x="557" y="29"/>
                  </a:cubicBezTo>
                  <a:cubicBezTo>
                    <a:pt x="557" y="105"/>
                    <a:pt x="557" y="105"/>
                    <a:pt x="557" y="105"/>
                  </a:cubicBezTo>
                  <a:cubicBezTo>
                    <a:pt x="556" y="118"/>
                    <a:pt x="562" y="125"/>
                    <a:pt x="575" y="125"/>
                  </a:cubicBezTo>
                  <a:cubicBezTo>
                    <a:pt x="575" y="129"/>
                    <a:pt x="575" y="129"/>
                    <a:pt x="575" y="129"/>
                  </a:cubicBezTo>
                  <a:cubicBezTo>
                    <a:pt x="532" y="129"/>
                    <a:pt x="532" y="129"/>
                    <a:pt x="532" y="129"/>
                  </a:cubicBezTo>
                  <a:close/>
                  <a:moveTo>
                    <a:pt x="727" y="143"/>
                  </a:moveTo>
                  <a:cubicBezTo>
                    <a:pt x="714" y="141"/>
                    <a:pt x="709" y="135"/>
                    <a:pt x="712" y="126"/>
                  </a:cubicBezTo>
                  <a:cubicBezTo>
                    <a:pt x="731" y="36"/>
                    <a:pt x="731" y="36"/>
                    <a:pt x="731" y="36"/>
                  </a:cubicBezTo>
                  <a:cubicBezTo>
                    <a:pt x="732" y="27"/>
                    <a:pt x="739" y="23"/>
                    <a:pt x="751" y="26"/>
                  </a:cubicBezTo>
                  <a:cubicBezTo>
                    <a:pt x="751" y="26"/>
                    <a:pt x="752" y="26"/>
                    <a:pt x="752" y="26"/>
                  </a:cubicBezTo>
                  <a:cubicBezTo>
                    <a:pt x="753" y="22"/>
                    <a:pt x="753" y="22"/>
                    <a:pt x="753" y="22"/>
                  </a:cubicBezTo>
                  <a:cubicBezTo>
                    <a:pt x="687" y="8"/>
                    <a:pt x="687" y="8"/>
                    <a:pt x="687" y="8"/>
                  </a:cubicBezTo>
                  <a:cubicBezTo>
                    <a:pt x="686" y="12"/>
                    <a:pt x="686" y="12"/>
                    <a:pt x="686" y="12"/>
                  </a:cubicBezTo>
                  <a:cubicBezTo>
                    <a:pt x="699" y="15"/>
                    <a:pt x="703" y="21"/>
                    <a:pt x="701" y="30"/>
                  </a:cubicBezTo>
                  <a:cubicBezTo>
                    <a:pt x="682" y="119"/>
                    <a:pt x="682" y="119"/>
                    <a:pt x="682" y="119"/>
                  </a:cubicBezTo>
                  <a:cubicBezTo>
                    <a:pt x="681" y="128"/>
                    <a:pt x="674" y="132"/>
                    <a:pt x="662" y="130"/>
                  </a:cubicBezTo>
                  <a:cubicBezTo>
                    <a:pt x="661" y="134"/>
                    <a:pt x="661" y="134"/>
                    <a:pt x="661" y="134"/>
                  </a:cubicBezTo>
                  <a:cubicBezTo>
                    <a:pt x="726" y="148"/>
                    <a:pt x="726" y="148"/>
                    <a:pt x="726" y="148"/>
                  </a:cubicBezTo>
                  <a:cubicBezTo>
                    <a:pt x="727" y="143"/>
                    <a:pt x="727" y="143"/>
                    <a:pt x="727" y="143"/>
                  </a:cubicBezTo>
                  <a:close/>
                  <a:moveTo>
                    <a:pt x="894" y="79"/>
                  </a:moveTo>
                  <a:cubicBezTo>
                    <a:pt x="892" y="83"/>
                    <a:pt x="892" y="83"/>
                    <a:pt x="892" y="83"/>
                  </a:cubicBezTo>
                  <a:cubicBezTo>
                    <a:pt x="885" y="80"/>
                    <a:pt x="878" y="82"/>
                    <a:pt x="870" y="91"/>
                  </a:cubicBezTo>
                  <a:cubicBezTo>
                    <a:pt x="786" y="174"/>
                    <a:pt x="786" y="174"/>
                    <a:pt x="786" y="174"/>
                  </a:cubicBezTo>
                  <a:cubicBezTo>
                    <a:pt x="781" y="172"/>
                    <a:pt x="781" y="172"/>
                    <a:pt x="781" y="172"/>
                  </a:cubicBezTo>
                  <a:cubicBezTo>
                    <a:pt x="783" y="49"/>
                    <a:pt x="783" y="49"/>
                    <a:pt x="783" y="49"/>
                  </a:cubicBezTo>
                  <a:cubicBezTo>
                    <a:pt x="783" y="40"/>
                    <a:pt x="780" y="33"/>
                    <a:pt x="773" y="30"/>
                  </a:cubicBezTo>
                  <a:cubicBezTo>
                    <a:pt x="775" y="26"/>
                    <a:pt x="775" y="26"/>
                    <a:pt x="775" y="26"/>
                  </a:cubicBezTo>
                  <a:cubicBezTo>
                    <a:pt x="833" y="52"/>
                    <a:pt x="833" y="52"/>
                    <a:pt x="833" y="52"/>
                  </a:cubicBezTo>
                  <a:cubicBezTo>
                    <a:pt x="832" y="56"/>
                    <a:pt x="832" y="56"/>
                    <a:pt x="832" y="56"/>
                  </a:cubicBezTo>
                  <a:cubicBezTo>
                    <a:pt x="820" y="51"/>
                    <a:pt x="814" y="52"/>
                    <a:pt x="813" y="57"/>
                  </a:cubicBezTo>
                  <a:cubicBezTo>
                    <a:pt x="812" y="60"/>
                    <a:pt x="812" y="66"/>
                    <a:pt x="812" y="74"/>
                  </a:cubicBezTo>
                  <a:cubicBezTo>
                    <a:pt x="810" y="140"/>
                    <a:pt x="810" y="140"/>
                    <a:pt x="810" y="140"/>
                  </a:cubicBezTo>
                  <a:cubicBezTo>
                    <a:pt x="858" y="92"/>
                    <a:pt x="858" y="92"/>
                    <a:pt x="858" y="92"/>
                  </a:cubicBezTo>
                  <a:cubicBezTo>
                    <a:pt x="858" y="92"/>
                    <a:pt x="859" y="91"/>
                    <a:pt x="860" y="90"/>
                  </a:cubicBezTo>
                  <a:cubicBezTo>
                    <a:pt x="864" y="86"/>
                    <a:pt x="866" y="84"/>
                    <a:pt x="867" y="82"/>
                  </a:cubicBezTo>
                  <a:cubicBezTo>
                    <a:pt x="870" y="77"/>
                    <a:pt x="866" y="72"/>
                    <a:pt x="855" y="67"/>
                  </a:cubicBezTo>
                  <a:cubicBezTo>
                    <a:pt x="857" y="63"/>
                    <a:pt x="857" y="63"/>
                    <a:pt x="857" y="63"/>
                  </a:cubicBezTo>
                  <a:cubicBezTo>
                    <a:pt x="894" y="79"/>
                    <a:pt x="894" y="79"/>
                    <a:pt x="894" y="79"/>
                  </a:cubicBezTo>
                  <a:close/>
                  <a:moveTo>
                    <a:pt x="920" y="102"/>
                  </a:moveTo>
                  <a:cubicBezTo>
                    <a:pt x="929" y="110"/>
                    <a:pt x="930" y="117"/>
                    <a:pt x="924" y="124"/>
                  </a:cubicBezTo>
                  <a:cubicBezTo>
                    <a:pt x="864" y="193"/>
                    <a:pt x="864" y="193"/>
                    <a:pt x="864" y="193"/>
                  </a:cubicBezTo>
                  <a:cubicBezTo>
                    <a:pt x="859" y="201"/>
                    <a:pt x="851" y="200"/>
                    <a:pt x="842" y="193"/>
                  </a:cubicBezTo>
                  <a:cubicBezTo>
                    <a:pt x="839" y="196"/>
                    <a:pt x="839" y="196"/>
                    <a:pt x="839" y="196"/>
                  </a:cubicBezTo>
                  <a:cubicBezTo>
                    <a:pt x="923" y="269"/>
                    <a:pt x="923" y="269"/>
                    <a:pt x="923" y="269"/>
                  </a:cubicBezTo>
                  <a:cubicBezTo>
                    <a:pt x="954" y="244"/>
                    <a:pt x="954" y="244"/>
                    <a:pt x="954" y="244"/>
                  </a:cubicBezTo>
                  <a:cubicBezTo>
                    <a:pt x="951" y="241"/>
                    <a:pt x="951" y="241"/>
                    <a:pt x="951" y="241"/>
                  </a:cubicBezTo>
                  <a:cubicBezTo>
                    <a:pt x="928" y="252"/>
                    <a:pt x="909" y="250"/>
                    <a:pt x="891" y="234"/>
                  </a:cubicBezTo>
                  <a:cubicBezTo>
                    <a:pt x="882" y="226"/>
                    <a:pt x="880" y="220"/>
                    <a:pt x="885" y="215"/>
                  </a:cubicBezTo>
                  <a:cubicBezTo>
                    <a:pt x="916" y="180"/>
                    <a:pt x="916" y="180"/>
                    <a:pt x="916" y="180"/>
                  </a:cubicBezTo>
                  <a:cubicBezTo>
                    <a:pt x="931" y="192"/>
                    <a:pt x="933" y="206"/>
                    <a:pt x="920" y="223"/>
                  </a:cubicBezTo>
                  <a:cubicBezTo>
                    <a:pt x="924" y="226"/>
                    <a:pt x="924" y="226"/>
                    <a:pt x="924" y="226"/>
                  </a:cubicBezTo>
                  <a:cubicBezTo>
                    <a:pt x="966" y="177"/>
                    <a:pt x="966" y="177"/>
                    <a:pt x="966" y="177"/>
                  </a:cubicBezTo>
                  <a:cubicBezTo>
                    <a:pt x="962" y="174"/>
                    <a:pt x="962" y="174"/>
                    <a:pt x="962" y="174"/>
                  </a:cubicBezTo>
                  <a:cubicBezTo>
                    <a:pt x="948" y="189"/>
                    <a:pt x="934" y="189"/>
                    <a:pt x="920" y="175"/>
                  </a:cubicBezTo>
                  <a:cubicBezTo>
                    <a:pt x="949" y="142"/>
                    <a:pt x="949" y="142"/>
                    <a:pt x="949" y="142"/>
                  </a:cubicBezTo>
                  <a:cubicBezTo>
                    <a:pt x="953" y="136"/>
                    <a:pt x="958" y="137"/>
                    <a:pt x="965" y="144"/>
                  </a:cubicBezTo>
                  <a:cubicBezTo>
                    <a:pt x="987" y="161"/>
                    <a:pt x="991" y="179"/>
                    <a:pt x="978" y="196"/>
                  </a:cubicBezTo>
                  <a:cubicBezTo>
                    <a:pt x="981" y="200"/>
                    <a:pt x="981" y="200"/>
                    <a:pt x="981" y="200"/>
                  </a:cubicBezTo>
                  <a:cubicBezTo>
                    <a:pt x="1006" y="171"/>
                    <a:pt x="1006" y="171"/>
                    <a:pt x="1006" y="171"/>
                  </a:cubicBezTo>
                  <a:cubicBezTo>
                    <a:pt x="923" y="99"/>
                    <a:pt x="923" y="99"/>
                    <a:pt x="923" y="99"/>
                  </a:cubicBezTo>
                  <a:cubicBezTo>
                    <a:pt x="920" y="102"/>
                    <a:pt x="920" y="102"/>
                    <a:pt x="920" y="102"/>
                  </a:cubicBezTo>
                  <a:close/>
                  <a:moveTo>
                    <a:pt x="1051" y="244"/>
                  </a:moveTo>
                  <a:cubicBezTo>
                    <a:pt x="1011" y="273"/>
                    <a:pt x="1011" y="273"/>
                    <a:pt x="1011" y="273"/>
                  </a:cubicBezTo>
                  <a:cubicBezTo>
                    <a:pt x="1026" y="294"/>
                    <a:pt x="1040" y="298"/>
                    <a:pt x="1056" y="284"/>
                  </a:cubicBezTo>
                  <a:cubicBezTo>
                    <a:pt x="1070" y="273"/>
                    <a:pt x="1073" y="261"/>
                    <a:pt x="1064" y="249"/>
                  </a:cubicBezTo>
                  <a:cubicBezTo>
                    <a:pt x="1059" y="241"/>
                    <a:pt x="1055" y="239"/>
                    <a:pt x="1051" y="244"/>
                  </a:cubicBezTo>
                  <a:close/>
                  <a:moveTo>
                    <a:pt x="1013" y="377"/>
                  </a:moveTo>
                  <a:cubicBezTo>
                    <a:pt x="1009" y="379"/>
                    <a:pt x="1009" y="379"/>
                    <a:pt x="1009" y="379"/>
                  </a:cubicBezTo>
                  <a:cubicBezTo>
                    <a:pt x="986" y="348"/>
                    <a:pt x="986" y="348"/>
                    <a:pt x="986" y="348"/>
                  </a:cubicBezTo>
                  <a:cubicBezTo>
                    <a:pt x="1010" y="281"/>
                    <a:pt x="1010" y="281"/>
                    <a:pt x="1010" y="281"/>
                  </a:cubicBezTo>
                  <a:cubicBezTo>
                    <a:pt x="1007" y="277"/>
                    <a:pt x="1007" y="277"/>
                    <a:pt x="1007" y="277"/>
                  </a:cubicBezTo>
                  <a:cubicBezTo>
                    <a:pt x="977" y="299"/>
                    <a:pt x="977" y="299"/>
                    <a:pt x="977" y="299"/>
                  </a:cubicBezTo>
                  <a:cubicBezTo>
                    <a:pt x="967" y="305"/>
                    <a:pt x="965" y="313"/>
                    <a:pt x="973" y="323"/>
                  </a:cubicBezTo>
                  <a:cubicBezTo>
                    <a:pt x="969" y="326"/>
                    <a:pt x="969" y="326"/>
                    <a:pt x="969" y="326"/>
                  </a:cubicBezTo>
                  <a:cubicBezTo>
                    <a:pt x="930" y="275"/>
                    <a:pt x="930" y="275"/>
                    <a:pt x="930" y="275"/>
                  </a:cubicBezTo>
                  <a:cubicBezTo>
                    <a:pt x="934" y="272"/>
                    <a:pt x="934" y="272"/>
                    <a:pt x="934" y="272"/>
                  </a:cubicBezTo>
                  <a:cubicBezTo>
                    <a:pt x="941" y="282"/>
                    <a:pt x="949" y="283"/>
                    <a:pt x="958" y="274"/>
                  </a:cubicBezTo>
                  <a:cubicBezTo>
                    <a:pt x="1025" y="224"/>
                    <a:pt x="1025" y="224"/>
                    <a:pt x="1025" y="224"/>
                  </a:cubicBezTo>
                  <a:cubicBezTo>
                    <a:pt x="1036" y="217"/>
                    <a:pt x="1038" y="209"/>
                    <a:pt x="1030" y="200"/>
                  </a:cubicBezTo>
                  <a:cubicBezTo>
                    <a:pt x="1033" y="197"/>
                    <a:pt x="1033" y="197"/>
                    <a:pt x="1033" y="197"/>
                  </a:cubicBezTo>
                  <a:cubicBezTo>
                    <a:pt x="1070" y="246"/>
                    <a:pt x="1070" y="246"/>
                    <a:pt x="1070" y="246"/>
                  </a:cubicBezTo>
                  <a:cubicBezTo>
                    <a:pt x="1091" y="274"/>
                    <a:pt x="1093" y="295"/>
                    <a:pt x="1076" y="309"/>
                  </a:cubicBezTo>
                  <a:cubicBezTo>
                    <a:pt x="1063" y="319"/>
                    <a:pt x="1049" y="317"/>
                    <a:pt x="1032" y="305"/>
                  </a:cubicBezTo>
                  <a:cubicBezTo>
                    <a:pt x="1011" y="368"/>
                    <a:pt x="1011" y="368"/>
                    <a:pt x="1011" y="368"/>
                  </a:cubicBezTo>
                  <a:cubicBezTo>
                    <a:pt x="1011" y="372"/>
                    <a:pt x="1011" y="375"/>
                    <a:pt x="1013" y="377"/>
                  </a:cubicBezTo>
                  <a:close/>
                  <a:moveTo>
                    <a:pt x="1121" y="427"/>
                  </a:moveTo>
                  <a:cubicBezTo>
                    <a:pt x="1159" y="412"/>
                    <a:pt x="1159" y="412"/>
                    <a:pt x="1159" y="412"/>
                  </a:cubicBezTo>
                  <a:cubicBezTo>
                    <a:pt x="1157" y="406"/>
                    <a:pt x="1157" y="406"/>
                    <a:pt x="1157" y="406"/>
                  </a:cubicBezTo>
                  <a:cubicBezTo>
                    <a:pt x="1152" y="407"/>
                    <a:pt x="1149" y="406"/>
                    <a:pt x="1148" y="403"/>
                  </a:cubicBezTo>
                  <a:cubicBezTo>
                    <a:pt x="1148" y="402"/>
                    <a:pt x="1147" y="399"/>
                    <a:pt x="1147" y="395"/>
                  </a:cubicBezTo>
                  <a:cubicBezTo>
                    <a:pt x="1147" y="386"/>
                    <a:pt x="1145" y="378"/>
                    <a:pt x="1143" y="373"/>
                  </a:cubicBezTo>
                  <a:cubicBezTo>
                    <a:pt x="1133" y="348"/>
                    <a:pt x="1116" y="340"/>
                    <a:pt x="1092" y="348"/>
                  </a:cubicBezTo>
                  <a:cubicBezTo>
                    <a:pt x="1077" y="353"/>
                    <a:pt x="1069" y="368"/>
                    <a:pt x="1067" y="393"/>
                  </a:cubicBezTo>
                  <a:cubicBezTo>
                    <a:pt x="1066" y="407"/>
                    <a:pt x="1066" y="407"/>
                    <a:pt x="1066" y="407"/>
                  </a:cubicBezTo>
                  <a:cubicBezTo>
                    <a:pt x="1066" y="423"/>
                    <a:pt x="1062" y="433"/>
                    <a:pt x="1052" y="436"/>
                  </a:cubicBezTo>
                  <a:cubicBezTo>
                    <a:pt x="1039" y="440"/>
                    <a:pt x="1030" y="435"/>
                    <a:pt x="1024" y="422"/>
                  </a:cubicBezTo>
                  <a:cubicBezTo>
                    <a:pt x="1017" y="403"/>
                    <a:pt x="1024" y="386"/>
                    <a:pt x="1046" y="370"/>
                  </a:cubicBezTo>
                  <a:cubicBezTo>
                    <a:pt x="1045" y="365"/>
                    <a:pt x="1045" y="365"/>
                    <a:pt x="1045" y="365"/>
                  </a:cubicBezTo>
                  <a:cubicBezTo>
                    <a:pt x="1002" y="382"/>
                    <a:pt x="1002" y="382"/>
                    <a:pt x="1002" y="382"/>
                  </a:cubicBezTo>
                  <a:cubicBezTo>
                    <a:pt x="1004" y="387"/>
                    <a:pt x="1004" y="387"/>
                    <a:pt x="1004" y="387"/>
                  </a:cubicBezTo>
                  <a:cubicBezTo>
                    <a:pt x="1008" y="387"/>
                    <a:pt x="1010" y="388"/>
                    <a:pt x="1011" y="391"/>
                  </a:cubicBezTo>
                  <a:cubicBezTo>
                    <a:pt x="1012" y="392"/>
                    <a:pt x="1013" y="395"/>
                    <a:pt x="1013" y="399"/>
                  </a:cubicBezTo>
                  <a:cubicBezTo>
                    <a:pt x="1014" y="408"/>
                    <a:pt x="1016" y="416"/>
                    <a:pt x="1019" y="423"/>
                  </a:cubicBezTo>
                  <a:cubicBezTo>
                    <a:pt x="1031" y="450"/>
                    <a:pt x="1049" y="460"/>
                    <a:pt x="1072" y="452"/>
                  </a:cubicBezTo>
                  <a:cubicBezTo>
                    <a:pt x="1087" y="446"/>
                    <a:pt x="1095" y="436"/>
                    <a:pt x="1097" y="420"/>
                  </a:cubicBezTo>
                  <a:cubicBezTo>
                    <a:pt x="1099" y="389"/>
                    <a:pt x="1099" y="389"/>
                    <a:pt x="1099" y="389"/>
                  </a:cubicBezTo>
                  <a:cubicBezTo>
                    <a:pt x="1100" y="373"/>
                    <a:pt x="1104" y="364"/>
                    <a:pt x="1113" y="362"/>
                  </a:cubicBezTo>
                  <a:cubicBezTo>
                    <a:pt x="1123" y="358"/>
                    <a:pt x="1131" y="362"/>
                    <a:pt x="1137" y="374"/>
                  </a:cubicBezTo>
                  <a:cubicBezTo>
                    <a:pt x="1143" y="391"/>
                    <a:pt x="1137" y="407"/>
                    <a:pt x="1119" y="422"/>
                  </a:cubicBezTo>
                  <a:cubicBezTo>
                    <a:pt x="1121" y="427"/>
                    <a:pt x="1121" y="427"/>
                    <a:pt x="1121" y="427"/>
                  </a:cubicBezTo>
                  <a:close/>
                  <a:moveTo>
                    <a:pt x="1055" y="527"/>
                  </a:moveTo>
                  <a:cubicBezTo>
                    <a:pt x="1051" y="528"/>
                    <a:pt x="1051" y="528"/>
                    <a:pt x="1051" y="528"/>
                  </a:cubicBezTo>
                  <a:cubicBezTo>
                    <a:pt x="1035" y="463"/>
                    <a:pt x="1035" y="463"/>
                    <a:pt x="1035" y="463"/>
                  </a:cubicBezTo>
                  <a:cubicBezTo>
                    <a:pt x="1039" y="462"/>
                    <a:pt x="1039" y="462"/>
                    <a:pt x="1039" y="462"/>
                  </a:cubicBezTo>
                  <a:cubicBezTo>
                    <a:pt x="1043" y="474"/>
                    <a:pt x="1049" y="479"/>
                    <a:pt x="1057" y="476"/>
                  </a:cubicBezTo>
                  <a:cubicBezTo>
                    <a:pt x="1146" y="454"/>
                    <a:pt x="1146" y="454"/>
                    <a:pt x="1146" y="454"/>
                  </a:cubicBezTo>
                  <a:cubicBezTo>
                    <a:pt x="1155" y="452"/>
                    <a:pt x="1159" y="445"/>
                    <a:pt x="1155" y="433"/>
                  </a:cubicBezTo>
                  <a:cubicBezTo>
                    <a:pt x="1160" y="432"/>
                    <a:pt x="1160" y="432"/>
                    <a:pt x="1160" y="432"/>
                  </a:cubicBezTo>
                  <a:cubicBezTo>
                    <a:pt x="1176" y="497"/>
                    <a:pt x="1176" y="497"/>
                    <a:pt x="1176" y="497"/>
                  </a:cubicBezTo>
                  <a:cubicBezTo>
                    <a:pt x="1172" y="498"/>
                    <a:pt x="1172" y="498"/>
                    <a:pt x="1172" y="498"/>
                  </a:cubicBezTo>
                  <a:cubicBezTo>
                    <a:pt x="1172" y="497"/>
                    <a:pt x="1171" y="497"/>
                    <a:pt x="1171" y="496"/>
                  </a:cubicBezTo>
                  <a:cubicBezTo>
                    <a:pt x="1168" y="485"/>
                    <a:pt x="1163" y="480"/>
                    <a:pt x="1153" y="483"/>
                  </a:cubicBezTo>
                  <a:cubicBezTo>
                    <a:pt x="1065" y="505"/>
                    <a:pt x="1065" y="505"/>
                    <a:pt x="1065" y="505"/>
                  </a:cubicBezTo>
                  <a:cubicBezTo>
                    <a:pt x="1055" y="507"/>
                    <a:pt x="1052" y="514"/>
                    <a:pt x="1055" y="527"/>
                  </a:cubicBezTo>
                  <a:close/>
                  <a:moveTo>
                    <a:pt x="1057" y="616"/>
                  </a:moveTo>
                  <a:cubicBezTo>
                    <a:pt x="1056" y="602"/>
                    <a:pt x="1062" y="596"/>
                    <a:pt x="1075" y="597"/>
                  </a:cubicBezTo>
                  <a:cubicBezTo>
                    <a:pt x="1175" y="595"/>
                    <a:pt x="1175" y="595"/>
                    <a:pt x="1175" y="595"/>
                  </a:cubicBezTo>
                  <a:cubicBezTo>
                    <a:pt x="1176" y="617"/>
                    <a:pt x="1166" y="630"/>
                    <a:pt x="1144" y="632"/>
                  </a:cubicBezTo>
                  <a:cubicBezTo>
                    <a:pt x="1144" y="638"/>
                    <a:pt x="1144" y="638"/>
                    <a:pt x="1144" y="638"/>
                  </a:cubicBezTo>
                  <a:cubicBezTo>
                    <a:pt x="1182" y="637"/>
                    <a:pt x="1182" y="637"/>
                    <a:pt x="1182" y="637"/>
                  </a:cubicBezTo>
                  <a:cubicBezTo>
                    <a:pt x="1180" y="523"/>
                    <a:pt x="1180" y="523"/>
                    <a:pt x="1180" y="523"/>
                  </a:cubicBezTo>
                  <a:cubicBezTo>
                    <a:pt x="1142" y="523"/>
                    <a:pt x="1142" y="523"/>
                    <a:pt x="1142" y="523"/>
                  </a:cubicBezTo>
                  <a:cubicBezTo>
                    <a:pt x="1142" y="528"/>
                    <a:pt x="1142" y="528"/>
                    <a:pt x="1142" y="528"/>
                  </a:cubicBezTo>
                  <a:cubicBezTo>
                    <a:pt x="1164" y="530"/>
                    <a:pt x="1175" y="542"/>
                    <a:pt x="1175" y="565"/>
                  </a:cubicBezTo>
                  <a:cubicBezTo>
                    <a:pt x="1074" y="566"/>
                    <a:pt x="1074" y="566"/>
                    <a:pt x="1074" y="566"/>
                  </a:cubicBezTo>
                  <a:cubicBezTo>
                    <a:pt x="1061" y="568"/>
                    <a:pt x="1055" y="562"/>
                    <a:pt x="1056" y="548"/>
                  </a:cubicBezTo>
                  <a:cubicBezTo>
                    <a:pt x="1051" y="548"/>
                    <a:pt x="1051" y="548"/>
                    <a:pt x="1051" y="548"/>
                  </a:cubicBezTo>
                  <a:cubicBezTo>
                    <a:pt x="1053" y="616"/>
                    <a:pt x="1053" y="616"/>
                    <a:pt x="1053" y="616"/>
                  </a:cubicBezTo>
                  <a:cubicBezTo>
                    <a:pt x="1057" y="616"/>
                    <a:pt x="1057" y="616"/>
                    <a:pt x="1057" y="616"/>
                  </a:cubicBezTo>
                  <a:close/>
                  <a:moveTo>
                    <a:pt x="1151" y="794"/>
                  </a:moveTo>
                  <a:cubicBezTo>
                    <a:pt x="1146" y="793"/>
                    <a:pt x="1146" y="793"/>
                    <a:pt x="1146" y="793"/>
                  </a:cubicBezTo>
                  <a:cubicBezTo>
                    <a:pt x="1146" y="793"/>
                    <a:pt x="1146" y="793"/>
                    <a:pt x="1146" y="792"/>
                  </a:cubicBezTo>
                  <a:cubicBezTo>
                    <a:pt x="1147" y="787"/>
                    <a:pt x="1145" y="782"/>
                    <a:pt x="1142" y="779"/>
                  </a:cubicBezTo>
                  <a:cubicBezTo>
                    <a:pt x="1091" y="731"/>
                    <a:pt x="1091" y="731"/>
                    <a:pt x="1091" y="731"/>
                  </a:cubicBezTo>
                  <a:cubicBezTo>
                    <a:pt x="1057" y="724"/>
                    <a:pt x="1057" y="724"/>
                    <a:pt x="1057" y="724"/>
                  </a:cubicBezTo>
                  <a:cubicBezTo>
                    <a:pt x="1045" y="720"/>
                    <a:pt x="1038" y="724"/>
                    <a:pt x="1036" y="737"/>
                  </a:cubicBezTo>
                  <a:cubicBezTo>
                    <a:pt x="1031" y="736"/>
                    <a:pt x="1031" y="736"/>
                    <a:pt x="1031" y="736"/>
                  </a:cubicBezTo>
                  <a:cubicBezTo>
                    <a:pt x="1045" y="671"/>
                    <a:pt x="1045" y="671"/>
                    <a:pt x="1045" y="671"/>
                  </a:cubicBezTo>
                  <a:cubicBezTo>
                    <a:pt x="1049" y="672"/>
                    <a:pt x="1049" y="672"/>
                    <a:pt x="1049" y="672"/>
                  </a:cubicBezTo>
                  <a:cubicBezTo>
                    <a:pt x="1046" y="685"/>
                    <a:pt x="1051" y="692"/>
                    <a:pt x="1063" y="693"/>
                  </a:cubicBezTo>
                  <a:cubicBezTo>
                    <a:pt x="1091" y="699"/>
                    <a:pt x="1091" y="699"/>
                    <a:pt x="1091" y="699"/>
                  </a:cubicBezTo>
                  <a:cubicBezTo>
                    <a:pt x="1160" y="678"/>
                    <a:pt x="1160" y="678"/>
                    <a:pt x="1160" y="678"/>
                  </a:cubicBezTo>
                  <a:cubicBezTo>
                    <a:pt x="1167" y="676"/>
                    <a:pt x="1171" y="672"/>
                    <a:pt x="1173" y="665"/>
                  </a:cubicBezTo>
                  <a:cubicBezTo>
                    <a:pt x="1178" y="666"/>
                    <a:pt x="1178" y="666"/>
                    <a:pt x="1178" y="666"/>
                  </a:cubicBezTo>
                  <a:cubicBezTo>
                    <a:pt x="1164" y="729"/>
                    <a:pt x="1164" y="729"/>
                    <a:pt x="1164" y="729"/>
                  </a:cubicBezTo>
                  <a:cubicBezTo>
                    <a:pt x="1160" y="728"/>
                    <a:pt x="1160" y="728"/>
                    <a:pt x="1160" y="728"/>
                  </a:cubicBezTo>
                  <a:cubicBezTo>
                    <a:pt x="1163" y="716"/>
                    <a:pt x="1162" y="711"/>
                    <a:pt x="1157" y="711"/>
                  </a:cubicBezTo>
                  <a:cubicBezTo>
                    <a:pt x="1155" y="711"/>
                    <a:pt x="1152" y="711"/>
                    <a:pt x="1148" y="713"/>
                  </a:cubicBezTo>
                  <a:cubicBezTo>
                    <a:pt x="1147" y="713"/>
                    <a:pt x="1146" y="714"/>
                    <a:pt x="1146" y="714"/>
                  </a:cubicBezTo>
                  <a:cubicBezTo>
                    <a:pt x="1097" y="727"/>
                    <a:pt x="1097" y="727"/>
                    <a:pt x="1097" y="727"/>
                  </a:cubicBezTo>
                  <a:cubicBezTo>
                    <a:pt x="1128" y="755"/>
                    <a:pt x="1128" y="755"/>
                    <a:pt x="1128" y="755"/>
                  </a:cubicBezTo>
                  <a:cubicBezTo>
                    <a:pt x="1133" y="760"/>
                    <a:pt x="1138" y="764"/>
                    <a:pt x="1143" y="765"/>
                  </a:cubicBezTo>
                  <a:cubicBezTo>
                    <a:pt x="1148" y="767"/>
                    <a:pt x="1152" y="763"/>
                    <a:pt x="1155" y="752"/>
                  </a:cubicBezTo>
                  <a:cubicBezTo>
                    <a:pt x="1159" y="753"/>
                    <a:pt x="1159" y="753"/>
                    <a:pt x="1159" y="753"/>
                  </a:cubicBezTo>
                  <a:lnTo>
                    <a:pt x="1151"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śľîḑè">
              <a:extLst>
                <a:ext uri="{FF2B5EF4-FFF2-40B4-BE49-F238E27FC236}">
                  <a16:creationId xmlns:a16="http://schemas.microsoft.com/office/drawing/2014/main" id="{CBE599AB-D6C0-429F-9CFB-ACECF2932211}"/>
                </a:ext>
              </a:extLst>
            </p:cNvPr>
            <p:cNvSpPr/>
            <p:nvPr/>
          </p:nvSpPr>
          <p:spPr bwMode="auto">
            <a:xfrm>
              <a:off x="4260844" y="4031997"/>
              <a:ext cx="147714" cy="178275"/>
            </a:xfrm>
            <a:custGeom>
              <a:avLst/>
              <a:gdLst>
                <a:gd name="T0" fmla="*/ 4 w 111"/>
                <a:gd name="T1" fmla="*/ 78 h 133"/>
                <a:gd name="T2" fmla="*/ 1 w 111"/>
                <a:gd name="T3" fmla="*/ 41 h 133"/>
                <a:gd name="T4" fmla="*/ 14 w 111"/>
                <a:gd name="T5" fmla="*/ 16 h 133"/>
                <a:gd name="T6" fmla="*/ 40 w 111"/>
                <a:gd name="T7" fmla="*/ 3 h 133"/>
                <a:gd name="T8" fmla="*/ 63 w 111"/>
                <a:gd name="T9" fmla="*/ 1 h 133"/>
                <a:gd name="T10" fmla="*/ 82 w 111"/>
                <a:gd name="T11" fmla="*/ 9 h 133"/>
                <a:gd name="T12" fmla="*/ 96 w 111"/>
                <a:gd name="T13" fmla="*/ 26 h 133"/>
                <a:gd name="T14" fmla="*/ 106 w 111"/>
                <a:gd name="T15" fmla="*/ 54 h 133"/>
                <a:gd name="T16" fmla="*/ 109 w 111"/>
                <a:gd name="T17" fmla="*/ 91 h 133"/>
                <a:gd name="T18" fmla="*/ 97 w 111"/>
                <a:gd name="T19" fmla="*/ 115 h 133"/>
                <a:gd name="T20" fmla="*/ 70 w 111"/>
                <a:gd name="T21" fmla="*/ 129 h 133"/>
                <a:gd name="T22" fmla="*/ 31 w 111"/>
                <a:gd name="T23" fmla="*/ 125 h 133"/>
                <a:gd name="T24" fmla="*/ 4 w 111"/>
                <a:gd name="T25" fmla="*/ 78 h 133"/>
                <a:gd name="T26" fmla="*/ 24 w 111"/>
                <a:gd name="T27" fmla="*/ 73 h 133"/>
                <a:gd name="T28" fmla="*/ 42 w 111"/>
                <a:gd name="T29" fmla="*/ 112 h 133"/>
                <a:gd name="T30" fmla="*/ 67 w 111"/>
                <a:gd name="T31" fmla="*/ 117 h 133"/>
                <a:gd name="T32" fmla="*/ 87 w 111"/>
                <a:gd name="T33" fmla="*/ 101 h 133"/>
                <a:gd name="T34" fmla="*/ 87 w 111"/>
                <a:gd name="T35" fmla="*/ 59 h 133"/>
                <a:gd name="T36" fmla="*/ 68 w 111"/>
                <a:gd name="T37" fmla="*/ 20 h 133"/>
                <a:gd name="T38" fmla="*/ 43 w 111"/>
                <a:gd name="T39" fmla="*/ 15 h 133"/>
                <a:gd name="T40" fmla="*/ 24 w 111"/>
                <a:gd name="T41" fmla="*/ 29 h 133"/>
                <a:gd name="T42" fmla="*/ 24 w 111"/>
                <a:gd name="T43"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33">
                  <a:moveTo>
                    <a:pt x="4" y="78"/>
                  </a:moveTo>
                  <a:cubicBezTo>
                    <a:pt x="0" y="63"/>
                    <a:pt x="0" y="51"/>
                    <a:pt x="1" y="41"/>
                  </a:cubicBezTo>
                  <a:cubicBezTo>
                    <a:pt x="3" y="31"/>
                    <a:pt x="7" y="23"/>
                    <a:pt x="14" y="16"/>
                  </a:cubicBezTo>
                  <a:cubicBezTo>
                    <a:pt x="20" y="10"/>
                    <a:pt x="29" y="5"/>
                    <a:pt x="40" y="3"/>
                  </a:cubicBezTo>
                  <a:cubicBezTo>
                    <a:pt x="49" y="1"/>
                    <a:pt x="56" y="0"/>
                    <a:pt x="63" y="1"/>
                  </a:cubicBezTo>
                  <a:cubicBezTo>
                    <a:pt x="70" y="3"/>
                    <a:pt x="77" y="5"/>
                    <a:pt x="82" y="9"/>
                  </a:cubicBezTo>
                  <a:cubicBezTo>
                    <a:pt x="87" y="13"/>
                    <a:pt x="92" y="19"/>
                    <a:pt x="96" y="26"/>
                  </a:cubicBezTo>
                  <a:cubicBezTo>
                    <a:pt x="100" y="32"/>
                    <a:pt x="104" y="42"/>
                    <a:pt x="106" y="54"/>
                  </a:cubicBezTo>
                  <a:cubicBezTo>
                    <a:pt x="110" y="69"/>
                    <a:pt x="111" y="81"/>
                    <a:pt x="109" y="91"/>
                  </a:cubicBezTo>
                  <a:cubicBezTo>
                    <a:pt x="107" y="101"/>
                    <a:pt x="103" y="109"/>
                    <a:pt x="97" y="115"/>
                  </a:cubicBezTo>
                  <a:cubicBezTo>
                    <a:pt x="90" y="122"/>
                    <a:pt x="81" y="127"/>
                    <a:pt x="70" y="129"/>
                  </a:cubicBezTo>
                  <a:cubicBezTo>
                    <a:pt x="55" y="133"/>
                    <a:pt x="42" y="131"/>
                    <a:pt x="31" y="125"/>
                  </a:cubicBezTo>
                  <a:cubicBezTo>
                    <a:pt x="18" y="117"/>
                    <a:pt x="9" y="101"/>
                    <a:pt x="4" y="78"/>
                  </a:cubicBezTo>
                  <a:close/>
                  <a:moveTo>
                    <a:pt x="24" y="73"/>
                  </a:moveTo>
                  <a:cubicBezTo>
                    <a:pt x="28" y="94"/>
                    <a:pt x="35" y="106"/>
                    <a:pt x="42" y="112"/>
                  </a:cubicBezTo>
                  <a:cubicBezTo>
                    <a:pt x="50" y="117"/>
                    <a:pt x="58" y="119"/>
                    <a:pt x="67" y="117"/>
                  </a:cubicBezTo>
                  <a:cubicBezTo>
                    <a:pt x="76" y="115"/>
                    <a:pt x="82" y="110"/>
                    <a:pt x="87" y="101"/>
                  </a:cubicBezTo>
                  <a:cubicBezTo>
                    <a:pt x="91" y="93"/>
                    <a:pt x="91" y="79"/>
                    <a:pt x="87" y="59"/>
                  </a:cubicBezTo>
                  <a:cubicBezTo>
                    <a:pt x="82" y="38"/>
                    <a:pt x="76" y="25"/>
                    <a:pt x="68" y="20"/>
                  </a:cubicBezTo>
                  <a:cubicBezTo>
                    <a:pt x="60" y="15"/>
                    <a:pt x="52" y="13"/>
                    <a:pt x="43" y="15"/>
                  </a:cubicBezTo>
                  <a:cubicBezTo>
                    <a:pt x="34" y="17"/>
                    <a:pt x="28" y="22"/>
                    <a:pt x="24" y="29"/>
                  </a:cubicBezTo>
                  <a:cubicBezTo>
                    <a:pt x="19" y="38"/>
                    <a:pt x="19" y="53"/>
                    <a:pt x="2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šļídè">
              <a:extLst>
                <a:ext uri="{FF2B5EF4-FFF2-40B4-BE49-F238E27FC236}">
                  <a16:creationId xmlns:a16="http://schemas.microsoft.com/office/drawing/2014/main" id="{23C029AB-D5AC-40DB-AC71-EAF39264CC32}"/>
                </a:ext>
              </a:extLst>
            </p:cNvPr>
            <p:cNvSpPr/>
            <p:nvPr/>
          </p:nvSpPr>
          <p:spPr bwMode="auto">
            <a:xfrm>
              <a:off x="4540989" y="3911449"/>
              <a:ext cx="162994" cy="191858"/>
            </a:xfrm>
            <a:custGeom>
              <a:avLst/>
              <a:gdLst>
                <a:gd name="T0" fmla="*/ 21 w 123"/>
                <a:gd name="T1" fmla="*/ 125 h 144"/>
                <a:gd name="T2" fmla="*/ 40 w 123"/>
                <a:gd name="T3" fmla="*/ 115 h 144"/>
                <a:gd name="T4" fmla="*/ 58 w 123"/>
                <a:gd name="T5" fmla="*/ 127 h 144"/>
                <a:gd name="T6" fmla="*/ 79 w 123"/>
                <a:gd name="T7" fmla="*/ 125 h 144"/>
                <a:gd name="T8" fmla="*/ 99 w 123"/>
                <a:gd name="T9" fmla="*/ 107 h 144"/>
                <a:gd name="T10" fmla="*/ 99 w 123"/>
                <a:gd name="T11" fmla="*/ 82 h 144"/>
                <a:gd name="T12" fmla="*/ 81 w 123"/>
                <a:gd name="T13" fmla="*/ 67 h 144"/>
                <a:gd name="T14" fmla="*/ 54 w 123"/>
                <a:gd name="T15" fmla="*/ 70 h 144"/>
                <a:gd name="T16" fmla="*/ 39 w 123"/>
                <a:gd name="T17" fmla="*/ 80 h 144"/>
                <a:gd name="T18" fmla="*/ 31 w 123"/>
                <a:gd name="T19" fmla="*/ 93 h 144"/>
                <a:gd name="T20" fmla="*/ 13 w 123"/>
                <a:gd name="T21" fmla="*/ 99 h 144"/>
                <a:gd name="T22" fmla="*/ 0 w 123"/>
                <a:gd name="T23" fmla="*/ 33 h 144"/>
                <a:gd name="T24" fmla="*/ 76 w 123"/>
                <a:gd name="T25" fmla="*/ 0 h 144"/>
                <a:gd name="T26" fmla="*/ 83 w 123"/>
                <a:gd name="T27" fmla="*/ 14 h 144"/>
                <a:gd name="T28" fmla="*/ 22 w 123"/>
                <a:gd name="T29" fmla="*/ 40 h 144"/>
                <a:gd name="T30" fmla="*/ 28 w 123"/>
                <a:gd name="T31" fmla="*/ 75 h 144"/>
                <a:gd name="T32" fmla="*/ 53 w 123"/>
                <a:gd name="T33" fmla="*/ 55 h 144"/>
                <a:gd name="T34" fmla="*/ 92 w 123"/>
                <a:gd name="T35" fmla="*/ 51 h 144"/>
                <a:gd name="T36" fmla="*/ 118 w 123"/>
                <a:gd name="T37" fmla="*/ 73 h 144"/>
                <a:gd name="T38" fmla="*/ 119 w 123"/>
                <a:gd name="T39" fmla="*/ 105 h 144"/>
                <a:gd name="T40" fmla="*/ 85 w 123"/>
                <a:gd name="T41" fmla="*/ 136 h 144"/>
                <a:gd name="T42" fmla="*/ 47 w 123"/>
                <a:gd name="T43" fmla="*/ 142 h 144"/>
                <a:gd name="T44" fmla="*/ 21 w 123"/>
                <a:gd name="T45" fmla="*/ 1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4">
                  <a:moveTo>
                    <a:pt x="21" y="125"/>
                  </a:moveTo>
                  <a:cubicBezTo>
                    <a:pt x="40" y="115"/>
                    <a:pt x="40" y="115"/>
                    <a:pt x="40" y="115"/>
                  </a:cubicBezTo>
                  <a:cubicBezTo>
                    <a:pt x="45" y="122"/>
                    <a:pt x="51" y="126"/>
                    <a:pt x="58" y="127"/>
                  </a:cubicBezTo>
                  <a:cubicBezTo>
                    <a:pt x="65" y="129"/>
                    <a:pt x="72" y="128"/>
                    <a:pt x="79" y="125"/>
                  </a:cubicBezTo>
                  <a:cubicBezTo>
                    <a:pt x="89" y="121"/>
                    <a:pt x="95" y="115"/>
                    <a:pt x="99" y="107"/>
                  </a:cubicBezTo>
                  <a:cubicBezTo>
                    <a:pt x="103" y="99"/>
                    <a:pt x="103" y="91"/>
                    <a:pt x="99" y="82"/>
                  </a:cubicBezTo>
                  <a:cubicBezTo>
                    <a:pt x="95" y="74"/>
                    <a:pt x="89" y="69"/>
                    <a:pt x="81" y="67"/>
                  </a:cubicBezTo>
                  <a:cubicBezTo>
                    <a:pt x="73" y="65"/>
                    <a:pt x="64" y="66"/>
                    <a:pt x="54" y="70"/>
                  </a:cubicBezTo>
                  <a:cubicBezTo>
                    <a:pt x="48" y="72"/>
                    <a:pt x="43" y="76"/>
                    <a:pt x="39" y="80"/>
                  </a:cubicBezTo>
                  <a:cubicBezTo>
                    <a:pt x="35" y="84"/>
                    <a:pt x="33" y="89"/>
                    <a:pt x="31" y="93"/>
                  </a:cubicBezTo>
                  <a:cubicBezTo>
                    <a:pt x="13" y="99"/>
                    <a:pt x="13" y="99"/>
                    <a:pt x="13" y="99"/>
                  </a:cubicBezTo>
                  <a:cubicBezTo>
                    <a:pt x="0" y="33"/>
                    <a:pt x="0" y="33"/>
                    <a:pt x="0" y="33"/>
                  </a:cubicBezTo>
                  <a:cubicBezTo>
                    <a:pt x="76" y="0"/>
                    <a:pt x="76" y="0"/>
                    <a:pt x="76" y="0"/>
                  </a:cubicBezTo>
                  <a:cubicBezTo>
                    <a:pt x="83" y="14"/>
                    <a:pt x="83" y="14"/>
                    <a:pt x="83" y="14"/>
                  </a:cubicBezTo>
                  <a:cubicBezTo>
                    <a:pt x="22" y="40"/>
                    <a:pt x="22" y="40"/>
                    <a:pt x="22" y="40"/>
                  </a:cubicBezTo>
                  <a:cubicBezTo>
                    <a:pt x="28" y="75"/>
                    <a:pt x="28" y="75"/>
                    <a:pt x="28" y="75"/>
                  </a:cubicBezTo>
                  <a:cubicBezTo>
                    <a:pt x="35" y="66"/>
                    <a:pt x="43" y="59"/>
                    <a:pt x="53" y="55"/>
                  </a:cubicBezTo>
                  <a:cubicBezTo>
                    <a:pt x="67" y="49"/>
                    <a:pt x="79" y="48"/>
                    <a:pt x="92" y="51"/>
                  </a:cubicBezTo>
                  <a:cubicBezTo>
                    <a:pt x="104" y="54"/>
                    <a:pt x="113" y="62"/>
                    <a:pt x="118" y="73"/>
                  </a:cubicBezTo>
                  <a:cubicBezTo>
                    <a:pt x="123" y="83"/>
                    <a:pt x="123" y="94"/>
                    <a:pt x="119" y="105"/>
                  </a:cubicBezTo>
                  <a:cubicBezTo>
                    <a:pt x="113" y="119"/>
                    <a:pt x="102" y="129"/>
                    <a:pt x="85" y="136"/>
                  </a:cubicBezTo>
                  <a:cubicBezTo>
                    <a:pt x="71" y="142"/>
                    <a:pt x="58" y="144"/>
                    <a:pt x="47" y="142"/>
                  </a:cubicBezTo>
                  <a:cubicBezTo>
                    <a:pt x="35" y="140"/>
                    <a:pt x="27" y="134"/>
                    <a:pt x="21"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ďè">
              <a:extLst>
                <a:ext uri="{FF2B5EF4-FFF2-40B4-BE49-F238E27FC236}">
                  <a16:creationId xmlns:a16="http://schemas.microsoft.com/office/drawing/2014/main" id="{707F6B46-539A-4622-91EE-F57CC2E4C6BD}"/>
                </a:ext>
              </a:extLst>
            </p:cNvPr>
            <p:cNvSpPr/>
            <p:nvPr/>
          </p:nvSpPr>
          <p:spPr bwMode="auto">
            <a:xfrm>
              <a:off x="3953533" y="4011623"/>
              <a:ext cx="156202" cy="176577"/>
            </a:xfrm>
            <a:custGeom>
              <a:avLst/>
              <a:gdLst>
                <a:gd name="T0" fmla="*/ 1 w 117"/>
                <a:gd name="T1" fmla="*/ 84 h 132"/>
                <a:gd name="T2" fmla="*/ 20 w 117"/>
                <a:gd name="T3" fmla="*/ 88 h 132"/>
                <a:gd name="T4" fmla="*/ 25 w 117"/>
                <a:gd name="T5" fmla="*/ 106 h 132"/>
                <a:gd name="T6" fmla="*/ 40 w 117"/>
                <a:gd name="T7" fmla="*/ 115 h 132"/>
                <a:gd name="T8" fmla="*/ 57 w 117"/>
                <a:gd name="T9" fmla="*/ 117 h 132"/>
                <a:gd name="T10" fmla="*/ 70 w 117"/>
                <a:gd name="T11" fmla="*/ 112 h 132"/>
                <a:gd name="T12" fmla="*/ 81 w 117"/>
                <a:gd name="T13" fmla="*/ 100 h 132"/>
                <a:gd name="T14" fmla="*/ 90 w 117"/>
                <a:gd name="T15" fmla="*/ 82 h 132"/>
                <a:gd name="T16" fmla="*/ 91 w 117"/>
                <a:gd name="T17" fmla="*/ 79 h 132"/>
                <a:gd name="T18" fmla="*/ 71 w 117"/>
                <a:gd name="T19" fmla="*/ 86 h 132"/>
                <a:gd name="T20" fmla="*/ 49 w 117"/>
                <a:gd name="T21" fmla="*/ 84 h 132"/>
                <a:gd name="T22" fmla="*/ 19 w 117"/>
                <a:gd name="T23" fmla="*/ 63 h 132"/>
                <a:gd name="T24" fmla="*/ 15 w 117"/>
                <a:gd name="T25" fmla="*/ 30 h 132"/>
                <a:gd name="T26" fmla="*/ 38 w 117"/>
                <a:gd name="T27" fmla="*/ 5 h 132"/>
                <a:gd name="T28" fmla="*/ 76 w 117"/>
                <a:gd name="T29" fmla="*/ 4 h 132"/>
                <a:gd name="T30" fmla="*/ 102 w 117"/>
                <a:gd name="T31" fmla="*/ 19 h 132"/>
                <a:gd name="T32" fmla="*/ 115 w 117"/>
                <a:gd name="T33" fmla="*/ 43 h 132"/>
                <a:gd name="T34" fmla="*/ 112 w 117"/>
                <a:gd name="T35" fmla="*/ 79 h 132"/>
                <a:gd name="T36" fmla="*/ 94 w 117"/>
                <a:gd name="T37" fmla="*/ 114 h 132"/>
                <a:gd name="T38" fmla="*/ 68 w 117"/>
                <a:gd name="T39" fmla="*/ 129 h 132"/>
                <a:gd name="T40" fmla="*/ 36 w 117"/>
                <a:gd name="T41" fmla="*/ 128 h 132"/>
                <a:gd name="T42" fmla="*/ 9 w 117"/>
                <a:gd name="T43" fmla="*/ 111 h 132"/>
                <a:gd name="T44" fmla="*/ 1 w 117"/>
                <a:gd name="T45" fmla="*/ 84 h 132"/>
                <a:gd name="T46" fmla="*/ 96 w 117"/>
                <a:gd name="T47" fmla="*/ 54 h 132"/>
                <a:gd name="T48" fmla="*/ 93 w 117"/>
                <a:gd name="T49" fmla="*/ 31 h 132"/>
                <a:gd name="T50" fmla="*/ 75 w 117"/>
                <a:gd name="T51" fmla="*/ 17 h 132"/>
                <a:gd name="T52" fmla="*/ 50 w 117"/>
                <a:gd name="T53" fmla="*/ 18 h 132"/>
                <a:gd name="T54" fmla="*/ 34 w 117"/>
                <a:gd name="T55" fmla="*/ 37 h 132"/>
                <a:gd name="T56" fmla="*/ 37 w 117"/>
                <a:gd name="T57" fmla="*/ 58 h 132"/>
                <a:gd name="T58" fmla="*/ 57 w 117"/>
                <a:gd name="T59" fmla="*/ 72 h 132"/>
                <a:gd name="T60" fmla="*/ 81 w 117"/>
                <a:gd name="T61" fmla="*/ 72 h 132"/>
                <a:gd name="T62" fmla="*/ 96 w 117"/>
                <a:gd name="T63" fmla="*/ 5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32">
                  <a:moveTo>
                    <a:pt x="1" y="84"/>
                  </a:moveTo>
                  <a:cubicBezTo>
                    <a:pt x="20" y="88"/>
                    <a:pt x="20" y="88"/>
                    <a:pt x="20" y="88"/>
                  </a:cubicBezTo>
                  <a:cubicBezTo>
                    <a:pt x="20" y="96"/>
                    <a:pt x="21" y="101"/>
                    <a:pt x="25" y="106"/>
                  </a:cubicBezTo>
                  <a:cubicBezTo>
                    <a:pt x="28" y="110"/>
                    <a:pt x="33" y="113"/>
                    <a:pt x="40" y="115"/>
                  </a:cubicBezTo>
                  <a:cubicBezTo>
                    <a:pt x="46" y="117"/>
                    <a:pt x="51" y="118"/>
                    <a:pt x="57" y="117"/>
                  </a:cubicBezTo>
                  <a:cubicBezTo>
                    <a:pt x="62" y="116"/>
                    <a:pt x="66" y="114"/>
                    <a:pt x="70" y="112"/>
                  </a:cubicBezTo>
                  <a:cubicBezTo>
                    <a:pt x="74" y="109"/>
                    <a:pt x="78" y="105"/>
                    <a:pt x="81" y="100"/>
                  </a:cubicBezTo>
                  <a:cubicBezTo>
                    <a:pt x="85" y="94"/>
                    <a:pt x="88" y="88"/>
                    <a:pt x="90" y="82"/>
                  </a:cubicBezTo>
                  <a:cubicBezTo>
                    <a:pt x="90" y="82"/>
                    <a:pt x="90" y="81"/>
                    <a:pt x="91" y="79"/>
                  </a:cubicBezTo>
                  <a:cubicBezTo>
                    <a:pt x="85" y="83"/>
                    <a:pt x="79" y="85"/>
                    <a:pt x="71" y="86"/>
                  </a:cubicBezTo>
                  <a:cubicBezTo>
                    <a:pt x="64" y="87"/>
                    <a:pt x="56" y="86"/>
                    <a:pt x="49" y="84"/>
                  </a:cubicBezTo>
                  <a:cubicBezTo>
                    <a:pt x="36" y="80"/>
                    <a:pt x="26" y="73"/>
                    <a:pt x="19" y="63"/>
                  </a:cubicBezTo>
                  <a:cubicBezTo>
                    <a:pt x="12" y="53"/>
                    <a:pt x="11" y="42"/>
                    <a:pt x="15" y="30"/>
                  </a:cubicBezTo>
                  <a:cubicBezTo>
                    <a:pt x="18" y="18"/>
                    <a:pt x="26" y="9"/>
                    <a:pt x="38" y="5"/>
                  </a:cubicBezTo>
                  <a:cubicBezTo>
                    <a:pt x="49" y="0"/>
                    <a:pt x="62" y="0"/>
                    <a:pt x="76" y="4"/>
                  </a:cubicBezTo>
                  <a:cubicBezTo>
                    <a:pt x="86" y="7"/>
                    <a:pt x="95" y="12"/>
                    <a:pt x="102" y="19"/>
                  </a:cubicBezTo>
                  <a:cubicBezTo>
                    <a:pt x="109" y="25"/>
                    <a:pt x="113" y="33"/>
                    <a:pt x="115" y="43"/>
                  </a:cubicBezTo>
                  <a:cubicBezTo>
                    <a:pt x="117" y="52"/>
                    <a:pt x="116" y="64"/>
                    <a:pt x="112" y="79"/>
                  </a:cubicBezTo>
                  <a:cubicBezTo>
                    <a:pt x="107" y="94"/>
                    <a:pt x="101" y="106"/>
                    <a:pt x="94" y="114"/>
                  </a:cubicBezTo>
                  <a:cubicBezTo>
                    <a:pt x="87" y="122"/>
                    <a:pt x="78" y="127"/>
                    <a:pt x="68" y="129"/>
                  </a:cubicBezTo>
                  <a:cubicBezTo>
                    <a:pt x="58" y="132"/>
                    <a:pt x="47" y="131"/>
                    <a:pt x="36" y="128"/>
                  </a:cubicBezTo>
                  <a:cubicBezTo>
                    <a:pt x="24" y="124"/>
                    <a:pt x="15" y="118"/>
                    <a:pt x="9" y="111"/>
                  </a:cubicBezTo>
                  <a:cubicBezTo>
                    <a:pt x="2" y="103"/>
                    <a:pt x="0" y="94"/>
                    <a:pt x="1" y="84"/>
                  </a:cubicBezTo>
                  <a:close/>
                  <a:moveTo>
                    <a:pt x="96" y="54"/>
                  </a:moveTo>
                  <a:cubicBezTo>
                    <a:pt x="98" y="45"/>
                    <a:pt x="98" y="38"/>
                    <a:pt x="93" y="31"/>
                  </a:cubicBezTo>
                  <a:cubicBezTo>
                    <a:pt x="89" y="24"/>
                    <a:pt x="83" y="19"/>
                    <a:pt x="75" y="17"/>
                  </a:cubicBezTo>
                  <a:cubicBezTo>
                    <a:pt x="66" y="14"/>
                    <a:pt x="58" y="15"/>
                    <a:pt x="50" y="18"/>
                  </a:cubicBezTo>
                  <a:cubicBezTo>
                    <a:pt x="42" y="22"/>
                    <a:pt x="37" y="28"/>
                    <a:pt x="34" y="37"/>
                  </a:cubicBezTo>
                  <a:cubicBezTo>
                    <a:pt x="32" y="44"/>
                    <a:pt x="33" y="52"/>
                    <a:pt x="37" y="58"/>
                  </a:cubicBezTo>
                  <a:cubicBezTo>
                    <a:pt x="42" y="65"/>
                    <a:pt x="48" y="70"/>
                    <a:pt x="57" y="72"/>
                  </a:cubicBezTo>
                  <a:cubicBezTo>
                    <a:pt x="66" y="75"/>
                    <a:pt x="74" y="75"/>
                    <a:pt x="81" y="72"/>
                  </a:cubicBezTo>
                  <a:cubicBezTo>
                    <a:pt x="88" y="68"/>
                    <a:pt x="93" y="63"/>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ïḓê">
              <a:extLst>
                <a:ext uri="{FF2B5EF4-FFF2-40B4-BE49-F238E27FC236}">
                  <a16:creationId xmlns:a16="http://schemas.microsoft.com/office/drawing/2014/main" id="{1F3F73F4-3900-4BF5-AF7A-5873560326E4}"/>
                </a:ext>
              </a:extLst>
            </p:cNvPr>
            <p:cNvSpPr/>
            <p:nvPr/>
          </p:nvSpPr>
          <p:spPr bwMode="auto">
            <a:xfrm>
              <a:off x="3731115" y="3918241"/>
              <a:ext cx="115454" cy="151109"/>
            </a:xfrm>
            <a:custGeom>
              <a:avLst/>
              <a:gdLst>
                <a:gd name="T0" fmla="*/ 16 w 87"/>
                <a:gd name="T1" fmla="*/ 114 h 114"/>
                <a:gd name="T2" fmla="*/ 0 w 87"/>
                <a:gd name="T3" fmla="*/ 103 h 114"/>
                <a:gd name="T4" fmla="*/ 55 w 87"/>
                <a:gd name="T5" fmla="*/ 20 h 114"/>
                <a:gd name="T6" fmla="*/ 34 w 87"/>
                <a:gd name="T7" fmla="*/ 18 h 114"/>
                <a:gd name="T8" fmla="*/ 12 w 87"/>
                <a:gd name="T9" fmla="*/ 13 h 114"/>
                <a:gd name="T10" fmla="*/ 20 w 87"/>
                <a:gd name="T11" fmla="*/ 1 h 114"/>
                <a:gd name="T12" fmla="*/ 52 w 87"/>
                <a:gd name="T13" fmla="*/ 4 h 114"/>
                <a:gd name="T14" fmla="*/ 77 w 87"/>
                <a:gd name="T15" fmla="*/ 0 h 114"/>
                <a:gd name="T16" fmla="*/ 87 w 87"/>
                <a:gd name="T17" fmla="*/ 7 h 114"/>
                <a:gd name="T18" fmla="*/ 16 w 87"/>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4">
                  <a:moveTo>
                    <a:pt x="16" y="114"/>
                  </a:moveTo>
                  <a:cubicBezTo>
                    <a:pt x="0" y="103"/>
                    <a:pt x="0" y="103"/>
                    <a:pt x="0" y="103"/>
                  </a:cubicBezTo>
                  <a:cubicBezTo>
                    <a:pt x="55" y="20"/>
                    <a:pt x="55" y="20"/>
                    <a:pt x="55" y="20"/>
                  </a:cubicBezTo>
                  <a:cubicBezTo>
                    <a:pt x="49" y="20"/>
                    <a:pt x="42" y="19"/>
                    <a:pt x="34" y="18"/>
                  </a:cubicBezTo>
                  <a:cubicBezTo>
                    <a:pt x="25" y="17"/>
                    <a:pt x="18" y="15"/>
                    <a:pt x="12" y="13"/>
                  </a:cubicBezTo>
                  <a:cubicBezTo>
                    <a:pt x="20" y="1"/>
                    <a:pt x="20" y="1"/>
                    <a:pt x="20" y="1"/>
                  </a:cubicBezTo>
                  <a:cubicBezTo>
                    <a:pt x="32" y="3"/>
                    <a:pt x="42" y="5"/>
                    <a:pt x="52" y="4"/>
                  </a:cubicBezTo>
                  <a:cubicBezTo>
                    <a:pt x="63" y="4"/>
                    <a:pt x="71" y="3"/>
                    <a:pt x="77" y="0"/>
                  </a:cubicBezTo>
                  <a:cubicBezTo>
                    <a:pt x="87" y="7"/>
                    <a:pt x="87" y="7"/>
                    <a:pt x="87" y="7"/>
                  </a:cubicBezTo>
                  <a:lnTo>
                    <a:pt x="1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slîḑê">
              <a:extLst>
                <a:ext uri="{FF2B5EF4-FFF2-40B4-BE49-F238E27FC236}">
                  <a16:creationId xmlns:a16="http://schemas.microsoft.com/office/drawing/2014/main" id="{D8283189-E190-45B1-83D7-56F9BD2648E5}"/>
                </a:ext>
              </a:extLst>
            </p:cNvPr>
            <p:cNvSpPr/>
            <p:nvPr/>
          </p:nvSpPr>
          <p:spPr bwMode="auto">
            <a:xfrm>
              <a:off x="3720928" y="2868968"/>
              <a:ext cx="927027" cy="1069647"/>
            </a:xfrm>
            <a:custGeom>
              <a:avLst/>
              <a:gdLst>
                <a:gd name="T0" fmla="*/ 278 w 696"/>
                <a:gd name="T1" fmla="*/ 294 h 802"/>
                <a:gd name="T2" fmla="*/ 355 w 696"/>
                <a:gd name="T3" fmla="*/ 253 h 802"/>
                <a:gd name="T4" fmla="*/ 351 w 696"/>
                <a:gd name="T5" fmla="*/ 199 h 802"/>
                <a:gd name="T6" fmla="*/ 293 w 696"/>
                <a:gd name="T7" fmla="*/ 184 h 802"/>
                <a:gd name="T8" fmla="*/ 402 w 696"/>
                <a:gd name="T9" fmla="*/ 0 h 802"/>
                <a:gd name="T10" fmla="*/ 425 w 696"/>
                <a:gd name="T11" fmla="*/ 167 h 802"/>
                <a:gd name="T12" fmla="*/ 690 w 696"/>
                <a:gd name="T13" fmla="*/ 189 h 802"/>
                <a:gd name="T14" fmla="*/ 453 w 696"/>
                <a:gd name="T15" fmla="*/ 208 h 802"/>
                <a:gd name="T16" fmla="*/ 405 w 696"/>
                <a:gd name="T17" fmla="*/ 353 h 802"/>
                <a:gd name="T18" fmla="*/ 365 w 696"/>
                <a:gd name="T19" fmla="*/ 493 h 802"/>
                <a:gd name="T20" fmla="*/ 359 w 696"/>
                <a:gd name="T21" fmla="*/ 724 h 802"/>
                <a:gd name="T22" fmla="*/ 342 w 696"/>
                <a:gd name="T23" fmla="*/ 799 h 802"/>
                <a:gd name="T24" fmla="*/ 298 w 696"/>
                <a:gd name="T25" fmla="*/ 622 h 802"/>
                <a:gd name="T26" fmla="*/ 51 w 696"/>
                <a:gd name="T27" fmla="*/ 588 h 802"/>
                <a:gd name="T28" fmla="*/ 0 w 696"/>
                <a:gd name="T29" fmla="*/ 586 h 802"/>
                <a:gd name="T30" fmla="*/ 306 w 696"/>
                <a:gd name="T31" fmla="*/ 546 h 802"/>
                <a:gd name="T32" fmla="*/ 361 w 696"/>
                <a:gd name="T33" fmla="*/ 325 h 802"/>
                <a:gd name="T34" fmla="*/ 302 w 696"/>
                <a:gd name="T35" fmla="*/ 364 h 802"/>
                <a:gd name="T36" fmla="*/ 283 w 696"/>
                <a:gd name="T37" fmla="*/ 417 h 802"/>
                <a:gd name="T38" fmla="*/ 104 w 696"/>
                <a:gd name="T39" fmla="*/ 502 h 802"/>
                <a:gd name="T40" fmla="*/ 23 w 696"/>
                <a:gd name="T41" fmla="*/ 325 h 802"/>
                <a:gd name="T42" fmla="*/ 239 w 696"/>
                <a:gd name="T43" fmla="*/ 204 h 802"/>
                <a:gd name="T44" fmla="*/ 453 w 696"/>
                <a:gd name="T45" fmla="*/ 491 h 802"/>
                <a:gd name="T46" fmla="*/ 500 w 696"/>
                <a:gd name="T47" fmla="*/ 530 h 802"/>
                <a:gd name="T48" fmla="*/ 395 w 696"/>
                <a:gd name="T49" fmla="*/ 572 h 802"/>
                <a:gd name="T50" fmla="*/ 502 w 696"/>
                <a:gd name="T51" fmla="*/ 587 h 802"/>
                <a:gd name="T52" fmla="*/ 513 w 696"/>
                <a:gd name="T53" fmla="*/ 616 h 802"/>
                <a:gd name="T54" fmla="*/ 406 w 696"/>
                <a:gd name="T55" fmla="*/ 690 h 802"/>
                <a:gd name="T56" fmla="*/ 560 w 696"/>
                <a:gd name="T57" fmla="*/ 745 h 802"/>
                <a:gd name="T58" fmla="*/ 559 w 696"/>
                <a:gd name="T59" fmla="*/ 667 h 802"/>
                <a:gd name="T60" fmla="*/ 608 w 696"/>
                <a:gd name="T61" fmla="*/ 646 h 802"/>
                <a:gd name="T62" fmla="*/ 663 w 696"/>
                <a:gd name="T63" fmla="*/ 601 h 802"/>
                <a:gd name="T64" fmla="*/ 668 w 696"/>
                <a:gd name="T65" fmla="*/ 557 h 802"/>
                <a:gd name="T66" fmla="*/ 667 w 696"/>
                <a:gd name="T67" fmla="*/ 489 h 802"/>
                <a:gd name="T68" fmla="*/ 639 w 696"/>
                <a:gd name="T69" fmla="*/ 514 h 802"/>
                <a:gd name="T70" fmla="*/ 572 w 696"/>
                <a:gd name="T71" fmla="*/ 517 h 802"/>
                <a:gd name="T72" fmla="*/ 533 w 696"/>
                <a:gd name="T73" fmla="*/ 490 h 802"/>
                <a:gd name="T74" fmla="*/ 453 w 696"/>
                <a:gd name="T75" fmla="*/ 491 h 802"/>
                <a:gd name="T76" fmla="*/ 556 w 696"/>
                <a:gd name="T77" fmla="*/ 584 h 802"/>
                <a:gd name="T78" fmla="*/ 624 w 696"/>
                <a:gd name="T79" fmla="*/ 584 h 802"/>
                <a:gd name="T80" fmla="*/ 513 w 696"/>
                <a:gd name="T81" fmla="*/ 357 h 802"/>
                <a:gd name="T82" fmla="*/ 488 w 696"/>
                <a:gd name="T83" fmla="*/ 461 h 802"/>
                <a:gd name="T84" fmla="*/ 679 w 696"/>
                <a:gd name="T85" fmla="*/ 422 h 802"/>
                <a:gd name="T86" fmla="*/ 513 w 696"/>
                <a:gd name="T87" fmla="*/ 357 h 802"/>
                <a:gd name="T88" fmla="*/ 480 w 696"/>
                <a:gd name="T89" fmla="*/ 410 h 802"/>
                <a:gd name="T90" fmla="*/ 575 w 696"/>
                <a:gd name="T91" fmla="*/ 433 h 802"/>
                <a:gd name="T92" fmla="*/ 581 w 696"/>
                <a:gd name="T93" fmla="*/ 389 h 802"/>
                <a:gd name="T94" fmla="*/ 524 w 696"/>
                <a:gd name="T95" fmla="*/ 234 h 802"/>
                <a:gd name="T96" fmla="*/ 493 w 696"/>
                <a:gd name="T97" fmla="*/ 341 h 802"/>
                <a:gd name="T98" fmla="*/ 694 w 696"/>
                <a:gd name="T99" fmla="*/ 293 h 802"/>
                <a:gd name="T100" fmla="*/ 524 w 696"/>
                <a:gd name="T101" fmla="*/ 234 h 802"/>
                <a:gd name="T102" fmla="*/ 492 w 696"/>
                <a:gd name="T103" fmla="*/ 291 h 802"/>
                <a:gd name="T104" fmla="*/ 587 w 696"/>
                <a:gd name="T105" fmla="*/ 311 h 802"/>
                <a:gd name="T106" fmla="*/ 593 w 696"/>
                <a:gd name="T107" fmla="*/ 270 h 802"/>
                <a:gd name="T108" fmla="*/ 87 w 696"/>
                <a:gd name="T109" fmla="*/ 375 h 802"/>
                <a:gd name="T110" fmla="*/ 106 w 696"/>
                <a:gd name="T111" fmla="*/ 443 h 802"/>
                <a:gd name="T112" fmla="*/ 199 w 696"/>
                <a:gd name="T113" fmla="*/ 455 h 802"/>
                <a:gd name="T114" fmla="*/ 225 w 696"/>
                <a:gd name="T115" fmla="*/ 371 h 802"/>
                <a:gd name="T116" fmla="*/ 225 w 696"/>
                <a:gd name="T117" fmla="*/ 322 h 802"/>
                <a:gd name="T118" fmla="*/ 170 w 696"/>
                <a:gd name="T119" fmla="*/ 241 h 802"/>
                <a:gd name="T120" fmla="*/ 76 w 696"/>
                <a:gd name="T121" fmla="*/ 3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802">
                  <a:moveTo>
                    <a:pt x="274" y="278"/>
                  </a:moveTo>
                  <a:cubicBezTo>
                    <a:pt x="276" y="283"/>
                    <a:pt x="277" y="289"/>
                    <a:pt x="278" y="294"/>
                  </a:cubicBezTo>
                  <a:cubicBezTo>
                    <a:pt x="285" y="301"/>
                    <a:pt x="295" y="302"/>
                    <a:pt x="309" y="295"/>
                  </a:cubicBezTo>
                  <a:cubicBezTo>
                    <a:pt x="329" y="282"/>
                    <a:pt x="343" y="268"/>
                    <a:pt x="355" y="253"/>
                  </a:cubicBezTo>
                  <a:cubicBezTo>
                    <a:pt x="367" y="234"/>
                    <a:pt x="370" y="216"/>
                    <a:pt x="362" y="197"/>
                  </a:cubicBezTo>
                  <a:cubicBezTo>
                    <a:pt x="360" y="196"/>
                    <a:pt x="356" y="196"/>
                    <a:pt x="351" y="199"/>
                  </a:cubicBezTo>
                  <a:cubicBezTo>
                    <a:pt x="343" y="204"/>
                    <a:pt x="336" y="210"/>
                    <a:pt x="328" y="216"/>
                  </a:cubicBezTo>
                  <a:cubicBezTo>
                    <a:pt x="303" y="235"/>
                    <a:pt x="269" y="211"/>
                    <a:pt x="293" y="184"/>
                  </a:cubicBezTo>
                  <a:cubicBezTo>
                    <a:pt x="293" y="184"/>
                    <a:pt x="344" y="134"/>
                    <a:pt x="366" y="113"/>
                  </a:cubicBezTo>
                  <a:cubicBezTo>
                    <a:pt x="387" y="92"/>
                    <a:pt x="402" y="0"/>
                    <a:pt x="402" y="0"/>
                  </a:cubicBezTo>
                  <a:cubicBezTo>
                    <a:pt x="434" y="7"/>
                    <a:pt x="457" y="58"/>
                    <a:pt x="394" y="131"/>
                  </a:cubicBezTo>
                  <a:cubicBezTo>
                    <a:pt x="404" y="143"/>
                    <a:pt x="415" y="155"/>
                    <a:pt x="425" y="167"/>
                  </a:cubicBezTo>
                  <a:cubicBezTo>
                    <a:pt x="477" y="161"/>
                    <a:pt x="523" y="155"/>
                    <a:pt x="572" y="155"/>
                  </a:cubicBezTo>
                  <a:cubicBezTo>
                    <a:pt x="646" y="154"/>
                    <a:pt x="682" y="167"/>
                    <a:pt x="690" y="189"/>
                  </a:cubicBezTo>
                  <a:cubicBezTo>
                    <a:pt x="696" y="206"/>
                    <a:pt x="683" y="206"/>
                    <a:pt x="669" y="206"/>
                  </a:cubicBezTo>
                  <a:cubicBezTo>
                    <a:pt x="603" y="207"/>
                    <a:pt x="530" y="208"/>
                    <a:pt x="453" y="208"/>
                  </a:cubicBezTo>
                  <a:cubicBezTo>
                    <a:pt x="437" y="208"/>
                    <a:pt x="409" y="206"/>
                    <a:pt x="409" y="235"/>
                  </a:cubicBezTo>
                  <a:cubicBezTo>
                    <a:pt x="414" y="276"/>
                    <a:pt x="414" y="311"/>
                    <a:pt x="405" y="353"/>
                  </a:cubicBezTo>
                  <a:cubicBezTo>
                    <a:pt x="399" y="380"/>
                    <a:pt x="390" y="407"/>
                    <a:pt x="377" y="441"/>
                  </a:cubicBezTo>
                  <a:cubicBezTo>
                    <a:pt x="371" y="457"/>
                    <a:pt x="366" y="476"/>
                    <a:pt x="365" y="493"/>
                  </a:cubicBezTo>
                  <a:cubicBezTo>
                    <a:pt x="364" y="503"/>
                    <a:pt x="362" y="517"/>
                    <a:pt x="360" y="527"/>
                  </a:cubicBezTo>
                  <a:cubicBezTo>
                    <a:pt x="348" y="597"/>
                    <a:pt x="349" y="662"/>
                    <a:pt x="359" y="724"/>
                  </a:cubicBezTo>
                  <a:cubicBezTo>
                    <a:pt x="364" y="759"/>
                    <a:pt x="366" y="786"/>
                    <a:pt x="357" y="796"/>
                  </a:cubicBezTo>
                  <a:cubicBezTo>
                    <a:pt x="352" y="801"/>
                    <a:pt x="348" y="802"/>
                    <a:pt x="342" y="799"/>
                  </a:cubicBezTo>
                  <a:cubicBezTo>
                    <a:pt x="325" y="790"/>
                    <a:pt x="306" y="751"/>
                    <a:pt x="304" y="726"/>
                  </a:cubicBezTo>
                  <a:cubicBezTo>
                    <a:pt x="302" y="691"/>
                    <a:pt x="300" y="657"/>
                    <a:pt x="298" y="622"/>
                  </a:cubicBezTo>
                  <a:cubicBezTo>
                    <a:pt x="299" y="603"/>
                    <a:pt x="294" y="596"/>
                    <a:pt x="278" y="595"/>
                  </a:cubicBezTo>
                  <a:cubicBezTo>
                    <a:pt x="203" y="592"/>
                    <a:pt x="127" y="591"/>
                    <a:pt x="51" y="588"/>
                  </a:cubicBezTo>
                  <a:cubicBezTo>
                    <a:pt x="31" y="587"/>
                    <a:pt x="19" y="599"/>
                    <a:pt x="7" y="614"/>
                  </a:cubicBezTo>
                  <a:cubicBezTo>
                    <a:pt x="5" y="604"/>
                    <a:pt x="3" y="595"/>
                    <a:pt x="0" y="586"/>
                  </a:cubicBezTo>
                  <a:cubicBezTo>
                    <a:pt x="23" y="569"/>
                    <a:pt x="42" y="551"/>
                    <a:pt x="75" y="551"/>
                  </a:cubicBezTo>
                  <a:cubicBezTo>
                    <a:pt x="152" y="549"/>
                    <a:pt x="229" y="548"/>
                    <a:pt x="306" y="546"/>
                  </a:cubicBezTo>
                  <a:cubicBezTo>
                    <a:pt x="315" y="507"/>
                    <a:pt x="324" y="469"/>
                    <a:pt x="333" y="430"/>
                  </a:cubicBezTo>
                  <a:cubicBezTo>
                    <a:pt x="343" y="395"/>
                    <a:pt x="352" y="360"/>
                    <a:pt x="361" y="325"/>
                  </a:cubicBezTo>
                  <a:cubicBezTo>
                    <a:pt x="358" y="321"/>
                    <a:pt x="355" y="318"/>
                    <a:pt x="352" y="314"/>
                  </a:cubicBezTo>
                  <a:cubicBezTo>
                    <a:pt x="335" y="331"/>
                    <a:pt x="319" y="347"/>
                    <a:pt x="302" y="364"/>
                  </a:cubicBezTo>
                  <a:cubicBezTo>
                    <a:pt x="296" y="377"/>
                    <a:pt x="290" y="390"/>
                    <a:pt x="284" y="403"/>
                  </a:cubicBezTo>
                  <a:cubicBezTo>
                    <a:pt x="284" y="408"/>
                    <a:pt x="284" y="412"/>
                    <a:pt x="283" y="417"/>
                  </a:cubicBezTo>
                  <a:cubicBezTo>
                    <a:pt x="276" y="474"/>
                    <a:pt x="259" y="498"/>
                    <a:pt x="217" y="504"/>
                  </a:cubicBezTo>
                  <a:cubicBezTo>
                    <a:pt x="180" y="509"/>
                    <a:pt x="144" y="506"/>
                    <a:pt x="104" y="502"/>
                  </a:cubicBezTo>
                  <a:cubicBezTo>
                    <a:pt x="61" y="497"/>
                    <a:pt x="37" y="466"/>
                    <a:pt x="28" y="425"/>
                  </a:cubicBezTo>
                  <a:cubicBezTo>
                    <a:pt x="21" y="390"/>
                    <a:pt x="23" y="359"/>
                    <a:pt x="23" y="325"/>
                  </a:cubicBezTo>
                  <a:cubicBezTo>
                    <a:pt x="23" y="292"/>
                    <a:pt x="60" y="214"/>
                    <a:pt x="108" y="199"/>
                  </a:cubicBezTo>
                  <a:cubicBezTo>
                    <a:pt x="152" y="185"/>
                    <a:pt x="207" y="180"/>
                    <a:pt x="239" y="204"/>
                  </a:cubicBezTo>
                  <a:cubicBezTo>
                    <a:pt x="252" y="216"/>
                    <a:pt x="266" y="242"/>
                    <a:pt x="274" y="278"/>
                  </a:cubicBezTo>
                  <a:close/>
                  <a:moveTo>
                    <a:pt x="453" y="491"/>
                  </a:moveTo>
                  <a:cubicBezTo>
                    <a:pt x="439" y="497"/>
                    <a:pt x="428" y="508"/>
                    <a:pt x="427" y="515"/>
                  </a:cubicBezTo>
                  <a:cubicBezTo>
                    <a:pt x="420" y="536"/>
                    <a:pt x="464" y="528"/>
                    <a:pt x="500" y="530"/>
                  </a:cubicBezTo>
                  <a:cubicBezTo>
                    <a:pt x="521" y="530"/>
                    <a:pt x="531" y="547"/>
                    <a:pt x="507" y="556"/>
                  </a:cubicBezTo>
                  <a:cubicBezTo>
                    <a:pt x="470" y="561"/>
                    <a:pt x="432" y="567"/>
                    <a:pt x="395" y="572"/>
                  </a:cubicBezTo>
                  <a:cubicBezTo>
                    <a:pt x="377" y="574"/>
                    <a:pt x="362" y="604"/>
                    <a:pt x="390" y="606"/>
                  </a:cubicBezTo>
                  <a:cubicBezTo>
                    <a:pt x="411" y="607"/>
                    <a:pt x="457" y="597"/>
                    <a:pt x="502" y="587"/>
                  </a:cubicBezTo>
                  <a:cubicBezTo>
                    <a:pt x="507" y="586"/>
                    <a:pt x="513" y="587"/>
                    <a:pt x="514" y="592"/>
                  </a:cubicBezTo>
                  <a:cubicBezTo>
                    <a:pt x="515" y="601"/>
                    <a:pt x="514" y="610"/>
                    <a:pt x="513" y="616"/>
                  </a:cubicBezTo>
                  <a:cubicBezTo>
                    <a:pt x="493" y="622"/>
                    <a:pt x="405" y="655"/>
                    <a:pt x="387" y="662"/>
                  </a:cubicBezTo>
                  <a:cubicBezTo>
                    <a:pt x="372" y="668"/>
                    <a:pt x="368" y="692"/>
                    <a:pt x="406" y="690"/>
                  </a:cubicBezTo>
                  <a:cubicBezTo>
                    <a:pt x="439" y="686"/>
                    <a:pt x="476" y="675"/>
                    <a:pt x="514" y="663"/>
                  </a:cubicBezTo>
                  <a:cubicBezTo>
                    <a:pt x="520" y="699"/>
                    <a:pt x="533" y="726"/>
                    <a:pt x="560" y="745"/>
                  </a:cubicBezTo>
                  <a:cubicBezTo>
                    <a:pt x="574" y="751"/>
                    <a:pt x="585" y="748"/>
                    <a:pt x="582" y="722"/>
                  </a:cubicBezTo>
                  <a:cubicBezTo>
                    <a:pt x="568" y="693"/>
                    <a:pt x="560" y="678"/>
                    <a:pt x="559" y="667"/>
                  </a:cubicBezTo>
                  <a:cubicBezTo>
                    <a:pt x="556" y="654"/>
                    <a:pt x="561" y="648"/>
                    <a:pt x="576" y="648"/>
                  </a:cubicBezTo>
                  <a:cubicBezTo>
                    <a:pt x="587" y="647"/>
                    <a:pt x="598" y="647"/>
                    <a:pt x="608" y="646"/>
                  </a:cubicBezTo>
                  <a:cubicBezTo>
                    <a:pt x="614" y="647"/>
                    <a:pt x="621" y="646"/>
                    <a:pt x="627" y="642"/>
                  </a:cubicBezTo>
                  <a:cubicBezTo>
                    <a:pt x="637" y="635"/>
                    <a:pt x="658" y="610"/>
                    <a:pt x="663" y="601"/>
                  </a:cubicBezTo>
                  <a:cubicBezTo>
                    <a:pt x="664" y="589"/>
                    <a:pt x="662" y="586"/>
                    <a:pt x="663" y="575"/>
                  </a:cubicBezTo>
                  <a:cubicBezTo>
                    <a:pt x="664" y="569"/>
                    <a:pt x="665" y="563"/>
                    <a:pt x="668" y="557"/>
                  </a:cubicBezTo>
                  <a:cubicBezTo>
                    <a:pt x="670" y="553"/>
                    <a:pt x="674" y="552"/>
                    <a:pt x="675" y="546"/>
                  </a:cubicBezTo>
                  <a:cubicBezTo>
                    <a:pt x="670" y="528"/>
                    <a:pt x="669" y="509"/>
                    <a:pt x="667" y="489"/>
                  </a:cubicBezTo>
                  <a:cubicBezTo>
                    <a:pt x="664" y="473"/>
                    <a:pt x="643" y="474"/>
                    <a:pt x="640" y="487"/>
                  </a:cubicBezTo>
                  <a:cubicBezTo>
                    <a:pt x="639" y="496"/>
                    <a:pt x="640" y="505"/>
                    <a:pt x="639" y="514"/>
                  </a:cubicBezTo>
                  <a:cubicBezTo>
                    <a:pt x="635" y="536"/>
                    <a:pt x="618" y="537"/>
                    <a:pt x="603" y="537"/>
                  </a:cubicBezTo>
                  <a:cubicBezTo>
                    <a:pt x="590" y="537"/>
                    <a:pt x="562" y="537"/>
                    <a:pt x="572" y="517"/>
                  </a:cubicBezTo>
                  <a:cubicBezTo>
                    <a:pt x="585" y="498"/>
                    <a:pt x="581" y="483"/>
                    <a:pt x="561" y="485"/>
                  </a:cubicBezTo>
                  <a:cubicBezTo>
                    <a:pt x="552" y="486"/>
                    <a:pt x="543" y="489"/>
                    <a:pt x="533" y="490"/>
                  </a:cubicBezTo>
                  <a:cubicBezTo>
                    <a:pt x="522" y="491"/>
                    <a:pt x="492" y="486"/>
                    <a:pt x="475" y="487"/>
                  </a:cubicBezTo>
                  <a:cubicBezTo>
                    <a:pt x="466" y="487"/>
                    <a:pt x="464" y="486"/>
                    <a:pt x="453" y="491"/>
                  </a:cubicBezTo>
                  <a:close/>
                  <a:moveTo>
                    <a:pt x="591" y="563"/>
                  </a:moveTo>
                  <a:cubicBezTo>
                    <a:pt x="572" y="563"/>
                    <a:pt x="559" y="573"/>
                    <a:pt x="556" y="584"/>
                  </a:cubicBezTo>
                  <a:cubicBezTo>
                    <a:pt x="553" y="597"/>
                    <a:pt x="563" y="607"/>
                    <a:pt x="591" y="603"/>
                  </a:cubicBezTo>
                  <a:cubicBezTo>
                    <a:pt x="615" y="600"/>
                    <a:pt x="623" y="596"/>
                    <a:pt x="624" y="584"/>
                  </a:cubicBezTo>
                  <a:cubicBezTo>
                    <a:pt x="624" y="569"/>
                    <a:pt x="610" y="563"/>
                    <a:pt x="591" y="563"/>
                  </a:cubicBezTo>
                  <a:close/>
                  <a:moveTo>
                    <a:pt x="513" y="357"/>
                  </a:moveTo>
                  <a:cubicBezTo>
                    <a:pt x="468" y="353"/>
                    <a:pt x="427" y="380"/>
                    <a:pt x="427" y="411"/>
                  </a:cubicBezTo>
                  <a:cubicBezTo>
                    <a:pt x="426" y="438"/>
                    <a:pt x="447" y="455"/>
                    <a:pt x="488" y="461"/>
                  </a:cubicBezTo>
                  <a:cubicBezTo>
                    <a:pt x="533" y="467"/>
                    <a:pt x="560" y="469"/>
                    <a:pt x="604" y="470"/>
                  </a:cubicBezTo>
                  <a:cubicBezTo>
                    <a:pt x="640" y="470"/>
                    <a:pt x="678" y="453"/>
                    <a:pt x="679" y="422"/>
                  </a:cubicBezTo>
                  <a:cubicBezTo>
                    <a:pt x="681" y="376"/>
                    <a:pt x="647" y="365"/>
                    <a:pt x="603" y="361"/>
                  </a:cubicBezTo>
                  <a:cubicBezTo>
                    <a:pt x="603" y="361"/>
                    <a:pt x="513" y="357"/>
                    <a:pt x="513" y="357"/>
                  </a:cubicBezTo>
                  <a:close/>
                  <a:moveTo>
                    <a:pt x="530" y="389"/>
                  </a:moveTo>
                  <a:cubicBezTo>
                    <a:pt x="488" y="388"/>
                    <a:pt x="480" y="399"/>
                    <a:pt x="480" y="410"/>
                  </a:cubicBezTo>
                  <a:cubicBezTo>
                    <a:pt x="479" y="420"/>
                    <a:pt x="490" y="427"/>
                    <a:pt x="513" y="430"/>
                  </a:cubicBezTo>
                  <a:cubicBezTo>
                    <a:pt x="537" y="433"/>
                    <a:pt x="550" y="434"/>
                    <a:pt x="575" y="433"/>
                  </a:cubicBezTo>
                  <a:cubicBezTo>
                    <a:pt x="595" y="433"/>
                    <a:pt x="637" y="425"/>
                    <a:pt x="638" y="410"/>
                  </a:cubicBezTo>
                  <a:cubicBezTo>
                    <a:pt x="640" y="392"/>
                    <a:pt x="605" y="390"/>
                    <a:pt x="581" y="389"/>
                  </a:cubicBezTo>
                  <a:cubicBezTo>
                    <a:pt x="581" y="389"/>
                    <a:pt x="530" y="389"/>
                    <a:pt x="530" y="389"/>
                  </a:cubicBezTo>
                  <a:close/>
                  <a:moveTo>
                    <a:pt x="524" y="234"/>
                  </a:moveTo>
                  <a:cubicBezTo>
                    <a:pt x="462" y="235"/>
                    <a:pt x="439" y="261"/>
                    <a:pt x="438" y="292"/>
                  </a:cubicBezTo>
                  <a:cubicBezTo>
                    <a:pt x="437" y="319"/>
                    <a:pt x="452" y="337"/>
                    <a:pt x="493" y="341"/>
                  </a:cubicBezTo>
                  <a:cubicBezTo>
                    <a:pt x="537" y="341"/>
                    <a:pt x="582" y="342"/>
                    <a:pt x="626" y="341"/>
                  </a:cubicBezTo>
                  <a:cubicBezTo>
                    <a:pt x="662" y="340"/>
                    <a:pt x="694" y="324"/>
                    <a:pt x="694" y="293"/>
                  </a:cubicBezTo>
                  <a:cubicBezTo>
                    <a:pt x="694" y="244"/>
                    <a:pt x="658" y="237"/>
                    <a:pt x="615" y="235"/>
                  </a:cubicBezTo>
                  <a:cubicBezTo>
                    <a:pt x="615" y="235"/>
                    <a:pt x="525" y="235"/>
                    <a:pt x="524" y="234"/>
                  </a:cubicBezTo>
                  <a:close/>
                  <a:moveTo>
                    <a:pt x="543" y="270"/>
                  </a:moveTo>
                  <a:cubicBezTo>
                    <a:pt x="501" y="269"/>
                    <a:pt x="493" y="280"/>
                    <a:pt x="492" y="291"/>
                  </a:cubicBezTo>
                  <a:cubicBezTo>
                    <a:pt x="492" y="301"/>
                    <a:pt x="502" y="310"/>
                    <a:pt x="525" y="311"/>
                  </a:cubicBezTo>
                  <a:cubicBezTo>
                    <a:pt x="550" y="311"/>
                    <a:pt x="562" y="311"/>
                    <a:pt x="587" y="311"/>
                  </a:cubicBezTo>
                  <a:cubicBezTo>
                    <a:pt x="607" y="311"/>
                    <a:pt x="635" y="299"/>
                    <a:pt x="635" y="288"/>
                  </a:cubicBezTo>
                  <a:cubicBezTo>
                    <a:pt x="635" y="270"/>
                    <a:pt x="618" y="271"/>
                    <a:pt x="593" y="270"/>
                  </a:cubicBezTo>
                  <a:cubicBezTo>
                    <a:pt x="593" y="270"/>
                    <a:pt x="543" y="270"/>
                    <a:pt x="543" y="270"/>
                  </a:cubicBezTo>
                  <a:close/>
                  <a:moveTo>
                    <a:pt x="87" y="375"/>
                  </a:moveTo>
                  <a:cubicBezTo>
                    <a:pt x="73" y="376"/>
                    <a:pt x="70" y="379"/>
                    <a:pt x="72" y="390"/>
                  </a:cubicBezTo>
                  <a:cubicBezTo>
                    <a:pt x="80" y="408"/>
                    <a:pt x="86" y="428"/>
                    <a:pt x="106" y="443"/>
                  </a:cubicBezTo>
                  <a:cubicBezTo>
                    <a:pt x="123" y="456"/>
                    <a:pt x="134" y="458"/>
                    <a:pt x="155" y="458"/>
                  </a:cubicBezTo>
                  <a:cubicBezTo>
                    <a:pt x="174" y="458"/>
                    <a:pt x="187" y="457"/>
                    <a:pt x="199" y="455"/>
                  </a:cubicBezTo>
                  <a:cubicBezTo>
                    <a:pt x="213" y="452"/>
                    <a:pt x="224" y="442"/>
                    <a:pt x="227" y="425"/>
                  </a:cubicBezTo>
                  <a:cubicBezTo>
                    <a:pt x="229" y="407"/>
                    <a:pt x="228" y="382"/>
                    <a:pt x="225" y="371"/>
                  </a:cubicBezTo>
                  <a:cubicBezTo>
                    <a:pt x="177" y="372"/>
                    <a:pt x="135" y="373"/>
                    <a:pt x="87" y="375"/>
                  </a:cubicBezTo>
                  <a:close/>
                  <a:moveTo>
                    <a:pt x="225" y="322"/>
                  </a:moveTo>
                  <a:cubicBezTo>
                    <a:pt x="225" y="307"/>
                    <a:pt x="225" y="298"/>
                    <a:pt x="224" y="283"/>
                  </a:cubicBezTo>
                  <a:cubicBezTo>
                    <a:pt x="222" y="255"/>
                    <a:pt x="195" y="240"/>
                    <a:pt x="170" y="241"/>
                  </a:cubicBezTo>
                  <a:cubicBezTo>
                    <a:pt x="132" y="241"/>
                    <a:pt x="98" y="248"/>
                    <a:pt x="88" y="269"/>
                  </a:cubicBezTo>
                  <a:cubicBezTo>
                    <a:pt x="80" y="286"/>
                    <a:pt x="76" y="303"/>
                    <a:pt x="76" y="327"/>
                  </a:cubicBezTo>
                  <a:cubicBezTo>
                    <a:pt x="127" y="323"/>
                    <a:pt x="176" y="321"/>
                    <a:pt x="225" y="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0" name="îṧ1îďe">
              <a:extLst>
                <a:ext uri="{FF2B5EF4-FFF2-40B4-BE49-F238E27FC236}">
                  <a16:creationId xmlns:a16="http://schemas.microsoft.com/office/drawing/2014/main" id="{8B4C85DB-772F-4AE3-A0B2-FD396EDE591E}"/>
                </a:ext>
              </a:extLst>
            </p:cNvPr>
            <p:cNvGrpSpPr/>
            <p:nvPr/>
          </p:nvGrpSpPr>
          <p:grpSpPr>
            <a:xfrm>
              <a:off x="5491155" y="3891242"/>
              <a:ext cx="3281937" cy="380319"/>
              <a:chOff x="5459413" y="4016376"/>
              <a:chExt cx="3068637" cy="355601"/>
            </a:xfrm>
            <a:grpFill/>
          </p:grpSpPr>
          <p:sp>
            <p:nvSpPr>
              <p:cNvPr id="84" name="îŝļiḑè">
                <a:extLst>
                  <a:ext uri="{FF2B5EF4-FFF2-40B4-BE49-F238E27FC236}">
                    <a16:creationId xmlns:a16="http://schemas.microsoft.com/office/drawing/2014/main" id="{92C12CD0-4137-42E6-A172-8965BDD3E362}"/>
                  </a:ext>
                </a:extLst>
              </p:cNvPr>
              <p:cNvSpPr/>
              <p:nvPr/>
            </p:nvSpPr>
            <p:spPr bwMode="auto">
              <a:xfrm>
                <a:off x="5459413" y="4022726"/>
                <a:ext cx="236537" cy="284163"/>
              </a:xfrm>
              <a:custGeom>
                <a:avLst/>
                <a:gdLst>
                  <a:gd name="T0" fmla="*/ 43 w 45"/>
                  <a:gd name="T1" fmla="*/ 13 h 52"/>
                  <a:gd name="T2" fmla="*/ 26 w 45"/>
                  <a:gd name="T3" fmla="*/ 2 h 52"/>
                  <a:gd name="T4" fmla="*/ 23 w 45"/>
                  <a:gd name="T5" fmla="*/ 2 h 52"/>
                  <a:gd name="T6" fmla="*/ 16 w 45"/>
                  <a:gd name="T7" fmla="*/ 8 h 52"/>
                  <a:gd name="T8" fmla="*/ 16 w 45"/>
                  <a:gd name="T9" fmla="*/ 24 h 52"/>
                  <a:gd name="T10" fmla="*/ 23 w 45"/>
                  <a:gd name="T11" fmla="*/ 24 h 52"/>
                  <a:gd name="T12" fmla="*/ 31 w 45"/>
                  <a:gd name="T13" fmla="*/ 17 h 52"/>
                  <a:gd name="T14" fmla="*/ 31 w 45"/>
                  <a:gd name="T15" fmla="*/ 15 h 52"/>
                  <a:gd name="T16" fmla="*/ 33 w 45"/>
                  <a:gd name="T17" fmla="*/ 15 h 52"/>
                  <a:gd name="T18" fmla="*/ 33 w 45"/>
                  <a:gd name="T19" fmla="*/ 36 h 52"/>
                  <a:gd name="T20" fmla="*/ 31 w 45"/>
                  <a:gd name="T21" fmla="*/ 36 h 52"/>
                  <a:gd name="T22" fmla="*/ 31 w 45"/>
                  <a:gd name="T23" fmla="*/ 34 h 52"/>
                  <a:gd name="T24" fmla="*/ 24 w 45"/>
                  <a:gd name="T25" fmla="*/ 26 h 52"/>
                  <a:gd name="T26" fmla="*/ 16 w 45"/>
                  <a:gd name="T27" fmla="*/ 26 h 52"/>
                  <a:gd name="T28" fmla="*/ 16 w 45"/>
                  <a:gd name="T29" fmla="*/ 45 h 52"/>
                  <a:gd name="T30" fmla="*/ 21 w 45"/>
                  <a:gd name="T31" fmla="*/ 50 h 52"/>
                  <a:gd name="T32" fmla="*/ 25 w 45"/>
                  <a:gd name="T33" fmla="*/ 50 h 52"/>
                  <a:gd name="T34" fmla="*/ 25 w 45"/>
                  <a:gd name="T35" fmla="*/ 52 h 52"/>
                  <a:gd name="T36" fmla="*/ 0 w 45"/>
                  <a:gd name="T37" fmla="*/ 52 h 52"/>
                  <a:gd name="T38" fmla="*/ 0 w 45"/>
                  <a:gd name="T39" fmla="*/ 50 h 52"/>
                  <a:gd name="T40" fmla="*/ 3 w 45"/>
                  <a:gd name="T41" fmla="*/ 50 h 52"/>
                  <a:gd name="T42" fmla="*/ 8 w 45"/>
                  <a:gd name="T43" fmla="*/ 45 h 52"/>
                  <a:gd name="T44" fmla="*/ 8 w 45"/>
                  <a:gd name="T45" fmla="*/ 8 h 52"/>
                  <a:gd name="T46" fmla="*/ 2 w 45"/>
                  <a:gd name="T47" fmla="*/ 2 h 52"/>
                  <a:gd name="T48" fmla="*/ 0 w 45"/>
                  <a:gd name="T49" fmla="*/ 2 h 52"/>
                  <a:gd name="T50" fmla="*/ 0 w 45"/>
                  <a:gd name="T51" fmla="*/ 0 h 52"/>
                  <a:gd name="T52" fmla="*/ 41 w 45"/>
                  <a:gd name="T53" fmla="*/ 0 h 52"/>
                  <a:gd name="T54" fmla="*/ 45 w 45"/>
                  <a:gd name="T55" fmla="*/ 12 h 52"/>
                  <a:gd name="T56" fmla="*/ 43 w 45"/>
                  <a:gd name="T57" fmla="*/ 1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52">
                    <a:moveTo>
                      <a:pt x="43" y="13"/>
                    </a:moveTo>
                    <a:cubicBezTo>
                      <a:pt x="41" y="9"/>
                      <a:pt x="37" y="2"/>
                      <a:pt x="26" y="2"/>
                    </a:cubicBezTo>
                    <a:cubicBezTo>
                      <a:pt x="23" y="2"/>
                      <a:pt x="23" y="2"/>
                      <a:pt x="23" y="2"/>
                    </a:cubicBezTo>
                    <a:cubicBezTo>
                      <a:pt x="19" y="2"/>
                      <a:pt x="16" y="4"/>
                      <a:pt x="16" y="8"/>
                    </a:cubicBezTo>
                    <a:cubicBezTo>
                      <a:pt x="16" y="24"/>
                      <a:pt x="16" y="24"/>
                      <a:pt x="16" y="24"/>
                    </a:cubicBezTo>
                    <a:cubicBezTo>
                      <a:pt x="23" y="24"/>
                      <a:pt x="23" y="24"/>
                      <a:pt x="23" y="24"/>
                    </a:cubicBezTo>
                    <a:cubicBezTo>
                      <a:pt x="27" y="24"/>
                      <a:pt x="31" y="21"/>
                      <a:pt x="31" y="17"/>
                    </a:cubicBezTo>
                    <a:cubicBezTo>
                      <a:pt x="31" y="15"/>
                      <a:pt x="31" y="15"/>
                      <a:pt x="31" y="15"/>
                    </a:cubicBezTo>
                    <a:cubicBezTo>
                      <a:pt x="33" y="15"/>
                      <a:pt x="33" y="15"/>
                      <a:pt x="33" y="15"/>
                    </a:cubicBezTo>
                    <a:cubicBezTo>
                      <a:pt x="33" y="36"/>
                      <a:pt x="33" y="36"/>
                      <a:pt x="33" y="36"/>
                    </a:cubicBezTo>
                    <a:cubicBezTo>
                      <a:pt x="31" y="36"/>
                      <a:pt x="31" y="36"/>
                      <a:pt x="31" y="36"/>
                    </a:cubicBezTo>
                    <a:cubicBezTo>
                      <a:pt x="31" y="34"/>
                      <a:pt x="31" y="34"/>
                      <a:pt x="31" y="34"/>
                    </a:cubicBezTo>
                    <a:cubicBezTo>
                      <a:pt x="31" y="31"/>
                      <a:pt x="28" y="26"/>
                      <a:pt x="24" y="26"/>
                    </a:cubicBezTo>
                    <a:cubicBezTo>
                      <a:pt x="16" y="26"/>
                      <a:pt x="16" y="26"/>
                      <a:pt x="16" y="26"/>
                    </a:cubicBezTo>
                    <a:cubicBezTo>
                      <a:pt x="16" y="45"/>
                      <a:pt x="16" y="45"/>
                      <a:pt x="16" y="45"/>
                    </a:cubicBezTo>
                    <a:cubicBezTo>
                      <a:pt x="16" y="48"/>
                      <a:pt x="18" y="50"/>
                      <a:pt x="21" y="50"/>
                    </a:cubicBezTo>
                    <a:cubicBezTo>
                      <a:pt x="25" y="50"/>
                      <a:pt x="25" y="50"/>
                      <a:pt x="25" y="50"/>
                    </a:cubicBezTo>
                    <a:cubicBezTo>
                      <a:pt x="25" y="52"/>
                      <a:pt x="25" y="52"/>
                      <a:pt x="25" y="52"/>
                    </a:cubicBezTo>
                    <a:cubicBezTo>
                      <a:pt x="0" y="52"/>
                      <a:pt x="0" y="52"/>
                      <a:pt x="0" y="52"/>
                    </a:cubicBezTo>
                    <a:cubicBezTo>
                      <a:pt x="0" y="50"/>
                      <a:pt x="0" y="50"/>
                      <a:pt x="0" y="50"/>
                    </a:cubicBezTo>
                    <a:cubicBezTo>
                      <a:pt x="3" y="50"/>
                      <a:pt x="3" y="50"/>
                      <a:pt x="3" y="50"/>
                    </a:cubicBezTo>
                    <a:cubicBezTo>
                      <a:pt x="6" y="50"/>
                      <a:pt x="8" y="49"/>
                      <a:pt x="8" y="45"/>
                    </a:cubicBezTo>
                    <a:cubicBezTo>
                      <a:pt x="8" y="8"/>
                      <a:pt x="8" y="8"/>
                      <a:pt x="8" y="8"/>
                    </a:cubicBezTo>
                    <a:cubicBezTo>
                      <a:pt x="8" y="5"/>
                      <a:pt x="6" y="2"/>
                      <a:pt x="2" y="2"/>
                    </a:cubicBezTo>
                    <a:cubicBezTo>
                      <a:pt x="0" y="2"/>
                      <a:pt x="0" y="2"/>
                      <a:pt x="0" y="2"/>
                    </a:cubicBezTo>
                    <a:cubicBezTo>
                      <a:pt x="0" y="0"/>
                      <a:pt x="0" y="0"/>
                      <a:pt x="0" y="0"/>
                    </a:cubicBezTo>
                    <a:cubicBezTo>
                      <a:pt x="41" y="0"/>
                      <a:pt x="41" y="0"/>
                      <a:pt x="41" y="0"/>
                    </a:cubicBezTo>
                    <a:cubicBezTo>
                      <a:pt x="45" y="12"/>
                      <a:pt x="45" y="12"/>
                      <a:pt x="45" y="12"/>
                    </a:cubicBez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ļïḍe">
                <a:extLst>
                  <a:ext uri="{FF2B5EF4-FFF2-40B4-BE49-F238E27FC236}">
                    <a16:creationId xmlns:a16="http://schemas.microsoft.com/office/drawing/2014/main" id="{F744038C-73A2-48F0-AC6E-1725CD77A9A1}"/>
                  </a:ext>
                </a:extLst>
              </p:cNvPr>
              <p:cNvSpPr/>
              <p:nvPr/>
            </p:nvSpPr>
            <p:spPr bwMode="auto">
              <a:xfrm>
                <a:off x="5716588" y="4114801"/>
                <a:ext cx="193675" cy="201613"/>
              </a:xfrm>
              <a:custGeom>
                <a:avLst/>
                <a:gdLst>
                  <a:gd name="T0" fmla="*/ 0 w 37"/>
                  <a:gd name="T1" fmla="*/ 3 h 37"/>
                  <a:gd name="T2" fmla="*/ 12 w 37"/>
                  <a:gd name="T3" fmla="*/ 0 h 37"/>
                  <a:gd name="T4" fmla="*/ 12 w 37"/>
                  <a:gd name="T5" fmla="*/ 25 h 37"/>
                  <a:gd name="T6" fmla="*/ 18 w 37"/>
                  <a:gd name="T7" fmla="*/ 32 h 37"/>
                  <a:gd name="T8" fmla="*/ 24 w 37"/>
                  <a:gd name="T9" fmla="*/ 28 h 37"/>
                  <a:gd name="T10" fmla="*/ 24 w 37"/>
                  <a:gd name="T11" fmla="*/ 7 h 37"/>
                  <a:gd name="T12" fmla="*/ 22 w 37"/>
                  <a:gd name="T13" fmla="*/ 4 h 37"/>
                  <a:gd name="T14" fmla="*/ 19 w 37"/>
                  <a:gd name="T15" fmla="*/ 4 h 37"/>
                  <a:gd name="T16" fmla="*/ 19 w 37"/>
                  <a:gd name="T17" fmla="*/ 3 h 37"/>
                  <a:gd name="T18" fmla="*/ 32 w 37"/>
                  <a:gd name="T19" fmla="*/ 0 h 37"/>
                  <a:gd name="T20" fmla="*/ 32 w 37"/>
                  <a:gd name="T21" fmla="*/ 29 h 37"/>
                  <a:gd name="T22" fmla="*/ 35 w 37"/>
                  <a:gd name="T23" fmla="*/ 33 h 37"/>
                  <a:gd name="T24" fmla="*/ 37 w 37"/>
                  <a:gd name="T25" fmla="*/ 33 h 37"/>
                  <a:gd name="T26" fmla="*/ 37 w 37"/>
                  <a:gd name="T27" fmla="*/ 35 h 37"/>
                  <a:gd name="T28" fmla="*/ 24 w 37"/>
                  <a:gd name="T29" fmla="*/ 35 h 37"/>
                  <a:gd name="T30" fmla="*/ 24 w 37"/>
                  <a:gd name="T31" fmla="*/ 31 h 37"/>
                  <a:gd name="T32" fmla="*/ 15 w 37"/>
                  <a:gd name="T33" fmla="*/ 37 h 37"/>
                  <a:gd name="T34" fmla="*/ 5 w 37"/>
                  <a:gd name="T35" fmla="*/ 26 h 37"/>
                  <a:gd name="T36" fmla="*/ 5 w 37"/>
                  <a:gd name="T37" fmla="*/ 7 h 37"/>
                  <a:gd name="T38" fmla="*/ 2 w 37"/>
                  <a:gd name="T39" fmla="*/ 4 h 37"/>
                  <a:gd name="T40" fmla="*/ 0 w 37"/>
                  <a:gd name="T41" fmla="*/ 4 h 37"/>
                  <a:gd name="T42" fmla="*/ 0 w 37"/>
                  <a:gd name="T43"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0" y="3"/>
                    </a:moveTo>
                    <a:cubicBezTo>
                      <a:pt x="12" y="0"/>
                      <a:pt x="12" y="0"/>
                      <a:pt x="12" y="0"/>
                    </a:cubicBezTo>
                    <a:cubicBezTo>
                      <a:pt x="12" y="25"/>
                      <a:pt x="12" y="25"/>
                      <a:pt x="12" y="25"/>
                    </a:cubicBezTo>
                    <a:cubicBezTo>
                      <a:pt x="12" y="28"/>
                      <a:pt x="14" y="32"/>
                      <a:pt x="18" y="32"/>
                    </a:cubicBezTo>
                    <a:cubicBezTo>
                      <a:pt x="21" y="32"/>
                      <a:pt x="23" y="30"/>
                      <a:pt x="24" y="28"/>
                    </a:cubicBezTo>
                    <a:cubicBezTo>
                      <a:pt x="24" y="7"/>
                      <a:pt x="24" y="7"/>
                      <a:pt x="24" y="7"/>
                    </a:cubicBezTo>
                    <a:cubicBezTo>
                      <a:pt x="24" y="5"/>
                      <a:pt x="24" y="4"/>
                      <a:pt x="22" y="4"/>
                    </a:cubicBezTo>
                    <a:cubicBezTo>
                      <a:pt x="21" y="4"/>
                      <a:pt x="20" y="4"/>
                      <a:pt x="19" y="4"/>
                    </a:cubicBezTo>
                    <a:cubicBezTo>
                      <a:pt x="19" y="3"/>
                      <a:pt x="19" y="3"/>
                      <a:pt x="19" y="3"/>
                    </a:cubicBezTo>
                    <a:cubicBezTo>
                      <a:pt x="32" y="0"/>
                      <a:pt x="32" y="0"/>
                      <a:pt x="32" y="0"/>
                    </a:cubicBezTo>
                    <a:cubicBezTo>
                      <a:pt x="32" y="29"/>
                      <a:pt x="32" y="29"/>
                      <a:pt x="32" y="29"/>
                    </a:cubicBezTo>
                    <a:cubicBezTo>
                      <a:pt x="32" y="32"/>
                      <a:pt x="33" y="33"/>
                      <a:pt x="35" y="33"/>
                    </a:cubicBezTo>
                    <a:cubicBezTo>
                      <a:pt x="37" y="33"/>
                      <a:pt x="37" y="33"/>
                      <a:pt x="37" y="33"/>
                    </a:cubicBezTo>
                    <a:cubicBezTo>
                      <a:pt x="37" y="35"/>
                      <a:pt x="37" y="35"/>
                      <a:pt x="37" y="35"/>
                    </a:cubicBezTo>
                    <a:cubicBezTo>
                      <a:pt x="24" y="35"/>
                      <a:pt x="24" y="35"/>
                      <a:pt x="24" y="35"/>
                    </a:cubicBezTo>
                    <a:cubicBezTo>
                      <a:pt x="24" y="31"/>
                      <a:pt x="24" y="31"/>
                      <a:pt x="24" y="31"/>
                    </a:cubicBezTo>
                    <a:cubicBezTo>
                      <a:pt x="23" y="33"/>
                      <a:pt x="20" y="37"/>
                      <a:pt x="15" y="37"/>
                    </a:cubicBezTo>
                    <a:cubicBezTo>
                      <a:pt x="10" y="37"/>
                      <a:pt x="5" y="34"/>
                      <a:pt x="5" y="26"/>
                    </a:cubicBezTo>
                    <a:cubicBezTo>
                      <a:pt x="5" y="7"/>
                      <a:pt x="5" y="7"/>
                      <a:pt x="5" y="7"/>
                    </a:cubicBezTo>
                    <a:cubicBezTo>
                      <a:pt x="5" y="6"/>
                      <a:pt x="4" y="4"/>
                      <a:pt x="2" y="4"/>
                    </a:cubicBezTo>
                    <a:cubicBezTo>
                      <a:pt x="2" y="4"/>
                      <a:pt x="1" y="4"/>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ŝ1ïďê">
                <a:extLst>
                  <a:ext uri="{FF2B5EF4-FFF2-40B4-BE49-F238E27FC236}">
                    <a16:creationId xmlns:a16="http://schemas.microsoft.com/office/drawing/2014/main" id="{B4EACB3D-5771-41A6-8561-D36147AD963A}"/>
                  </a:ext>
                </a:extLst>
              </p:cNvPr>
              <p:cNvSpPr/>
              <p:nvPr/>
            </p:nvSpPr>
            <p:spPr bwMode="auto">
              <a:xfrm>
                <a:off x="5937250" y="4016376"/>
                <a:ext cx="193675" cy="300038"/>
              </a:xfrm>
              <a:custGeom>
                <a:avLst/>
                <a:gdLst>
                  <a:gd name="T0" fmla="*/ 23 w 37"/>
                  <a:gd name="T1" fmla="*/ 53 h 55"/>
                  <a:gd name="T2" fmla="*/ 23 w 37"/>
                  <a:gd name="T3" fmla="*/ 50 h 55"/>
                  <a:gd name="T4" fmla="*/ 14 w 37"/>
                  <a:gd name="T5" fmla="*/ 55 h 55"/>
                  <a:gd name="T6" fmla="*/ 0 w 37"/>
                  <a:gd name="T7" fmla="*/ 36 h 55"/>
                  <a:gd name="T8" fmla="*/ 15 w 37"/>
                  <a:gd name="T9" fmla="*/ 18 h 55"/>
                  <a:gd name="T10" fmla="*/ 23 w 37"/>
                  <a:gd name="T11" fmla="*/ 21 h 55"/>
                  <a:gd name="T12" fmla="*/ 23 w 37"/>
                  <a:gd name="T13" fmla="*/ 7 h 55"/>
                  <a:gd name="T14" fmla="*/ 20 w 37"/>
                  <a:gd name="T15" fmla="*/ 4 h 55"/>
                  <a:gd name="T16" fmla="*/ 17 w 37"/>
                  <a:gd name="T17" fmla="*/ 5 h 55"/>
                  <a:gd name="T18" fmla="*/ 16 w 37"/>
                  <a:gd name="T19" fmla="*/ 3 h 55"/>
                  <a:gd name="T20" fmla="*/ 31 w 37"/>
                  <a:gd name="T21" fmla="*/ 0 h 55"/>
                  <a:gd name="T22" fmla="*/ 31 w 37"/>
                  <a:gd name="T23" fmla="*/ 48 h 55"/>
                  <a:gd name="T24" fmla="*/ 35 w 37"/>
                  <a:gd name="T25" fmla="*/ 51 h 55"/>
                  <a:gd name="T26" fmla="*/ 37 w 37"/>
                  <a:gd name="T27" fmla="*/ 51 h 55"/>
                  <a:gd name="T28" fmla="*/ 37 w 37"/>
                  <a:gd name="T29" fmla="*/ 53 h 55"/>
                  <a:gd name="T30" fmla="*/ 23 w 37"/>
                  <a:gd name="T31" fmla="*/ 53 h 55"/>
                  <a:gd name="T32" fmla="*/ 23 w 37"/>
                  <a:gd name="T33" fmla="*/ 24 h 55"/>
                  <a:gd name="T34" fmla="*/ 17 w 37"/>
                  <a:gd name="T35" fmla="*/ 21 h 55"/>
                  <a:gd name="T36" fmla="*/ 8 w 37"/>
                  <a:gd name="T37" fmla="*/ 37 h 55"/>
                  <a:gd name="T38" fmla="*/ 17 w 37"/>
                  <a:gd name="T39" fmla="*/ 51 h 55"/>
                  <a:gd name="T40" fmla="*/ 23 w 37"/>
                  <a:gd name="T41" fmla="*/ 48 h 55"/>
                  <a:gd name="T42" fmla="*/ 23 w 37"/>
                  <a:gd name="T4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55">
                    <a:moveTo>
                      <a:pt x="23" y="53"/>
                    </a:moveTo>
                    <a:cubicBezTo>
                      <a:pt x="23" y="50"/>
                      <a:pt x="23" y="50"/>
                      <a:pt x="23" y="50"/>
                    </a:cubicBezTo>
                    <a:cubicBezTo>
                      <a:pt x="22" y="52"/>
                      <a:pt x="20" y="55"/>
                      <a:pt x="14" y="55"/>
                    </a:cubicBezTo>
                    <a:cubicBezTo>
                      <a:pt x="5" y="55"/>
                      <a:pt x="0" y="45"/>
                      <a:pt x="0" y="36"/>
                    </a:cubicBezTo>
                    <a:cubicBezTo>
                      <a:pt x="0" y="26"/>
                      <a:pt x="6" y="18"/>
                      <a:pt x="15" y="18"/>
                    </a:cubicBezTo>
                    <a:cubicBezTo>
                      <a:pt x="19" y="18"/>
                      <a:pt x="21" y="19"/>
                      <a:pt x="23" y="21"/>
                    </a:cubicBezTo>
                    <a:cubicBezTo>
                      <a:pt x="23" y="7"/>
                      <a:pt x="23" y="7"/>
                      <a:pt x="23" y="7"/>
                    </a:cubicBezTo>
                    <a:cubicBezTo>
                      <a:pt x="23" y="6"/>
                      <a:pt x="22" y="4"/>
                      <a:pt x="20" y="4"/>
                    </a:cubicBezTo>
                    <a:cubicBezTo>
                      <a:pt x="19" y="4"/>
                      <a:pt x="18" y="5"/>
                      <a:pt x="17" y="5"/>
                    </a:cubicBezTo>
                    <a:cubicBezTo>
                      <a:pt x="16" y="3"/>
                      <a:pt x="16" y="3"/>
                      <a:pt x="16" y="3"/>
                    </a:cubicBezTo>
                    <a:cubicBezTo>
                      <a:pt x="31" y="0"/>
                      <a:pt x="31" y="0"/>
                      <a:pt x="31" y="0"/>
                    </a:cubicBezTo>
                    <a:cubicBezTo>
                      <a:pt x="31" y="48"/>
                      <a:pt x="31" y="48"/>
                      <a:pt x="31" y="48"/>
                    </a:cubicBezTo>
                    <a:cubicBezTo>
                      <a:pt x="31" y="50"/>
                      <a:pt x="32" y="51"/>
                      <a:pt x="35" y="51"/>
                    </a:cubicBezTo>
                    <a:cubicBezTo>
                      <a:pt x="37" y="51"/>
                      <a:pt x="37" y="51"/>
                      <a:pt x="37" y="51"/>
                    </a:cubicBezTo>
                    <a:cubicBezTo>
                      <a:pt x="37" y="53"/>
                      <a:pt x="37" y="53"/>
                      <a:pt x="37" y="53"/>
                    </a:cubicBezTo>
                    <a:lnTo>
                      <a:pt x="23" y="53"/>
                    </a:lnTo>
                    <a:close/>
                    <a:moveTo>
                      <a:pt x="23" y="24"/>
                    </a:moveTo>
                    <a:cubicBezTo>
                      <a:pt x="22" y="22"/>
                      <a:pt x="21" y="21"/>
                      <a:pt x="17" y="21"/>
                    </a:cubicBezTo>
                    <a:cubicBezTo>
                      <a:pt x="10" y="21"/>
                      <a:pt x="8" y="30"/>
                      <a:pt x="8" y="37"/>
                    </a:cubicBezTo>
                    <a:cubicBezTo>
                      <a:pt x="8" y="45"/>
                      <a:pt x="12" y="51"/>
                      <a:pt x="17" y="51"/>
                    </a:cubicBezTo>
                    <a:cubicBezTo>
                      <a:pt x="20" y="51"/>
                      <a:pt x="22" y="49"/>
                      <a:pt x="23" y="48"/>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îďé">
                <a:extLst>
                  <a:ext uri="{FF2B5EF4-FFF2-40B4-BE49-F238E27FC236}">
                    <a16:creationId xmlns:a16="http://schemas.microsoft.com/office/drawing/2014/main" id="{F5ACBA02-4CB9-499B-804E-7D92E957AB3D}"/>
                  </a:ext>
                </a:extLst>
              </p:cNvPr>
              <p:cNvSpPr/>
              <p:nvPr/>
            </p:nvSpPr>
            <p:spPr bwMode="auto">
              <a:xfrm>
                <a:off x="6153150" y="4114801"/>
                <a:ext cx="173037" cy="201613"/>
              </a:xfrm>
              <a:custGeom>
                <a:avLst/>
                <a:gdLst>
                  <a:gd name="T0" fmla="*/ 25 w 33"/>
                  <a:gd name="T1" fmla="*/ 37 h 37"/>
                  <a:gd name="T2" fmla="*/ 19 w 33"/>
                  <a:gd name="T3" fmla="*/ 33 h 37"/>
                  <a:gd name="T4" fmla="*/ 9 w 33"/>
                  <a:gd name="T5" fmla="*/ 37 h 37"/>
                  <a:gd name="T6" fmla="*/ 0 w 33"/>
                  <a:gd name="T7" fmla="*/ 29 h 37"/>
                  <a:gd name="T8" fmla="*/ 3 w 33"/>
                  <a:gd name="T9" fmla="*/ 24 h 37"/>
                  <a:gd name="T10" fmla="*/ 19 w 33"/>
                  <a:gd name="T11" fmla="*/ 15 h 37"/>
                  <a:gd name="T12" fmla="*/ 19 w 33"/>
                  <a:gd name="T13" fmla="*/ 6 h 37"/>
                  <a:gd name="T14" fmla="*/ 15 w 33"/>
                  <a:gd name="T15" fmla="*/ 2 h 37"/>
                  <a:gd name="T16" fmla="*/ 11 w 33"/>
                  <a:gd name="T17" fmla="*/ 6 h 37"/>
                  <a:gd name="T18" fmla="*/ 6 w 33"/>
                  <a:gd name="T19" fmla="*/ 12 h 37"/>
                  <a:gd name="T20" fmla="*/ 1 w 33"/>
                  <a:gd name="T21" fmla="*/ 7 h 37"/>
                  <a:gd name="T22" fmla="*/ 3 w 33"/>
                  <a:gd name="T23" fmla="*/ 3 h 37"/>
                  <a:gd name="T24" fmla="*/ 15 w 33"/>
                  <a:gd name="T25" fmla="*/ 0 h 37"/>
                  <a:gd name="T26" fmla="*/ 26 w 33"/>
                  <a:gd name="T27" fmla="*/ 3 h 37"/>
                  <a:gd name="T28" fmla="*/ 27 w 33"/>
                  <a:gd name="T29" fmla="*/ 9 h 37"/>
                  <a:gd name="T30" fmla="*/ 27 w 33"/>
                  <a:gd name="T31" fmla="*/ 28 h 37"/>
                  <a:gd name="T32" fmla="*/ 29 w 33"/>
                  <a:gd name="T33" fmla="*/ 33 h 37"/>
                  <a:gd name="T34" fmla="*/ 32 w 33"/>
                  <a:gd name="T35" fmla="*/ 31 h 37"/>
                  <a:gd name="T36" fmla="*/ 33 w 33"/>
                  <a:gd name="T37" fmla="*/ 32 h 37"/>
                  <a:gd name="T38" fmla="*/ 25 w 33"/>
                  <a:gd name="T39" fmla="*/ 37 h 37"/>
                  <a:gd name="T40" fmla="*/ 19 w 33"/>
                  <a:gd name="T41" fmla="*/ 17 h 37"/>
                  <a:gd name="T42" fmla="*/ 9 w 33"/>
                  <a:gd name="T43" fmla="*/ 28 h 37"/>
                  <a:gd name="T44" fmla="*/ 14 w 33"/>
                  <a:gd name="T45" fmla="*/ 33 h 37"/>
                  <a:gd name="T46" fmla="*/ 19 w 33"/>
                  <a:gd name="T47" fmla="*/ 31 h 37"/>
                  <a:gd name="T48" fmla="*/ 19 w 33"/>
                  <a:gd name="T49"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7">
                    <a:moveTo>
                      <a:pt x="25" y="37"/>
                    </a:moveTo>
                    <a:cubicBezTo>
                      <a:pt x="23" y="37"/>
                      <a:pt x="20" y="35"/>
                      <a:pt x="19" y="33"/>
                    </a:cubicBezTo>
                    <a:cubicBezTo>
                      <a:pt x="17" y="34"/>
                      <a:pt x="14" y="37"/>
                      <a:pt x="9" y="37"/>
                    </a:cubicBezTo>
                    <a:cubicBezTo>
                      <a:pt x="3" y="37"/>
                      <a:pt x="0" y="33"/>
                      <a:pt x="0" y="29"/>
                    </a:cubicBezTo>
                    <a:cubicBezTo>
                      <a:pt x="0" y="28"/>
                      <a:pt x="1" y="26"/>
                      <a:pt x="3" y="24"/>
                    </a:cubicBezTo>
                    <a:cubicBezTo>
                      <a:pt x="7" y="18"/>
                      <a:pt x="14" y="16"/>
                      <a:pt x="19" y="15"/>
                    </a:cubicBezTo>
                    <a:cubicBezTo>
                      <a:pt x="19" y="6"/>
                      <a:pt x="19" y="6"/>
                      <a:pt x="19" y="6"/>
                    </a:cubicBezTo>
                    <a:cubicBezTo>
                      <a:pt x="19" y="5"/>
                      <a:pt x="19" y="2"/>
                      <a:pt x="15" y="2"/>
                    </a:cubicBezTo>
                    <a:cubicBezTo>
                      <a:pt x="11" y="2"/>
                      <a:pt x="11" y="5"/>
                      <a:pt x="11" y="6"/>
                    </a:cubicBezTo>
                    <a:cubicBezTo>
                      <a:pt x="10" y="8"/>
                      <a:pt x="10" y="12"/>
                      <a:pt x="6" y="12"/>
                    </a:cubicBezTo>
                    <a:cubicBezTo>
                      <a:pt x="3" y="12"/>
                      <a:pt x="1" y="10"/>
                      <a:pt x="1" y="7"/>
                    </a:cubicBezTo>
                    <a:cubicBezTo>
                      <a:pt x="1" y="6"/>
                      <a:pt x="2" y="4"/>
                      <a:pt x="3" y="3"/>
                    </a:cubicBezTo>
                    <a:cubicBezTo>
                      <a:pt x="7" y="0"/>
                      <a:pt x="14" y="0"/>
                      <a:pt x="15" y="0"/>
                    </a:cubicBezTo>
                    <a:cubicBezTo>
                      <a:pt x="17" y="0"/>
                      <a:pt x="24" y="0"/>
                      <a:pt x="26" y="3"/>
                    </a:cubicBezTo>
                    <a:cubicBezTo>
                      <a:pt x="27" y="5"/>
                      <a:pt x="27" y="8"/>
                      <a:pt x="27" y="9"/>
                    </a:cubicBezTo>
                    <a:cubicBezTo>
                      <a:pt x="27" y="28"/>
                      <a:pt x="27" y="28"/>
                      <a:pt x="27" y="28"/>
                    </a:cubicBezTo>
                    <a:cubicBezTo>
                      <a:pt x="27" y="30"/>
                      <a:pt x="27" y="33"/>
                      <a:pt x="29" y="33"/>
                    </a:cubicBezTo>
                    <a:cubicBezTo>
                      <a:pt x="31" y="33"/>
                      <a:pt x="32" y="32"/>
                      <a:pt x="32" y="31"/>
                    </a:cubicBezTo>
                    <a:cubicBezTo>
                      <a:pt x="33" y="32"/>
                      <a:pt x="33" y="32"/>
                      <a:pt x="33" y="32"/>
                    </a:cubicBezTo>
                    <a:cubicBezTo>
                      <a:pt x="30" y="37"/>
                      <a:pt x="26" y="37"/>
                      <a:pt x="25" y="37"/>
                    </a:cubicBezTo>
                    <a:close/>
                    <a:moveTo>
                      <a:pt x="19" y="17"/>
                    </a:moveTo>
                    <a:cubicBezTo>
                      <a:pt x="16" y="18"/>
                      <a:pt x="9" y="22"/>
                      <a:pt x="9" y="28"/>
                    </a:cubicBezTo>
                    <a:cubicBezTo>
                      <a:pt x="9" y="33"/>
                      <a:pt x="13" y="33"/>
                      <a:pt x="14" y="33"/>
                    </a:cubicBezTo>
                    <a:cubicBezTo>
                      <a:pt x="16" y="33"/>
                      <a:pt x="18" y="33"/>
                      <a:pt x="19" y="31"/>
                    </a:cubicBez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śļîḋè">
                <a:extLst>
                  <a:ext uri="{FF2B5EF4-FFF2-40B4-BE49-F238E27FC236}">
                    <a16:creationId xmlns:a16="http://schemas.microsoft.com/office/drawing/2014/main" id="{4BDBAEE0-B284-44C6-A085-DA696C01767B}"/>
                  </a:ext>
                </a:extLst>
              </p:cNvPr>
              <p:cNvSpPr/>
              <p:nvPr/>
            </p:nvSpPr>
            <p:spPr bwMode="auto">
              <a:xfrm>
                <a:off x="6337300" y="4114801"/>
                <a:ext cx="198437" cy="192088"/>
              </a:xfrm>
              <a:custGeom>
                <a:avLst/>
                <a:gdLst>
                  <a:gd name="T0" fmla="*/ 0 w 38"/>
                  <a:gd name="T1" fmla="*/ 33 h 35"/>
                  <a:gd name="T2" fmla="*/ 5 w 38"/>
                  <a:gd name="T3" fmla="*/ 29 h 35"/>
                  <a:gd name="T4" fmla="*/ 5 w 38"/>
                  <a:gd name="T5" fmla="*/ 7 h 35"/>
                  <a:gd name="T6" fmla="*/ 3 w 38"/>
                  <a:gd name="T7" fmla="*/ 4 h 35"/>
                  <a:gd name="T8" fmla="*/ 0 w 38"/>
                  <a:gd name="T9" fmla="*/ 4 h 35"/>
                  <a:gd name="T10" fmla="*/ 0 w 38"/>
                  <a:gd name="T11" fmla="*/ 2 h 35"/>
                  <a:gd name="T12" fmla="*/ 12 w 38"/>
                  <a:gd name="T13" fmla="*/ 0 h 35"/>
                  <a:gd name="T14" fmla="*/ 12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5 w 38"/>
                  <a:gd name="T29" fmla="*/ 35 h 35"/>
                  <a:gd name="T30" fmla="*/ 25 w 38"/>
                  <a:gd name="T31" fmla="*/ 11 h 35"/>
                  <a:gd name="T32" fmla="*/ 20 w 38"/>
                  <a:gd name="T33" fmla="*/ 4 h 35"/>
                  <a:gd name="T34" fmla="*/ 12 w 38"/>
                  <a:gd name="T35" fmla="*/ 9 h 35"/>
                  <a:gd name="T36" fmla="*/ 12 w 38"/>
                  <a:gd name="T37" fmla="*/ 29 h 35"/>
                  <a:gd name="T38" fmla="*/ 17 w 38"/>
                  <a:gd name="T39" fmla="*/ 33 h 35"/>
                  <a:gd name="T40" fmla="*/ 17 w 38"/>
                  <a:gd name="T41" fmla="*/ 35 h 35"/>
                  <a:gd name="T42" fmla="*/ 0 w 38"/>
                  <a:gd name="T43" fmla="*/ 35 h 35"/>
                  <a:gd name="T44" fmla="*/ 0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0" y="33"/>
                    </a:moveTo>
                    <a:cubicBezTo>
                      <a:pt x="3" y="33"/>
                      <a:pt x="5" y="33"/>
                      <a:pt x="5" y="29"/>
                    </a:cubicBezTo>
                    <a:cubicBezTo>
                      <a:pt x="5" y="7"/>
                      <a:pt x="5" y="7"/>
                      <a:pt x="5" y="7"/>
                    </a:cubicBezTo>
                    <a:cubicBezTo>
                      <a:pt x="5" y="6"/>
                      <a:pt x="5" y="4"/>
                      <a:pt x="3" y="4"/>
                    </a:cubicBezTo>
                    <a:cubicBezTo>
                      <a:pt x="2" y="4"/>
                      <a:pt x="1" y="4"/>
                      <a:pt x="0" y="4"/>
                    </a:cubicBezTo>
                    <a:cubicBezTo>
                      <a:pt x="0" y="2"/>
                      <a:pt x="0" y="2"/>
                      <a:pt x="0" y="2"/>
                    </a:cubicBezTo>
                    <a:cubicBezTo>
                      <a:pt x="12" y="0"/>
                      <a:pt x="12" y="0"/>
                      <a:pt x="12" y="0"/>
                    </a:cubicBezTo>
                    <a:cubicBezTo>
                      <a:pt x="12" y="6"/>
                      <a:pt x="12" y="6"/>
                      <a:pt x="12" y="6"/>
                    </a:cubicBezTo>
                    <a:cubicBezTo>
                      <a:pt x="14" y="4"/>
                      <a:pt x="18"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5" y="35"/>
                      <a:pt x="25" y="35"/>
                      <a:pt x="25" y="35"/>
                    </a:cubicBezTo>
                    <a:cubicBezTo>
                      <a:pt x="25" y="11"/>
                      <a:pt x="25" y="11"/>
                      <a:pt x="25" y="11"/>
                    </a:cubicBezTo>
                    <a:cubicBezTo>
                      <a:pt x="25" y="6"/>
                      <a:pt x="22" y="4"/>
                      <a:pt x="20" y="4"/>
                    </a:cubicBezTo>
                    <a:cubicBezTo>
                      <a:pt x="16" y="4"/>
                      <a:pt x="13" y="8"/>
                      <a:pt x="12" y="9"/>
                    </a:cubicBezTo>
                    <a:cubicBezTo>
                      <a:pt x="12" y="29"/>
                      <a:pt x="12" y="29"/>
                      <a:pt x="12" y="29"/>
                    </a:cubicBezTo>
                    <a:cubicBezTo>
                      <a:pt x="12" y="33"/>
                      <a:pt x="15" y="33"/>
                      <a:pt x="17" y="33"/>
                    </a:cubicBezTo>
                    <a:cubicBezTo>
                      <a:pt x="17" y="35"/>
                      <a:pt x="17" y="35"/>
                      <a:pt x="17" y="35"/>
                    </a:cubicBezTo>
                    <a:cubicBezTo>
                      <a:pt x="0" y="35"/>
                      <a:pt x="0" y="35"/>
                      <a:pt x="0" y="35"/>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lîďè">
                <a:extLst>
                  <a:ext uri="{FF2B5EF4-FFF2-40B4-BE49-F238E27FC236}">
                    <a16:creationId xmlns:a16="http://schemas.microsoft.com/office/drawing/2014/main" id="{49087E48-C8FA-4F33-AB98-3AB1C134E07E}"/>
                  </a:ext>
                </a:extLst>
              </p:cNvPr>
              <p:cNvSpPr/>
              <p:nvPr/>
            </p:nvSpPr>
            <p:spPr bwMode="auto">
              <a:xfrm>
                <a:off x="6683375" y="4022726"/>
                <a:ext cx="268287" cy="293688"/>
              </a:xfrm>
              <a:custGeom>
                <a:avLst/>
                <a:gdLst>
                  <a:gd name="T0" fmla="*/ 51 w 51"/>
                  <a:gd name="T1" fmla="*/ 2 h 54"/>
                  <a:gd name="T2" fmla="*/ 48 w 51"/>
                  <a:gd name="T3" fmla="*/ 2 h 54"/>
                  <a:gd name="T4" fmla="*/ 43 w 51"/>
                  <a:gd name="T5" fmla="*/ 8 h 54"/>
                  <a:gd name="T6" fmla="*/ 43 w 51"/>
                  <a:gd name="T7" fmla="*/ 36 h 54"/>
                  <a:gd name="T8" fmla="*/ 26 w 51"/>
                  <a:gd name="T9" fmla="*/ 54 h 54"/>
                  <a:gd name="T10" fmla="*/ 8 w 51"/>
                  <a:gd name="T11" fmla="*/ 36 h 54"/>
                  <a:gd name="T12" fmla="*/ 8 w 51"/>
                  <a:gd name="T13" fmla="*/ 7 h 54"/>
                  <a:gd name="T14" fmla="*/ 3 w 51"/>
                  <a:gd name="T15" fmla="*/ 2 h 54"/>
                  <a:gd name="T16" fmla="*/ 0 w 51"/>
                  <a:gd name="T17" fmla="*/ 2 h 54"/>
                  <a:gd name="T18" fmla="*/ 0 w 51"/>
                  <a:gd name="T19" fmla="*/ 0 h 54"/>
                  <a:gd name="T20" fmla="*/ 24 w 51"/>
                  <a:gd name="T21" fmla="*/ 0 h 54"/>
                  <a:gd name="T22" fmla="*/ 24 w 51"/>
                  <a:gd name="T23" fmla="*/ 2 h 54"/>
                  <a:gd name="T24" fmla="*/ 21 w 51"/>
                  <a:gd name="T25" fmla="*/ 2 h 54"/>
                  <a:gd name="T26" fmla="*/ 16 w 51"/>
                  <a:gd name="T27" fmla="*/ 7 h 54"/>
                  <a:gd name="T28" fmla="*/ 16 w 51"/>
                  <a:gd name="T29" fmla="*/ 35 h 54"/>
                  <a:gd name="T30" fmla="*/ 29 w 51"/>
                  <a:gd name="T31" fmla="*/ 51 h 54"/>
                  <a:gd name="T32" fmla="*/ 41 w 51"/>
                  <a:gd name="T33" fmla="*/ 37 h 54"/>
                  <a:gd name="T34" fmla="*/ 41 w 51"/>
                  <a:gd name="T35" fmla="*/ 8 h 54"/>
                  <a:gd name="T36" fmla="*/ 35 w 51"/>
                  <a:gd name="T37" fmla="*/ 2 h 54"/>
                  <a:gd name="T38" fmla="*/ 34 w 51"/>
                  <a:gd name="T39" fmla="*/ 2 h 54"/>
                  <a:gd name="T40" fmla="*/ 34 w 51"/>
                  <a:gd name="T41" fmla="*/ 0 h 54"/>
                  <a:gd name="T42" fmla="*/ 51 w 51"/>
                  <a:gd name="T43" fmla="*/ 0 h 54"/>
                  <a:gd name="T44" fmla="*/ 51 w 51"/>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54">
                    <a:moveTo>
                      <a:pt x="51" y="2"/>
                    </a:moveTo>
                    <a:cubicBezTo>
                      <a:pt x="48" y="2"/>
                      <a:pt x="48" y="2"/>
                      <a:pt x="48" y="2"/>
                    </a:cubicBezTo>
                    <a:cubicBezTo>
                      <a:pt x="45" y="2"/>
                      <a:pt x="43" y="4"/>
                      <a:pt x="43" y="8"/>
                    </a:cubicBezTo>
                    <a:cubicBezTo>
                      <a:pt x="43" y="36"/>
                      <a:pt x="43" y="36"/>
                      <a:pt x="43" y="36"/>
                    </a:cubicBezTo>
                    <a:cubicBezTo>
                      <a:pt x="43" y="44"/>
                      <a:pt x="39" y="54"/>
                      <a:pt x="26" y="54"/>
                    </a:cubicBezTo>
                    <a:cubicBezTo>
                      <a:pt x="17" y="54"/>
                      <a:pt x="8" y="49"/>
                      <a:pt x="8" y="36"/>
                    </a:cubicBezTo>
                    <a:cubicBezTo>
                      <a:pt x="8" y="7"/>
                      <a:pt x="8" y="7"/>
                      <a:pt x="8" y="7"/>
                    </a:cubicBezTo>
                    <a:cubicBezTo>
                      <a:pt x="8" y="4"/>
                      <a:pt x="6" y="2"/>
                      <a:pt x="3" y="2"/>
                    </a:cubicBezTo>
                    <a:cubicBezTo>
                      <a:pt x="0" y="2"/>
                      <a:pt x="0" y="2"/>
                      <a:pt x="0" y="2"/>
                    </a:cubicBezTo>
                    <a:cubicBezTo>
                      <a:pt x="0" y="0"/>
                      <a:pt x="0" y="0"/>
                      <a:pt x="0" y="0"/>
                    </a:cubicBezTo>
                    <a:cubicBezTo>
                      <a:pt x="24" y="0"/>
                      <a:pt x="24" y="0"/>
                      <a:pt x="24" y="0"/>
                    </a:cubicBezTo>
                    <a:cubicBezTo>
                      <a:pt x="24" y="2"/>
                      <a:pt x="24" y="2"/>
                      <a:pt x="24" y="2"/>
                    </a:cubicBezTo>
                    <a:cubicBezTo>
                      <a:pt x="21" y="2"/>
                      <a:pt x="21" y="2"/>
                      <a:pt x="21" y="2"/>
                    </a:cubicBezTo>
                    <a:cubicBezTo>
                      <a:pt x="17" y="2"/>
                      <a:pt x="16" y="4"/>
                      <a:pt x="16" y="7"/>
                    </a:cubicBezTo>
                    <a:cubicBezTo>
                      <a:pt x="16" y="35"/>
                      <a:pt x="16" y="35"/>
                      <a:pt x="16" y="35"/>
                    </a:cubicBezTo>
                    <a:cubicBezTo>
                      <a:pt x="16" y="46"/>
                      <a:pt x="22" y="51"/>
                      <a:pt x="29" y="51"/>
                    </a:cubicBezTo>
                    <a:cubicBezTo>
                      <a:pt x="36" y="51"/>
                      <a:pt x="41" y="45"/>
                      <a:pt x="41" y="37"/>
                    </a:cubicBezTo>
                    <a:cubicBezTo>
                      <a:pt x="41" y="8"/>
                      <a:pt x="41" y="8"/>
                      <a:pt x="41" y="8"/>
                    </a:cubicBezTo>
                    <a:cubicBezTo>
                      <a:pt x="41" y="5"/>
                      <a:pt x="39" y="2"/>
                      <a:pt x="35" y="2"/>
                    </a:cubicBezTo>
                    <a:cubicBezTo>
                      <a:pt x="34" y="2"/>
                      <a:pt x="34" y="2"/>
                      <a:pt x="34" y="2"/>
                    </a:cubicBezTo>
                    <a:cubicBezTo>
                      <a:pt x="34" y="0"/>
                      <a:pt x="34" y="0"/>
                      <a:pt x="34" y="0"/>
                    </a:cubicBezTo>
                    <a:cubicBezTo>
                      <a:pt x="51" y="0"/>
                      <a:pt x="51" y="0"/>
                      <a:pt x="51" y="0"/>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ḻïḋè">
                <a:extLst>
                  <a:ext uri="{FF2B5EF4-FFF2-40B4-BE49-F238E27FC236}">
                    <a16:creationId xmlns:a16="http://schemas.microsoft.com/office/drawing/2014/main" id="{FE28F926-876C-42A8-B246-9B2FA2D5034E}"/>
                  </a:ext>
                </a:extLst>
              </p:cNvPr>
              <p:cNvSpPr/>
              <p:nvPr/>
            </p:nvSpPr>
            <p:spPr bwMode="auto">
              <a:xfrm>
                <a:off x="6967538" y="4114801"/>
                <a:ext cx="200025" cy="192088"/>
              </a:xfrm>
              <a:custGeom>
                <a:avLst/>
                <a:gdLst>
                  <a:gd name="T0" fmla="*/ 1 w 38"/>
                  <a:gd name="T1" fmla="*/ 33 h 35"/>
                  <a:gd name="T2" fmla="*/ 5 w 38"/>
                  <a:gd name="T3" fmla="*/ 29 h 35"/>
                  <a:gd name="T4" fmla="*/ 5 w 38"/>
                  <a:gd name="T5" fmla="*/ 7 h 35"/>
                  <a:gd name="T6" fmla="*/ 3 w 38"/>
                  <a:gd name="T7" fmla="*/ 4 h 35"/>
                  <a:gd name="T8" fmla="*/ 1 w 38"/>
                  <a:gd name="T9" fmla="*/ 4 h 35"/>
                  <a:gd name="T10" fmla="*/ 0 w 38"/>
                  <a:gd name="T11" fmla="*/ 2 h 35"/>
                  <a:gd name="T12" fmla="*/ 13 w 38"/>
                  <a:gd name="T13" fmla="*/ 0 h 35"/>
                  <a:gd name="T14" fmla="*/ 13 w 38"/>
                  <a:gd name="T15" fmla="*/ 6 h 35"/>
                  <a:gd name="T16" fmla="*/ 24 w 38"/>
                  <a:gd name="T17" fmla="*/ 0 h 35"/>
                  <a:gd name="T18" fmla="*/ 33 w 38"/>
                  <a:gd name="T19" fmla="*/ 10 h 35"/>
                  <a:gd name="T20" fmla="*/ 33 w 38"/>
                  <a:gd name="T21" fmla="*/ 29 h 35"/>
                  <a:gd name="T22" fmla="*/ 36 w 38"/>
                  <a:gd name="T23" fmla="*/ 33 h 35"/>
                  <a:gd name="T24" fmla="*/ 38 w 38"/>
                  <a:gd name="T25" fmla="*/ 33 h 35"/>
                  <a:gd name="T26" fmla="*/ 38 w 38"/>
                  <a:gd name="T27" fmla="*/ 35 h 35"/>
                  <a:gd name="T28" fmla="*/ 26 w 38"/>
                  <a:gd name="T29" fmla="*/ 35 h 35"/>
                  <a:gd name="T30" fmla="*/ 26 w 38"/>
                  <a:gd name="T31" fmla="*/ 11 h 35"/>
                  <a:gd name="T32" fmla="*/ 20 w 38"/>
                  <a:gd name="T33" fmla="*/ 4 h 35"/>
                  <a:gd name="T34" fmla="*/ 13 w 38"/>
                  <a:gd name="T35" fmla="*/ 9 h 35"/>
                  <a:gd name="T36" fmla="*/ 13 w 38"/>
                  <a:gd name="T37" fmla="*/ 29 h 35"/>
                  <a:gd name="T38" fmla="*/ 18 w 38"/>
                  <a:gd name="T39" fmla="*/ 33 h 35"/>
                  <a:gd name="T40" fmla="*/ 18 w 38"/>
                  <a:gd name="T41" fmla="*/ 35 h 35"/>
                  <a:gd name="T42" fmla="*/ 1 w 38"/>
                  <a:gd name="T43" fmla="*/ 35 h 35"/>
                  <a:gd name="T44" fmla="*/ 1 w 38"/>
                  <a:gd name="T4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5">
                    <a:moveTo>
                      <a:pt x="1" y="33"/>
                    </a:moveTo>
                    <a:cubicBezTo>
                      <a:pt x="3" y="33"/>
                      <a:pt x="5" y="33"/>
                      <a:pt x="5" y="29"/>
                    </a:cubicBezTo>
                    <a:cubicBezTo>
                      <a:pt x="5" y="7"/>
                      <a:pt x="5" y="7"/>
                      <a:pt x="5" y="7"/>
                    </a:cubicBezTo>
                    <a:cubicBezTo>
                      <a:pt x="5" y="6"/>
                      <a:pt x="5" y="4"/>
                      <a:pt x="3" y="4"/>
                    </a:cubicBezTo>
                    <a:cubicBezTo>
                      <a:pt x="2" y="4"/>
                      <a:pt x="1" y="4"/>
                      <a:pt x="1" y="4"/>
                    </a:cubicBezTo>
                    <a:cubicBezTo>
                      <a:pt x="0" y="2"/>
                      <a:pt x="0" y="2"/>
                      <a:pt x="0" y="2"/>
                    </a:cubicBezTo>
                    <a:cubicBezTo>
                      <a:pt x="13" y="0"/>
                      <a:pt x="13" y="0"/>
                      <a:pt x="13" y="0"/>
                    </a:cubicBezTo>
                    <a:cubicBezTo>
                      <a:pt x="13" y="6"/>
                      <a:pt x="13" y="6"/>
                      <a:pt x="13" y="6"/>
                    </a:cubicBezTo>
                    <a:cubicBezTo>
                      <a:pt x="15" y="4"/>
                      <a:pt x="19" y="0"/>
                      <a:pt x="24" y="0"/>
                    </a:cubicBezTo>
                    <a:cubicBezTo>
                      <a:pt x="29" y="0"/>
                      <a:pt x="33" y="4"/>
                      <a:pt x="33" y="10"/>
                    </a:cubicBezTo>
                    <a:cubicBezTo>
                      <a:pt x="33" y="29"/>
                      <a:pt x="33" y="29"/>
                      <a:pt x="33" y="29"/>
                    </a:cubicBezTo>
                    <a:cubicBezTo>
                      <a:pt x="33" y="31"/>
                      <a:pt x="34" y="33"/>
                      <a:pt x="36" y="33"/>
                    </a:cubicBezTo>
                    <a:cubicBezTo>
                      <a:pt x="38" y="33"/>
                      <a:pt x="38" y="33"/>
                      <a:pt x="38" y="33"/>
                    </a:cubicBezTo>
                    <a:cubicBezTo>
                      <a:pt x="38" y="35"/>
                      <a:pt x="38" y="35"/>
                      <a:pt x="38" y="35"/>
                    </a:cubicBezTo>
                    <a:cubicBezTo>
                      <a:pt x="26" y="35"/>
                      <a:pt x="26" y="35"/>
                      <a:pt x="26" y="35"/>
                    </a:cubicBezTo>
                    <a:cubicBezTo>
                      <a:pt x="26" y="11"/>
                      <a:pt x="26" y="11"/>
                      <a:pt x="26" y="11"/>
                    </a:cubicBezTo>
                    <a:cubicBezTo>
                      <a:pt x="26" y="6"/>
                      <a:pt x="22" y="4"/>
                      <a:pt x="20" y="4"/>
                    </a:cubicBezTo>
                    <a:cubicBezTo>
                      <a:pt x="17" y="4"/>
                      <a:pt x="14" y="8"/>
                      <a:pt x="13" y="9"/>
                    </a:cubicBezTo>
                    <a:cubicBezTo>
                      <a:pt x="13" y="29"/>
                      <a:pt x="13" y="29"/>
                      <a:pt x="13" y="29"/>
                    </a:cubicBezTo>
                    <a:cubicBezTo>
                      <a:pt x="13" y="33"/>
                      <a:pt x="16" y="33"/>
                      <a:pt x="18" y="33"/>
                    </a:cubicBezTo>
                    <a:cubicBezTo>
                      <a:pt x="18" y="35"/>
                      <a:pt x="18" y="35"/>
                      <a:pt x="18" y="35"/>
                    </a:cubicBezTo>
                    <a:cubicBezTo>
                      <a:pt x="1" y="35"/>
                      <a:pt x="1" y="35"/>
                      <a:pt x="1" y="35"/>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ľiḓê">
                <a:extLst>
                  <a:ext uri="{FF2B5EF4-FFF2-40B4-BE49-F238E27FC236}">
                    <a16:creationId xmlns:a16="http://schemas.microsoft.com/office/drawing/2014/main" id="{52385A69-EB2C-4CB3-86C7-0C3797EF2E90}"/>
                  </a:ext>
                </a:extLst>
              </p:cNvPr>
              <p:cNvSpPr/>
              <p:nvPr/>
            </p:nvSpPr>
            <p:spPr bwMode="auto">
              <a:xfrm>
                <a:off x="718820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ṩlídê">
                <a:extLst>
                  <a:ext uri="{FF2B5EF4-FFF2-40B4-BE49-F238E27FC236}">
                    <a16:creationId xmlns:a16="http://schemas.microsoft.com/office/drawing/2014/main" id="{AA5FAA7E-16A1-4777-8410-AAFCF09DB4B5}"/>
                  </a:ext>
                </a:extLst>
              </p:cNvPr>
              <p:cNvSpPr/>
              <p:nvPr/>
            </p:nvSpPr>
            <p:spPr bwMode="auto">
              <a:xfrm>
                <a:off x="7308850" y="4119564"/>
                <a:ext cx="195262" cy="196850"/>
              </a:xfrm>
              <a:custGeom>
                <a:avLst/>
                <a:gdLst>
                  <a:gd name="T0" fmla="*/ 36 w 37"/>
                  <a:gd name="T1" fmla="*/ 3 h 36"/>
                  <a:gd name="T2" fmla="*/ 31 w 37"/>
                  <a:gd name="T3" fmla="*/ 6 h 36"/>
                  <a:gd name="T4" fmla="*/ 20 w 37"/>
                  <a:gd name="T5" fmla="*/ 36 h 36"/>
                  <a:gd name="T6" fmla="*/ 18 w 37"/>
                  <a:gd name="T7" fmla="*/ 36 h 36"/>
                  <a:gd name="T8" fmla="*/ 5 w 37"/>
                  <a:gd name="T9" fmla="*/ 7 h 36"/>
                  <a:gd name="T10" fmla="*/ 0 w 37"/>
                  <a:gd name="T11" fmla="*/ 3 h 36"/>
                  <a:gd name="T12" fmla="*/ 0 w 37"/>
                  <a:gd name="T13" fmla="*/ 0 h 36"/>
                  <a:gd name="T14" fmla="*/ 16 w 37"/>
                  <a:gd name="T15" fmla="*/ 0 h 36"/>
                  <a:gd name="T16" fmla="*/ 16 w 37"/>
                  <a:gd name="T17" fmla="*/ 3 h 36"/>
                  <a:gd name="T18" fmla="*/ 15 w 37"/>
                  <a:gd name="T19" fmla="*/ 3 h 36"/>
                  <a:gd name="T20" fmla="*/ 13 w 37"/>
                  <a:gd name="T21" fmla="*/ 5 h 36"/>
                  <a:gd name="T22" fmla="*/ 13 w 37"/>
                  <a:gd name="T23" fmla="*/ 7 h 36"/>
                  <a:gd name="T24" fmla="*/ 21 w 37"/>
                  <a:gd name="T25" fmla="*/ 25 h 36"/>
                  <a:gd name="T26" fmla="*/ 29 w 37"/>
                  <a:gd name="T27" fmla="*/ 6 h 36"/>
                  <a:gd name="T28" fmla="*/ 29 w 37"/>
                  <a:gd name="T29" fmla="*/ 5 h 36"/>
                  <a:gd name="T30" fmla="*/ 27 w 37"/>
                  <a:gd name="T31" fmla="*/ 3 h 36"/>
                  <a:gd name="T32" fmla="*/ 24 w 37"/>
                  <a:gd name="T33" fmla="*/ 3 h 36"/>
                  <a:gd name="T34" fmla="*/ 24 w 37"/>
                  <a:gd name="T35" fmla="*/ 0 h 36"/>
                  <a:gd name="T36" fmla="*/ 37 w 37"/>
                  <a:gd name="T37" fmla="*/ 0 h 36"/>
                  <a:gd name="T38" fmla="*/ 37 w 37"/>
                  <a:gd name="T39" fmla="*/ 3 h 36"/>
                  <a:gd name="T40" fmla="*/ 36 w 37"/>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36" y="3"/>
                    </a:moveTo>
                    <a:cubicBezTo>
                      <a:pt x="33" y="3"/>
                      <a:pt x="32" y="5"/>
                      <a:pt x="31" y="6"/>
                    </a:cubicBezTo>
                    <a:cubicBezTo>
                      <a:pt x="20" y="36"/>
                      <a:pt x="20" y="36"/>
                      <a:pt x="20" y="36"/>
                    </a:cubicBezTo>
                    <a:cubicBezTo>
                      <a:pt x="18" y="36"/>
                      <a:pt x="18" y="36"/>
                      <a:pt x="18" y="36"/>
                    </a:cubicBezTo>
                    <a:cubicBezTo>
                      <a:pt x="5" y="7"/>
                      <a:pt x="5" y="7"/>
                      <a:pt x="5" y="7"/>
                    </a:cubicBezTo>
                    <a:cubicBezTo>
                      <a:pt x="3" y="3"/>
                      <a:pt x="2" y="3"/>
                      <a:pt x="0" y="3"/>
                    </a:cubicBezTo>
                    <a:cubicBezTo>
                      <a:pt x="0" y="0"/>
                      <a:pt x="0" y="0"/>
                      <a:pt x="0" y="0"/>
                    </a:cubicBezTo>
                    <a:cubicBezTo>
                      <a:pt x="16" y="0"/>
                      <a:pt x="16" y="0"/>
                      <a:pt x="16" y="0"/>
                    </a:cubicBezTo>
                    <a:cubicBezTo>
                      <a:pt x="16" y="3"/>
                      <a:pt x="16" y="3"/>
                      <a:pt x="16" y="3"/>
                    </a:cubicBezTo>
                    <a:cubicBezTo>
                      <a:pt x="15" y="3"/>
                      <a:pt x="15" y="3"/>
                      <a:pt x="15" y="3"/>
                    </a:cubicBezTo>
                    <a:cubicBezTo>
                      <a:pt x="14" y="3"/>
                      <a:pt x="13" y="3"/>
                      <a:pt x="13" y="5"/>
                    </a:cubicBezTo>
                    <a:cubicBezTo>
                      <a:pt x="13" y="6"/>
                      <a:pt x="13" y="7"/>
                      <a:pt x="13" y="7"/>
                    </a:cubicBezTo>
                    <a:cubicBezTo>
                      <a:pt x="21" y="25"/>
                      <a:pt x="21" y="25"/>
                      <a:pt x="21" y="25"/>
                    </a:cubicBezTo>
                    <a:cubicBezTo>
                      <a:pt x="29" y="6"/>
                      <a:pt x="29" y="6"/>
                      <a:pt x="29" y="6"/>
                    </a:cubicBezTo>
                    <a:cubicBezTo>
                      <a:pt x="29" y="6"/>
                      <a:pt x="29" y="5"/>
                      <a:pt x="29" y="5"/>
                    </a:cubicBezTo>
                    <a:cubicBezTo>
                      <a:pt x="29" y="4"/>
                      <a:pt x="29" y="3"/>
                      <a:pt x="27" y="3"/>
                    </a:cubicBezTo>
                    <a:cubicBezTo>
                      <a:pt x="24" y="3"/>
                      <a:pt x="24" y="3"/>
                      <a:pt x="24" y="3"/>
                    </a:cubicBezTo>
                    <a:cubicBezTo>
                      <a:pt x="24" y="0"/>
                      <a:pt x="24" y="0"/>
                      <a:pt x="24" y="0"/>
                    </a:cubicBezTo>
                    <a:cubicBezTo>
                      <a:pt x="37" y="0"/>
                      <a:pt x="37" y="0"/>
                      <a:pt x="37" y="0"/>
                    </a:cubicBezTo>
                    <a:cubicBezTo>
                      <a:pt x="37" y="3"/>
                      <a:pt x="37" y="3"/>
                      <a:pt x="37"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ṧḷïḑe">
                <a:extLst>
                  <a:ext uri="{FF2B5EF4-FFF2-40B4-BE49-F238E27FC236}">
                    <a16:creationId xmlns:a16="http://schemas.microsoft.com/office/drawing/2014/main" id="{1A28A295-7D43-426F-B460-000BD4407249}"/>
                  </a:ext>
                </a:extLst>
              </p:cNvPr>
              <p:cNvSpPr/>
              <p:nvPr/>
            </p:nvSpPr>
            <p:spPr bwMode="auto">
              <a:xfrm>
                <a:off x="7529513" y="4114801"/>
                <a:ext cx="163512" cy="201613"/>
              </a:xfrm>
              <a:custGeom>
                <a:avLst/>
                <a:gdLst>
                  <a:gd name="T0" fmla="*/ 16 w 31"/>
                  <a:gd name="T1" fmla="*/ 37 h 37"/>
                  <a:gd name="T2" fmla="*/ 0 w 31"/>
                  <a:gd name="T3" fmla="*/ 19 h 37"/>
                  <a:gd name="T4" fmla="*/ 16 w 31"/>
                  <a:gd name="T5" fmla="*/ 0 h 37"/>
                  <a:gd name="T6" fmla="*/ 24 w 31"/>
                  <a:gd name="T7" fmla="*/ 4 h 37"/>
                  <a:gd name="T8" fmla="*/ 30 w 31"/>
                  <a:gd name="T9" fmla="*/ 16 h 37"/>
                  <a:gd name="T10" fmla="*/ 8 w 31"/>
                  <a:gd name="T11" fmla="*/ 16 h 37"/>
                  <a:gd name="T12" fmla="*/ 18 w 31"/>
                  <a:gd name="T13" fmla="*/ 33 h 37"/>
                  <a:gd name="T14" fmla="*/ 29 w 31"/>
                  <a:gd name="T15" fmla="*/ 26 h 37"/>
                  <a:gd name="T16" fmla="*/ 31 w 31"/>
                  <a:gd name="T17" fmla="*/ 27 h 37"/>
                  <a:gd name="T18" fmla="*/ 16 w 31"/>
                  <a:gd name="T19" fmla="*/ 37 h 37"/>
                  <a:gd name="T20" fmla="*/ 16 w 31"/>
                  <a:gd name="T21" fmla="*/ 2 h 37"/>
                  <a:gd name="T22" fmla="*/ 8 w 31"/>
                  <a:gd name="T23" fmla="*/ 14 h 37"/>
                  <a:gd name="T24" fmla="*/ 22 w 31"/>
                  <a:gd name="T25" fmla="*/ 14 h 37"/>
                  <a:gd name="T26" fmla="*/ 16 w 31"/>
                  <a:gd name="T2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7">
                    <a:moveTo>
                      <a:pt x="16" y="37"/>
                    </a:moveTo>
                    <a:cubicBezTo>
                      <a:pt x="7" y="37"/>
                      <a:pt x="0" y="30"/>
                      <a:pt x="0" y="19"/>
                    </a:cubicBezTo>
                    <a:cubicBezTo>
                      <a:pt x="0" y="8"/>
                      <a:pt x="7" y="0"/>
                      <a:pt x="16" y="0"/>
                    </a:cubicBezTo>
                    <a:cubicBezTo>
                      <a:pt x="20" y="0"/>
                      <a:pt x="23" y="2"/>
                      <a:pt x="24" y="4"/>
                    </a:cubicBezTo>
                    <a:cubicBezTo>
                      <a:pt x="29" y="9"/>
                      <a:pt x="29" y="14"/>
                      <a:pt x="30" y="16"/>
                    </a:cubicBezTo>
                    <a:cubicBezTo>
                      <a:pt x="8" y="16"/>
                      <a:pt x="8" y="16"/>
                      <a:pt x="8" y="16"/>
                    </a:cubicBezTo>
                    <a:cubicBezTo>
                      <a:pt x="7" y="29"/>
                      <a:pt x="13" y="33"/>
                      <a:pt x="18" y="33"/>
                    </a:cubicBezTo>
                    <a:cubicBezTo>
                      <a:pt x="23" y="33"/>
                      <a:pt x="27" y="28"/>
                      <a:pt x="29" y="26"/>
                    </a:cubicBezTo>
                    <a:cubicBezTo>
                      <a:pt x="31" y="27"/>
                      <a:pt x="31" y="27"/>
                      <a:pt x="31" y="27"/>
                    </a:cubicBezTo>
                    <a:cubicBezTo>
                      <a:pt x="29" y="30"/>
                      <a:pt x="25" y="37"/>
                      <a:pt x="16" y="37"/>
                    </a:cubicBezTo>
                    <a:close/>
                    <a:moveTo>
                      <a:pt x="16" y="2"/>
                    </a:moveTo>
                    <a:cubicBezTo>
                      <a:pt x="9" y="2"/>
                      <a:pt x="8" y="11"/>
                      <a:pt x="8" y="14"/>
                    </a:cubicBezTo>
                    <a:cubicBezTo>
                      <a:pt x="22" y="14"/>
                      <a:pt x="22" y="14"/>
                      <a:pt x="22" y="14"/>
                    </a:cubicBezTo>
                    <a:cubicBezTo>
                      <a:pt x="22" y="10"/>
                      <a:pt x="21" y="2"/>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ṧliḓè">
                <a:extLst>
                  <a:ext uri="{FF2B5EF4-FFF2-40B4-BE49-F238E27FC236}">
                    <a16:creationId xmlns:a16="http://schemas.microsoft.com/office/drawing/2014/main" id="{C266B684-8CCE-410C-A9F4-11D1FB490C7D}"/>
                  </a:ext>
                </a:extLst>
              </p:cNvPr>
              <p:cNvSpPr/>
              <p:nvPr/>
            </p:nvSpPr>
            <p:spPr bwMode="auto">
              <a:xfrm>
                <a:off x="7713663" y="4114801"/>
                <a:ext cx="173037" cy="192088"/>
              </a:xfrm>
              <a:custGeom>
                <a:avLst/>
                <a:gdLst>
                  <a:gd name="T0" fmla="*/ 14 w 33"/>
                  <a:gd name="T1" fmla="*/ 7 h 35"/>
                  <a:gd name="T2" fmla="*/ 26 w 33"/>
                  <a:gd name="T3" fmla="*/ 0 h 35"/>
                  <a:gd name="T4" fmla="*/ 33 w 33"/>
                  <a:gd name="T5" fmla="*/ 5 h 35"/>
                  <a:gd name="T6" fmla="*/ 28 w 33"/>
                  <a:gd name="T7" fmla="*/ 11 h 35"/>
                  <a:gd name="T8" fmla="*/ 23 w 33"/>
                  <a:gd name="T9" fmla="*/ 6 h 35"/>
                  <a:gd name="T10" fmla="*/ 22 w 33"/>
                  <a:gd name="T11" fmla="*/ 5 h 35"/>
                  <a:gd name="T12" fmla="*/ 14 w 33"/>
                  <a:gd name="T13" fmla="*/ 14 h 35"/>
                  <a:gd name="T14" fmla="*/ 14 w 33"/>
                  <a:gd name="T15" fmla="*/ 28 h 35"/>
                  <a:gd name="T16" fmla="*/ 19 w 33"/>
                  <a:gd name="T17" fmla="*/ 33 h 35"/>
                  <a:gd name="T18" fmla="*/ 21 w 33"/>
                  <a:gd name="T19" fmla="*/ 33 h 35"/>
                  <a:gd name="T20" fmla="*/ 21 w 33"/>
                  <a:gd name="T21" fmla="*/ 35 h 35"/>
                  <a:gd name="T22" fmla="*/ 0 w 33"/>
                  <a:gd name="T23" fmla="*/ 35 h 35"/>
                  <a:gd name="T24" fmla="*/ 0 w 33"/>
                  <a:gd name="T25" fmla="*/ 33 h 35"/>
                  <a:gd name="T26" fmla="*/ 1 w 33"/>
                  <a:gd name="T27" fmla="*/ 33 h 35"/>
                  <a:gd name="T28" fmla="*/ 7 w 33"/>
                  <a:gd name="T29" fmla="*/ 28 h 35"/>
                  <a:gd name="T30" fmla="*/ 7 w 33"/>
                  <a:gd name="T31" fmla="*/ 8 h 35"/>
                  <a:gd name="T32" fmla="*/ 4 w 33"/>
                  <a:gd name="T33" fmla="*/ 5 h 35"/>
                  <a:gd name="T34" fmla="*/ 1 w 33"/>
                  <a:gd name="T35" fmla="*/ 5 h 35"/>
                  <a:gd name="T36" fmla="*/ 0 w 33"/>
                  <a:gd name="T37" fmla="*/ 4 h 35"/>
                  <a:gd name="T38" fmla="*/ 14 w 33"/>
                  <a:gd name="T39" fmla="*/ 0 h 35"/>
                  <a:gd name="T40" fmla="*/ 14 w 33"/>
                  <a:gd name="T4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5">
                    <a:moveTo>
                      <a:pt x="14" y="7"/>
                    </a:moveTo>
                    <a:cubicBezTo>
                      <a:pt x="16" y="4"/>
                      <a:pt x="19" y="0"/>
                      <a:pt x="26" y="0"/>
                    </a:cubicBezTo>
                    <a:cubicBezTo>
                      <a:pt x="31" y="0"/>
                      <a:pt x="33" y="2"/>
                      <a:pt x="33" y="5"/>
                    </a:cubicBezTo>
                    <a:cubicBezTo>
                      <a:pt x="33" y="8"/>
                      <a:pt x="31" y="11"/>
                      <a:pt x="28" y="11"/>
                    </a:cubicBezTo>
                    <a:cubicBezTo>
                      <a:pt x="25" y="11"/>
                      <a:pt x="23" y="9"/>
                      <a:pt x="23" y="6"/>
                    </a:cubicBezTo>
                    <a:cubicBezTo>
                      <a:pt x="23" y="5"/>
                      <a:pt x="23" y="5"/>
                      <a:pt x="22" y="5"/>
                    </a:cubicBezTo>
                    <a:cubicBezTo>
                      <a:pt x="17" y="5"/>
                      <a:pt x="15" y="12"/>
                      <a:pt x="14" y="14"/>
                    </a:cubicBezTo>
                    <a:cubicBezTo>
                      <a:pt x="14" y="28"/>
                      <a:pt x="14" y="28"/>
                      <a:pt x="14" y="28"/>
                    </a:cubicBezTo>
                    <a:cubicBezTo>
                      <a:pt x="14" y="32"/>
                      <a:pt x="16" y="33"/>
                      <a:pt x="19" y="33"/>
                    </a:cubicBezTo>
                    <a:cubicBezTo>
                      <a:pt x="21" y="33"/>
                      <a:pt x="21" y="33"/>
                      <a:pt x="21" y="33"/>
                    </a:cubicBezTo>
                    <a:cubicBezTo>
                      <a:pt x="21" y="35"/>
                      <a:pt x="21" y="35"/>
                      <a:pt x="21" y="35"/>
                    </a:cubicBezTo>
                    <a:cubicBezTo>
                      <a:pt x="0" y="35"/>
                      <a:pt x="0" y="35"/>
                      <a:pt x="0" y="35"/>
                    </a:cubicBezTo>
                    <a:cubicBezTo>
                      <a:pt x="0" y="33"/>
                      <a:pt x="0" y="33"/>
                      <a:pt x="0" y="33"/>
                    </a:cubicBezTo>
                    <a:cubicBezTo>
                      <a:pt x="1" y="33"/>
                      <a:pt x="1" y="33"/>
                      <a:pt x="1" y="33"/>
                    </a:cubicBezTo>
                    <a:cubicBezTo>
                      <a:pt x="5" y="33"/>
                      <a:pt x="7" y="32"/>
                      <a:pt x="7" y="28"/>
                    </a:cubicBezTo>
                    <a:cubicBezTo>
                      <a:pt x="7" y="8"/>
                      <a:pt x="7" y="8"/>
                      <a:pt x="7" y="8"/>
                    </a:cubicBezTo>
                    <a:cubicBezTo>
                      <a:pt x="7" y="5"/>
                      <a:pt x="5" y="5"/>
                      <a:pt x="4" y="5"/>
                    </a:cubicBezTo>
                    <a:cubicBezTo>
                      <a:pt x="2" y="5"/>
                      <a:pt x="1" y="5"/>
                      <a:pt x="1" y="5"/>
                    </a:cubicBezTo>
                    <a:cubicBezTo>
                      <a:pt x="0" y="4"/>
                      <a:pt x="0" y="4"/>
                      <a:pt x="0" y="4"/>
                    </a:cubicBezTo>
                    <a:cubicBezTo>
                      <a:pt x="14" y="0"/>
                      <a:pt x="14" y="0"/>
                      <a:pt x="14" y="0"/>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ṥḻîḋê">
                <a:extLst>
                  <a:ext uri="{FF2B5EF4-FFF2-40B4-BE49-F238E27FC236}">
                    <a16:creationId xmlns:a16="http://schemas.microsoft.com/office/drawing/2014/main" id="{29B67841-28A2-42D4-8DE9-E3427254F666}"/>
                  </a:ext>
                </a:extLst>
              </p:cNvPr>
              <p:cNvSpPr/>
              <p:nvPr/>
            </p:nvSpPr>
            <p:spPr bwMode="auto">
              <a:xfrm>
                <a:off x="7902575" y="4114801"/>
                <a:ext cx="142875" cy="201613"/>
              </a:xfrm>
              <a:custGeom>
                <a:avLst/>
                <a:gdLst>
                  <a:gd name="T0" fmla="*/ 16 w 27"/>
                  <a:gd name="T1" fmla="*/ 37 h 37"/>
                  <a:gd name="T2" fmla="*/ 12 w 27"/>
                  <a:gd name="T3" fmla="*/ 36 h 37"/>
                  <a:gd name="T4" fmla="*/ 8 w 27"/>
                  <a:gd name="T5" fmla="*/ 35 h 37"/>
                  <a:gd name="T6" fmla="*/ 4 w 27"/>
                  <a:gd name="T7" fmla="*/ 37 h 37"/>
                  <a:gd name="T8" fmla="*/ 0 w 27"/>
                  <a:gd name="T9" fmla="*/ 25 h 37"/>
                  <a:gd name="T10" fmla="*/ 3 w 27"/>
                  <a:gd name="T11" fmla="*/ 24 h 37"/>
                  <a:gd name="T12" fmla="*/ 6 w 27"/>
                  <a:gd name="T13" fmla="*/ 29 h 37"/>
                  <a:gd name="T14" fmla="*/ 16 w 27"/>
                  <a:gd name="T15" fmla="*/ 34 h 37"/>
                  <a:gd name="T16" fmla="*/ 22 w 27"/>
                  <a:gd name="T17" fmla="*/ 29 h 37"/>
                  <a:gd name="T18" fmla="*/ 12 w 27"/>
                  <a:gd name="T19" fmla="*/ 21 h 37"/>
                  <a:gd name="T20" fmla="*/ 2 w 27"/>
                  <a:gd name="T21" fmla="*/ 10 h 37"/>
                  <a:gd name="T22" fmla="*/ 12 w 27"/>
                  <a:gd name="T23" fmla="*/ 0 h 37"/>
                  <a:gd name="T24" fmla="*/ 16 w 27"/>
                  <a:gd name="T25" fmla="*/ 1 h 37"/>
                  <a:gd name="T26" fmla="*/ 20 w 27"/>
                  <a:gd name="T27" fmla="*/ 1 h 37"/>
                  <a:gd name="T28" fmla="*/ 24 w 27"/>
                  <a:gd name="T29" fmla="*/ 0 h 37"/>
                  <a:gd name="T30" fmla="*/ 27 w 27"/>
                  <a:gd name="T31" fmla="*/ 11 h 37"/>
                  <a:gd name="T32" fmla="*/ 25 w 27"/>
                  <a:gd name="T33" fmla="*/ 12 h 37"/>
                  <a:gd name="T34" fmla="*/ 13 w 27"/>
                  <a:gd name="T35" fmla="*/ 3 h 37"/>
                  <a:gd name="T36" fmla="*/ 8 w 27"/>
                  <a:gd name="T37" fmla="*/ 7 h 37"/>
                  <a:gd name="T38" fmla="*/ 16 w 27"/>
                  <a:gd name="T39" fmla="*/ 14 h 37"/>
                  <a:gd name="T40" fmla="*/ 27 w 27"/>
                  <a:gd name="T41" fmla="*/ 26 h 37"/>
                  <a:gd name="T42" fmla="*/ 16 w 27"/>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7">
                    <a:moveTo>
                      <a:pt x="16" y="37"/>
                    </a:moveTo>
                    <a:cubicBezTo>
                      <a:pt x="15" y="37"/>
                      <a:pt x="14" y="37"/>
                      <a:pt x="12" y="36"/>
                    </a:cubicBezTo>
                    <a:cubicBezTo>
                      <a:pt x="12" y="36"/>
                      <a:pt x="8" y="35"/>
                      <a:pt x="8" y="35"/>
                    </a:cubicBezTo>
                    <a:cubicBezTo>
                      <a:pt x="6" y="35"/>
                      <a:pt x="5" y="36"/>
                      <a:pt x="4" y="37"/>
                    </a:cubicBezTo>
                    <a:cubicBezTo>
                      <a:pt x="0" y="25"/>
                      <a:pt x="0" y="25"/>
                      <a:pt x="0" y="25"/>
                    </a:cubicBezTo>
                    <a:cubicBezTo>
                      <a:pt x="3" y="24"/>
                      <a:pt x="3" y="24"/>
                      <a:pt x="3" y="24"/>
                    </a:cubicBezTo>
                    <a:cubicBezTo>
                      <a:pt x="4" y="27"/>
                      <a:pt x="5" y="28"/>
                      <a:pt x="6" y="29"/>
                    </a:cubicBezTo>
                    <a:cubicBezTo>
                      <a:pt x="8" y="32"/>
                      <a:pt x="12" y="34"/>
                      <a:pt x="16" y="34"/>
                    </a:cubicBezTo>
                    <a:cubicBezTo>
                      <a:pt x="19" y="34"/>
                      <a:pt x="22" y="32"/>
                      <a:pt x="22" y="29"/>
                    </a:cubicBezTo>
                    <a:cubicBezTo>
                      <a:pt x="22" y="26"/>
                      <a:pt x="21" y="25"/>
                      <a:pt x="12" y="21"/>
                    </a:cubicBezTo>
                    <a:cubicBezTo>
                      <a:pt x="6" y="18"/>
                      <a:pt x="2" y="15"/>
                      <a:pt x="2" y="10"/>
                    </a:cubicBezTo>
                    <a:cubicBezTo>
                      <a:pt x="2" y="5"/>
                      <a:pt x="6" y="0"/>
                      <a:pt x="12" y="0"/>
                    </a:cubicBezTo>
                    <a:cubicBezTo>
                      <a:pt x="13" y="0"/>
                      <a:pt x="14" y="0"/>
                      <a:pt x="16" y="1"/>
                    </a:cubicBezTo>
                    <a:cubicBezTo>
                      <a:pt x="18" y="1"/>
                      <a:pt x="19" y="1"/>
                      <a:pt x="20" y="1"/>
                    </a:cubicBezTo>
                    <a:cubicBezTo>
                      <a:pt x="20" y="1"/>
                      <a:pt x="22" y="1"/>
                      <a:pt x="24" y="0"/>
                    </a:cubicBezTo>
                    <a:cubicBezTo>
                      <a:pt x="27" y="11"/>
                      <a:pt x="27" y="11"/>
                      <a:pt x="27" y="11"/>
                    </a:cubicBezTo>
                    <a:cubicBezTo>
                      <a:pt x="25" y="12"/>
                      <a:pt x="25" y="12"/>
                      <a:pt x="25" y="12"/>
                    </a:cubicBezTo>
                    <a:cubicBezTo>
                      <a:pt x="24" y="9"/>
                      <a:pt x="21" y="3"/>
                      <a:pt x="13" y="3"/>
                    </a:cubicBezTo>
                    <a:cubicBezTo>
                      <a:pt x="10" y="3"/>
                      <a:pt x="8" y="4"/>
                      <a:pt x="8" y="7"/>
                    </a:cubicBezTo>
                    <a:cubicBezTo>
                      <a:pt x="8" y="9"/>
                      <a:pt x="9" y="10"/>
                      <a:pt x="16" y="14"/>
                    </a:cubicBezTo>
                    <a:cubicBezTo>
                      <a:pt x="25" y="18"/>
                      <a:pt x="27" y="21"/>
                      <a:pt x="27" y="26"/>
                    </a:cubicBezTo>
                    <a:cubicBezTo>
                      <a:pt x="27" y="33"/>
                      <a:pt x="22" y="37"/>
                      <a:pt x="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ľîḓé">
                <a:extLst>
                  <a:ext uri="{FF2B5EF4-FFF2-40B4-BE49-F238E27FC236}">
                    <a16:creationId xmlns:a16="http://schemas.microsoft.com/office/drawing/2014/main" id="{171CC600-E0B1-499D-9924-29E7725D8389}"/>
                  </a:ext>
                </a:extLst>
              </p:cNvPr>
              <p:cNvSpPr/>
              <p:nvPr/>
            </p:nvSpPr>
            <p:spPr bwMode="auto">
              <a:xfrm>
                <a:off x="8070850" y="4016376"/>
                <a:ext cx="100012" cy="290513"/>
              </a:xfrm>
              <a:custGeom>
                <a:avLst/>
                <a:gdLst>
                  <a:gd name="T0" fmla="*/ 0 w 19"/>
                  <a:gd name="T1" fmla="*/ 51 h 53"/>
                  <a:gd name="T2" fmla="*/ 2 w 19"/>
                  <a:gd name="T3" fmla="*/ 51 h 53"/>
                  <a:gd name="T4" fmla="*/ 6 w 19"/>
                  <a:gd name="T5" fmla="*/ 47 h 53"/>
                  <a:gd name="T6" fmla="*/ 6 w 19"/>
                  <a:gd name="T7" fmla="*/ 26 h 53"/>
                  <a:gd name="T8" fmla="*/ 3 w 19"/>
                  <a:gd name="T9" fmla="*/ 22 h 53"/>
                  <a:gd name="T10" fmla="*/ 1 w 19"/>
                  <a:gd name="T11" fmla="*/ 23 h 53"/>
                  <a:gd name="T12" fmla="*/ 0 w 19"/>
                  <a:gd name="T13" fmla="*/ 21 h 53"/>
                  <a:gd name="T14" fmla="*/ 13 w 19"/>
                  <a:gd name="T15" fmla="*/ 18 h 53"/>
                  <a:gd name="T16" fmla="*/ 13 w 19"/>
                  <a:gd name="T17" fmla="*/ 47 h 53"/>
                  <a:gd name="T18" fmla="*/ 17 w 19"/>
                  <a:gd name="T19" fmla="*/ 51 h 53"/>
                  <a:gd name="T20" fmla="*/ 19 w 19"/>
                  <a:gd name="T21" fmla="*/ 51 h 53"/>
                  <a:gd name="T22" fmla="*/ 19 w 19"/>
                  <a:gd name="T23" fmla="*/ 53 h 53"/>
                  <a:gd name="T24" fmla="*/ 0 w 19"/>
                  <a:gd name="T25" fmla="*/ 53 h 53"/>
                  <a:gd name="T26" fmla="*/ 0 w 19"/>
                  <a:gd name="T27" fmla="*/ 51 h 53"/>
                  <a:gd name="T28" fmla="*/ 15 w 19"/>
                  <a:gd name="T29" fmla="*/ 5 h 53"/>
                  <a:gd name="T30" fmla="*/ 9 w 19"/>
                  <a:gd name="T31" fmla="*/ 10 h 53"/>
                  <a:gd name="T32" fmla="*/ 4 w 19"/>
                  <a:gd name="T33" fmla="*/ 5 h 53"/>
                  <a:gd name="T34" fmla="*/ 9 w 19"/>
                  <a:gd name="T35" fmla="*/ 0 h 53"/>
                  <a:gd name="T36" fmla="*/ 15 w 19"/>
                  <a:gd name="T3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53">
                    <a:moveTo>
                      <a:pt x="0" y="51"/>
                    </a:moveTo>
                    <a:cubicBezTo>
                      <a:pt x="2" y="51"/>
                      <a:pt x="2" y="51"/>
                      <a:pt x="2" y="51"/>
                    </a:cubicBezTo>
                    <a:cubicBezTo>
                      <a:pt x="4" y="51"/>
                      <a:pt x="6" y="49"/>
                      <a:pt x="6" y="47"/>
                    </a:cubicBezTo>
                    <a:cubicBezTo>
                      <a:pt x="6" y="26"/>
                      <a:pt x="6" y="26"/>
                      <a:pt x="6" y="26"/>
                    </a:cubicBezTo>
                    <a:cubicBezTo>
                      <a:pt x="6" y="24"/>
                      <a:pt x="5" y="22"/>
                      <a:pt x="3" y="22"/>
                    </a:cubicBezTo>
                    <a:cubicBezTo>
                      <a:pt x="3" y="22"/>
                      <a:pt x="2" y="22"/>
                      <a:pt x="1" y="23"/>
                    </a:cubicBezTo>
                    <a:cubicBezTo>
                      <a:pt x="0" y="21"/>
                      <a:pt x="0" y="21"/>
                      <a:pt x="0" y="21"/>
                    </a:cubicBezTo>
                    <a:cubicBezTo>
                      <a:pt x="13" y="18"/>
                      <a:pt x="13" y="18"/>
                      <a:pt x="13" y="18"/>
                    </a:cubicBezTo>
                    <a:cubicBezTo>
                      <a:pt x="13" y="47"/>
                      <a:pt x="13" y="47"/>
                      <a:pt x="13" y="47"/>
                    </a:cubicBezTo>
                    <a:cubicBezTo>
                      <a:pt x="13" y="50"/>
                      <a:pt x="14" y="51"/>
                      <a:pt x="17" y="51"/>
                    </a:cubicBezTo>
                    <a:cubicBezTo>
                      <a:pt x="19" y="51"/>
                      <a:pt x="19" y="51"/>
                      <a:pt x="19" y="51"/>
                    </a:cubicBezTo>
                    <a:cubicBezTo>
                      <a:pt x="19" y="53"/>
                      <a:pt x="19" y="53"/>
                      <a:pt x="19" y="53"/>
                    </a:cubicBezTo>
                    <a:cubicBezTo>
                      <a:pt x="0" y="53"/>
                      <a:pt x="0" y="53"/>
                      <a:pt x="0" y="53"/>
                    </a:cubicBezTo>
                    <a:lnTo>
                      <a:pt x="0" y="51"/>
                    </a:lnTo>
                    <a:close/>
                    <a:moveTo>
                      <a:pt x="15" y="5"/>
                    </a:moveTo>
                    <a:cubicBezTo>
                      <a:pt x="15" y="7"/>
                      <a:pt x="12" y="10"/>
                      <a:pt x="9" y="10"/>
                    </a:cubicBezTo>
                    <a:cubicBezTo>
                      <a:pt x="7" y="10"/>
                      <a:pt x="4" y="7"/>
                      <a:pt x="4" y="5"/>
                    </a:cubicBezTo>
                    <a:cubicBezTo>
                      <a:pt x="4" y="2"/>
                      <a:pt x="7" y="0"/>
                      <a:pt x="9" y="0"/>
                    </a:cubicBezTo>
                    <a:cubicBezTo>
                      <a:pt x="12" y="0"/>
                      <a:pt x="15" y="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ṩļîďé">
                <a:extLst>
                  <a:ext uri="{FF2B5EF4-FFF2-40B4-BE49-F238E27FC236}">
                    <a16:creationId xmlns:a16="http://schemas.microsoft.com/office/drawing/2014/main" id="{DCFF60A8-BEA5-4605-9D51-464D38A82701}"/>
                  </a:ext>
                </a:extLst>
              </p:cNvPr>
              <p:cNvSpPr/>
              <p:nvPr/>
            </p:nvSpPr>
            <p:spPr bwMode="auto">
              <a:xfrm>
                <a:off x="8186738" y="4054476"/>
                <a:ext cx="127000" cy="261938"/>
              </a:xfrm>
              <a:custGeom>
                <a:avLst/>
                <a:gdLst>
                  <a:gd name="T0" fmla="*/ 0 w 24"/>
                  <a:gd name="T1" fmla="*/ 15 h 48"/>
                  <a:gd name="T2" fmla="*/ 0 w 24"/>
                  <a:gd name="T3" fmla="*/ 12 h 48"/>
                  <a:gd name="T4" fmla="*/ 11 w 24"/>
                  <a:gd name="T5" fmla="*/ 3 h 48"/>
                  <a:gd name="T6" fmla="*/ 11 w 24"/>
                  <a:gd name="T7" fmla="*/ 0 h 48"/>
                  <a:gd name="T8" fmla="*/ 14 w 24"/>
                  <a:gd name="T9" fmla="*/ 0 h 48"/>
                  <a:gd name="T10" fmla="*/ 14 w 24"/>
                  <a:gd name="T11" fmla="*/ 12 h 48"/>
                  <a:gd name="T12" fmla="*/ 24 w 24"/>
                  <a:gd name="T13" fmla="*/ 12 h 48"/>
                  <a:gd name="T14" fmla="*/ 24 w 24"/>
                  <a:gd name="T15" fmla="*/ 15 h 48"/>
                  <a:gd name="T16" fmla="*/ 14 w 24"/>
                  <a:gd name="T17" fmla="*/ 15 h 48"/>
                  <a:gd name="T18" fmla="*/ 14 w 24"/>
                  <a:gd name="T19" fmla="*/ 39 h 48"/>
                  <a:gd name="T20" fmla="*/ 18 w 24"/>
                  <a:gd name="T21" fmla="*/ 44 h 48"/>
                  <a:gd name="T22" fmla="*/ 23 w 24"/>
                  <a:gd name="T23" fmla="*/ 41 h 48"/>
                  <a:gd name="T24" fmla="*/ 24 w 24"/>
                  <a:gd name="T25" fmla="*/ 42 h 48"/>
                  <a:gd name="T26" fmla="*/ 14 w 24"/>
                  <a:gd name="T27" fmla="*/ 48 h 48"/>
                  <a:gd name="T28" fmla="*/ 6 w 24"/>
                  <a:gd name="T29" fmla="*/ 39 h 48"/>
                  <a:gd name="T30" fmla="*/ 6 w 24"/>
                  <a:gd name="T31" fmla="*/ 15 h 48"/>
                  <a:gd name="T32" fmla="*/ 0 w 24"/>
                  <a:gd name="T3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0" y="15"/>
                    </a:moveTo>
                    <a:cubicBezTo>
                      <a:pt x="0" y="12"/>
                      <a:pt x="0" y="12"/>
                      <a:pt x="0" y="12"/>
                    </a:cubicBezTo>
                    <a:cubicBezTo>
                      <a:pt x="10" y="12"/>
                      <a:pt x="11" y="4"/>
                      <a:pt x="11" y="3"/>
                    </a:cubicBezTo>
                    <a:cubicBezTo>
                      <a:pt x="11" y="0"/>
                      <a:pt x="11" y="0"/>
                      <a:pt x="11" y="0"/>
                    </a:cubicBezTo>
                    <a:cubicBezTo>
                      <a:pt x="14" y="0"/>
                      <a:pt x="14" y="0"/>
                      <a:pt x="14" y="0"/>
                    </a:cubicBezTo>
                    <a:cubicBezTo>
                      <a:pt x="14" y="12"/>
                      <a:pt x="14" y="12"/>
                      <a:pt x="14" y="12"/>
                    </a:cubicBezTo>
                    <a:cubicBezTo>
                      <a:pt x="24" y="12"/>
                      <a:pt x="24" y="12"/>
                      <a:pt x="24" y="12"/>
                    </a:cubicBezTo>
                    <a:cubicBezTo>
                      <a:pt x="24" y="15"/>
                      <a:pt x="24" y="15"/>
                      <a:pt x="24" y="15"/>
                    </a:cubicBezTo>
                    <a:cubicBezTo>
                      <a:pt x="14" y="15"/>
                      <a:pt x="14" y="15"/>
                      <a:pt x="14" y="15"/>
                    </a:cubicBezTo>
                    <a:cubicBezTo>
                      <a:pt x="14" y="39"/>
                      <a:pt x="14" y="39"/>
                      <a:pt x="14" y="39"/>
                    </a:cubicBezTo>
                    <a:cubicBezTo>
                      <a:pt x="14" y="43"/>
                      <a:pt x="16" y="44"/>
                      <a:pt x="18" y="44"/>
                    </a:cubicBezTo>
                    <a:cubicBezTo>
                      <a:pt x="20" y="44"/>
                      <a:pt x="21" y="42"/>
                      <a:pt x="23" y="41"/>
                    </a:cubicBezTo>
                    <a:cubicBezTo>
                      <a:pt x="24" y="42"/>
                      <a:pt x="24" y="42"/>
                      <a:pt x="24" y="42"/>
                    </a:cubicBezTo>
                    <a:cubicBezTo>
                      <a:pt x="22" y="45"/>
                      <a:pt x="19" y="48"/>
                      <a:pt x="14" y="48"/>
                    </a:cubicBezTo>
                    <a:cubicBezTo>
                      <a:pt x="9" y="48"/>
                      <a:pt x="6" y="44"/>
                      <a:pt x="6" y="39"/>
                    </a:cubicBezTo>
                    <a:cubicBezTo>
                      <a:pt x="6" y="15"/>
                      <a:pt x="6" y="15"/>
                      <a:pt x="6" y="15"/>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ŝ1íde">
                <a:extLst>
                  <a:ext uri="{FF2B5EF4-FFF2-40B4-BE49-F238E27FC236}">
                    <a16:creationId xmlns:a16="http://schemas.microsoft.com/office/drawing/2014/main" id="{A7D5B4F8-23AC-43F4-8D3C-977641557034}"/>
                  </a:ext>
                </a:extLst>
              </p:cNvPr>
              <p:cNvSpPr/>
              <p:nvPr/>
            </p:nvSpPr>
            <p:spPr bwMode="auto">
              <a:xfrm>
                <a:off x="8329613" y="4119564"/>
                <a:ext cx="198437" cy="252413"/>
              </a:xfrm>
              <a:custGeom>
                <a:avLst/>
                <a:gdLst>
                  <a:gd name="T0" fmla="*/ 36 w 38"/>
                  <a:gd name="T1" fmla="*/ 3 h 46"/>
                  <a:gd name="T2" fmla="*/ 31 w 38"/>
                  <a:gd name="T3" fmla="*/ 8 h 46"/>
                  <a:gd name="T4" fmla="*/ 19 w 38"/>
                  <a:gd name="T5" fmla="*/ 37 h 46"/>
                  <a:gd name="T6" fmla="*/ 7 w 38"/>
                  <a:gd name="T7" fmla="*/ 46 h 46"/>
                  <a:gd name="T8" fmla="*/ 2 w 38"/>
                  <a:gd name="T9" fmla="*/ 41 h 46"/>
                  <a:gd name="T10" fmla="*/ 7 w 38"/>
                  <a:gd name="T11" fmla="*/ 36 h 46"/>
                  <a:gd name="T12" fmla="*/ 11 w 38"/>
                  <a:gd name="T13" fmla="*/ 40 h 46"/>
                  <a:gd name="T14" fmla="*/ 12 w 38"/>
                  <a:gd name="T15" fmla="*/ 41 h 46"/>
                  <a:gd name="T16" fmla="*/ 17 w 38"/>
                  <a:gd name="T17" fmla="*/ 35 h 46"/>
                  <a:gd name="T18" fmla="*/ 18 w 38"/>
                  <a:gd name="T19" fmla="*/ 34 h 46"/>
                  <a:gd name="T20" fmla="*/ 6 w 38"/>
                  <a:gd name="T21" fmla="*/ 7 h 46"/>
                  <a:gd name="T22" fmla="*/ 1 w 38"/>
                  <a:gd name="T23" fmla="*/ 3 h 46"/>
                  <a:gd name="T24" fmla="*/ 0 w 38"/>
                  <a:gd name="T25" fmla="*/ 3 h 46"/>
                  <a:gd name="T26" fmla="*/ 0 w 38"/>
                  <a:gd name="T27" fmla="*/ 0 h 46"/>
                  <a:gd name="T28" fmla="*/ 18 w 38"/>
                  <a:gd name="T29" fmla="*/ 0 h 46"/>
                  <a:gd name="T30" fmla="*/ 18 w 38"/>
                  <a:gd name="T31" fmla="*/ 3 h 46"/>
                  <a:gd name="T32" fmla="*/ 16 w 38"/>
                  <a:gd name="T33" fmla="*/ 3 h 46"/>
                  <a:gd name="T34" fmla="*/ 14 w 38"/>
                  <a:gd name="T35" fmla="*/ 5 h 46"/>
                  <a:gd name="T36" fmla="*/ 15 w 38"/>
                  <a:gd name="T37" fmla="*/ 8 h 46"/>
                  <a:gd name="T38" fmla="*/ 22 w 38"/>
                  <a:gd name="T39" fmla="*/ 24 h 46"/>
                  <a:gd name="T40" fmla="*/ 28 w 38"/>
                  <a:gd name="T41" fmla="*/ 8 h 46"/>
                  <a:gd name="T42" fmla="*/ 29 w 38"/>
                  <a:gd name="T43" fmla="*/ 5 h 46"/>
                  <a:gd name="T44" fmla="*/ 26 w 38"/>
                  <a:gd name="T45" fmla="*/ 3 h 46"/>
                  <a:gd name="T46" fmla="*/ 23 w 38"/>
                  <a:gd name="T47" fmla="*/ 3 h 46"/>
                  <a:gd name="T48" fmla="*/ 23 w 38"/>
                  <a:gd name="T49" fmla="*/ 0 h 46"/>
                  <a:gd name="T50" fmla="*/ 38 w 38"/>
                  <a:gd name="T51" fmla="*/ 0 h 46"/>
                  <a:gd name="T52" fmla="*/ 38 w 38"/>
                  <a:gd name="T53" fmla="*/ 3 h 46"/>
                  <a:gd name="T54" fmla="*/ 36 w 38"/>
                  <a:gd name="T55"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6">
                    <a:moveTo>
                      <a:pt x="36" y="3"/>
                    </a:moveTo>
                    <a:cubicBezTo>
                      <a:pt x="33" y="3"/>
                      <a:pt x="32" y="6"/>
                      <a:pt x="31" y="8"/>
                    </a:cubicBezTo>
                    <a:cubicBezTo>
                      <a:pt x="19" y="37"/>
                      <a:pt x="19" y="37"/>
                      <a:pt x="19" y="37"/>
                    </a:cubicBezTo>
                    <a:cubicBezTo>
                      <a:pt x="17" y="42"/>
                      <a:pt x="12" y="46"/>
                      <a:pt x="7" y="46"/>
                    </a:cubicBezTo>
                    <a:cubicBezTo>
                      <a:pt x="4" y="46"/>
                      <a:pt x="2" y="44"/>
                      <a:pt x="2" y="41"/>
                    </a:cubicBezTo>
                    <a:cubicBezTo>
                      <a:pt x="2" y="38"/>
                      <a:pt x="4" y="36"/>
                      <a:pt x="7" y="36"/>
                    </a:cubicBezTo>
                    <a:cubicBezTo>
                      <a:pt x="10" y="36"/>
                      <a:pt x="10" y="38"/>
                      <a:pt x="11" y="40"/>
                    </a:cubicBezTo>
                    <a:cubicBezTo>
                      <a:pt x="12" y="41"/>
                      <a:pt x="12" y="41"/>
                      <a:pt x="12" y="41"/>
                    </a:cubicBezTo>
                    <a:cubicBezTo>
                      <a:pt x="14" y="41"/>
                      <a:pt x="17" y="37"/>
                      <a:pt x="17" y="35"/>
                    </a:cubicBezTo>
                    <a:cubicBezTo>
                      <a:pt x="18" y="34"/>
                      <a:pt x="18" y="34"/>
                      <a:pt x="18" y="34"/>
                    </a:cubicBezTo>
                    <a:cubicBezTo>
                      <a:pt x="6" y="7"/>
                      <a:pt x="6" y="7"/>
                      <a:pt x="6" y="7"/>
                    </a:cubicBezTo>
                    <a:cubicBezTo>
                      <a:pt x="5" y="4"/>
                      <a:pt x="3" y="3"/>
                      <a:pt x="1" y="3"/>
                    </a:cubicBezTo>
                    <a:cubicBezTo>
                      <a:pt x="0" y="3"/>
                      <a:pt x="0" y="3"/>
                      <a:pt x="0" y="3"/>
                    </a:cubicBezTo>
                    <a:cubicBezTo>
                      <a:pt x="0" y="0"/>
                      <a:pt x="0" y="0"/>
                      <a:pt x="0" y="0"/>
                    </a:cubicBezTo>
                    <a:cubicBezTo>
                      <a:pt x="18" y="0"/>
                      <a:pt x="18" y="0"/>
                      <a:pt x="18" y="0"/>
                    </a:cubicBezTo>
                    <a:cubicBezTo>
                      <a:pt x="18" y="3"/>
                      <a:pt x="18" y="3"/>
                      <a:pt x="18" y="3"/>
                    </a:cubicBezTo>
                    <a:cubicBezTo>
                      <a:pt x="16" y="3"/>
                      <a:pt x="16" y="3"/>
                      <a:pt x="16" y="3"/>
                    </a:cubicBezTo>
                    <a:cubicBezTo>
                      <a:pt x="15" y="3"/>
                      <a:pt x="14" y="4"/>
                      <a:pt x="14" y="5"/>
                    </a:cubicBezTo>
                    <a:cubicBezTo>
                      <a:pt x="14" y="6"/>
                      <a:pt x="14" y="7"/>
                      <a:pt x="15" y="8"/>
                    </a:cubicBezTo>
                    <a:cubicBezTo>
                      <a:pt x="22" y="24"/>
                      <a:pt x="22" y="24"/>
                      <a:pt x="22" y="24"/>
                    </a:cubicBezTo>
                    <a:cubicBezTo>
                      <a:pt x="28" y="8"/>
                      <a:pt x="28" y="8"/>
                      <a:pt x="28" y="8"/>
                    </a:cubicBezTo>
                    <a:cubicBezTo>
                      <a:pt x="29" y="7"/>
                      <a:pt x="29" y="6"/>
                      <a:pt x="29" y="5"/>
                    </a:cubicBezTo>
                    <a:cubicBezTo>
                      <a:pt x="29" y="4"/>
                      <a:pt x="27" y="3"/>
                      <a:pt x="26" y="3"/>
                    </a:cubicBezTo>
                    <a:cubicBezTo>
                      <a:pt x="23" y="3"/>
                      <a:pt x="23" y="3"/>
                      <a:pt x="23" y="3"/>
                    </a:cubicBezTo>
                    <a:cubicBezTo>
                      <a:pt x="23" y="0"/>
                      <a:pt x="23" y="0"/>
                      <a:pt x="23" y="0"/>
                    </a:cubicBezTo>
                    <a:cubicBezTo>
                      <a:pt x="38" y="0"/>
                      <a:pt x="38" y="0"/>
                      <a:pt x="38" y="0"/>
                    </a:cubicBezTo>
                    <a:cubicBezTo>
                      <a:pt x="38" y="3"/>
                      <a:pt x="38" y="3"/>
                      <a:pt x="38" y="3"/>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1" name="îśľîḋè">
              <a:extLst>
                <a:ext uri="{FF2B5EF4-FFF2-40B4-BE49-F238E27FC236}">
                  <a16:creationId xmlns:a16="http://schemas.microsoft.com/office/drawing/2014/main" id="{8C2FBD7C-4A24-41D8-A942-C3BD521D10BE}"/>
                </a:ext>
              </a:extLst>
            </p:cNvPr>
            <p:cNvGrpSpPr/>
            <p:nvPr/>
          </p:nvGrpSpPr>
          <p:grpSpPr>
            <a:xfrm>
              <a:off x="5477124" y="2634664"/>
              <a:ext cx="741350" cy="1171206"/>
              <a:chOff x="4718050" y="4784723"/>
              <a:chExt cx="755650" cy="1193799"/>
            </a:xfrm>
            <a:grpFill/>
          </p:grpSpPr>
          <p:sp>
            <p:nvSpPr>
              <p:cNvPr id="82" name="îŝļïdè">
                <a:extLst>
                  <a:ext uri="{FF2B5EF4-FFF2-40B4-BE49-F238E27FC236}">
                    <a16:creationId xmlns:a16="http://schemas.microsoft.com/office/drawing/2014/main" id="{6B8AC772-9D0C-464C-924A-BDD113AE1D43}"/>
                  </a:ext>
                </a:extLst>
              </p:cNvPr>
              <p:cNvSpPr/>
              <p:nvPr/>
            </p:nvSpPr>
            <p:spPr bwMode="auto">
              <a:xfrm>
                <a:off x="4718050" y="4784723"/>
                <a:ext cx="373063" cy="1193799"/>
              </a:xfrm>
              <a:custGeom>
                <a:avLst/>
                <a:gdLst>
                  <a:gd name="T0" fmla="*/ 279 w 367"/>
                  <a:gd name="T1" fmla="*/ 506 h 1171"/>
                  <a:gd name="T2" fmla="*/ 247 w 367"/>
                  <a:gd name="T3" fmla="*/ 408 h 1171"/>
                  <a:gd name="T4" fmla="*/ 207 w 367"/>
                  <a:gd name="T5" fmla="*/ 413 h 1171"/>
                  <a:gd name="T6" fmla="*/ 257 w 367"/>
                  <a:gd name="T7" fmla="*/ 316 h 1171"/>
                  <a:gd name="T8" fmla="*/ 275 w 367"/>
                  <a:gd name="T9" fmla="*/ 282 h 1171"/>
                  <a:gd name="T10" fmla="*/ 295 w 367"/>
                  <a:gd name="T11" fmla="*/ 258 h 1171"/>
                  <a:gd name="T12" fmla="*/ 312 w 367"/>
                  <a:gd name="T13" fmla="*/ 221 h 1171"/>
                  <a:gd name="T14" fmla="*/ 352 w 367"/>
                  <a:gd name="T15" fmla="*/ 167 h 1171"/>
                  <a:gd name="T16" fmla="*/ 365 w 367"/>
                  <a:gd name="T17" fmla="*/ 133 h 1171"/>
                  <a:gd name="T18" fmla="*/ 365 w 367"/>
                  <a:gd name="T19" fmla="*/ 119 h 1171"/>
                  <a:gd name="T20" fmla="*/ 285 w 367"/>
                  <a:gd name="T21" fmla="*/ 1 h 1171"/>
                  <a:gd name="T22" fmla="*/ 277 w 367"/>
                  <a:gd name="T23" fmla="*/ 73 h 1171"/>
                  <a:gd name="T24" fmla="*/ 277 w 367"/>
                  <a:gd name="T25" fmla="*/ 92 h 1171"/>
                  <a:gd name="T26" fmla="*/ 295 w 367"/>
                  <a:gd name="T27" fmla="*/ 149 h 1171"/>
                  <a:gd name="T28" fmla="*/ 199 w 367"/>
                  <a:gd name="T29" fmla="*/ 333 h 1171"/>
                  <a:gd name="T30" fmla="*/ 149 w 367"/>
                  <a:gd name="T31" fmla="*/ 412 h 1171"/>
                  <a:gd name="T32" fmla="*/ 127 w 367"/>
                  <a:gd name="T33" fmla="*/ 499 h 1171"/>
                  <a:gd name="T34" fmla="*/ 196 w 367"/>
                  <a:gd name="T35" fmla="*/ 505 h 1171"/>
                  <a:gd name="T36" fmla="*/ 210 w 367"/>
                  <a:gd name="T37" fmla="*/ 498 h 1171"/>
                  <a:gd name="T38" fmla="*/ 178 w 367"/>
                  <a:gd name="T39" fmla="*/ 591 h 1171"/>
                  <a:gd name="T40" fmla="*/ 159 w 367"/>
                  <a:gd name="T41" fmla="*/ 636 h 1171"/>
                  <a:gd name="T42" fmla="*/ 139 w 367"/>
                  <a:gd name="T43" fmla="*/ 677 h 1171"/>
                  <a:gd name="T44" fmla="*/ 124 w 367"/>
                  <a:gd name="T45" fmla="*/ 701 h 1171"/>
                  <a:gd name="T46" fmla="*/ 77 w 367"/>
                  <a:gd name="T47" fmla="*/ 785 h 1171"/>
                  <a:gd name="T48" fmla="*/ 46 w 367"/>
                  <a:gd name="T49" fmla="*/ 829 h 1171"/>
                  <a:gd name="T50" fmla="*/ 35 w 367"/>
                  <a:gd name="T51" fmla="*/ 857 h 1171"/>
                  <a:gd name="T52" fmla="*/ 11 w 367"/>
                  <a:gd name="T53" fmla="*/ 897 h 1171"/>
                  <a:gd name="T54" fmla="*/ 12 w 367"/>
                  <a:gd name="T55" fmla="*/ 906 h 1171"/>
                  <a:gd name="T56" fmla="*/ 0 w 367"/>
                  <a:gd name="T57" fmla="*/ 948 h 1171"/>
                  <a:gd name="T58" fmla="*/ 10 w 367"/>
                  <a:gd name="T59" fmla="*/ 959 h 1171"/>
                  <a:gd name="T60" fmla="*/ 77 w 367"/>
                  <a:gd name="T61" fmla="*/ 893 h 1171"/>
                  <a:gd name="T62" fmla="*/ 113 w 367"/>
                  <a:gd name="T63" fmla="*/ 854 h 1171"/>
                  <a:gd name="T64" fmla="*/ 138 w 367"/>
                  <a:gd name="T65" fmla="*/ 817 h 1171"/>
                  <a:gd name="T66" fmla="*/ 140 w 367"/>
                  <a:gd name="T67" fmla="*/ 876 h 1171"/>
                  <a:gd name="T68" fmla="*/ 138 w 367"/>
                  <a:gd name="T69" fmla="*/ 913 h 1171"/>
                  <a:gd name="T70" fmla="*/ 140 w 367"/>
                  <a:gd name="T71" fmla="*/ 926 h 1171"/>
                  <a:gd name="T72" fmla="*/ 133 w 367"/>
                  <a:gd name="T73" fmla="*/ 970 h 1171"/>
                  <a:gd name="T74" fmla="*/ 133 w 367"/>
                  <a:gd name="T75" fmla="*/ 994 h 1171"/>
                  <a:gd name="T76" fmla="*/ 128 w 367"/>
                  <a:gd name="T77" fmla="*/ 999 h 1171"/>
                  <a:gd name="T78" fmla="*/ 127 w 367"/>
                  <a:gd name="T79" fmla="*/ 1073 h 1171"/>
                  <a:gd name="T80" fmla="*/ 157 w 367"/>
                  <a:gd name="T81" fmla="*/ 1171 h 1171"/>
                  <a:gd name="T82" fmla="*/ 179 w 367"/>
                  <a:gd name="T83" fmla="*/ 1170 h 1171"/>
                  <a:gd name="T84" fmla="*/ 192 w 367"/>
                  <a:gd name="T85" fmla="*/ 1159 h 1171"/>
                  <a:gd name="T86" fmla="*/ 201 w 367"/>
                  <a:gd name="T87" fmla="*/ 1137 h 1171"/>
                  <a:gd name="T88" fmla="*/ 205 w 367"/>
                  <a:gd name="T89" fmla="*/ 1075 h 1171"/>
                  <a:gd name="T90" fmla="*/ 198 w 367"/>
                  <a:gd name="T91" fmla="*/ 1069 h 1171"/>
                  <a:gd name="T92" fmla="*/ 198 w 367"/>
                  <a:gd name="T93" fmla="*/ 950 h 1171"/>
                  <a:gd name="T94" fmla="*/ 205 w 367"/>
                  <a:gd name="T95" fmla="*/ 935 h 1171"/>
                  <a:gd name="T96" fmla="*/ 205 w 367"/>
                  <a:gd name="T97" fmla="*/ 916 h 1171"/>
                  <a:gd name="T98" fmla="*/ 210 w 367"/>
                  <a:gd name="T99" fmla="*/ 893 h 1171"/>
                  <a:gd name="T100" fmla="*/ 209 w 367"/>
                  <a:gd name="T101" fmla="*/ 878 h 1171"/>
                  <a:gd name="T102" fmla="*/ 220 w 367"/>
                  <a:gd name="T103" fmla="*/ 842 h 1171"/>
                  <a:gd name="T104" fmla="*/ 220 w 367"/>
                  <a:gd name="T105" fmla="*/ 814 h 1171"/>
                  <a:gd name="T106" fmla="*/ 181 w 367"/>
                  <a:gd name="T107" fmla="*/ 711 h 1171"/>
                  <a:gd name="T108" fmla="*/ 210 w 367"/>
                  <a:gd name="T109" fmla="*/ 643 h 1171"/>
                  <a:gd name="T110" fmla="*/ 279 w 367"/>
                  <a:gd name="T111" fmla="*/ 506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171">
                    <a:moveTo>
                      <a:pt x="279" y="506"/>
                    </a:moveTo>
                    <a:cubicBezTo>
                      <a:pt x="298" y="459"/>
                      <a:pt x="292" y="421"/>
                      <a:pt x="247" y="408"/>
                    </a:cubicBezTo>
                    <a:cubicBezTo>
                      <a:pt x="230" y="403"/>
                      <a:pt x="221" y="412"/>
                      <a:pt x="207" y="413"/>
                    </a:cubicBezTo>
                    <a:cubicBezTo>
                      <a:pt x="225" y="375"/>
                      <a:pt x="242" y="350"/>
                      <a:pt x="257" y="316"/>
                    </a:cubicBezTo>
                    <a:cubicBezTo>
                      <a:pt x="261" y="307"/>
                      <a:pt x="278" y="293"/>
                      <a:pt x="275" y="282"/>
                    </a:cubicBezTo>
                    <a:cubicBezTo>
                      <a:pt x="281" y="273"/>
                      <a:pt x="290" y="266"/>
                      <a:pt x="295" y="258"/>
                    </a:cubicBezTo>
                    <a:cubicBezTo>
                      <a:pt x="302" y="245"/>
                      <a:pt x="303" y="232"/>
                      <a:pt x="312" y="221"/>
                    </a:cubicBezTo>
                    <a:cubicBezTo>
                      <a:pt x="321" y="208"/>
                      <a:pt x="345" y="182"/>
                      <a:pt x="352" y="167"/>
                    </a:cubicBezTo>
                    <a:cubicBezTo>
                      <a:pt x="356" y="156"/>
                      <a:pt x="360" y="144"/>
                      <a:pt x="365" y="133"/>
                    </a:cubicBezTo>
                    <a:cubicBezTo>
                      <a:pt x="367" y="126"/>
                      <a:pt x="363" y="122"/>
                      <a:pt x="365" y="119"/>
                    </a:cubicBezTo>
                    <a:cubicBezTo>
                      <a:pt x="365" y="68"/>
                      <a:pt x="339" y="0"/>
                      <a:pt x="285" y="1"/>
                    </a:cubicBezTo>
                    <a:cubicBezTo>
                      <a:pt x="276" y="21"/>
                      <a:pt x="270" y="45"/>
                      <a:pt x="277" y="73"/>
                    </a:cubicBezTo>
                    <a:cubicBezTo>
                      <a:pt x="277" y="79"/>
                      <a:pt x="277" y="85"/>
                      <a:pt x="277" y="92"/>
                    </a:cubicBezTo>
                    <a:cubicBezTo>
                      <a:pt x="280" y="99"/>
                      <a:pt x="299" y="140"/>
                      <a:pt x="295" y="149"/>
                    </a:cubicBezTo>
                    <a:cubicBezTo>
                      <a:pt x="264" y="215"/>
                      <a:pt x="234" y="276"/>
                      <a:pt x="199" y="333"/>
                    </a:cubicBezTo>
                    <a:cubicBezTo>
                      <a:pt x="186" y="354"/>
                      <a:pt x="156" y="390"/>
                      <a:pt x="149" y="412"/>
                    </a:cubicBezTo>
                    <a:cubicBezTo>
                      <a:pt x="142" y="432"/>
                      <a:pt x="105" y="464"/>
                      <a:pt x="127" y="499"/>
                    </a:cubicBezTo>
                    <a:cubicBezTo>
                      <a:pt x="136" y="514"/>
                      <a:pt x="178" y="517"/>
                      <a:pt x="196" y="505"/>
                    </a:cubicBezTo>
                    <a:cubicBezTo>
                      <a:pt x="200" y="503"/>
                      <a:pt x="202" y="499"/>
                      <a:pt x="210" y="498"/>
                    </a:cubicBezTo>
                    <a:cubicBezTo>
                      <a:pt x="204" y="536"/>
                      <a:pt x="195" y="561"/>
                      <a:pt x="178" y="591"/>
                    </a:cubicBezTo>
                    <a:cubicBezTo>
                      <a:pt x="182" y="599"/>
                      <a:pt x="159" y="628"/>
                      <a:pt x="159" y="636"/>
                    </a:cubicBezTo>
                    <a:cubicBezTo>
                      <a:pt x="159" y="642"/>
                      <a:pt x="143" y="669"/>
                      <a:pt x="139" y="677"/>
                    </a:cubicBezTo>
                    <a:cubicBezTo>
                      <a:pt x="142" y="682"/>
                      <a:pt x="125" y="697"/>
                      <a:pt x="124" y="701"/>
                    </a:cubicBezTo>
                    <a:cubicBezTo>
                      <a:pt x="109" y="734"/>
                      <a:pt x="93" y="755"/>
                      <a:pt x="77" y="785"/>
                    </a:cubicBezTo>
                    <a:cubicBezTo>
                      <a:pt x="69" y="801"/>
                      <a:pt x="56" y="815"/>
                      <a:pt x="46" y="829"/>
                    </a:cubicBezTo>
                    <a:cubicBezTo>
                      <a:pt x="40" y="839"/>
                      <a:pt x="41" y="845"/>
                      <a:pt x="35" y="857"/>
                    </a:cubicBezTo>
                    <a:cubicBezTo>
                      <a:pt x="30" y="869"/>
                      <a:pt x="15" y="883"/>
                      <a:pt x="11" y="897"/>
                    </a:cubicBezTo>
                    <a:cubicBezTo>
                      <a:pt x="12" y="900"/>
                      <a:pt x="12" y="903"/>
                      <a:pt x="12" y="906"/>
                    </a:cubicBezTo>
                    <a:cubicBezTo>
                      <a:pt x="7" y="917"/>
                      <a:pt x="0" y="932"/>
                      <a:pt x="0" y="948"/>
                    </a:cubicBezTo>
                    <a:cubicBezTo>
                      <a:pt x="3" y="952"/>
                      <a:pt x="6" y="955"/>
                      <a:pt x="10" y="959"/>
                    </a:cubicBezTo>
                    <a:cubicBezTo>
                      <a:pt x="33" y="957"/>
                      <a:pt x="68" y="913"/>
                      <a:pt x="77" y="893"/>
                    </a:cubicBezTo>
                    <a:cubicBezTo>
                      <a:pt x="84" y="881"/>
                      <a:pt x="104" y="868"/>
                      <a:pt x="113" y="854"/>
                    </a:cubicBezTo>
                    <a:cubicBezTo>
                      <a:pt x="120" y="844"/>
                      <a:pt x="126" y="820"/>
                      <a:pt x="138" y="817"/>
                    </a:cubicBezTo>
                    <a:cubicBezTo>
                      <a:pt x="140" y="821"/>
                      <a:pt x="142" y="869"/>
                      <a:pt x="140" y="876"/>
                    </a:cubicBezTo>
                    <a:cubicBezTo>
                      <a:pt x="140" y="876"/>
                      <a:pt x="138" y="913"/>
                      <a:pt x="138" y="913"/>
                    </a:cubicBezTo>
                    <a:cubicBezTo>
                      <a:pt x="138" y="915"/>
                      <a:pt x="141" y="922"/>
                      <a:pt x="140" y="926"/>
                    </a:cubicBezTo>
                    <a:cubicBezTo>
                      <a:pt x="134" y="939"/>
                      <a:pt x="133" y="949"/>
                      <a:pt x="133" y="970"/>
                    </a:cubicBezTo>
                    <a:cubicBezTo>
                      <a:pt x="133" y="978"/>
                      <a:pt x="133" y="986"/>
                      <a:pt x="133" y="994"/>
                    </a:cubicBezTo>
                    <a:cubicBezTo>
                      <a:pt x="131" y="996"/>
                      <a:pt x="130" y="998"/>
                      <a:pt x="128" y="999"/>
                    </a:cubicBezTo>
                    <a:cubicBezTo>
                      <a:pt x="128" y="1024"/>
                      <a:pt x="127" y="1048"/>
                      <a:pt x="127" y="1073"/>
                    </a:cubicBezTo>
                    <a:cubicBezTo>
                      <a:pt x="113" y="1114"/>
                      <a:pt x="126" y="1161"/>
                      <a:pt x="157" y="1171"/>
                    </a:cubicBezTo>
                    <a:cubicBezTo>
                      <a:pt x="165" y="1171"/>
                      <a:pt x="172" y="1170"/>
                      <a:pt x="179" y="1170"/>
                    </a:cubicBezTo>
                    <a:cubicBezTo>
                      <a:pt x="182" y="1164"/>
                      <a:pt x="188" y="1163"/>
                      <a:pt x="192" y="1159"/>
                    </a:cubicBezTo>
                    <a:cubicBezTo>
                      <a:pt x="195" y="1152"/>
                      <a:pt x="198" y="1144"/>
                      <a:pt x="201" y="1137"/>
                    </a:cubicBezTo>
                    <a:cubicBezTo>
                      <a:pt x="203" y="1131"/>
                      <a:pt x="209" y="1085"/>
                      <a:pt x="205" y="1075"/>
                    </a:cubicBezTo>
                    <a:cubicBezTo>
                      <a:pt x="202" y="1073"/>
                      <a:pt x="200" y="1071"/>
                      <a:pt x="198" y="1069"/>
                    </a:cubicBezTo>
                    <a:cubicBezTo>
                      <a:pt x="198" y="1030"/>
                      <a:pt x="198" y="990"/>
                      <a:pt x="198" y="950"/>
                    </a:cubicBezTo>
                    <a:cubicBezTo>
                      <a:pt x="199" y="943"/>
                      <a:pt x="203" y="941"/>
                      <a:pt x="205" y="935"/>
                    </a:cubicBezTo>
                    <a:cubicBezTo>
                      <a:pt x="205" y="928"/>
                      <a:pt x="205" y="922"/>
                      <a:pt x="205" y="916"/>
                    </a:cubicBezTo>
                    <a:cubicBezTo>
                      <a:pt x="207" y="909"/>
                      <a:pt x="208" y="901"/>
                      <a:pt x="210" y="893"/>
                    </a:cubicBezTo>
                    <a:cubicBezTo>
                      <a:pt x="210" y="888"/>
                      <a:pt x="209" y="883"/>
                      <a:pt x="209" y="878"/>
                    </a:cubicBezTo>
                    <a:cubicBezTo>
                      <a:pt x="213" y="867"/>
                      <a:pt x="217" y="852"/>
                      <a:pt x="220" y="842"/>
                    </a:cubicBezTo>
                    <a:cubicBezTo>
                      <a:pt x="220" y="833"/>
                      <a:pt x="220" y="823"/>
                      <a:pt x="220" y="814"/>
                    </a:cubicBezTo>
                    <a:cubicBezTo>
                      <a:pt x="225" y="779"/>
                      <a:pt x="207" y="725"/>
                      <a:pt x="181" y="711"/>
                    </a:cubicBezTo>
                    <a:cubicBezTo>
                      <a:pt x="181" y="682"/>
                      <a:pt x="201" y="665"/>
                      <a:pt x="210" y="643"/>
                    </a:cubicBezTo>
                    <a:cubicBezTo>
                      <a:pt x="231" y="597"/>
                      <a:pt x="260" y="553"/>
                      <a:pt x="279" y="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šļiḍe">
                <a:extLst>
                  <a:ext uri="{FF2B5EF4-FFF2-40B4-BE49-F238E27FC236}">
                    <a16:creationId xmlns:a16="http://schemas.microsoft.com/office/drawing/2014/main" id="{B91DB233-0765-4672-A6FD-3F7F1D814179}"/>
                  </a:ext>
                </a:extLst>
              </p:cNvPr>
              <p:cNvSpPr/>
              <p:nvPr/>
            </p:nvSpPr>
            <p:spPr bwMode="auto">
              <a:xfrm>
                <a:off x="5000625" y="4865685"/>
                <a:ext cx="473075" cy="1063624"/>
              </a:xfrm>
              <a:custGeom>
                <a:avLst/>
                <a:gdLst>
                  <a:gd name="T0" fmla="*/ 392 w 466"/>
                  <a:gd name="T1" fmla="*/ 857 h 1043"/>
                  <a:gd name="T2" fmla="*/ 253 w 466"/>
                  <a:gd name="T3" fmla="*/ 759 h 1043"/>
                  <a:gd name="T4" fmla="*/ 169 w 466"/>
                  <a:gd name="T5" fmla="*/ 808 h 1043"/>
                  <a:gd name="T6" fmla="*/ 236 w 466"/>
                  <a:gd name="T7" fmla="*/ 670 h 1043"/>
                  <a:gd name="T8" fmla="*/ 319 w 466"/>
                  <a:gd name="T9" fmla="*/ 617 h 1043"/>
                  <a:gd name="T10" fmla="*/ 341 w 466"/>
                  <a:gd name="T11" fmla="*/ 489 h 1043"/>
                  <a:gd name="T12" fmla="*/ 362 w 466"/>
                  <a:gd name="T13" fmla="*/ 400 h 1043"/>
                  <a:gd name="T14" fmla="*/ 283 w 466"/>
                  <a:gd name="T15" fmla="*/ 247 h 1043"/>
                  <a:gd name="T16" fmla="*/ 147 w 466"/>
                  <a:gd name="T17" fmla="*/ 437 h 1043"/>
                  <a:gd name="T18" fmla="*/ 159 w 466"/>
                  <a:gd name="T19" fmla="*/ 389 h 1043"/>
                  <a:gd name="T20" fmla="*/ 325 w 466"/>
                  <a:gd name="T21" fmla="*/ 161 h 1043"/>
                  <a:gd name="T22" fmla="*/ 437 w 466"/>
                  <a:gd name="T23" fmla="*/ 1 h 1043"/>
                  <a:gd name="T24" fmla="*/ 356 w 466"/>
                  <a:gd name="T25" fmla="*/ 43 h 1043"/>
                  <a:gd name="T26" fmla="*/ 194 w 466"/>
                  <a:gd name="T27" fmla="*/ 172 h 1043"/>
                  <a:gd name="T28" fmla="*/ 201 w 466"/>
                  <a:gd name="T29" fmla="*/ 147 h 1043"/>
                  <a:gd name="T30" fmla="*/ 146 w 466"/>
                  <a:gd name="T31" fmla="*/ 23 h 1043"/>
                  <a:gd name="T32" fmla="*/ 96 w 466"/>
                  <a:gd name="T33" fmla="*/ 306 h 1043"/>
                  <a:gd name="T34" fmla="*/ 211 w 466"/>
                  <a:gd name="T35" fmla="*/ 214 h 1043"/>
                  <a:gd name="T36" fmla="*/ 384 w 466"/>
                  <a:gd name="T37" fmla="*/ 56 h 1043"/>
                  <a:gd name="T38" fmla="*/ 352 w 466"/>
                  <a:gd name="T39" fmla="*/ 93 h 1043"/>
                  <a:gd name="T40" fmla="*/ 240 w 466"/>
                  <a:gd name="T41" fmla="*/ 220 h 1043"/>
                  <a:gd name="T42" fmla="*/ 68 w 466"/>
                  <a:gd name="T43" fmla="*/ 555 h 1043"/>
                  <a:gd name="T44" fmla="*/ 110 w 466"/>
                  <a:gd name="T45" fmla="*/ 700 h 1043"/>
                  <a:gd name="T46" fmla="*/ 142 w 466"/>
                  <a:gd name="T47" fmla="*/ 574 h 1043"/>
                  <a:gd name="T48" fmla="*/ 258 w 466"/>
                  <a:gd name="T49" fmla="*/ 344 h 1043"/>
                  <a:gd name="T50" fmla="*/ 341 w 466"/>
                  <a:gd name="T51" fmla="*/ 260 h 1043"/>
                  <a:gd name="T52" fmla="*/ 332 w 466"/>
                  <a:gd name="T53" fmla="*/ 376 h 1043"/>
                  <a:gd name="T54" fmla="*/ 313 w 466"/>
                  <a:gd name="T55" fmla="*/ 503 h 1043"/>
                  <a:gd name="T56" fmla="*/ 293 w 466"/>
                  <a:gd name="T57" fmla="*/ 576 h 1043"/>
                  <a:gd name="T58" fmla="*/ 284 w 466"/>
                  <a:gd name="T59" fmla="*/ 627 h 1043"/>
                  <a:gd name="T60" fmla="*/ 284 w 466"/>
                  <a:gd name="T61" fmla="*/ 455 h 1043"/>
                  <a:gd name="T62" fmla="*/ 201 w 466"/>
                  <a:gd name="T63" fmla="*/ 572 h 1043"/>
                  <a:gd name="T64" fmla="*/ 3 w 466"/>
                  <a:gd name="T65" fmla="*/ 1027 h 1043"/>
                  <a:gd name="T66" fmla="*/ 105 w 466"/>
                  <a:gd name="T67" fmla="*/ 958 h 1043"/>
                  <a:gd name="T68" fmla="*/ 301 w 466"/>
                  <a:gd name="T69" fmla="*/ 768 h 1043"/>
                  <a:gd name="T70" fmla="*/ 378 w 466"/>
                  <a:gd name="T71" fmla="*/ 740 h 1043"/>
                  <a:gd name="T72" fmla="*/ 219 w 466"/>
                  <a:gd name="T73" fmla="*/ 881 h 1043"/>
                  <a:gd name="T74" fmla="*/ 304 w 466"/>
                  <a:gd name="T75" fmla="*/ 979 h 1043"/>
                  <a:gd name="T76" fmla="*/ 435 w 466"/>
                  <a:gd name="T77" fmla="*/ 991 h 1043"/>
                  <a:gd name="T78" fmla="*/ 449 w 466"/>
                  <a:gd name="T79" fmla="*/ 951 h 1043"/>
                  <a:gd name="T80" fmla="*/ 129 w 466"/>
                  <a:gd name="T81" fmla="*/ 467 h 1043"/>
                  <a:gd name="T82" fmla="*/ 134 w 466"/>
                  <a:gd name="T83" fmla="*/ 466 h 1043"/>
                  <a:gd name="T84" fmla="*/ 277 w 466"/>
                  <a:gd name="T85" fmla="*/ 889 h 1043"/>
                  <a:gd name="T86" fmla="*/ 309 w 466"/>
                  <a:gd name="T87" fmla="*/ 91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1043">
                    <a:moveTo>
                      <a:pt x="412" y="914"/>
                    </a:moveTo>
                    <a:cubicBezTo>
                      <a:pt x="407" y="911"/>
                      <a:pt x="388" y="899"/>
                      <a:pt x="385" y="893"/>
                    </a:cubicBezTo>
                    <a:cubicBezTo>
                      <a:pt x="379" y="887"/>
                      <a:pt x="392" y="857"/>
                      <a:pt x="392" y="857"/>
                    </a:cubicBezTo>
                    <a:cubicBezTo>
                      <a:pt x="396" y="826"/>
                      <a:pt x="441" y="785"/>
                      <a:pt x="420" y="740"/>
                    </a:cubicBezTo>
                    <a:cubicBezTo>
                      <a:pt x="405" y="709"/>
                      <a:pt x="367" y="710"/>
                      <a:pt x="334" y="722"/>
                    </a:cubicBezTo>
                    <a:cubicBezTo>
                      <a:pt x="307" y="731"/>
                      <a:pt x="277" y="745"/>
                      <a:pt x="253" y="759"/>
                    </a:cubicBezTo>
                    <a:cubicBezTo>
                      <a:pt x="245" y="763"/>
                      <a:pt x="238" y="773"/>
                      <a:pt x="230" y="776"/>
                    </a:cubicBezTo>
                    <a:cubicBezTo>
                      <a:pt x="210" y="786"/>
                      <a:pt x="190" y="795"/>
                      <a:pt x="173" y="808"/>
                    </a:cubicBezTo>
                    <a:cubicBezTo>
                      <a:pt x="171" y="808"/>
                      <a:pt x="170" y="808"/>
                      <a:pt x="169" y="808"/>
                    </a:cubicBezTo>
                    <a:cubicBezTo>
                      <a:pt x="168" y="807"/>
                      <a:pt x="167" y="805"/>
                      <a:pt x="166" y="803"/>
                    </a:cubicBezTo>
                    <a:cubicBezTo>
                      <a:pt x="195" y="763"/>
                      <a:pt x="208" y="713"/>
                      <a:pt x="233" y="670"/>
                    </a:cubicBezTo>
                    <a:cubicBezTo>
                      <a:pt x="234" y="670"/>
                      <a:pt x="235" y="670"/>
                      <a:pt x="236" y="670"/>
                    </a:cubicBezTo>
                    <a:cubicBezTo>
                      <a:pt x="238" y="694"/>
                      <a:pt x="273" y="713"/>
                      <a:pt x="298" y="708"/>
                    </a:cubicBezTo>
                    <a:cubicBezTo>
                      <a:pt x="310" y="691"/>
                      <a:pt x="311" y="654"/>
                      <a:pt x="319" y="634"/>
                    </a:cubicBezTo>
                    <a:cubicBezTo>
                      <a:pt x="319" y="628"/>
                      <a:pt x="319" y="623"/>
                      <a:pt x="319" y="617"/>
                    </a:cubicBezTo>
                    <a:cubicBezTo>
                      <a:pt x="322" y="609"/>
                      <a:pt x="326" y="592"/>
                      <a:pt x="330" y="582"/>
                    </a:cubicBezTo>
                    <a:cubicBezTo>
                      <a:pt x="331" y="567"/>
                      <a:pt x="332" y="552"/>
                      <a:pt x="334" y="537"/>
                    </a:cubicBezTo>
                    <a:cubicBezTo>
                      <a:pt x="338" y="523"/>
                      <a:pt x="344" y="505"/>
                      <a:pt x="341" y="489"/>
                    </a:cubicBezTo>
                    <a:cubicBezTo>
                      <a:pt x="344" y="485"/>
                      <a:pt x="346" y="475"/>
                      <a:pt x="348" y="469"/>
                    </a:cubicBezTo>
                    <a:cubicBezTo>
                      <a:pt x="348" y="463"/>
                      <a:pt x="348" y="458"/>
                      <a:pt x="348" y="453"/>
                    </a:cubicBezTo>
                    <a:cubicBezTo>
                      <a:pt x="353" y="441"/>
                      <a:pt x="361" y="413"/>
                      <a:pt x="362" y="400"/>
                    </a:cubicBezTo>
                    <a:cubicBezTo>
                      <a:pt x="363" y="387"/>
                      <a:pt x="385" y="326"/>
                      <a:pt x="382" y="322"/>
                    </a:cubicBezTo>
                    <a:cubicBezTo>
                      <a:pt x="386" y="291"/>
                      <a:pt x="408" y="244"/>
                      <a:pt x="375" y="223"/>
                    </a:cubicBezTo>
                    <a:cubicBezTo>
                      <a:pt x="343" y="203"/>
                      <a:pt x="305" y="232"/>
                      <a:pt x="283" y="247"/>
                    </a:cubicBezTo>
                    <a:cubicBezTo>
                      <a:pt x="227" y="285"/>
                      <a:pt x="193" y="338"/>
                      <a:pt x="165" y="400"/>
                    </a:cubicBezTo>
                    <a:cubicBezTo>
                      <a:pt x="163" y="402"/>
                      <a:pt x="161" y="404"/>
                      <a:pt x="159" y="406"/>
                    </a:cubicBezTo>
                    <a:cubicBezTo>
                      <a:pt x="153" y="415"/>
                      <a:pt x="151" y="428"/>
                      <a:pt x="147" y="437"/>
                    </a:cubicBezTo>
                    <a:cubicBezTo>
                      <a:pt x="145" y="441"/>
                      <a:pt x="138" y="449"/>
                      <a:pt x="137" y="452"/>
                    </a:cubicBezTo>
                    <a:cubicBezTo>
                      <a:pt x="134" y="450"/>
                      <a:pt x="136" y="450"/>
                      <a:pt x="135" y="447"/>
                    </a:cubicBezTo>
                    <a:cubicBezTo>
                      <a:pt x="147" y="437"/>
                      <a:pt x="149" y="410"/>
                      <a:pt x="159" y="389"/>
                    </a:cubicBezTo>
                    <a:cubicBezTo>
                      <a:pt x="176" y="353"/>
                      <a:pt x="199" y="322"/>
                      <a:pt x="218" y="287"/>
                    </a:cubicBezTo>
                    <a:cubicBezTo>
                      <a:pt x="235" y="253"/>
                      <a:pt x="267" y="226"/>
                      <a:pt x="291" y="193"/>
                    </a:cubicBezTo>
                    <a:cubicBezTo>
                      <a:pt x="300" y="180"/>
                      <a:pt x="316" y="173"/>
                      <a:pt x="325" y="161"/>
                    </a:cubicBezTo>
                    <a:cubicBezTo>
                      <a:pt x="332" y="151"/>
                      <a:pt x="347" y="133"/>
                      <a:pt x="357" y="127"/>
                    </a:cubicBezTo>
                    <a:cubicBezTo>
                      <a:pt x="398" y="100"/>
                      <a:pt x="438" y="61"/>
                      <a:pt x="454" y="13"/>
                    </a:cubicBezTo>
                    <a:cubicBezTo>
                      <a:pt x="448" y="9"/>
                      <a:pt x="442" y="5"/>
                      <a:pt x="437" y="1"/>
                    </a:cubicBezTo>
                    <a:cubicBezTo>
                      <a:pt x="432" y="6"/>
                      <a:pt x="422" y="0"/>
                      <a:pt x="417" y="2"/>
                    </a:cubicBezTo>
                    <a:cubicBezTo>
                      <a:pt x="412" y="4"/>
                      <a:pt x="405" y="12"/>
                      <a:pt x="401" y="15"/>
                    </a:cubicBezTo>
                    <a:cubicBezTo>
                      <a:pt x="386" y="26"/>
                      <a:pt x="371" y="33"/>
                      <a:pt x="356" y="43"/>
                    </a:cubicBezTo>
                    <a:cubicBezTo>
                      <a:pt x="343" y="50"/>
                      <a:pt x="333" y="65"/>
                      <a:pt x="321" y="72"/>
                    </a:cubicBezTo>
                    <a:cubicBezTo>
                      <a:pt x="281" y="99"/>
                      <a:pt x="252" y="129"/>
                      <a:pt x="212" y="155"/>
                    </a:cubicBezTo>
                    <a:cubicBezTo>
                      <a:pt x="206" y="161"/>
                      <a:pt x="200" y="166"/>
                      <a:pt x="194" y="172"/>
                    </a:cubicBezTo>
                    <a:cubicBezTo>
                      <a:pt x="193" y="172"/>
                      <a:pt x="193" y="173"/>
                      <a:pt x="192" y="174"/>
                    </a:cubicBezTo>
                    <a:cubicBezTo>
                      <a:pt x="192" y="172"/>
                      <a:pt x="192" y="171"/>
                      <a:pt x="191" y="170"/>
                    </a:cubicBezTo>
                    <a:cubicBezTo>
                      <a:pt x="197" y="167"/>
                      <a:pt x="196" y="156"/>
                      <a:pt x="201" y="147"/>
                    </a:cubicBezTo>
                    <a:cubicBezTo>
                      <a:pt x="206" y="135"/>
                      <a:pt x="213" y="122"/>
                      <a:pt x="215" y="105"/>
                    </a:cubicBezTo>
                    <a:cubicBezTo>
                      <a:pt x="220" y="69"/>
                      <a:pt x="183" y="22"/>
                      <a:pt x="147" y="23"/>
                    </a:cubicBezTo>
                    <a:cubicBezTo>
                      <a:pt x="146" y="23"/>
                      <a:pt x="146" y="23"/>
                      <a:pt x="146" y="23"/>
                    </a:cubicBezTo>
                    <a:cubicBezTo>
                      <a:pt x="135" y="37"/>
                      <a:pt x="137" y="61"/>
                      <a:pt x="129" y="78"/>
                    </a:cubicBezTo>
                    <a:cubicBezTo>
                      <a:pt x="112" y="117"/>
                      <a:pt x="88" y="163"/>
                      <a:pt x="73" y="211"/>
                    </a:cubicBezTo>
                    <a:cubicBezTo>
                      <a:pt x="63" y="245"/>
                      <a:pt x="76" y="295"/>
                      <a:pt x="96" y="306"/>
                    </a:cubicBezTo>
                    <a:cubicBezTo>
                      <a:pt x="120" y="302"/>
                      <a:pt x="141" y="277"/>
                      <a:pt x="154" y="264"/>
                    </a:cubicBezTo>
                    <a:cubicBezTo>
                      <a:pt x="157" y="260"/>
                      <a:pt x="160" y="256"/>
                      <a:pt x="163" y="253"/>
                    </a:cubicBezTo>
                    <a:cubicBezTo>
                      <a:pt x="183" y="243"/>
                      <a:pt x="194" y="226"/>
                      <a:pt x="211" y="214"/>
                    </a:cubicBezTo>
                    <a:cubicBezTo>
                      <a:pt x="238" y="196"/>
                      <a:pt x="259" y="176"/>
                      <a:pt x="280" y="152"/>
                    </a:cubicBezTo>
                    <a:cubicBezTo>
                      <a:pt x="295" y="134"/>
                      <a:pt x="322" y="117"/>
                      <a:pt x="332" y="98"/>
                    </a:cubicBezTo>
                    <a:cubicBezTo>
                      <a:pt x="341" y="82"/>
                      <a:pt x="377" y="69"/>
                      <a:pt x="384" y="56"/>
                    </a:cubicBezTo>
                    <a:cubicBezTo>
                      <a:pt x="385" y="56"/>
                      <a:pt x="386" y="56"/>
                      <a:pt x="387" y="56"/>
                    </a:cubicBezTo>
                    <a:cubicBezTo>
                      <a:pt x="387" y="56"/>
                      <a:pt x="387" y="57"/>
                      <a:pt x="387" y="58"/>
                    </a:cubicBezTo>
                    <a:cubicBezTo>
                      <a:pt x="377" y="71"/>
                      <a:pt x="363" y="80"/>
                      <a:pt x="352" y="93"/>
                    </a:cubicBezTo>
                    <a:cubicBezTo>
                      <a:pt x="353" y="94"/>
                      <a:pt x="333" y="115"/>
                      <a:pt x="329" y="120"/>
                    </a:cubicBezTo>
                    <a:cubicBezTo>
                      <a:pt x="304" y="147"/>
                      <a:pt x="277" y="172"/>
                      <a:pt x="253" y="201"/>
                    </a:cubicBezTo>
                    <a:cubicBezTo>
                      <a:pt x="255" y="203"/>
                      <a:pt x="243" y="217"/>
                      <a:pt x="240" y="220"/>
                    </a:cubicBezTo>
                    <a:cubicBezTo>
                      <a:pt x="224" y="237"/>
                      <a:pt x="209" y="257"/>
                      <a:pt x="195" y="276"/>
                    </a:cubicBezTo>
                    <a:cubicBezTo>
                      <a:pt x="141" y="351"/>
                      <a:pt x="103" y="443"/>
                      <a:pt x="75" y="534"/>
                    </a:cubicBezTo>
                    <a:cubicBezTo>
                      <a:pt x="73" y="542"/>
                      <a:pt x="70" y="550"/>
                      <a:pt x="68" y="555"/>
                    </a:cubicBezTo>
                    <a:cubicBezTo>
                      <a:pt x="69" y="559"/>
                      <a:pt x="69" y="562"/>
                      <a:pt x="70" y="566"/>
                    </a:cubicBezTo>
                    <a:cubicBezTo>
                      <a:pt x="57" y="602"/>
                      <a:pt x="13" y="739"/>
                      <a:pt x="88" y="738"/>
                    </a:cubicBezTo>
                    <a:cubicBezTo>
                      <a:pt x="102" y="728"/>
                      <a:pt x="105" y="719"/>
                      <a:pt x="110" y="700"/>
                    </a:cubicBezTo>
                    <a:cubicBezTo>
                      <a:pt x="110" y="693"/>
                      <a:pt x="110" y="686"/>
                      <a:pt x="110" y="679"/>
                    </a:cubicBezTo>
                    <a:cubicBezTo>
                      <a:pt x="122" y="655"/>
                      <a:pt x="126" y="615"/>
                      <a:pt x="140" y="589"/>
                    </a:cubicBezTo>
                    <a:cubicBezTo>
                      <a:pt x="141" y="584"/>
                      <a:pt x="141" y="579"/>
                      <a:pt x="142" y="574"/>
                    </a:cubicBezTo>
                    <a:cubicBezTo>
                      <a:pt x="165" y="524"/>
                      <a:pt x="183" y="467"/>
                      <a:pt x="205" y="419"/>
                    </a:cubicBezTo>
                    <a:cubicBezTo>
                      <a:pt x="214" y="398"/>
                      <a:pt x="232" y="380"/>
                      <a:pt x="243" y="359"/>
                    </a:cubicBezTo>
                    <a:cubicBezTo>
                      <a:pt x="248" y="354"/>
                      <a:pt x="253" y="349"/>
                      <a:pt x="258" y="344"/>
                    </a:cubicBezTo>
                    <a:cubicBezTo>
                      <a:pt x="266" y="328"/>
                      <a:pt x="277" y="315"/>
                      <a:pt x="293" y="304"/>
                    </a:cubicBezTo>
                    <a:cubicBezTo>
                      <a:pt x="295" y="301"/>
                      <a:pt x="297" y="298"/>
                      <a:pt x="299" y="295"/>
                    </a:cubicBezTo>
                    <a:cubicBezTo>
                      <a:pt x="312" y="282"/>
                      <a:pt x="324" y="268"/>
                      <a:pt x="341" y="260"/>
                    </a:cubicBezTo>
                    <a:cubicBezTo>
                      <a:pt x="344" y="262"/>
                      <a:pt x="347" y="264"/>
                      <a:pt x="349" y="265"/>
                    </a:cubicBezTo>
                    <a:cubicBezTo>
                      <a:pt x="360" y="282"/>
                      <a:pt x="347" y="312"/>
                      <a:pt x="341" y="324"/>
                    </a:cubicBezTo>
                    <a:cubicBezTo>
                      <a:pt x="345" y="329"/>
                      <a:pt x="334" y="370"/>
                      <a:pt x="332" y="376"/>
                    </a:cubicBezTo>
                    <a:cubicBezTo>
                      <a:pt x="328" y="397"/>
                      <a:pt x="324" y="419"/>
                      <a:pt x="320" y="440"/>
                    </a:cubicBezTo>
                    <a:cubicBezTo>
                      <a:pt x="319" y="458"/>
                      <a:pt x="316" y="463"/>
                      <a:pt x="312" y="476"/>
                    </a:cubicBezTo>
                    <a:cubicBezTo>
                      <a:pt x="314" y="481"/>
                      <a:pt x="314" y="501"/>
                      <a:pt x="313" y="503"/>
                    </a:cubicBezTo>
                    <a:cubicBezTo>
                      <a:pt x="311" y="505"/>
                      <a:pt x="308" y="507"/>
                      <a:pt x="306" y="508"/>
                    </a:cubicBezTo>
                    <a:cubicBezTo>
                      <a:pt x="306" y="516"/>
                      <a:pt x="306" y="525"/>
                      <a:pt x="306" y="533"/>
                    </a:cubicBezTo>
                    <a:cubicBezTo>
                      <a:pt x="301" y="544"/>
                      <a:pt x="296" y="563"/>
                      <a:pt x="293" y="576"/>
                    </a:cubicBezTo>
                    <a:cubicBezTo>
                      <a:pt x="294" y="580"/>
                      <a:pt x="295" y="585"/>
                      <a:pt x="295" y="590"/>
                    </a:cubicBezTo>
                    <a:cubicBezTo>
                      <a:pt x="292" y="599"/>
                      <a:pt x="288" y="614"/>
                      <a:pt x="288" y="625"/>
                    </a:cubicBezTo>
                    <a:cubicBezTo>
                      <a:pt x="286" y="625"/>
                      <a:pt x="285" y="626"/>
                      <a:pt x="284" y="627"/>
                    </a:cubicBezTo>
                    <a:cubicBezTo>
                      <a:pt x="260" y="620"/>
                      <a:pt x="276" y="577"/>
                      <a:pt x="282" y="564"/>
                    </a:cubicBezTo>
                    <a:cubicBezTo>
                      <a:pt x="287" y="551"/>
                      <a:pt x="312" y="507"/>
                      <a:pt x="302" y="480"/>
                    </a:cubicBezTo>
                    <a:cubicBezTo>
                      <a:pt x="298" y="470"/>
                      <a:pt x="290" y="463"/>
                      <a:pt x="284" y="455"/>
                    </a:cubicBezTo>
                    <a:cubicBezTo>
                      <a:pt x="275" y="443"/>
                      <a:pt x="265" y="436"/>
                      <a:pt x="253" y="432"/>
                    </a:cubicBezTo>
                    <a:cubicBezTo>
                      <a:pt x="236" y="426"/>
                      <a:pt x="225" y="439"/>
                      <a:pt x="218" y="444"/>
                    </a:cubicBezTo>
                    <a:cubicBezTo>
                      <a:pt x="187" y="466"/>
                      <a:pt x="191" y="536"/>
                      <a:pt x="201" y="572"/>
                    </a:cubicBezTo>
                    <a:cubicBezTo>
                      <a:pt x="203" y="580"/>
                      <a:pt x="209" y="614"/>
                      <a:pt x="206" y="622"/>
                    </a:cubicBezTo>
                    <a:cubicBezTo>
                      <a:pt x="164" y="721"/>
                      <a:pt x="105" y="809"/>
                      <a:pt x="58" y="908"/>
                    </a:cubicBezTo>
                    <a:cubicBezTo>
                      <a:pt x="40" y="947"/>
                      <a:pt x="0" y="975"/>
                      <a:pt x="3" y="1027"/>
                    </a:cubicBezTo>
                    <a:cubicBezTo>
                      <a:pt x="10" y="1032"/>
                      <a:pt x="17" y="1037"/>
                      <a:pt x="24" y="1043"/>
                    </a:cubicBezTo>
                    <a:cubicBezTo>
                      <a:pt x="58" y="1041"/>
                      <a:pt x="79" y="996"/>
                      <a:pt x="94" y="968"/>
                    </a:cubicBezTo>
                    <a:cubicBezTo>
                      <a:pt x="97" y="965"/>
                      <a:pt x="101" y="962"/>
                      <a:pt x="105" y="958"/>
                    </a:cubicBezTo>
                    <a:cubicBezTo>
                      <a:pt x="115" y="944"/>
                      <a:pt x="122" y="933"/>
                      <a:pt x="132" y="918"/>
                    </a:cubicBezTo>
                    <a:cubicBezTo>
                      <a:pt x="138" y="909"/>
                      <a:pt x="151" y="903"/>
                      <a:pt x="157" y="894"/>
                    </a:cubicBezTo>
                    <a:cubicBezTo>
                      <a:pt x="187" y="846"/>
                      <a:pt x="255" y="801"/>
                      <a:pt x="301" y="768"/>
                    </a:cubicBezTo>
                    <a:cubicBezTo>
                      <a:pt x="308" y="763"/>
                      <a:pt x="338" y="749"/>
                      <a:pt x="347" y="745"/>
                    </a:cubicBezTo>
                    <a:cubicBezTo>
                      <a:pt x="357" y="742"/>
                      <a:pt x="364" y="743"/>
                      <a:pt x="371" y="738"/>
                    </a:cubicBezTo>
                    <a:cubicBezTo>
                      <a:pt x="375" y="739"/>
                      <a:pt x="375" y="739"/>
                      <a:pt x="378" y="740"/>
                    </a:cubicBezTo>
                    <a:cubicBezTo>
                      <a:pt x="390" y="781"/>
                      <a:pt x="348" y="829"/>
                      <a:pt x="342" y="860"/>
                    </a:cubicBezTo>
                    <a:cubicBezTo>
                      <a:pt x="323" y="860"/>
                      <a:pt x="315" y="851"/>
                      <a:pt x="300" y="845"/>
                    </a:cubicBezTo>
                    <a:cubicBezTo>
                      <a:pt x="261" y="831"/>
                      <a:pt x="230" y="846"/>
                      <a:pt x="219" y="881"/>
                    </a:cubicBezTo>
                    <a:cubicBezTo>
                      <a:pt x="218" y="886"/>
                      <a:pt x="223" y="890"/>
                      <a:pt x="224" y="894"/>
                    </a:cubicBezTo>
                    <a:cubicBezTo>
                      <a:pt x="234" y="922"/>
                      <a:pt x="250" y="944"/>
                      <a:pt x="275" y="963"/>
                    </a:cubicBezTo>
                    <a:cubicBezTo>
                      <a:pt x="281" y="967"/>
                      <a:pt x="290" y="984"/>
                      <a:pt x="304" y="979"/>
                    </a:cubicBezTo>
                    <a:cubicBezTo>
                      <a:pt x="331" y="971"/>
                      <a:pt x="343" y="932"/>
                      <a:pt x="360" y="928"/>
                    </a:cubicBezTo>
                    <a:cubicBezTo>
                      <a:pt x="375" y="940"/>
                      <a:pt x="385" y="961"/>
                      <a:pt x="401" y="973"/>
                    </a:cubicBezTo>
                    <a:cubicBezTo>
                      <a:pt x="412" y="980"/>
                      <a:pt x="425" y="986"/>
                      <a:pt x="435" y="991"/>
                    </a:cubicBezTo>
                    <a:cubicBezTo>
                      <a:pt x="441" y="995"/>
                      <a:pt x="446" y="1001"/>
                      <a:pt x="456" y="1001"/>
                    </a:cubicBezTo>
                    <a:cubicBezTo>
                      <a:pt x="460" y="999"/>
                      <a:pt x="465" y="993"/>
                      <a:pt x="466" y="988"/>
                    </a:cubicBezTo>
                    <a:cubicBezTo>
                      <a:pt x="460" y="982"/>
                      <a:pt x="456" y="960"/>
                      <a:pt x="449" y="951"/>
                    </a:cubicBezTo>
                    <a:cubicBezTo>
                      <a:pt x="443" y="942"/>
                      <a:pt x="421" y="919"/>
                      <a:pt x="412" y="914"/>
                    </a:cubicBezTo>
                    <a:close/>
                    <a:moveTo>
                      <a:pt x="134" y="466"/>
                    </a:moveTo>
                    <a:cubicBezTo>
                      <a:pt x="132" y="466"/>
                      <a:pt x="131" y="467"/>
                      <a:pt x="129" y="467"/>
                    </a:cubicBezTo>
                    <a:cubicBezTo>
                      <a:pt x="130" y="465"/>
                      <a:pt x="131" y="462"/>
                      <a:pt x="132" y="460"/>
                    </a:cubicBezTo>
                    <a:cubicBezTo>
                      <a:pt x="133" y="461"/>
                      <a:pt x="134" y="461"/>
                      <a:pt x="134" y="462"/>
                    </a:cubicBezTo>
                    <a:cubicBezTo>
                      <a:pt x="134" y="463"/>
                      <a:pt x="134" y="465"/>
                      <a:pt x="134" y="466"/>
                    </a:cubicBezTo>
                    <a:close/>
                    <a:moveTo>
                      <a:pt x="309" y="910"/>
                    </a:moveTo>
                    <a:cubicBezTo>
                      <a:pt x="303" y="914"/>
                      <a:pt x="300" y="912"/>
                      <a:pt x="291" y="915"/>
                    </a:cubicBezTo>
                    <a:cubicBezTo>
                      <a:pt x="285" y="907"/>
                      <a:pt x="281" y="900"/>
                      <a:pt x="277" y="889"/>
                    </a:cubicBezTo>
                    <a:cubicBezTo>
                      <a:pt x="278" y="888"/>
                      <a:pt x="277" y="889"/>
                      <a:pt x="278" y="888"/>
                    </a:cubicBezTo>
                    <a:cubicBezTo>
                      <a:pt x="290" y="888"/>
                      <a:pt x="297" y="893"/>
                      <a:pt x="306" y="894"/>
                    </a:cubicBezTo>
                    <a:cubicBezTo>
                      <a:pt x="309" y="898"/>
                      <a:pt x="310" y="902"/>
                      <a:pt x="309" y="9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2" name="ïṣļiḓè">
              <a:extLst>
                <a:ext uri="{FF2B5EF4-FFF2-40B4-BE49-F238E27FC236}">
                  <a16:creationId xmlns:a16="http://schemas.microsoft.com/office/drawing/2014/main" id="{E2248E20-0186-4E6F-B4EB-6E568266613D}"/>
                </a:ext>
              </a:extLst>
            </p:cNvPr>
            <p:cNvGrpSpPr/>
            <p:nvPr/>
          </p:nvGrpSpPr>
          <p:grpSpPr>
            <a:xfrm>
              <a:off x="8190759" y="2868968"/>
              <a:ext cx="635165" cy="888620"/>
              <a:chOff x="6813550" y="4995860"/>
              <a:chExt cx="660400" cy="923924"/>
            </a:xfrm>
            <a:grpFill/>
          </p:grpSpPr>
          <p:sp>
            <p:nvSpPr>
              <p:cNvPr id="78" name="i$líḍè">
                <a:extLst>
                  <a:ext uri="{FF2B5EF4-FFF2-40B4-BE49-F238E27FC236}">
                    <a16:creationId xmlns:a16="http://schemas.microsoft.com/office/drawing/2014/main" id="{8CE63343-82C6-457C-AD55-EB43364023D2}"/>
                  </a:ext>
                </a:extLst>
              </p:cNvPr>
              <p:cNvSpPr/>
              <p:nvPr/>
            </p:nvSpPr>
            <p:spPr bwMode="auto">
              <a:xfrm>
                <a:off x="6813550" y="4995860"/>
                <a:ext cx="660400" cy="923924"/>
              </a:xfrm>
              <a:custGeom>
                <a:avLst/>
                <a:gdLst>
                  <a:gd name="T0" fmla="*/ 467 w 649"/>
                  <a:gd name="T1" fmla="*/ 260 h 907"/>
                  <a:gd name="T2" fmla="*/ 543 w 649"/>
                  <a:gd name="T3" fmla="*/ 120 h 907"/>
                  <a:gd name="T4" fmla="*/ 577 w 649"/>
                  <a:gd name="T5" fmla="*/ 2 h 907"/>
                  <a:gd name="T6" fmla="*/ 462 w 649"/>
                  <a:gd name="T7" fmla="*/ 50 h 907"/>
                  <a:gd name="T8" fmla="*/ 562 w 649"/>
                  <a:gd name="T9" fmla="*/ 49 h 907"/>
                  <a:gd name="T10" fmla="*/ 445 w 649"/>
                  <a:gd name="T11" fmla="*/ 265 h 907"/>
                  <a:gd name="T12" fmla="*/ 433 w 649"/>
                  <a:gd name="T13" fmla="*/ 236 h 907"/>
                  <a:gd name="T14" fmla="*/ 395 w 649"/>
                  <a:gd name="T15" fmla="*/ 120 h 907"/>
                  <a:gd name="T16" fmla="*/ 460 w 649"/>
                  <a:gd name="T17" fmla="*/ 18 h 907"/>
                  <a:gd name="T18" fmla="*/ 294 w 649"/>
                  <a:gd name="T19" fmla="*/ 91 h 907"/>
                  <a:gd name="T20" fmla="*/ 301 w 649"/>
                  <a:gd name="T21" fmla="*/ 122 h 907"/>
                  <a:gd name="T22" fmla="*/ 283 w 649"/>
                  <a:gd name="T23" fmla="*/ 157 h 907"/>
                  <a:gd name="T24" fmla="*/ 315 w 649"/>
                  <a:gd name="T25" fmla="*/ 202 h 907"/>
                  <a:gd name="T26" fmla="*/ 193 w 649"/>
                  <a:gd name="T27" fmla="*/ 266 h 907"/>
                  <a:gd name="T28" fmla="*/ 231 w 649"/>
                  <a:gd name="T29" fmla="*/ 330 h 907"/>
                  <a:gd name="T30" fmla="*/ 308 w 649"/>
                  <a:gd name="T31" fmla="*/ 264 h 907"/>
                  <a:gd name="T32" fmla="*/ 362 w 649"/>
                  <a:gd name="T33" fmla="*/ 332 h 907"/>
                  <a:gd name="T34" fmla="*/ 175 w 649"/>
                  <a:gd name="T35" fmla="*/ 395 h 907"/>
                  <a:gd name="T36" fmla="*/ 177 w 649"/>
                  <a:gd name="T37" fmla="*/ 277 h 907"/>
                  <a:gd name="T38" fmla="*/ 155 w 649"/>
                  <a:gd name="T39" fmla="*/ 258 h 907"/>
                  <a:gd name="T40" fmla="*/ 165 w 649"/>
                  <a:gd name="T41" fmla="*/ 428 h 907"/>
                  <a:gd name="T42" fmla="*/ 246 w 649"/>
                  <a:gd name="T43" fmla="*/ 406 h 907"/>
                  <a:gd name="T44" fmla="*/ 278 w 649"/>
                  <a:gd name="T45" fmla="*/ 393 h 907"/>
                  <a:gd name="T46" fmla="*/ 384 w 649"/>
                  <a:gd name="T47" fmla="*/ 399 h 907"/>
                  <a:gd name="T48" fmla="*/ 366 w 649"/>
                  <a:gd name="T49" fmla="*/ 494 h 907"/>
                  <a:gd name="T50" fmla="*/ 199 w 649"/>
                  <a:gd name="T51" fmla="*/ 615 h 907"/>
                  <a:gd name="T52" fmla="*/ 93 w 649"/>
                  <a:gd name="T53" fmla="*/ 660 h 907"/>
                  <a:gd name="T54" fmla="*/ 20 w 649"/>
                  <a:gd name="T55" fmla="*/ 679 h 907"/>
                  <a:gd name="T56" fmla="*/ 75 w 649"/>
                  <a:gd name="T57" fmla="*/ 751 h 907"/>
                  <a:gd name="T58" fmla="*/ 158 w 649"/>
                  <a:gd name="T59" fmla="*/ 718 h 907"/>
                  <a:gd name="T60" fmla="*/ 303 w 649"/>
                  <a:gd name="T61" fmla="*/ 847 h 907"/>
                  <a:gd name="T62" fmla="*/ 74 w 649"/>
                  <a:gd name="T63" fmla="*/ 775 h 907"/>
                  <a:gd name="T64" fmla="*/ 143 w 649"/>
                  <a:gd name="T65" fmla="*/ 847 h 907"/>
                  <a:gd name="T66" fmla="*/ 329 w 649"/>
                  <a:gd name="T67" fmla="*/ 906 h 907"/>
                  <a:gd name="T68" fmla="*/ 342 w 649"/>
                  <a:gd name="T69" fmla="*/ 787 h 907"/>
                  <a:gd name="T70" fmla="*/ 374 w 649"/>
                  <a:gd name="T71" fmla="*/ 641 h 907"/>
                  <a:gd name="T72" fmla="*/ 426 w 649"/>
                  <a:gd name="T73" fmla="*/ 624 h 907"/>
                  <a:gd name="T74" fmla="*/ 444 w 649"/>
                  <a:gd name="T75" fmla="*/ 561 h 907"/>
                  <a:gd name="T76" fmla="*/ 331 w 649"/>
                  <a:gd name="T77" fmla="*/ 570 h 907"/>
                  <a:gd name="T78" fmla="*/ 434 w 649"/>
                  <a:gd name="T79" fmla="*/ 481 h 907"/>
                  <a:gd name="T80" fmla="*/ 300 w 649"/>
                  <a:gd name="T81" fmla="*/ 473 h 907"/>
                  <a:gd name="T82" fmla="*/ 353 w 649"/>
                  <a:gd name="T83" fmla="*/ 434 h 907"/>
                  <a:gd name="T84" fmla="*/ 474 w 649"/>
                  <a:gd name="T85" fmla="*/ 401 h 907"/>
                  <a:gd name="T86" fmla="*/ 244 w 649"/>
                  <a:gd name="T87" fmla="*/ 294 h 907"/>
                  <a:gd name="T88" fmla="*/ 336 w 649"/>
                  <a:gd name="T89" fmla="*/ 238 h 907"/>
                  <a:gd name="T90" fmla="*/ 349 w 649"/>
                  <a:gd name="T91" fmla="*/ 250 h 907"/>
                  <a:gd name="T92" fmla="*/ 412 w 649"/>
                  <a:gd name="T93" fmla="*/ 129 h 907"/>
                  <a:gd name="T94" fmla="*/ 411 w 649"/>
                  <a:gd name="T95" fmla="*/ 138 h 907"/>
                  <a:gd name="T96" fmla="*/ 390 w 649"/>
                  <a:gd name="T97" fmla="*/ 272 h 907"/>
                  <a:gd name="T98" fmla="*/ 433 w 649"/>
                  <a:gd name="T99" fmla="*/ 353 h 907"/>
                  <a:gd name="T100" fmla="*/ 470 w 649"/>
                  <a:gd name="T101" fmla="*/ 334 h 907"/>
                  <a:gd name="T102" fmla="*/ 626 w 649"/>
                  <a:gd name="T103" fmla="*/ 3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907">
                    <a:moveTo>
                      <a:pt x="513" y="305"/>
                    </a:moveTo>
                    <a:cubicBezTo>
                      <a:pt x="507" y="305"/>
                      <a:pt x="501" y="305"/>
                      <a:pt x="496" y="305"/>
                    </a:cubicBezTo>
                    <a:cubicBezTo>
                      <a:pt x="482" y="309"/>
                      <a:pt x="468" y="309"/>
                      <a:pt x="455" y="315"/>
                    </a:cubicBezTo>
                    <a:cubicBezTo>
                      <a:pt x="439" y="314"/>
                      <a:pt x="463" y="267"/>
                      <a:pt x="467" y="260"/>
                    </a:cubicBezTo>
                    <a:cubicBezTo>
                      <a:pt x="484" y="234"/>
                      <a:pt x="495" y="199"/>
                      <a:pt x="508" y="170"/>
                    </a:cubicBezTo>
                    <a:cubicBezTo>
                      <a:pt x="514" y="159"/>
                      <a:pt x="524" y="151"/>
                      <a:pt x="530" y="141"/>
                    </a:cubicBezTo>
                    <a:cubicBezTo>
                      <a:pt x="531" y="138"/>
                      <a:pt x="531" y="135"/>
                      <a:pt x="532" y="132"/>
                    </a:cubicBezTo>
                    <a:cubicBezTo>
                      <a:pt x="536" y="128"/>
                      <a:pt x="539" y="124"/>
                      <a:pt x="543" y="120"/>
                    </a:cubicBezTo>
                    <a:cubicBezTo>
                      <a:pt x="543" y="118"/>
                      <a:pt x="543" y="115"/>
                      <a:pt x="543" y="113"/>
                    </a:cubicBezTo>
                    <a:cubicBezTo>
                      <a:pt x="547" y="110"/>
                      <a:pt x="551" y="106"/>
                      <a:pt x="556" y="103"/>
                    </a:cubicBezTo>
                    <a:cubicBezTo>
                      <a:pt x="561" y="92"/>
                      <a:pt x="566" y="85"/>
                      <a:pt x="571" y="77"/>
                    </a:cubicBezTo>
                    <a:cubicBezTo>
                      <a:pt x="577" y="66"/>
                      <a:pt x="598" y="13"/>
                      <a:pt x="577" y="2"/>
                    </a:cubicBezTo>
                    <a:cubicBezTo>
                      <a:pt x="575" y="0"/>
                      <a:pt x="546" y="2"/>
                      <a:pt x="540" y="4"/>
                    </a:cubicBezTo>
                    <a:cubicBezTo>
                      <a:pt x="513" y="13"/>
                      <a:pt x="488" y="28"/>
                      <a:pt x="465" y="37"/>
                    </a:cubicBezTo>
                    <a:cubicBezTo>
                      <a:pt x="463" y="40"/>
                      <a:pt x="462" y="43"/>
                      <a:pt x="462" y="49"/>
                    </a:cubicBezTo>
                    <a:cubicBezTo>
                      <a:pt x="462" y="49"/>
                      <a:pt x="462" y="50"/>
                      <a:pt x="462" y="50"/>
                    </a:cubicBezTo>
                    <a:cubicBezTo>
                      <a:pt x="476" y="59"/>
                      <a:pt x="513" y="35"/>
                      <a:pt x="527" y="30"/>
                    </a:cubicBezTo>
                    <a:cubicBezTo>
                      <a:pt x="539" y="25"/>
                      <a:pt x="540" y="32"/>
                      <a:pt x="551" y="23"/>
                    </a:cubicBezTo>
                    <a:cubicBezTo>
                      <a:pt x="555" y="23"/>
                      <a:pt x="558" y="24"/>
                      <a:pt x="561" y="25"/>
                    </a:cubicBezTo>
                    <a:cubicBezTo>
                      <a:pt x="561" y="33"/>
                      <a:pt x="561" y="41"/>
                      <a:pt x="562" y="49"/>
                    </a:cubicBezTo>
                    <a:cubicBezTo>
                      <a:pt x="549" y="75"/>
                      <a:pt x="534" y="104"/>
                      <a:pt x="520" y="126"/>
                    </a:cubicBezTo>
                    <a:cubicBezTo>
                      <a:pt x="507" y="146"/>
                      <a:pt x="490" y="164"/>
                      <a:pt x="481" y="185"/>
                    </a:cubicBezTo>
                    <a:cubicBezTo>
                      <a:pt x="474" y="200"/>
                      <a:pt x="465" y="217"/>
                      <a:pt x="458" y="232"/>
                    </a:cubicBezTo>
                    <a:cubicBezTo>
                      <a:pt x="454" y="243"/>
                      <a:pt x="449" y="254"/>
                      <a:pt x="445" y="265"/>
                    </a:cubicBezTo>
                    <a:cubicBezTo>
                      <a:pt x="437" y="277"/>
                      <a:pt x="422" y="303"/>
                      <a:pt x="417" y="319"/>
                    </a:cubicBezTo>
                    <a:cubicBezTo>
                      <a:pt x="412" y="322"/>
                      <a:pt x="407" y="323"/>
                      <a:pt x="397" y="323"/>
                    </a:cubicBezTo>
                    <a:cubicBezTo>
                      <a:pt x="396" y="321"/>
                      <a:pt x="397" y="323"/>
                      <a:pt x="395" y="321"/>
                    </a:cubicBezTo>
                    <a:cubicBezTo>
                      <a:pt x="396" y="286"/>
                      <a:pt x="450" y="279"/>
                      <a:pt x="433" y="236"/>
                    </a:cubicBezTo>
                    <a:cubicBezTo>
                      <a:pt x="429" y="228"/>
                      <a:pt x="432" y="226"/>
                      <a:pt x="425" y="221"/>
                    </a:cubicBezTo>
                    <a:cubicBezTo>
                      <a:pt x="425" y="194"/>
                      <a:pt x="460" y="111"/>
                      <a:pt x="422" y="99"/>
                    </a:cubicBezTo>
                    <a:cubicBezTo>
                      <a:pt x="418" y="103"/>
                      <a:pt x="415" y="102"/>
                      <a:pt x="409" y="106"/>
                    </a:cubicBezTo>
                    <a:cubicBezTo>
                      <a:pt x="404" y="110"/>
                      <a:pt x="399" y="115"/>
                      <a:pt x="395" y="120"/>
                    </a:cubicBezTo>
                    <a:cubicBezTo>
                      <a:pt x="386" y="115"/>
                      <a:pt x="378" y="109"/>
                      <a:pt x="368" y="109"/>
                    </a:cubicBezTo>
                    <a:cubicBezTo>
                      <a:pt x="366" y="107"/>
                      <a:pt x="364" y="104"/>
                      <a:pt x="362" y="102"/>
                    </a:cubicBezTo>
                    <a:cubicBezTo>
                      <a:pt x="380" y="87"/>
                      <a:pt x="432" y="33"/>
                      <a:pt x="454" y="31"/>
                    </a:cubicBezTo>
                    <a:cubicBezTo>
                      <a:pt x="458" y="27"/>
                      <a:pt x="460" y="26"/>
                      <a:pt x="460" y="18"/>
                    </a:cubicBezTo>
                    <a:cubicBezTo>
                      <a:pt x="454" y="10"/>
                      <a:pt x="444" y="2"/>
                      <a:pt x="434" y="2"/>
                    </a:cubicBezTo>
                    <a:cubicBezTo>
                      <a:pt x="411" y="19"/>
                      <a:pt x="396" y="51"/>
                      <a:pt x="373" y="65"/>
                    </a:cubicBezTo>
                    <a:cubicBezTo>
                      <a:pt x="363" y="71"/>
                      <a:pt x="346" y="82"/>
                      <a:pt x="343" y="90"/>
                    </a:cubicBezTo>
                    <a:cubicBezTo>
                      <a:pt x="327" y="90"/>
                      <a:pt x="308" y="86"/>
                      <a:pt x="294" y="91"/>
                    </a:cubicBezTo>
                    <a:cubicBezTo>
                      <a:pt x="288" y="94"/>
                      <a:pt x="285" y="100"/>
                      <a:pt x="277" y="102"/>
                    </a:cubicBezTo>
                    <a:cubicBezTo>
                      <a:pt x="274" y="106"/>
                      <a:pt x="273" y="108"/>
                      <a:pt x="273" y="117"/>
                    </a:cubicBezTo>
                    <a:cubicBezTo>
                      <a:pt x="273" y="117"/>
                      <a:pt x="273" y="117"/>
                      <a:pt x="273" y="117"/>
                    </a:cubicBezTo>
                    <a:cubicBezTo>
                      <a:pt x="280" y="122"/>
                      <a:pt x="299" y="118"/>
                      <a:pt x="301" y="122"/>
                    </a:cubicBezTo>
                    <a:cubicBezTo>
                      <a:pt x="303" y="124"/>
                      <a:pt x="302" y="123"/>
                      <a:pt x="303" y="126"/>
                    </a:cubicBezTo>
                    <a:cubicBezTo>
                      <a:pt x="295" y="129"/>
                      <a:pt x="290" y="137"/>
                      <a:pt x="282" y="138"/>
                    </a:cubicBezTo>
                    <a:cubicBezTo>
                      <a:pt x="279" y="142"/>
                      <a:pt x="279" y="146"/>
                      <a:pt x="279" y="153"/>
                    </a:cubicBezTo>
                    <a:cubicBezTo>
                      <a:pt x="281" y="154"/>
                      <a:pt x="282" y="156"/>
                      <a:pt x="283" y="157"/>
                    </a:cubicBezTo>
                    <a:cubicBezTo>
                      <a:pt x="304" y="153"/>
                      <a:pt x="320" y="142"/>
                      <a:pt x="331" y="126"/>
                    </a:cubicBezTo>
                    <a:cubicBezTo>
                      <a:pt x="340" y="126"/>
                      <a:pt x="348" y="126"/>
                      <a:pt x="354" y="127"/>
                    </a:cubicBezTo>
                    <a:cubicBezTo>
                      <a:pt x="357" y="131"/>
                      <a:pt x="359" y="132"/>
                      <a:pt x="360" y="138"/>
                    </a:cubicBezTo>
                    <a:cubicBezTo>
                      <a:pt x="345" y="158"/>
                      <a:pt x="330" y="179"/>
                      <a:pt x="315" y="202"/>
                    </a:cubicBezTo>
                    <a:cubicBezTo>
                      <a:pt x="305" y="202"/>
                      <a:pt x="299" y="198"/>
                      <a:pt x="293" y="194"/>
                    </a:cubicBezTo>
                    <a:cubicBezTo>
                      <a:pt x="285" y="194"/>
                      <a:pt x="238" y="255"/>
                      <a:pt x="237" y="263"/>
                    </a:cubicBezTo>
                    <a:cubicBezTo>
                      <a:pt x="231" y="269"/>
                      <a:pt x="225" y="274"/>
                      <a:pt x="219" y="280"/>
                    </a:cubicBezTo>
                    <a:cubicBezTo>
                      <a:pt x="212" y="273"/>
                      <a:pt x="205" y="266"/>
                      <a:pt x="193" y="266"/>
                    </a:cubicBezTo>
                    <a:cubicBezTo>
                      <a:pt x="181" y="284"/>
                      <a:pt x="184" y="320"/>
                      <a:pt x="208" y="325"/>
                    </a:cubicBezTo>
                    <a:cubicBezTo>
                      <a:pt x="214" y="320"/>
                      <a:pt x="220" y="320"/>
                      <a:pt x="224" y="314"/>
                    </a:cubicBezTo>
                    <a:cubicBezTo>
                      <a:pt x="228" y="314"/>
                      <a:pt x="228" y="314"/>
                      <a:pt x="229" y="315"/>
                    </a:cubicBezTo>
                    <a:cubicBezTo>
                      <a:pt x="232" y="314"/>
                      <a:pt x="231" y="326"/>
                      <a:pt x="231" y="330"/>
                    </a:cubicBezTo>
                    <a:cubicBezTo>
                      <a:pt x="235" y="333"/>
                      <a:pt x="236" y="334"/>
                      <a:pt x="243" y="334"/>
                    </a:cubicBezTo>
                    <a:cubicBezTo>
                      <a:pt x="250" y="328"/>
                      <a:pt x="253" y="321"/>
                      <a:pt x="257" y="315"/>
                    </a:cubicBezTo>
                    <a:cubicBezTo>
                      <a:pt x="270" y="295"/>
                      <a:pt x="289" y="281"/>
                      <a:pt x="302" y="264"/>
                    </a:cubicBezTo>
                    <a:cubicBezTo>
                      <a:pt x="304" y="264"/>
                      <a:pt x="306" y="264"/>
                      <a:pt x="308" y="264"/>
                    </a:cubicBezTo>
                    <a:cubicBezTo>
                      <a:pt x="315" y="274"/>
                      <a:pt x="318" y="287"/>
                      <a:pt x="325" y="296"/>
                    </a:cubicBezTo>
                    <a:cubicBezTo>
                      <a:pt x="318" y="300"/>
                      <a:pt x="305" y="306"/>
                      <a:pt x="293" y="306"/>
                    </a:cubicBezTo>
                    <a:cubicBezTo>
                      <a:pt x="293" y="308"/>
                      <a:pt x="293" y="310"/>
                      <a:pt x="293" y="312"/>
                    </a:cubicBezTo>
                    <a:cubicBezTo>
                      <a:pt x="300" y="317"/>
                      <a:pt x="352" y="332"/>
                      <a:pt x="362" y="332"/>
                    </a:cubicBezTo>
                    <a:cubicBezTo>
                      <a:pt x="362" y="333"/>
                      <a:pt x="362" y="335"/>
                      <a:pt x="362" y="336"/>
                    </a:cubicBezTo>
                    <a:cubicBezTo>
                      <a:pt x="337" y="347"/>
                      <a:pt x="304" y="350"/>
                      <a:pt x="276" y="358"/>
                    </a:cubicBezTo>
                    <a:cubicBezTo>
                      <a:pt x="248" y="367"/>
                      <a:pt x="220" y="375"/>
                      <a:pt x="191" y="385"/>
                    </a:cubicBezTo>
                    <a:cubicBezTo>
                      <a:pt x="186" y="388"/>
                      <a:pt x="181" y="391"/>
                      <a:pt x="175" y="395"/>
                    </a:cubicBezTo>
                    <a:cubicBezTo>
                      <a:pt x="174" y="393"/>
                      <a:pt x="175" y="394"/>
                      <a:pt x="174" y="393"/>
                    </a:cubicBezTo>
                    <a:cubicBezTo>
                      <a:pt x="176" y="377"/>
                      <a:pt x="179" y="362"/>
                      <a:pt x="181" y="346"/>
                    </a:cubicBezTo>
                    <a:cubicBezTo>
                      <a:pt x="176" y="329"/>
                      <a:pt x="179" y="300"/>
                      <a:pt x="175" y="285"/>
                    </a:cubicBezTo>
                    <a:cubicBezTo>
                      <a:pt x="176" y="282"/>
                      <a:pt x="177" y="279"/>
                      <a:pt x="177" y="277"/>
                    </a:cubicBezTo>
                    <a:cubicBezTo>
                      <a:pt x="172" y="265"/>
                      <a:pt x="172" y="249"/>
                      <a:pt x="172" y="232"/>
                    </a:cubicBezTo>
                    <a:cubicBezTo>
                      <a:pt x="169" y="230"/>
                      <a:pt x="165" y="227"/>
                      <a:pt x="164" y="224"/>
                    </a:cubicBezTo>
                    <a:cubicBezTo>
                      <a:pt x="162" y="224"/>
                      <a:pt x="160" y="224"/>
                      <a:pt x="158" y="224"/>
                    </a:cubicBezTo>
                    <a:cubicBezTo>
                      <a:pt x="151" y="235"/>
                      <a:pt x="160" y="244"/>
                      <a:pt x="155" y="258"/>
                    </a:cubicBezTo>
                    <a:cubicBezTo>
                      <a:pt x="150" y="274"/>
                      <a:pt x="151" y="293"/>
                      <a:pt x="148" y="309"/>
                    </a:cubicBezTo>
                    <a:cubicBezTo>
                      <a:pt x="149" y="315"/>
                      <a:pt x="150" y="322"/>
                      <a:pt x="150" y="328"/>
                    </a:cubicBezTo>
                    <a:cubicBezTo>
                      <a:pt x="143" y="347"/>
                      <a:pt x="144" y="382"/>
                      <a:pt x="150" y="400"/>
                    </a:cubicBezTo>
                    <a:cubicBezTo>
                      <a:pt x="156" y="414"/>
                      <a:pt x="151" y="424"/>
                      <a:pt x="165" y="428"/>
                    </a:cubicBezTo>
                    <a:cubicBezTo>
                      <a:pt x="182" y="434"/>
                      <a:pt x="210" y="418"/>
                      <a:pt x="219" y="413"/>
                    </a:cubicBezTo>
                    <a:cubicBezTo>
                      <a:pt x="223" y="413"/>
                      <a:pt x="226" y="413"/>
                      <a:pt x="229" y="413"/>
                    </a:cubicBezTo>
                    <a:cubicBezTo>
                      <a:pt x="232" y="411"/>
                      <a:pt x="234" y="409"/>
                      <a:pt x="237" y="407"/>
                    </a:cubicBezTo>
                    <a:cubicBezTo>
                      <a:pt x="240" y="406"/>
                      <a:pt x="243" y="406"/>
                      <a:pt x="246" y="406"/>
                    </a:cubicBezTo>
                    <a:cubicBezTo>
                      <a:pt x="248" y="404"/>
                      <a:pt x="249" y="402"/>
                      <a:pt x="250" y="401"/>
                    </a:cubicBezTo>
                    <a:cubicBezTo>
                      <a:pt x="254" y="401"/>
                      <a:pt x="258" y="401"/>
                      <a:pt x="261" y="401"/>
                    </a:cubicBezTo>
                    <a:cubicBezTo>
                      <a:pt x="263" y="398"/>
                      <a:pt x="265" y="396"/>
                      <a:pt x="266" y="394"/>
                    </a:cubicBezTo>
                    <a:cubicBezTo>
                      <a:pt x="270" y="394"/>
                      <a:pt x="274" y="393"/>
                      <a:pt x="278" y="393"/>
                    </a:cubicBezTo>
                    <a:cubicBezTo>
                      <a:pt x="280" y="392"/>
                      <a:pt x="282" y="389"/>
                      <a:pt x="283" y="388"/>
                    </a:cubicBezTo>
                    <a:cubicBezTo>
                      <a:pt x="288" y="388"/>
                      <a:pt x="292" y="387"/>
                      <a:pt x="296" y="387"/>
                    </a:cubicBezTo>
                    <a:cubicBezTo>
                      <a:pt x="318" y="376"/>
                      <a:pt x="352" y="357"/>
                      <a:pt x="379" y="362"/>
                    </a:cubicBezTo>
                    <a:cubicBezTo>
                      <a:pt x="379" y="378"/>
                      <a:pt x="381" y="391"/>
                      <a:pt x="384" y="399"/>
                    </a:cubicBezTo>
                    <a:cubicBezTo>
                      <a:pt x="365" y="402"/>
                      <a:pt x="348" y="416"/>
                      <a:pt x="333" y="425"/>
                    </a:cubicBezTo>
                    <a:cubicBezTo>
                      <a:pt x="301" y="444"/>
                      <a:pt x="241" y="466"/>
                      <a:pt x="239" y="511"/>
                    </a:cubicBezTo>
                    <a:cubicBezTo>
                      <a:pt x="258" y="523"/>
                      <a:pt x="333" y="507"/>
                      <a:pt x="349" y="502"/>
                    </a:cubicBezTo>
                    <a:cubicBezTo>
                      <a:pt x="355" y="500"/>
                      <a:pt x="360" y="494"/>
                      <a:pt x="366" y="494"/>
                    </a:cubicBezTo>
                    <a:cubicBezTo>
                      <a:pt x="367" y="493"/>
                      <a:pt x="369" y="491"/>
                      <a:pt x="370" y="490"/>
                    </a:cubicBezTo>
                    <a:cubicBezTo>
                      <a:pt x="371" y="492"/>
                      <a:pt x="371" y="491"/>
                      <a:pt x="373" y="493"/>
                    </a:cubicBezTo>
                    <a:cubicBezTo>
                      <a:pt x="367" y="511"/>
                      <a:pt x="304" y="556"/>
                      <a:pt x="303" y="579"/>
                    </a:cubicBezTo>
                    <a:cubicBezTo>
                      <a:pt x="277" y="597"/>
                      <a:pt x="230" y="604"/>
                      <a:pt x="199" y="615"/>
                    </a:cubicBezTo>
                    <a:cubicBezTo>
                      <a:pt x="195" y="614"/>
                      <a:pt x="191" y="613"/>
                      <a:pt x="187" y="611"/>
                    </a:cubicBezTo>
                    <a:cubicBezTo>
                      <a:pt x="173" y="616"/>
                      <a:pt x="163" y="631"/>
                      <a:pt x="154" y="635"/>
                    </a:cubicBezTo>
                    <a:cubicBezTo>
                      <a:pt x="149" y="635"/>
                      <a:pt x="145" y="635"/>
                      <a:pt x="141" y="635"/>
                    </a:cubicBezTo>
                    <a:cubicBezTo>
                      <a:pt x="125" y="641"/>
                      <a:pt x="107" y="653"/>
                      <a:pt x="93" y="660"/>
                    </a:cubicBezTo>
                    <a:cubicBezTo>
                      <a:pt x="86" y="655"/>
                      <a:pt x="64" y="669"/>
                      <a:pt x="60" y="671"/>
                    </a:cubicBezTo>
                    <a:cubicBezTo>
                      <a:pt x="56" y="671"/>
                      <a:pt x="52" y="671"/>
                      <a:pt x="47" y="670"/>
                    </a:cubicBezTo>
                    <a:cubicBezTo>
                      <a:pt x="46" y="673"/>
                      <a:pt x="44" y="675"/>
                      <a:pt x="42" y="677"/>
                    </a:cubicBezTo>
                    <a:cubicBezTo>
                      <a:pt x="34" y="681"/>
                      <a:pt x="27" y="672"/>
                      <a:pt x="20" y="679"/>
                    </a:cubicBezTo>
                    <a:cubicBezTo>
                      <a:pt x="13" y="680"/>
                      <a:pt x="0" y="692"/>
                      <a:pt x="6" y="704"/>
                    </a:cubicBezTo>
                    <a:cubicBezTo>
                      <a:pt x="14" y="720"/>
                      <a:pt x="26" y="740"/>
                      <a:pt x="43" y="747"/>
                    </a:cubicBezTo>
                    <a:cubicBezTo>
                      <a:pt x="49" y="750"/>
                      <a:pt x="55" y="746"/>
                      <a:pt x="62" y="750"/>
                    </a:cubicBezTo>
                    <a:cubicBezTo>
                      <a:pt x="64" y="750"/>
                      <a:pt x="71" y="753"/>
                      <a:pt x="75" y="751"/>
                    </a:cubicBezTo>
                    <a:cubicBezTo>
                      <a:pt x="85" y="747"/>
                      <a:pt x="97" y="747"/>
                      <a:pt x="109" y="742"/>
                    </a:cubicBezTo>
                    <a:cubicBezTo>
                      <a:pt x="117" y="738"/>
                      <a:pt x="128" y="729"/>
                      <a:pt x="138" y="725"/>
                    </a:cubicBezTo>
                    <a:cubicBezTo>
                      <a:pt x="142" y="725"/>
                      <a:pt x="147" y="725"/>
                      <a:pt x="151" y="725"/>
                    </a:cubicBezTo>
                    <a:cubicBezTo>
                      <a:pt x="153" y="724"/>
                      <a:pt x="156" y="719"/>
                      <a:pt x="158" y="718"/>
                    </a:cubicBezTo>
                    <a:cubicBezTo>
                      <a:pt x="177" y="710"/>
                      <a:pt x="199" y="703"/>
                      <a:pt x="217" y="691"/>
                    </a:cubicBezTo>
                    <a:cubicBezTo>
                      <a:pt x="233" y="680"/>
                      <a:pt x="277" y="652"/>
                      <a:pt x="299" y="657"/>
                    </a:cubicBezTo>
                    <a:cubicBezTo>
                      <a:pt x="307" y="669"/>
                      <a:pt x="299" y="690"/>
                      <a:pt x="303" y="707"/>
                    </a:cubicBezTo>
                    <a:cubicBezTo>
                      <a:pt x="311" y="741"/>
                      <a:pt x="303" y="804"/>
                      <a:pt x="303" y="847"/>
                    </a:cubicBezTo>
                    <a:cubicBezTo>
                      <a:pt x="294" y="845"/>
                      <a:pt x="283" y="862"/>
                      <a:pt x="266" y="854"/>
                    </a:cubicBezTo>
                    <a:cubicBezTo>
                      <a:pt x="248" y="846"/>
                      <a:pt x="223" y="841"/>
                      <a:pt x="204" y="835"/>
                    </a:cubicBezTo>
                    <a:cubicBezTo>
                      <a:pt x="201" y="835"/>
                      <a:pt x="198" y="835"/>
                      <a:pt x="195" y="836"/>
                    </a:cubicBezTo>
                    <a:cubicBezTo>
                      <a:pt x="154" y="814"/>
                      <a:pt x="114" y="794"/>
                      <a:pt x="74" y="775"/>
                    </a:cubicBezTo>
                    <a:cubicBezTo>
                      <a:pt x="71" y="775"/>
                      <a:pt x="69" y="776"/>
                      <a:pt x="66" y="777"/>
                    </a:cubicBezTo>
                    <a:cubicBezTo>
                      <a:pt x="65" y="778"/>
                      <a:pt x="64" y="779"/>
                      <a:pt x="63" y="780"/>
                    </a:cubicBezTo>
                    <a:cubicBezTo>
                      <a:pt x="64" y="797"/>
                      <a:pt x="107" y="820"/>
                      <a:pt x="121" y="829"/>
                    </a:cubicBezTo>
                    <a:cubicBezTo>
                      <a:pt x="129" y="833"/>
                      <a:pt x="135" y="842"/>
                      <a:pt x="143" y="847"/>
                    </a:cubicBezTo>
                    <a:cubicBezTo>
                      <a:pt x="146" y="843"/>
                      <a:pt x="160" y="852"/>
                      <a:pt x="164" y="854"/>
                    </a:cubicBezTo>
                    <a:cubicBezTo>
                      <a:pt x="186" y="867"/>
                      <a:pt x="210" y="875"/>
                      <a:pt x="233" y="885"/>
                    </a:cubicBezTo>
                    <a:cubicBezTo>
                      <a:pt x="233" y="885"/>
                      <a:pt x="277" y="894"/>
                      <a:pt x="281" y="895"/>
                    </a:cubicBezTo>
                    <a:cubicBezTo>
                      <a:pt x="295" y="901"/>
                      <a:pt x="312" y="907"/>
                      <a:pt x="329" y="906"/>
                    </a:cubicBezTo>
                    <a:cubicBezTo>
                      <a:pt x="329" y="906"/>
                      <a:pt x="329" y="906"/>
                      <a:pt x="330" y="906"/>
                    </a:cubicBezTo>
                    <a:cubicBezTo>
                      <a:pt x="332" y="903"/>
                      <a:pt x="332" y="897"/>
                      <a:pt x="333" y="895"/>
                    </a:cubicBezTo>
                    <a:cubicBezTo>
                      <a:pt x="338" y="885"/>
                      <a:pt x="350" y="876"/>
                      <a:pt x="354" y="866"/>
                    </a:cubicBezTo>
                    <a:cubicBezTo>
                      <a:pt x="358" y="856"/>
                      <a:pt x="347" y="799"/>
                      <a:pt x="342" y="787"/>
                    </a:cubicBezTo>
                    <a:cubicBezTo>
                      <a:pt x="343" y="775"/>
                      <a:pt x="343" y="763"/>
                      <a:pt x="343" y="751"/>
                    </a:cubicBezTo>
                    <a:cubicBezTo>
                      <a:pt x="335" y="722"/>
                      <a:pt x="334" y="678"/>
                      <a:pt x="333" y="654"/>
                    </a:cubicBezTo>
                    <a:cubicBezTo>
                      <a:pt x="338" y="650"/>
                      <a:pt x="343" y="645"/>
                      <a:pt x="348" y="643"/>
                    </a:cubicBezTo>
                    <a:cubicBezTo>
                      <a:pt x="357" y="642"/>
                      <a:pt x="365" y="641"/>
                      <a:pt x="374" y="641"/>
                    </a:cubicBezTo>
                    <a:cubicBezTo>
                      <a:pt x="375" y="639"/>
                      <a:pt x="376" y="637"/>
                      <a:pt x="378" y="635"/>
                    </a:cubicBezTo>
                    <a:cubicBezTo>
                      <a:pt x="384" y="632"/>
                      <a:pt x="402" y="633"/>
                      <a:pt x="412" y="629"/>
                    </a:cubicBezTo>
                    <a:cubicBezTo>
                      <a:pt x="414" y="628"/>
                      <a:pt x="416" y="623"/>
                      <a:pt x="418" y="622"/>
                    </a:cubicBezTo>
                    <a:cubicBezTo>
                      <a:pt x="421" y="621"/>
                      <a:pt x="425" y="624"/>
                      <a:pt x="426" y="624"/>
                    </a:cubicBezTo>
                    <a:cubicBezTo>
                      <a:pt x="434" y="626"/>
                      <a:pt x="442" y="619"/>
                      <a:pt x="445" y="616"/>
                    </a:cubicBezTo>
                    <a:cubicBezTo>
                      <a:pt x="469" y="623"/>
                      <a:pt x="503" y="644"/>
                      <a:pt x="530" y="633"/>
                    </a:cubicBezTo>
                    <a:cubicBezTo>
                      <a:pt x="551" y="625"/>
                      <a:pt x="571" y="584"/>
                      <a:pt x="544" y="567"/>
                    </a:cubicBezTo>
                    <a:cubicBezTo>
                      <a:pt x="513" y="547"/>
                      <a:pt x="481" y="550"/>
                      <a:pt x="444" y="561"/>
                    </a:cubicBezTo>
                    <a:cubicBezTo>
                      <a:pt x="425" y="566"/>
                      <a:pt x="403" y="564"/>
                      <a:pt x="385" y="570"/>
                    </a:cubicBezTo>
                    <a:cubicBezTo>
                      <a:pt x="378" y="570"/>
                      <a:pt x="370" y="570"/>
                      <a:pt x="363" y="570"/>
                    </a:cubicBezTo>
                    <a:cubicBezTo>
                      <a:pt x="353" y="573"/>
                      <a:pt x="342" y="576"/>
                      <a:pt x="331" y="574"/>
                    </a:cubicBezTo>
                    <a:cubicBezTo>
                      <a:pt x="331" y="573"/>
                      <a:pt x="331" y="571"/>
                      <a:pt x="331" y="570"/>
                    </a:cubicBezTo>
                    <a:cubicBezTo>
                      <a:pt x="337" y="566"/>
                      <a:pt x="342" y="560"/>
                      <a:pt x="348" y="557"/>
                    </a:cubicBezTo>
                    <a:cubicBezTo>
                      <a:pt x="355" y="557"/>
                      <a:pt x="362" y="556"/>
                      <a:pt x="369" y="556"/>
                    </a:cubicBezTo>
                    <a:cubicBezTo>
                      <a:pt x="388" y="547"/>
                      <a:pt x="412" y="528"/>
                      <a:pt x="422" y="509"/>
                    </a:cubicBezTo>
                    <a:cubicBezTo>
                      <a:pt x="425" y="503"/>
                      <a:pt x="439" y="492"/>
                      <a:pt x="434" y="481"/>
                    </a:cubicBezTo>
                    <a:cubicBezTo>
                      <a:pt x="434" y="479"/>
                      <a:pt x="406" y="461"/>
                      <a:pt x="402" y="460"/>
                    </a:cubicBezTo>
                    <a:cubicBezTo>
                      <a:pt x="379" y="462"/>
                      <a:pt x="355" y="465"/>
                      <a:pt x="331" y="467"/>
                    </a:cubicBezTo>
                    <a:cubicBezTo>
                      <a:pt x="323" y="467"/>
                      <a:pt x="315" y="467"/>
                      <a:pt x="306" y="467"/>
                    </a:cubicBezTo>
                    <a:cubicBezTo>
                      <a:pt x="304" y="468"/>
                      <a:pt x="303" y="472"/>
                      <a:pt x="300" y="473"/>
                    </a:cubicBezTo>
                    <a:cubicBezTo>
                      <a:pt x="299" y="472"/>
                      <a:pt x="297" y="471"/>
                      <a:pt x="296" y="471"/>
                    </a:cubicBezTo>
                    <a:cubicBezTo>
                      <a:pt x="296" y="469"/>
                      <a:pt x="296" y="468"/>
                      <a:pt x="296" y="467"/>
                    </a:cubicBezTo>
                    <a:cubicBezTo>
                      <a:pt x="313" y="460"/>
                      <a:pt x="327" y="443"/>
                      <a:pt x="342" y="436"/>
                    </a:cubicBezTo>
                    <a:cubicBezTo>
                      <a:pt x="346" y="435"/>
                      <a:pt x="350" y="435"/>
                      <a:pt x="353" y="434"/>
                    </a:cubicBezTo>
                    <a:cubicBezTo>
                      <a:pt x="357" y="432"/>
                      <a:pt x="364" y="424"/>
                      <a:pt x="368" y="423"/>
                    </a:cubicBezTo>
                    <a:cubicBezTo>
                      <a:pt x="370" y="424"/>
                      <a:pt x="373" y="425"/>
                      <a:pt x="375" y="426"/>
                    </a:cubicBezTo>
                    <a:cubicBezTo>
                      <a:pt x="398" y="416"/>
                      <a:pt x="434" y="410"/>
                      <a:pt x="459" y="401"/>
                    </a:cubicBezTo>
                    <a:cubicBezTo>
                      <a:pt x="464" y="401"/>
                      <a:pt x="469" y="401"/>
                      <a:pt x="474" y="401"/>
                    </a:cubicBezTo>
                    <a:cubicBezTo>
                      <a:pt x="510" y="389"/>
                      <a:pt x="552" y="379"/>
                      <a:pt x="586" y="364"/>
                    </a:cubicBezTo>
                    <a:cubicBezTo>
                      <a:pt x="616" y="350"/>
                      <a:pt x="649" y="340"/>
                      <a:pt x="648" y="299"/>
                    </a:cubicBezTo>
                    <a:cubicBezTo>
                      <a:pt x="622" y="273"/>
                      <a:pt x="543" y="293"/>
                      <a:pt x="513" y="305"/>
                    </a:cubicBezTo>
                    <a:close/>
                    <a:moveTo>
                      <a:pt x="244" y="294"/>
                    </a:moveTo>
                    <a:cubicBezTo>
                      <a:pt x="258" y="272"/>
                      <a:pt x="266" y="246"/>
                      <a:pt x="279" y="228"/>
                    </a:cubicBezTo>
                    <a:cubicBezTo>
                      <a:pt x="294" y="236"/>
                      <a:pt x="252" y="291"/>
                      <a:pt x="244" y="294"/>
                    </a:cubicBezTo>
                    <a:close/>
                    <a:moveTo>
                      <a:pt x="349" y="250"/>
                    </a:moveTo>
                    <a:cubicBezTo>
                      <a:pt x="345" y="246"/>
                      <a:pt x="341" y="242"/>
                      <a:pt x="336" y="238"/>
                    </a:cubicBezTo>
                    <a:cubicBezTo>
                      <a:pt x="326" y="215"/>
                      <a:pt x="352" y="193"/>
                      <a:pt x="362" y="178"/>
                    </a:cubicBezTo>
                    <a:cubicBezTo>
                      <a:pt x="363" y="178"/>
                      <a:pt x="363" y="178"/>
                      <a:pt x="364" y="178"/>
                    </a:cubicBezTo>
                    <a:cubicBezTo>
                      <a:pt x="361" y="199"/>
                      <a:pt x="359" y="255"/>
                      <a:pt x="365" y="272"/>
                    </a:cubicBezTo>
                    <a:cubicBezTo>
                      <a:pt x="356" y="271"/>
                      <a:pt x="353" y="256"/>
                      <a:pt x="349" y="250"/>
                    </a:cubicBezTo>
                    <a:close/>
                    <a:moveTo>
                      <a:pt x="385" y="229"/>
                    </a:moveTo>
                    <a:cubicBezTo>
                      <a:pt x="385" y="210"/>
                      <a:pt x="385" y="192"/>
                      <a:pt x="385" y="174"/>
                    </a:cubicBezTo>
                    <a:cubicBezTo>
                      <a:pt x="387" y="172"/>
                      <a:pt x="389" y="170"/>
                      <a:pt x="391" y="168"/>
                    </a:cubicBezTo>
                    <a:cubicBezTo>
                      <a:pt x="398" y="153"/>
                      <a:pt x="399" y="137"/>
                      <a:pt x="412" y="129"/>
                    </a:cubicBezTo>
                    <a:cubicBezTo>
                      <a:pt x="411" y="129"/>
                      <a:pt x="411" y="128"/>
                      <a:pt x="411" y="127"/>
                    </a:cubicBezTo>
                    <a:cubicBezTo>
                      <a:pt x="414" y="128"/>
                      <a:pt x="414" y="127"/>
                      <a:pt x="416" y="129"/>
                    </a:cubicBezTo>
                    <a:cubicBezTo>
                      <a:pt x="416" y="129"/>
                      <a:pt x="417" y="129"/>
                      <a:pt x="417" y="128"/>
                    </a:cubicBezTo>
                    <a:cubicBezTo>
                      <a:pt x="415" y="132"/>
                      <a:pt x="413" y="135"/>
                      <a:pt x="411" y="138"/>
                    </a:cubicBezTo>
                    <a:cubicBezTo>
                      <a:pt x="410" y="142"/>
                      <a:pt x="412" y="147"/>
                      <a:pt x="413" y="149"/>
                    </a:cubicBezTo>
                    <a:cubicBezTo>
                      <a:pt x="405" y="157"/>
                      <a:pt x="397" y="234"/>
                      <a:pt x="410" y="246"/>
                    </a:cubicBezTo>
                    <a:cubicBezTo>
                      <a:pt x="410" y="257"/>
                      <a:pt x="398" y="268"/>
                      <a:pt x="389" y="270"/>
                    </a:cubicBezTo>
                    <a:cubicBezTo>
                      <a:pt x="389" y="271"/>
                      <a:pt x="389" y="271"/>
                      <a:pt x="390" y="272"/>
                    </a:cubicBezTo>
                    <a:cubicBezTo>
                      <a:pt x="381" y="265"/>
                      <a:pt x="385" y="243"/>
                      <a:pt x="385" y="229"/>
                    </a:cubicBezTo>
                    <a:close/>
                    <a:moveTo>
                      <a:pt x="584" y="329"/>
                    </a:moveTo>
                    <a:cubicBezTo>
                      <a:pt x="538" y="360"/>
                      <a:pt x="476" y="375"/>
                      <a:pt x="414" y="388"/>
                    </a:cubicBezTo>
                    <a:cubicBezTo>
                      <a:pt x="407" y="369"/>
                      <a:pt x="428" y="364"/>
                      <a:pt x="433" y="353"/>
                    </a:cubicBezTo>
                    <a:cubicBezTo>
                      <a:pt x="433" y="351"/>
                      <a:pt x="433" y="348"/>
                      <a:pt x="433" y="346"/>
                    </a:cubicBezTo>
                    <a:cubicBezTo>
                      <a:pt x="433" y="346"/>
                      <a:pt x="434" y="346"/>
                      <a:pt x="434" y="347"/>
                    </a:cubicBezTo>
                    <a:cubicBezTo>
                      <a:pt x="434" y="346"/>
                      <a:pt x="434" y="346"/>
                      <a:pt x="434" y="345"/>
                    </a:cubicBezTo>
                    <a:cubicBezTo>
                      <a:pt x="435" y="344"/>
                      <a:pt x="468" y="333"/>
                      <a:pt x="470" y="334"/>
                    </a:cubicBezTo>
                    <a:cubicBezTo>
                      <a:pt x="476" y="337"/>
                      <a:pt x="493" y="329"/>
                      <a:pt x="500" y="326"/>
                    </a:cubicBezTo>
                    <a:cubicBezTo>
                      <a:pt x="505" y="329"/>
                      <a:pt x="562" y="313"/>
                      <a:pt x="569" y="310"/>
                    </a:cubicBezTo>
                    <a:cubicBezTo>
                      <a:pt x="579" y="307"/>
                      <a:pt x="586" y="310"/>
                      <a:pt x="592" y="305"/>
                    </a:cubicBezTo>
                    <a:cubicBezTo>
                      <a:pt x="600" y="304"/>
                      <a:pt x="625" y="305"/>
                      <a:pt x="626" y="306"/>
                    </a:cubicBezTo>
                    <a:cubicBezTo>
                      <a:pt x="627" y="306"/>
                      <a:pt x="628" y="306"/>
                      <a:pt x="629" y="306"/>
                    </a:cubicBezTo>
                    <a:cubicBezTo>
                      <a:pt x="622" y="316"/>
                      <a:pt x="595" y="322"/>
                      <a:pt x="584"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ḻïḓe">
                <a:extLst>
                  <a:ext uri="{FF2B5EF4-FFF2-40B4-BE49-F238E27FC236}">
                    <a16:creationId xmlns:a16="http://schemas.microsoft.com/office/drawing/2014/main" id="{218DF764-7939-47D8-B1BD-B44EBA70B28C}"/>
                  </a:ext>
                </a:extLst>
              </p:cNvPr>
              <p:cNvSpPr/>
              <p:nvPr/>
            </p:nvSpPr>
            <p:spPr bwMode="auto">
              <a:xfrm>
                <a:off x="6967538" y="4999035"/>
                <a:ext cx="112713" cy="184150"/>
              </a:xfrm>
              <a:custGeom>
                <a:avLst/>
                <a:gdLst>
                  <a:gd name="T0" fmla="*/ 4 w 111"/>
                  <a:gd name="T1" fmla="*/ 181 h 181"/>
                  <a:gd name="T2" fmla="*/ 16 w 111"/>
                  <a:gd name="T3" fmla="*/ 163 h 181"/>
                  <a:gd name="T4" fmla="*/ 87 w 111"/>
                  <a:gd name="T5" fmla="*/ 91 h 181"/>
                  <a:gd name="T6" fmla="*/ 106 w 111"/>
                  <a:gd name="T7" fmla="*/ 60 h 181"/>
                  <a:gd name="T8" fmla="*/ 93 w 111"/>
                  <a:gd name="T9" fmla="*/ 0 h 181"/>
                  <a:gd name="T10" fmla="*/ 90 w 111"/>
                  <a:gd name="T11" fmla="*/ 0 h 181"/>
                  <a:gd name="T12" fmla="*/ 46 w 111"/>
                  <a:gd name="T13" fmla="*/ 94 h 181"/>
                  <a:gd name="T14" fmla="*/ 0 w 111"/>
                  <a:gd name="T15" fmla="*/ 177 h 181"/>
                  <a:gd name="T16" fmla="*/ 3 w 111"/>
                  <a:gd name="T17" fmla="*/ 181 h 181"/>
                  <a:gd name="T18" fmla="*/ 4 w 111"/>
                  <a:gd name="T1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81">
                    <a:moveTo>
                      <a:pt x="4" y="181"/>
                    </a:moveTo>
                    <a:cubicBezTo>
                      <a:pt x="10" y="176"/>
                      <a:pt x="11" y="168"/>
                      <a:pt x="16" y="163"/>
                    </a:cubicBezTo>
                    <a:cubicBezTo>
                      <a:pt x="40" y="141"/>
                      <a:pt x="63" y="115"/>
                      <a:pt x="87" y="91"/>
                    </a:cubicBezTo>
                    <a:cubicBezTo>
                      <a:pt x="91" y="87"/>
                      <a:pt x="108" y="64"/>
                      <a:pt x="106" y="60"/>
                    </a:cubicBezTo>
                    <a:cubicBezTo>
                      <a:pt x="111" y="37"/>
                      <a:pt x="108" y="12"/>
                      <a:pt x="93" y="0"/>
                    </a:cubicBezTo>
                    <a:cubicBezTo>
                      <a:pt x="92" y="0"/>
                      <a:pt x="91" y="0"/>
                      <a:pt x="90" y="0"/>
                    </a:cubicBezTo>
                    <a:cubicBezTo>
                      <a:pt x="70" y="27"/>
                      <a:pt x="59" y="65"/>
                      <a:pt x="46" y="94"/>
                    </a:cubicBezTo>
                    <a:cubicBezTo>
                      <a:pt x="32" y="124"/>
                      <a:pt x="11" y="143"/>
                      <a:pt x="0" y="177"/>
                    </a:cubicBezTo>
                    <a:cubicBezTo>
                      <a:pt x="1" y="179"/>
                      <a:pt x="2" y="180"/>
                      <a:pt x="3" y="181"/>
                    </a:cubicBezTo>
                    <a:cubicBezTo>
                      <a:pt x="3" y="181"/>
                      <a:pt x="4" y="181"/>
                      <a:pt x="4"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ḻíḓê">
                <a:extLst>
                  <a:ext uri="{FF2B5EF4-FFF2-40B4-BE49-F238E27FC236}">
                    <a16:creationId xmlns:a16="http://schemas.microsoft.com/office/drawing/2014/main" id="{C1F29C93-1F64-42CD-BA99-B0C4E775ABB7}"/>
                  </a:ext>
                </a:extLst>
              </p:cNvPr>
              <p:cNvSpPr/>
              <p:nvPr/>
            </p:nvSpPr>
            <p:spPr bwMode="auto">
              <a:xfrm>
                <a:off x="7018338" y="5157785"/>
                <a:ext cx="57150" cy="71437"/>
              </a:xfrm>
              <a:custGeom>
                <a:avLst/>
                <a:gdLst>
                  <a:gd name="T0" fmla="*/ 1 w 56"/>
                  <a:gd name="T1" fmla="*/ 65 h 70"/>
                  <a:gd name="T2" fmla="*/ 5 w 56"/>
                  <a:gd name="T3" fmla="*/ 70 h 70"/>
                  <a:gd name="T4" fmla="*/ 52 w 56"/>
                  <a:gd name="T5" fmla="*/ 48 h 70"/>
                  <a:gd name="T6" fmla="*/ 55 w 56"/>
                  <a:gd name="T7" fmla="*/ 26 h 70"/>
                  <a:gd name="T8" fmla="*/ 11 w 56"/>
                  <a:gd name="T9" fmla="*/ 0 h 70"/>
                  <a:gd name="T10" fmla="*/ 4 w 56"/>
                  <a:gd name="T11" fmla="*/ 30 h 70"/>
                  <a:gd name="T12" fmla="*/ 6 w 56"/>
                  <a:gd name="T13" fmla="*/ 46 h 70"/>
                  <a:gd name="T14" fmla="*/ 1 w 56"/>
                  <a:gd name="T15" fmla="*/ 6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0">
                    <a:moveTo>
                      <a:pt x="1" y="65"/>
                    </a:moveTo>
                    <a:cubicBezTo>
                      <a:pt x="2" y="67"/>
                      <a:pt x="3" y="68"/>
                      <a:pt x="5" y="70"/>
                    </a:cubicBezTo>
                    <a:cubicBezTo>
                      <a:pt x="23" y="67"/>
                      <a:pt x="36" y="52"/>
                      <a:pt x="52" y="48"/>
                    </a:cubicBezTo>
                    <a:cubicBezTo>
                      <a:pt x="56" y="41"/>
                      <a:pt x="55" y="33"/>
                      <a:pt x="55" y="26"/>
                    </a:cubicBezTo>
                    <a:cubicBezTo>
                      <a:pt x="42" y="15"/>
                      <a:pt x="31" y="1"/>
                      <a:pt x="11" y="0"/>
                    </a:cubicBezTo>
                    <a:cubicBezTo>
                      <a:pt x="7" y="4"/>
                      <a:pt x="0" y="19"/>
                      <a:pt x="4" y="30"/>
                    </a:cubicBezTo>
                    <a:cubicBezTo>
                      <a:pt x="5" y="32"/>
                      <a:pt x="8" y="41"/>
                      <a:pt x="6" y="46"/>
                    </a:cubicBezTo>
                    <a:cubicBezTo>
                      <a:pt x="4" y="50"/>
                      <a:pt x="1" y="59"/>
                      <a:pt x="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śļïḓé">
                <a:extLst>
                  <a:ext uri="{FF2B5EF4-FFF2-40B4-BE49-F238E27FC236}">
                    <a16:creationId xmlns:a16="http://schemas.microsoft.com/office/drawing/2014/main" id="{79FA722B-95B2-4248-8678-D73A948F7B3C}"/>
                  </a:ext>
                </a:extLst>
              </p:cNvPr>
              <p:cNvSpPr/>
              <p:nvPr/>
            </p:nvSpPr>
            <p:spPr bwMode="auto">
              <a:xfrm>
                <a:off x="6881813" y="5394322"/>
                <a:ext cx="50800" cy="155575"/>
              </a:xfrm>
              <a:custGeom>
                <a:avLst/>
                <a:gdLst>
                  <a:gd name="T0" fmla="*/ 31 w 50"/>
                  <a:gd name="T1" fmla="*/ 148 h 154"/>
                  <a:gd name="T2" fmla="*/ 40 w 50"/>
                  <a:gd name="T3" fmla="*/ 89 h 154"/>
                  <a:gd name="T4" fmla="*/ 39 w 50"/>
                  <a:gd name="T5" fmla="*/ 58 h 154"/>
                  <a:gd name="T6" fmla="*/ 48 w 50"/>
                  <a:gd name="T7" fmla="*/ 3 h 154"/>
                  <a:gd name="T8" fmla="*/ 42 w 50"/>
                  <a:gd name="T9" fmla="*/ 0 h 154"/>
                  <a:gd name="T10" fmla="*/ 11 w 50"/>
                  <a:gd name="T11" fmla="*/ 56 h 154"/>
                  <a:gd name="T12" fmla="*/ 12 w 50"/>
                  <a:gd name="T13" fmla="*/ 70 h 154"/>
                  <a:gd name="T14" fmla="*/ 6 w 50"/>
                  <a:gd name="T15" fmla="*/ 79 h 154"/>
                  <a:gd name="T16" fmla="*/ 6 w 50"/>
                  <a:gd name="T17" fmla="*/ 102 h 154"/>
                  <a:gd name="T18" fmla="*/ 10 w 50"/>
                  <a:gd name="T19" fmla="*/ 154 h 154"/>
                  <a:gd name="T20" fmla="*/ 31 w 50"/>
                  <a:gd name="T21"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4">
                    <a:moveTo>
                      <a:pt x="31" y="148"/>
                    </a:moveTo>
                    <a:cubicBezTo>
                      <a:pt x="39" y="134"/>
                      <a:pt x="40" y="109"/>
                      <a:pt x="40" y="89"/>
                    </a:cubicBezTo>
                    <a:cubicBezTo>
                      <a:pt x="40" y="78"/>
                      <a:pt x="40" y="68"/>
                      <a:pt x="39" y="58"/>
                    </a:cubicBezTo>
                    <a:cubicBezTo>
                      <a:pt x="48" y="47"/>
                      <a:pt x="50" y="22"/>
                      <a:pt x="48" y="3"/>
                    </a:cubicBezTo>
                    <a:cubicBezTo>
                      <a:pt x="45" y="1"/>
                      <a:pt x="46" y="1"/>
                      <a:pt x="42" y="0"/>
                    </a:cubicBezTo>
                    <a:cubicBezTo>
                      <a:pt x="34" y="19"/>
                      <a:pt x="20" y="36"/>
                      <a:pt x="11" y="56"/>
                    </a:cubicBezTo>
                    <a:cubicBezTo>
                      <a:pt x="12" y="61"/>
                      <a:pt x="12" y="66"/>
                      <a:pt x="12" y="70"/>
                    </a:cubicBezTo>
                    <a:cubicBezTo>
                      <a:pt x="11" y="73"/>
                      <a:pt x="7" y="76"/>
                      <a:pt x="6" y="79"/>
                    </a:cubicBezTo>
                    <a:cubicBezTo>
                      <a:pt x="6" y="86"/>
                      <a:pt x="6" y="94"/>
                      <a:pt x="6" y="102"/>
                    </a:cubicBezTo>
                    <a:cubicBezTo>
                      <a:pt x="0" y="114"/>
                      <a:pt x="0" y="139"/>
                      <a:pt x="10" y="154"/>
                    </a:cubicBezTo>
                    <a:cubicBezTo>
                      <a:pt x="22" y="154"/>
                      <a:pt x="23" y="150"/>
                      <a:pt x="31"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3" name="iSḷiďê">
              <a:extLst>
                <a:ext uri="{FF2B5EF4-FFF2-40B4-BE49-F238E27FC236}">
                  <a16:creationId xmlns:a16="http://schemas.microsoft.com/office/drawing/2014/main" id="{6D71A5F4-4512-4910-AFD1-0E4EF6A8F250}"/>
                </a:ext>
              </a:extLst>
            </p:cNvPr>
            <p:cNvGrpSpPr/>
            <p:nvPr/>
          </p:nvGrpSpPr>
          <p:grpSpPr>
            <a:xfrm>
              <a:off x="7273918" y="2792408"/>
              <a:ext cx="599342" cy="855718"/>
              <a:chOff x="6115050" y="4976810"/>
              <a:chExt cx="560388" cy="800100"/>
            </a:xfrm>
            <a:grpFill/>
          </p:grpSpPr>
          <p:sp>
            <p:nvSpPr>
              <p:cNvPr id="76" name="isļïḍê">
                <a:extLst>
                  <a:ext uri="{FF2B5EF4-FFF2-40B4-BE49-F238E27FC236}">
                    <a16:creationId xmlns:a16="http://schemas.microsoft.com/office/drawing/2014/main" id="{46A33C9E-604B-44F3-A589-9B6D78032067}"/>
                  </a:ext>
                </a:extLst>
              </p:cNvPr>
              <p:cNvSpPr/>
              <p:nvPr/>
            </p:nvSpPr>
            <p:spPr bwMode="auto">
              <a:xfrm>
                <a:off x="6115050" y="4976810"/>
                <a:ext cx="477838" cy="792162"/>
              </a:xfrm>
              <a:custGeom>
                <a:avLst/>
                <a:gdLst>
                  <a:gd name="T0" fmla="*/ 471 w 471"/>
                  <a:gd name="T1" fmla="*/ 354 h 778"/>
                  <a:gd name="T2" fmla="*/ 358 w 471"/>
                  <a:gd name="T3" fmla="*/ 323 h 778"/>
                  <a:gd name="T4" fmla="*/ 351 w 471"/>
                  <a:gd name="T5" fmla="*/ 337 h 778"/>
                  <a:gd name="T6" fmla="*/ 384 w 471"/>
                  <a:gd name="T7" fmla="*/ 358 h 778"/>
                  <a:gd name="T8" fmla="*/ 366 w 471"/>
                  <a:gd name="T9" fmla="*/ 387 h 778"/>
                  <a:gd name="T10" fmla="*/ 288 w 471"/>
                  <a:gd name="T11" fmla="*/ 435 h 778"/>
                  <a:gd name="T12" fmla="*/ 288 w 471"/>
                  <a:gd name="T13" fmla="*/ 418 h 778"/>
                  <a:gd name="T14" fmla="*/ 288 w 471"/>
                  <a:gd name="T15" fmla="*/ 403 h 778"/>
                  <a:gd name="T16" fmla="*/ 305 w 471"/>
                  <a:gd name="T17" fmla="*/ 352 h 778"/>
                  <a:gd name="T18" fmla="*/ 305 w 471"/>
                  <a:gd name="T19" fmla="*/ 336 h 778"/>
                  <a:gd name="T20" fmla="*/ 315 w 471"/>
                  <a:gd name="T21" fmla="*/ 315 h 778"/>
                  <a:gd name="T22" fmla="*/ 316 w 471"/>
                  <a:gd name="T23" fmla="*/ 291 h 778"/>
                  <a:gd name="T24" fmla="*/ 326 w 471"/>
                  <a:gd name="T25" fmla="*/ 223 h 778"/>
                  <a:gd name="T26" fmla="*/ 329 w 471"/>
                  <a:gd name="T27" fmla="*/ 170 h 778"/>
                  <a:gd name="T28" fmla="*/ 346 w 471"/>
                  <a:gd name="T29" fmla="*/ 98 h 778"/>
                  <a:gd name="T30" fmla="*/ 356 w 471"/>
                  <a:gd name="T31" fmla="*/ 26 h 778"/>
                  <a:gd name="T32" fmla="*/ 303 w 471"/>
                  <a:gd name="T33" fmla="*/ 0 h 778"/>
                  <a:gd name="T34" fmla="*/ 288 w 471"/>
                  <a:gd name="T35" fmla="*/ 47 h 778"/>
                  <a:gd name="T36" fmla="*/ 292 w 471"/>
                  <a:gd name="T37" fmla="*/ 60 h 778"/>
                  <a:gd name="T38" fmla="*/ 288 w 471"/>
                  <a:gd name="T39" fmla="*/ 135 h 778"/>
                  <a:gd name="T40" fmla="*/ 281 w 471"/>
                  <a:gd name="T41" fmla="*/ 178 h 778"/>
                  <a:gd name="T42" fmla="*/ 283 w 471"/>
                  <a:gd name="T43" fmla="*/ 191 h 778"/>
                  <a:gd name="T44" fmla="*/ 276 w 471"/>
                  <a:gd name="T45" fmla="*/ 215 h 778"/>
                  <a:gd name="T46" fmla="*/ 277 w 471"/>
                  <a:gd name="T47" fmla="*/ 245 h 778"/>
                  <a:gd name="T48" fmla="*/ 246 w 471"/>
                  <a:gd name="T49" fmla="*/ 391 h 778"/>
                  <a:gd name="T50" fmla="*/ 247 w 471"/>
                  <a:gd name="T51" fmla="*/ 405 h 778"/>
                  <a:gd name="T52" fmla="*/ 240 w 471"/>
                  <a:gd name="T53" fmla="*/ 414 h 778"/>
                  <a:gd name="T54" fmla="*/ 224 w 471"/>
                  <a:gd name="T55" fmla="*/ 470 h 778"/>
                  <a:gd name="T56" fmla="*/ 141 w 471"/>
                  <a:gd name="T57" fmla="*/ 533 h 778"/>
                  <a:gd name="T58" fmla="*/ 106 w 471"/>
                  <a:gd name="T59" fmla="*/ 563 h 778"/>
                  <a:gd name="T60" fmla="*/ 63 w 471"/>
                  <a:gd name="T61" fmla="*/ 583 h 778"/>
                  <a:gd name="T62" fmla="*/ 57 w 471"/>
                  <a:gd name="T63" fmla="*/ 591 h 778"/>
                  <a:gd name="T64" fmla="*/ 71 w 471"/>
                  <a:gd name="T65" fmla="*/ 619 h 778"/>
                  <a:gd name="T66" fmla="*/ 78 w 471"/>
                  <a:gd name="T67" fmla="*/ 623 h 778"/>
                  <a:gd name="T68" fmla="*/ 117 w 471"/>
                  <a:gd name="T69" fmla="*/ 598 h 778"/>
                  <a:gd name="T70" fmla="*/ 140 w 471"/>
                  <a:gd name="T71" fmla="*/ 577 h 778"/>
                  <a:gd name="T72" fmla="*/ 152 w 471"/>
                  <a:gd name="T73" fmla="*/ 563 h 778"/>
                  <a:gd name="T74" fmla="*/ 169 w 471"/>
                  <a:gd name="T75" fmla="*/ 554 h 778"/>
                  <a:gd name="T76" fmla="*/ 181 w 471"/>
                  <a:gd name="T77" fmla="*/ 539 h 778"/>
                  <a:gd name="T78" fmla="*/ 192 w 471"/>
                  <a:gd name="T79" fmla="*/ 537 h 778"/>
                  <a:gd name="T80" fmla="*/ 206 w 471"/>
                  <a:gd name="T81" fmla="*/ 522 h 778"/>
                  <a:gd name="T82" fmla="*/ 211 w 471"/>
                  <a:gd name="T83" fmla="*/ 524 h 778"/>
                  <a:gd name="T84" fmla="*/ 186 w 471"/>
                  <a:gd name="T85" fmla="*/ 584 h 778"/>
                  <a:gd name="T86" fmla="*/ 86 w 471"/>
                  <a:gd name="T87" fmla="*/ 703 h 778"/>
                  <a:gd name="T88" fmla="*/ 77 w 471"/>
                  <a:gd name="T89" fmla="*/ 703 h 778"/>
                  <a:gd name="T90" fmla="*/ 35 w 471"/>
                  <a:gd name="T91" fmla="*/ 720 h 778"/>
                  <a:gd name="T92" fmla="*/ 10 w 471"/>
                  <a:gd name="T93" fmla="*/ 720 h 778"/>
                  <a:gd name="T94" fmla="*/ 0 w 471"/>
                  <a:gd name="T95" fmla="*/ 728 h 778"/>
                  <a:gd name="T96" fmla="*/ 11 w 471"/>
                  <a:gd name="T97" fmla="*/ 746 h 778"/>
                  <a:gd name="T98" fmla="*/ 143 w 471"/>
                  <a:gd name="T99" fmla="*/ 731 h 778"/>
                  <a:gd name="T100" fmla="*/ 235 w 471"/>
                  <a:gd name="T101" fmla="*/ 584 h 778"/>
                  <a:gd name="T102" fmla="*/ 270 w 471"/>
                  <a:gd name="T103" fmla="*/ 489 h 778"/>
                  <a:gd name="T104" fmla="*/ 327 w 471"/>
                  <a:gd name="T105" fmla="*/ 452 h 778"/>
                  <a:gd name="T106" fmla="*/ 471 w 471"/>
                  <a:gd name="T107" fmla="*/ 3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778">
                    <a:moveTo>
                      <a:pt x="471" y="354"/>
                    </a:moveTo>
                    <a:cubicBezTo>
                      <a:pt x="467" y="329"/>
                      <a:pt x="390" y="322"/>
                      <a:pt x="358" y="323"/>
                    </a:cubicBezTo>
                    <a:cubicBezTo>
                      <a:pt x="355" y="327"/>
                      <a:pt x="351" y="330"/>
                      <a:pt x="351" y="337"/>
                    </a:cubicBezTo>
                    <a:cubicBezTo>
                      <a:pt x="362" y="342"/>
                      <a:pt x="370" y="356"/>
                      <a:pt x="384" y="358"/>
                    </a:cubicBezTo>
                    <a:cubicBezTo>
                      <a:pt x="396" y="375"/>
                      <a:pt x="379" y="381"/>
                      <a:pt x="366" y="387"/>
                    </a:cubicBezTo>
                    <a:cubicBezTo>
                      <a:pt x="358" y="391"/>
                      <a:pt x="288" y="433"/>
                      <a:pt x="288" y="435"/>
                    </a:cubicBezTo>
                    <a:cubicBezTo>
                      <a:pt x="276" y="432"/>
                      <a:pt x="287" y="422"/>
                      <a:pt x="288" y="418"/>
                    </a:cubicBezTo>
                    <a:cubicBezTo>
                      <a:pt x="288" y="413"/>
                      <a:pt x="288" y="408"/>
                      <a:pt x="288" y="403"/>
                    </a:cubicBezTo>
                    <a:cubicBezTo>
                      <a:pt x="296" y="386"/>
                      <a:pt x="299" y="370"/>
                      <a:pt x="305" y="352"/>
                    </a:cubicBezTo>
                    <a:cubicBezTo>
                      <a:pt x="305" y="347"/>
                      <a:pt x="305" y="341"/>
                      <a:pt x="305" y="336"/>
                    </a:cubicBezTo>
                    <a:cubicBezTo>
                      <a:pt x="308" y="331"/>
                      <a:pt x="313" y="321"/>
                      <a:pt x="315" y="315"/>
                    </a:cubicBezTo>
                    <a:cubicBezTo>
                      <a:pt x="316" y="307"/>
                      <a:pt x="316" y="299"/>
                      <a:pt x="316" y="291"/>
                    </a:cubicBezTo>
                    <a:cubicBezTo>
                      <a:pt x="323" y="271"/>
                      <a:pt x="319" y="240"/>
                      <a:pt x="326" y="223"/>
                    </a:cubicBezTo>
                    <a:cubicBezTo>
                      <a:pt x="326" y="223"/>
                      <a:pt x="327" y="173"/>
                      <a:pt x="329" y="170"/>
                    </a:cubicBezTo>
                    <a:cubicBezTo>
                      <a:pt x="337" y="151"/>
                      <a:pt x="340" y="120"/>
                      <a:pt x="346" y="98"/>
                    </a:cubicBezTo>
                    <a:cubicBezTo>
                      <a:pt x="350" y="82"/>
                      <a:pt x="363" y="37"/>
                      <a:pt x="356" y="26"/>
                    </a:cubicBezTo>
                    <a:cubicBezTo>
                      <a:pt x="345" y="9"/>
                      <a:pt x="322" y="5"/>
                      <a:pt x="303" y="0"/>
                    </a:cubicBezTo>
                    <a:cubicBezTo>
                      <a:pt x="295" y="12"/>
                      <a:pt x="287" y="27"/>
                      <a:pt x="288" y="47"/>
                    </a:cubicBezTo>
                    <a:cubicBezTo>
                      <a:pt x="289" y="52"/>
                      <a:pt x="294" y="54"/>
                      <a:pt x="292" y="60"/>
                    </a:cubicBezTo>
                    <a:cubicBezTo>
                      <a:pt x="286" y="78"/>
                      <a:pt x="284" y="111"/>
                      <a:pt x="288" y="135"/>
                    </a:cubicBezTo>
                    <a:cubicBezTo>
                      <a:pt x="284" y="143"/>
                      <a:pt x="283" y="165"/>
                      <a:pt x="281" y="178"/>
                    </a:cubicBezTo>
                    <a:cubicBezTo>
                      <a:pt x="281" y="182"/>
                      <a:pt x="282" y="186"/>
                      <a:pt x="283" y="191"/>
                    </a:cubicBezTo>
                    <a:cubicBezTo>
                      <a:pt x="280" y="198"/>
                      <a:pt x="278" y="209"/>
                      <a:pt x="276" y="215"/>
                    </a:cubicBezTo>
                    <a:cubicBezTo>
                      <a:pt x="276" y="225"/>
                      <a:pt x="276" y="235"/>
                      <a:pt x="277" y="245"/>
                    </a:cubicBezTo>
                    <a:cubicBezTo>
                      <a:pt x="263" y="290"/>
                      <a:pt x="265" y="349"/>
                      <a:pt x="246" y="391"/>
                    </a:cubicBezTo>
                    <a:cubicBezTo>
                      <a:pt x="247" y="396"/>
                      <a:pt x="247" y="400"/>
                      <a:pt x="247" y="405"/>
                    </a:cubicBezTo>
                    <a:cubicBezTo>
                      <a:pt x="246" y="407"/>
                      <a:pt x="241" y="411"/>
                      <a:pt x="240" y="414"/>
                    </a:cubicBezTo>
                    <a:cubicBezTo>
                      <a:pt x="235" y="430"/>
                      <a:pt x="236" y="460"/>
                      <a:pt x="224" y="470"/>
                    </a:cubicBezTo>
                    <a:cubicBezTo>
                      <a:pt x="200" y="491"/>
                      <a:pt x="168" y="515"/>
                      <a:pt x="141" y="533"/>
                    </a:cubicBezTo>
                    <a:cubicBezTo>
                      <a:pt x="129" y="541"/>
                      <a:pt x="118" y="556"/>
                      <a:pt x="106" y="563"/>
                    </a:cubicBezTo>
                    <a:cubicBezTo>
                      <a:pt x="95" y="570"/>
                      <a:pt x="65" y="570"/>
                      <a:pt x="63" y="583"/>
                    </a:cubicBezTo>
                    <a:cubicBezTo>
                      <a:pt x="58" y="584"/>
                      <a:pt x="58" y="585"/>
                      <a:pt x="57" y="591"/>
                    </a:cubicBezTo>
                    <a:cubicBezTo>
                      <a:pt x="62" y="597"/>
                      <a:pt x="69" y="610"/>
                      <a:pt x="71" y="619"/>
                    </a:cubicBezTo>
                    <a:cubicBezTo>
                      <a:pt x="73" y="621"/>
                      <a:pt x="75" y="622"/>
                      <a:pt x="78" y="623"/>
                    </a:cubicBezTo>
                    <a:cubicBezTo>
                      <a:pt x="94" y="623"/>
                      <a:pt x="108" y="607"/>
                      <a:pt x="117" y="598"/>
                    </a:cubicBezTo>
                    <a:cubicBezTo>
                      <a:pt x="124" y="591"/>
                      <a:pt x="132" y="584"/>
                      <a:pt x="140" y="577"/>
                    </a:cubicBezTo>
                    <a:cubicBezTo>
                      <a:pt x="143" y="574"/>
                      <a:pt x="147" y="566"/>
                      <a:pt x="152" y="563"/>
                    </a:cubicBezTo>
                    <a:cubicBezTo>
                      <a:pt x="158" y="560"/>
                      <a:pt x="163" y="557"/>
                      <a:pt x="169" y="554"/>
                    </a:cubicBezTo>
                    <a:cubicBezTo>
                      <a:pt x="173" y="549"/>
                      <a:pt x="177" y="544"/>
                      <a:pt x="181" y="539"/>
                    </a:cubicBezTo>
                    <a:cubicBezTo>
                      <a:pt x="185" y="538"/>
                      <a:pt x="188" y="537"/>
                      <a:pt x="192" y="537"/>
                    </a:cubicBezTo>
                    <a:cubicBezTo>
                      <a:pt x="195" y="534"/>
                      <a:pt x="203" y="526"/>
                      <a:pt x="206" y="522"/>
                    </a:cubicBezTo>
                    <a:cubicBezTo>
                      <a:pt x="208" y="523"/>
                      <a:pt x="209" y="523"/>
                      <a:pt x="211" y="524"/>
                    </a:cubicBezTo>
                    <a:cubicBezTo>
                      <a:pt x="211" y="549"/>
                      <a:pt x="195" y="565"/>
                      <a:pt x="186" y="584"/>
                    </a:cubicBezTo>
                    <a:cubicBezTo>
                      <a:pt x="168" y="625"/>
                      <a:pt x="122" y="683"/>
                      <a:pt x="86" y="703"/>
                    </a:cubicBezTo>
                    <a:cubicBezTo>
                      <a:pt x="83" y="703"/>
                      <a:pt x="80" y="703"/>
                      <a:pt x="77" y="703"/>
                    </a:cubicBezTo>
                    <a:cubicBezTo>
                      <a:pt x="66" y="707"/>
                      <a:pt x="47" y="714"/>
                      <a:pt x="35" y="720"/>
                    </a:cubicBezTo>
                    <a:cubicBezTo>
                      <a:pt x="27" y="720"/>
                      <a:pt x="18" y="720"/>
                      <a:pt x="10" y="720"/>
                    </a:cubicBezTo>
                    <a:cubicBezTo>
                      <a:pt x="7" y="722"/>
                      <a:pt x="4" y="725"/>
                      <a:pt x="0" y="728"/>
                    </a:cubicBezTo>
                    <a:cubicBezTo>
                      <a:pt x="0" y="739"/>
                      <a:pt x="6" y="740"/>
                      <a:pt x="11" y="746"/>
                    </a:cubicBezTo>
                    <a:cubicBezTo>
                      <a:pt x="42" y="778"/>
                      <a:pt x="124" y="759"/>
                      <a:pt x="143" y="731"/>
                    </a:cubicBezTo>
                    <a:cubicBezTo>
                      <a:pt x="175" y="683"/>
                      <a:pt x="208" y="637"/>
                      <a:pt x="235" y="584"/>
                    </a:cubicBezTo>
                    <a:cubicBezTo>
                      <a:pt x="250" y="552"/>
                      <a:pt x="254" y="521"/>
                      <a:pt x="270" y="489"/>
                    </a:cubicBezTo>
                    <a:cubicBezTo>
                      <a:pt x="275" y="480"/>
                      <a:pt x="317" y="460"/>
                      <a:pt x="327" y="452"/>
                    </a:cubicBezTo>
                    <a:cubicBezTo>
                      <a:pt x="374" y="417"/>
                      <a:pt x="424" y="388"/>
                      <a:pt x="47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1íḑé">
                <a:extLst>
                  <a:ext uri="{FF2B5EF4-FFF2-40B4-BE49-F238E27FC236}">
                    <a16:creationId xmlns:a16="http://schemas.microsoft.com/office/drawing/2014/main" id="{977C5418-C27C-404D-B4A5-D8D2B5B4E23B}"/>
                  </a:ext>
                </a:extLst>
              </p:cNvPr>
              <p:cNvSpPr/>
              <p:nvPr/>
            </p:nvSpPr>
            <p:spPr bwMode="auto">
              <a:xfrm>
                <a:off x="6384925" y="5484810"/>
                <a:ext cx="290513" cy="292100"/>
              </a:xfrm>
              <a:custGeom>
                <a:avLst/>
                <a:gdLst>
                  <a:gd name="T0" fmla="*/ 229 w 286"/>
                  <a:gd name="T1" fmla="*/ 216 h 287"/>
                  <a:gd name="T2" fmla="*/ 225 w 286"/>
                  <a:gd name="T3" fmla="*/ 211 h 287"/>
                  <a:gd name="T4" fmla="*/ 210 w 286"/>
                  <a:gd name="T5" fmla="*/ 210 h 287"/>
                  <a:gd name="T6" fmla="*/ 206 w 286"/>
                  <a:gd name="T7" fmla="*/ 205 h 287"/>
                  <a:gd name="T8" fmla="*/ 194 w 286"/>
                  <a:gd name="T9" fmla="*/ 205 h 287"/>
                  <a:gd name="T10" fmla="*/ 171 w 286"/>
                  <a:gd name="T11" fmla="*/ 192 h 287"/>
                  <a:gd name="T12" fmla="*/ 151 w 286"/>
                  <a:gd name="T13" fmla="*/ 169 h 287"/>
                  <a:gd name="T14" fmla="*/ 117 w 286"/>
                  <a:gd name="T15" fmla="*/ 142 h 287"/>
                  <a:gd name="T16" fmla="*/ 107 w 286"/>
                  <a:gd name="T17" fmla="*/ 120 h 287"/>
                  <a:gd name="T18" fmla="*/ 66 w 286"/>
                  <a:gd name="T19" fmla="*/ 56 h 287"/>
                  <a:gd name="T20" fmla="*/ 14 w 286"/>
                  <a:gd name="T21" fmla="*/ 0 h 287"/>
                  <a:gd name="T22" fmla="*/ 40 w 286"/>
                  <a:gd name="T23" fmla="*/ 118 h 287"/>
                  <a:gd name="T24" fmla="*/ 65 w 286"/>
                  <a:gd name="T25" fmla="*/ 182 h 287"/>
                  <a:gd name="T26" fmla="*/ 66 w 286"/>
                  <a:gd name="T27" fmla="*/ 204 h 287"/>
                  <a:gd name="T28" fmla="*/ 88 w 286"/>
                  <a:gd name="T29" fmla="*/ 257 h 287"/>
                  <a:gd name="T30" fmla="*/ 103 w 286"/>
                  <a:gd name="T31" fmla="*/ 268 h 287"/>
                  <a:gd name="T32" fmla="*/ 151 w 286"/>
                  <a:gd name="T33" fmla="*/ 276 h 287"/>
                  <a:gd name="T34" fmla="*/ 172 w 286"/>
                  <a:gd name="T35" fmla="*/ 276 h 287"/>
                  <a:gd name="T36" fmla="*/ 183 w 286"/>
                  <a:gd name="T37" fmla="*/ 270 h 287"/>
                  <a:gd name="T38" fmla="*/ 232 w 286"/>
                  <a:gd name="T39" fmla="*/ 269 h 287"/>
                  <a:gd name="T40" fmla="*/ 286 w 286"/>
                  <a:gd name="T41" fmla="*/ 238 h 287"/>
                  <a:gd name="T42" fmla="*/ 229 w 286"/>
                  <a:gd name="T43" fmla="*/ 2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287">
                    <a:moveTo>
                      <a:pt x="229" y="216"/>
                    </a:moveTo>
                    <a:cubicBezTo>
                      <a:pt x="228" y="214"/>
                      <a:pt x="226" y="212"/>
                      <a:pt x="225" y="211"/>
                    </a:cubicBezTo>
                    <a:cubicBezTo>
                      <a:pt x="220" y="210"/>
                      <a:pt x="215" y="210"/>
                      <a:pt x="210" y="210"/>
                    </a:cubicBezTo>
                    <a:cubicBezTo>
                      <a:pt x="209" y="208"/>
                      <a:pt x="208" y="206"/>
                      <a:pt x="206" y="205"/>
                    </a:cubicBezTo>
                    <a:cubicBezTo>
                      <a:pt x="202" y="205"/>
                      <a:pt x="198" y="205"/>
                      <a:pt x="194" y="205"/>
                    </a:cubicBezTo>
                    <a:cubicBezTo>
                      <a:pt x="201" y="202"/>
                      <a:pt x="175" y="194"/>
                      <a:pt x="171" y="192"/>
                    </a:cubicBezTo>
                    <a:cubicBezTo>
                      <a:pt x="164" y="184"/>
                      <a:pt x="157" y="177"/>
                      <a:pt x="151" y="169"/>
                    </a:cubicBezTo>
                    <a:cubicBezTo>
                      <a:pt x="142" y="158"/>
                      <a:pt x="125" y="155"/>
                      <a:pt x="117" y="142"/>
                    </a:cubicBezTo>
                    <a:cubicBezTo>
                      <a:pt x="119" y="141"/>
                      <a:pt x="109" y="123"/>
                      <a:pt x="107" y="120"/>
                    </a:cubicBezTo>
                    <a:cubicBezTo>
                      <a:pt x="94" y="107"/>
                      <a:pt x="75" y="72"/>
                      <a:pt x="66" y="56"/>
                    </a:cubicBezTo>
                    <a:cubicBezTo>
                      <a:pt x="55" y="37"/>
                      <a:pt x="41" y="2"/>
                      <a:pt x="14" y="0"/>
                    </a:cubicBezTo>
                    <a:cubicBezTo>
                      <a:pt x="0" y="23"/>
                      <a:pt x="32" y="95"/>
                      <a:pt x="40" y="118"/>
                    </a:cubicBezTo>
                    <a:cubicBezTo>
                      <a:pt x="48" y="141"/>
                      <a:pt x="55" y="165"/>
                      <a:pt x="65" y="182"/>
                    </a:cubicBezTo>
                    <a:cubicBezTo>
                      <a:pt x="65" y="189"/>
                      <a:pt x="66" y="197"/>
                      <a:pt x="66" y="204"/>
                    </a:cubicBezTo>
                    <a:cubicBezTo>
                      <a:pt x="74" y="223"/>
                      <a:pt x="78" y="242"/>
                      <a:pt x="88" y="257"/>
                    </a:cubicBezTo>
                    <a:cubicBezTo>
                      <a:pt x="93" y="261"/>
                      <a:pt x="98" y="264"/>
                      <a:pt x="103" y="268"/>
                    </a:cubicBezTo>
                    <a:cubicBezTo>
                      <a:pt x="122" y="278"/>
                      <a:pt x="128" y="287"/>
                      <a:pt x="151" y="276"/>
                    </a:cubicBezTo>
                    <a:cubicBezTo>
                      <a:pt x="158" y="276"/>
                      <a:pt x="165" y="276"/>
                      <a:pt x="172" y="276"/>
                    </a:cubicBezTo>
                    <a:cubicBezTo>
                      <a:pt x="175" y="274"/>
                      <a:pt x="179" y="272"/>
                      <a:pt x="183" y="270"/>
                    </a:cubicBezTo>
                    <a:cubicBezTo>
                      <a:pt x="199" y="269"/>
                      <a:pt x="216" y="269"/>
                      <a:pt x="232" y="269"/>
                    </a:cubicBezTo>
                    <a:cubicBezTo>
                      <a:pt x="258" y="256"/>
                      <a:pt x="267" y="261"/>
                      <a:pt x="286" y="238"/>
                    </a:cubicBezTo>
                    <a:cubicBezTo>
                      <a:pt x="272" y="217"/>
                      <a:pt x="250" y="226"/>
                      <a:pt x="229"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4" name="îšlîḓê">
              <a:extLst>
                <a:ext uri="{FF2B5EF4-FFF2-40B4-BE49-F238E27FC236}">
                  <a16:creationId xmlns:a16="http://schemas.microsoft.com/office/drawing/2014/main" id="{F51563E2-BD4A-4772-B958-DDFFE21C67C2}"/>
                </a:ext>
              </a:extLst>
            </p:cNvPr>
            <p:cNvSpPr/>
            <p:nvPr/>
          </p:nvSpPr>
          <p:spPr bwMode="auto">
            <a:xfrm>
              <a:off x="6615743" y="3000099"/>
              <a:ext cx="425964" cy="517912"/>
            </a:xfrm>
            <a:custGeom>
              <a:avLst/>
              <a:gdLst>
                <a:gd name="T0" fmla="*/ 20 w 354"/>
                <a:gd name="T1" fmla="*/ 276 h 430"/>
                <a:gd name="T2" fmla="*/ 22 w 354"/>
                <a:gd name="T3" fmla="*/ 302 h 430"/>
                <a:gd name="T4" fmla="*/ 27 w 354"/>
                <a:gd name="T5" fmla="*/ 307 h 430"/>
                <a:gd name="T6" fmla="*/ 25 w 354"/>
                <a:gd name="T7" fmla="*/ 328 h 430"/>
                <a:gd name="T8" fmla="*/ 49 w 354"/>
                <a:gd name="T9" fmla="*/ 418 h 430"/>
                <a:gd name="T10" fmla="*/ 68 w 354"/>
                <a:gd name="T11" fmla="*/ 408 h 430"/>
                <a:gd name="T12" fmla="*/ 70 w 354"/>
                <a:gd name="T13" fmla="*/ 387 h 430"/>
                <a:gd name="T14" fmla="*/ 83 w 354"/>
                <a:gd name="T15" fmla="*/ 331 h 430"/>
                <a:gd name="T16" fmla="*/ 50 w 354"/>
                <a:gd name="T17" fmla="*/ 251 h 430"/>
                <a:gd name="T18" fmla="*/ 50 w 354"/>
                <a:gd name="T19" fmla="*/ 237 h 430"/>
                <a:gd name="T20" fmla="*/ 44 w 354"/>
                <a:gd name="T21" fmla="*/ 232 h 430"/>
                <a:gd name="T22" fmla="*/ 50 w 354"/>
                <a:gd name="T23" fmla="*/ 196 h 430"/>
                <a:gd name="T24" fmla="*/ 79 w 354"/>
                <a:gd name="T25" fmla="*/ 177 h 430"/>
                <a:gd name="T26" fmla="*/ 85 w 354"/>
                <a:gd name="T27" fmla="*/ 169 h 430"/>
                <a:gd name="T28" fmla="*/ 111 w 354"/>
                <a:gd name="T29" fmla="*/ 152 h 430"/>
                <a:gd name="T30" fmla="*/ 168 w 354"/>
                <a:gd name="T31" fmla="*/ 99 h 430"/>
                <a:gd name="T32" fmla="*/ 193 w 354"/>
                <a:gd name="T33" fmla="*/ 85 h 430"/>
                <a:gd name="T34" fmla="*/ 293 w 354"/>
                <a:gd name="T35" fmla="*/ 47 h 430"/>
                <a:gd name="T36" fmla="*/ 272 w 354"/>
                <a:gd name="T37" fmla="*/ 101 h 430"/>
                <a:gd name="T38" fmla="*/ 241 w 354"/>
                <a:gd name="T39" fmla="*/ 177 h 430"/>
                <a:gd name="T40" fmla="*/ 241 w 354"/>
                <a:gd name="T41" fmla="*/ 190 h 430"/>
                <a:gd name="T42" fmla="*/ 230 w 354"/>
                <a:gd name="T43" fmla="*/ 208 h 430"/>
                <a:gd name="T44" fmla="*/ 230 w 354"/>
                <a:gd name="T45" fmla="*/ 225 h 430"/>
                <a:gd name="T46" fmla="*/ 218 w 354"/>
                <a:gd name="T47" fmla="*/ 245 h 430"/>
                <a:gd name="T48" fmla="*/ 218 w 354"/>
                <a:gd name="T49" fmla="*/ 263 h 430"/>
                <a:gd name="T50" fmla="*/ 213 w 354"/>
                <a:gd name="T51" fmla="*/ 267 h 430"/>
                <a:gd name="T52" fmla="*/ 210 w 354"/>
                <a:gd name="T53" fmla="*/ 279 h 430"/>
                <a:gd name="T54" fmla="*/ 210 w 354"/>
                <a:gd name="T55" fmla="*/ 281 h 430"/>
                <a:gd name="T56" fmla="*/ 193 w 354"/>
                <a:gd name="T57" fmla="*/ 248 h 430"/>
                <a:gd name="T58" fmla="*/ 106 w 354"/>
                <a:gd name="T59" fmla="*/ 189 h 430"/>
                <a:gd name="T60" fmla="*/ 103 w 354"/>
                <a:gd name="T61" fmla="*/ 267 h 430"/>
                <a:gd name="T62" fmla="*/ 131 w 354"/>
                <a:gd name="T63" fmla="*/ 332 h 430"/>
                <a:gd name="T64" fmla="*/ 112 w 354"/>
                <a:gd name="T65" fmla="*/ 365 h 430"/>
                <a:gd name="T66" fmla="*/ 90 w 354"/>
                <a:gd name="T67" fmla="*/ 396 h 430"/>
                <a:gd name="T68" fmla="*/ 85 w 354"/>
                <a:gd name="T69" fmla="*/ 407 h 430"/>
                <a:gd name="T70" fmla="*/ 89 w 354"/>
                <a:gd name="T71" fmla="*/ 412 h 430"/>
                <a:gd name="T72" fmla="*/ 143 w 354"/>
                <a:gd name="T73" fmla="*/ 366 h 430"/>
                <a:gd name="T74" fmla="*/ 154 w 354"/>
                <a:gd name="T75" fmla="*/ 366 h 430"/>
                <a:gd name="T76" fmla="*/ 208 w 354"/>
                <a:gd name="T77" fmla="*/ 430 h 430"/>
                <a:gd name="T78" fmla="*/ 213 w 354"/>
                <a:gd name="T79" fmla="*/ 430 h 430"/>
                <a:gd name="T80" fmla="*/ 260 w 354"/>
                <a:gd name="T81" fmla="*/ 289 h 430"/>
                <a:gd name="T82" fmla="*/ 282 w 354"/>
                <a:gd name="T83" fmla="*/ 224 h 430"/>
                <a:gd name="T84" fmla="*/ 281 w 354"/>
                <a:gd name="T85" fmla="*/ 214 h 430"/>
                <a:gd name="T86" fmla="*/ 292 w 354"/>
                <a:gd name="T87" fmla="*/ 186 h 430"/>
                <a:gd name="T88" fmla="*/ 294 w 354"/>
                <a:gd name="T89" fmla="*/ 170 h 430"/>
                <a:gd name="T90" fmla="*/ 311 w 354"/>
                <a:gd name="T91" fmla="*/ 138 h 430"/>
                <a:gd name="T92" fmla="*/ 317 w 354"/>
                <a:gd name="T93" fmla="*/ 111 h 430"/>
                <a:gd name="T94" fmla="*/ 330 w 354"/>
                <a:gd name="T95" fmla="*/ 92 h 430"/>
                <a:gd name="T96" fmla="*/ 343 w 354"/>
                <a:gd name="T97" fmla="*/ 40 h 430"/>
                <a:gd name="T98" fmla="*/ 291 w 354"/>
                <a:gd name="T99" fmla="*/ 0 h 430"/>
                <a:gd name="T100" fmla="*/ 272 w 354"/>
                <a:gd name="T101" fmla="*/ 8 h 430"/>
                <a:gd name="T102" fmla="*/ 210 w 354"/>
                <a:gd name="T103" fmla="*/ 31 h 430"/>
                <a:gd name="T104" fmla="*/ 176 w 354"/>
                <a:gd name="T105" fmla="*/ 53 h 430"/>
                <a:gd name="T106" fmla="*/ 168 w 354"/>
                <a:gd name="T107" fmla="*/ 52 h 430"/>
                <a:gd name="T108" fmla="*/ 162 w 354"/>
                <a:gd name="T109" fmla="*/ 59 h 430"/>
                <a:gd name="T110" fmla="*/ 143 w 354"/>
                <a:gd name="T111" fmla="*/ 65 h 430"/>
                <a:gd name="T112" fmla="*/ 75 w 354"/>
                <a:gd name="T113" fmla="*/ 109 h 430"/>
                <a:gd name="T114" fmla="*/ 26 w 354"/>
                <a:gd name="T115" fmla="*/ 155 h 430"/>
                <a:gd name="T116" fmla="*/ 25 w 354"/>
                <a:gd name="T117" fmla="*/ 222 h 430"/>
                <a:gd name="T118" fmla="*/ 7 w 354"/>
                <a:gd name="T119" fmla="*/ 227 h 430"/>
                <a:gd name="T120" fmla="*/ 15 w 354"/>
                <a:gd name="T121" fmla="*/ 269 h 430"/>
                <a:gd name="T122" fmla="*/ 20 w 354"/>
                <a:gd name="T123" fmla="*/ 27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430">
                  <a:moveTo>
                    <a:pt x="20" y="276"/>
                  </a:moveTo>
                  <a:cubicBezTo>
                    <a:pt x="21" y="285"/>
                    <a:pt x="22" y="293"/>
                    <a:pt x="22" y="302"/>
                  </a:cubicBezTo>
                  <a:cubicBezTo>
                    <a:pt x="24" y="304"/>
                    <a:pt x="25" y="305"/>
                    <a:pt x="27" y="307"/>
                  </a:cubicBezTo>
                  <a:cubicBezTo>
                    <a:pt x="27" y="314"/>
                    <a:pt x="26" y="321"/>
                    <a:pt x="25" y="328"/>
                  </a:cubicBezTo>
                  <a:cubicBezTo>
                    <a:pt x="33" y="356"/>
                    <a:pt x="27" y="403"/>
                    <a:pt x="49" y="418"/>
                  </a:cubicBezTo>
                  <a:cubicBezTo>
                    <a:pt x="56" y="425"/>
                    <a:pt x="65" y="412"/>
                    <a:pt x="68" y="408"/>
                  </a:cubicBezTo>
                  <a:cubicBezTo>
                    <a:pt x="68" y="401"/>
                    <a:pt x="69" y="394"/>
                    <a:pt x="70" y="387"/>
                  </a:cubicBezTo>
                  <a:cubicBezTo>
                    <a:pt x="76" y="375"/>
                    <a:pt x="86" y="354"/>
                    <a:pt x="83" y="331"/>
                  </a:cubicBezTo>
                  <a:cubicBezTo>
                    <a:pt x="78" y="299"/>
                    <a:pt x="61" y="276"/>
                    <a:pt x="50" y="251"/>
                  </a:cubicBezTo>
                  <a:cubicBezTo>
                    <a:pt x="50" y="246"/>
                    <a:pt x="50" y="242"/>
                    <a:pt x="50" y="237"/>
                  </a:cubicBezTo>
                  <a:cubicBezTo>
                    <a:pt x="48" y="235"/>
                    <a:pt x="46" y="234"/>
                    <a:pt x="44" y="232"/>
                  </a:cubicBezTo>
                  <a:cubicBezTo>
                    <a:pt x="39" y="222"/>
                    <a:pt x="50" y="209"/>
                    <a:pt x="50" y="196"/>
                  </a:cubicBezTo>
                  <a:cubicBezTo>
                    <a:pt x="59" y="186"/>
                    <a:pt x="66" y="184"/>
                    <a:pt x="79" y="177"/>
                  </a:cubicBezTo>
                  <a:cubicBezTo>
                    <a:pt x="81" y="174"/>
                    <a:pt x="83" y="172"/>
                    <a:pt x="85" y="169"/>
                  </a:cubicBezTo>
                  <a:cubicBezTo>
                    <a:pt x="94" y="164"/>
                    <a:pt x="102" y="158"/>
                    <a:pt x="111" y="152"/>
                  </a:cubicBezTo>
                  <a:cubicBezTo>
                    <a:pt x="126" y="142"/>
                    <a:pt x="158" y="112"/>
                    <a:pt x="168" y="99"/>
                  </a:cubicBezTo>
                  <a:cubicBezTo>
                    <a:pt x="169" y="101"/>
                    <a:pt x="188" y="88"/>
                    <a:pt x="193" y="85"/>
                  </a:cubicBezTo>
                  <a:cubicBezTo>
                    <a:pt x="222" y="70"/>
                    <a:pt x="248" y="46"/>
                    <a:pt x="293" y="47"/>
                  </a:cubicBezTo>
                  <a:cubicBezTo>
                    <a:pt x="292" y="59"/>
                    <a:pt x="278" y="86"/>
                    <a:pt x="272" y="101"/>
                  </a:cubicBezTo>
                  <a:cubicBezTo>
                    <a:pt x="259" y="128"/>
                    <a:pt x="255" y="152"/>
                    <a:pt x="241" y="177"/>
                  </a:cubicBezTo>
                  <a:cubicBezTo>
                    <a:pt x="241" y="181"/>
                    <a:pt x="241" y="186"/>
                    <a:pt x="241" y="190"/>
                  </a:cubicBezTo>
                  <a:cubicBezTo>
                    <a:pt x="239" y="194"/>
                    <a:pt x="232" y="203"/>
                    <a:pt x="230" y="208"/>
                  </a:cubicBezTo>
                  <a:cubicBezTo>
                    <a:pt x="230" y="213"/>
                    <a:pt x="230" y="219"/>
                    <a:pt x="230" y="225"/>
                  </a:cubicBezTo>
                  <a:cubicBezTo>
                    <a:pt x="228" y="232"/>
                    <a:pt x="221" y="238"/>
                    <a:pt x="218" y="245"/>
                  </a:cubicBezTo>
                  <a:cubicBezTo>
                    <a:pt x="218" y="251"/>
                    <a:pt x="218" y="257"/>
                    <a:pt x="218" y="263"/>
                  </a:cubicBezTo>
                  <a:cubicBezTo>
                    <a:pt x="216" y="265"/>
                    <a:pt x="214" y="266"/>
                    <a:pt x="213" y="267"/>
                  </a:cubicBezTo>
                  <a:cubicBezTo>
                    <a:pt x="212" y="270"/>
                    <a:pt x="213" y="276"/>
                    <a:pt x="210" y="279"/>
                  </a:cubicBezTo>
                  <a:cubicBezTo>
                    <a:pt x="210" y="280"/>
                    <a:pt x="210" y="280"/>
                    <a:pt x="210" y="281"/>
                  </a:cubicBezTo>
                  <a:cubicBezTo>
                    <a:pt x="201" y="277"/>
                    <a:pt x="199" y="257"/>
                    <a:pt x="193" y="248"/>
                  </a:cubicBezTo>
                  <a:cubicBezTo>
                    <a:pt x="175" y="223"/>
                    <a:pt x="147" y="190"/>
                    <a:pt x="106" y="189"/>
                  </a:cubicBezTo>
                  <a:cubicBezTo>
                    <a:pt x="89" y="206"/>
                    <a:pt x="93" y="245"/>
                    <a:pt x="103" y="267"/>
                  </a:cubicBezTo>
                  <a:cubicBezTo>
                    <a:pt x="106" y="275"/>
                    <a:pt x="133" y="322"/>
                    <a:pt x="131" y="332"/>
                  </a:cubicBezTo>
                  <a:cubicBezTo>
                    <a:pt x="128" y="344"/>
                    <a:pt x="118" y="357"/>
                    <a:pt x="112" y="365"/>
                  </a:cubicBezTo>
                  <a:cubicBezTo>
                    <a:pt x="106" y="374"/>
                    <a:pt x="102" y="394"/>
                    <a:pt x="90" y="396"/>
                  </a:cubicBezTo>
                  <a:cubicBezTo>
                    <a:pt x="85" y="402"/>
                    <a:pt x="86" y="401"/>
                    <a:pt x="85" y="407"/>
                  </a:cubicBezTo>
                  <a:cubicBezTo>
                    <a:pt x="86" y="409"/>
                    <a:pt x="88" y="410"/>
                    <a:pt x="89" y="412"/>
                  </a:cubicBezTo>
                  <a:cubicBezTo>
                    <a:pt x="106" y="411"/>
                    <a:pt x="136" y="378"/>
                    <a:pt x="143" y="366"/>
                  </a:cubicBezTo>
                  <a:cubicBezTo>
                    <a:pt x="147" y="366"/>
                    <a:pt x="151" y="366"/>
                    <a:pt x="154" y="366"/>
                  </a:cubicBezTo>
                  <a:cubicBezTo>
                    <a:pt x="173" y="387"/>
                    <a:pt x="194" y="406"/>
                    <a:pt x="208" y="430"/>
                  </a:cubicBezTo>
                  <a:cubicBezTo>
                    <a:pt x="209" y="430"/>
                    <a:pt x="211" y="430"/>
                    <a:pt x="213" y="430"/>
                  </a:cubicBezTo>
                  <a:cubicBezTo>
                    <a:pt x="249" y="405"/>
                    <a:pt x="244" y="337"/>
                    <a:pt x="260" y="289"/>
                  </a:cubicBezTo>
                  <a:cubicBezTo>
                    <a:pt x="266" y="271"/>
                    <a:pt x="275" y="244"/>
                    <a:pt x="282" y="224"/>
                  </a:cubicBezTo>
                  <a:cubicBezTo>
                    <a:pt x="281" y="221"/>
                    <a:pt x="281" y="217"/>
                    <a:pt x="281" y="214"/>
                  </a:cubicBezTo>
                  <a:cubicBezTo>
                    <a:pt x="284" y="206"/>
                    <a:pt x="290" y="191"/>
                    <a:pt x="292" y="186"/>
                  </a:cubicBezTo>
                  <a:cubicBezTo>
                    <a:pt x="292" y="181"/>
                    <a:pt x="293" y="176"/>
                    <a:pt x="294" y="170"/>
                  </a:cubicBezTo>
                  <a:cubicBezTo>
                    <a:pt x="298" y="161"/>
                    <a:pt x="309" y="149"/>
                    <a:pt x="311" y="138"/>
                  </a:cubicBezTo>
                  <a:cubicBezTo>
                    <a:pt x="313" y="130"/>
                    <a:pt x="313" y="122"/>
                    <a:pt x="317" y="111"/>
                  </a:cubicBezTo>
                  <a:cubicBezTo>
                    <a:pt x="318" y="114"/>
                    <a:pt x="329" y="94"/>
                    <a:pt x="330" y="92"/>
                  </a:cubicBezTo>
                  <a:cubicBezTo>
                    <a:pt x="337" y="75"/>
                    <a:pt x="337" y="57"/>
                    <a:pt x="343" y="40"/>
                  </a:cubicBezTo>
                  <a:cubicBezTo>
                    <a:pt x="354" y="9"/>
                    <a:pt x="317" y="0"/>
                    <a:pt x="291" y="0"/>
                  </a:cubicBezTo>
                  <a:cubicBezTo>
                    <a:pt x="287" y="8"/>
                    <a:pt x="280" y="5"/>
                    <a:pt x="272" y="8"/>
                  </a:cubicBezTo>
                  <a:cubicBezTo>
                    <a:pt x="261" y="12"/>
                    <a:pt x="217" y="31"/>
                    <a:pt x="210" y="31"/>
                  </a:cubicBezTo>
                  <a:cubicBezTo>
                    <a:pt x="200" y="37"/>
                    <a:pt x="187" y="48"/>
                    <a:pt x="176" y="53"/>
                  </a:cubicBezTo>
                  <a:cubicBezTo>
                    <a:pt x="173" y="53"/>
                    <a:pt x="170" y="53"/>
                    <a:pt x="168" y="52"/>
                  </a:cubicBezTo>
                  <a:cubicBezTo>
                    <a:pt x="166" y="55"/>
                    <a:pt x="164" y="57"/>
                    <a:pt x="162" y="59"/>
                  </a:cubicBezTo>
                  <a:cubicBezTo>
                    <a:pt x="155" y="63"/>
                    <a:pt x="149" y="61"/>
                    <a:pt x="143" y="65"/>
                  </a:cubicBezTo>
                  <a:cubicBezTo>
                    <a:pt x="122" y="78"/>
                    <a:pt x="97" y="95"/>
                    <a:pt x="75" y="109"/>
                  </a:cubicBezTo>
                  <a:cubicBezTo>
                    <a:pt x="58" y="120"/>
                    <a:pt x="34" y="135"/>
                    <a:pt x="26" y="155"/>
                  </a:cubicBezTo>
                  <a:cubicBezTo>
                    <a:pt x="20" y="173"/>
                    <a:pt x="24" y="201"/>
                    <a:pt x="25" y="222"/>
                  </a:cubicBezTo>
                  <a:cubicBezTo>
                    <a:pt x="22" y="224"/>
                    <a:pt x="10" y="224"/>
                    <a:pt x="7" y="227"/>
                  </a:cubicBezTo>
                  <a:cubicBezTo>
                    <a:pt x="0" y="233"/>
                    <a:pt x="11" y="261"/>
                    <a:pt x="15" y="269"/>
                  </a:cubicBezTo>
                  <a:cubicBezTo>
                    <a:pt x="16" y="271"/>
                    <a:pt x="18" y="274"/>
                    <a:pt x="20"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ṧ1îḋê">
              <a:extLst>
                <a:ext uri="{FF2B5EF4-FFF2-40B4-BE49-F238E27FC236}">
                  <a16:creationId xmlns:a16="http://schemas.microsoft.com/office/drawing/2014/main" id="{FD57AC8C-036B-4805-95E7-7A1C66F13CB5}"/>
                </a:ext>
              </a:extLst>
            </p:cNvPr>
            <p:cNvSpPr/>
            <p:nvPr/>
          </p:nvSpPr>
          <p:spPr bwMode="auto">
            <a:xfrm>
              <a:off x="6527548" y="3450476"/>
              <a:ext cx="514159" cy="247697"/>
            </a:xfrm>
            <a:custGeom>
              <a:avLst/>
              <a:gdLst>
                <a:gd name="T0" fmla="*/ 365 w 428"/>
                <a:gd name="T1" fmla="*/ 1 h 206"/>
                <a:gd name="T2" fmla="*/ 278 w 428"/>
                <a:gd name="T3" fmla="*/ 25 h 206"/>
                <a:gd name="T4" fmla="*/ 257 w 428"/>
                <a:gd name="T5" fmla="*/ 24 h 206"/>
                <a:gd name="T6" fmla="*/ 249 w 428"/>
                <a:gd name="T7" fmla="*/ 30 h 206"/>
                <a:gd name="T8" fmla="*/ 233 w 428"/>
                <a:gd name="T9" fmla="*/ 30 h 206"/>
                <a:gd name="T10" fmla="*/ 225 w 428"/>
                <a:gd name="T11" fmla="*/ 36 h 206"/>
                <a:gd name="T12" fmla="*/ 213 w 428"/>
                <a:gd name="T13" fmla="*/ 36 h 206"/>
                <a:gd name="T14" fmla="*/ 206 w 428"/>
                <a:gd name="T15" fmla="*/ 43 h 206"/>
                <a:gd name="T16" fmla="*/ 196 w 428"/>
                <a:gd name="T17" fmla="*/ 42 h 206"/>
                <a:gd name="T18" fmla="*/ 178 w 428"/>
                <a:gd name="T19" fmla="*/ 54 h 206"/>
                <a:gd name="T20" fmla="*/ 163 w 428"/>
                <a:gd name="T21" fmla="*/ 55 h 206"/>
                <a:gd name="T22" fmla="*/ 157 w 428"/>
                <a:gd name="T23" fmla="*/ 62 h 206"/>
                <a:gd name="T24" fmla="*/ 131 w 428"/>
                <a:gd name="T25" fmla="*/ 68 h 206"/>
                <a:gd name="T26" fmla="*/ 111 w 428"/>
                <a:gd name="T27" fmla="*/ 80 h 206"/>
                <a:gd name="T28" fmla="*/ 104 w 428"/>
                <a:gd name="T29" fmla="*/ 78 h 206"/>
                <a:gd name="T30" fmla="*/ 77 w 428"/>
                <a:gd name="T31" fmla="*/ 91 h 206"/>
                <a:gd name="T32" fmla="*/ 57 w 428"/>
                <a:gd name="T33" fmla="*/ 96 h 206"/>
                <a:gd name="T34" fmla="*/ 7 w 428"/>
                <a:gd name="T35" fmla="*/ 106 h 206"/>
                <a:gd name="T36" fmla="*/ 5 w 428"/>
                <a:gd name="T37" fmla="*/ 144 h 206"/>
                <a:gd name="T38" fmla="*/ 51 w 428"/>
                <a:gd name="T39" fmla="*/ 206 h 206"/>
                <a:gd name="T40" fmla="*/ 103 w 428"/>
                <a:gd name="T41" fmla="*/ 170 h 206"/>
                <a:gd name="T42" fmla="*/ 122 w 428"/>
                <a:gd name="T43" fmla="*/ 154 h 206"/>
                <a:gd name="T44" fmla="*/ 141 w 428"/>
                <a:gd name="T45" fmla="*/ 136 h 206"/>
                <a:gd name="T46" fmla="*/ 216 w 428"/>
                <a:gd name="T47" fmla="*/ 95 h 206"/>
                <a:gd name="T48" fmla="*/ 312 w 428"/>
                <a:gd name="T49" fmla="*/ 68 h 206"/>
                <a:gd name="T50" fmla="*/ 315 w 428"/>
                <a:gd name="T51" fmla="*/ 69 h 206"/>
                <a:gd name="T52" fmla="*/ 318 w 428"/>
                <a:gd name="T53" fmla="*/ 69 h 206"/>
                <a:gd name="T54" fmla="*/ 282 w 428"/>
                <a:gd name="T55" fmla="*/ 97 h 206"/>
                <a:gd name="T56" fmla="*/ 278 w 428"/>
                <a:gd name="T57" fmla="*/ 110 h 206"/>
                <a:gd name="T58" fmla="*/ 320 w 428"/>
                <a:gd name="T59" fmla="*/ 95 h 206"/>
                <a:gd name="T60" fmla="*/ 335 w 428"/>
                <a:gd name="T61" fmla="*/ 95 h 206"/>
                <a:gd name="T62" fmla="*/ 427 w 428"/>
                <a:gd name="T63" fmla="*/ 42 h 206"/>
                <a:gd name="T64" fmla="*/ 365 w 428"/>
                <a:gd name="T6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06">
                  <a:moveTo>
                    <a:pt x="365" y="1"/>
                  </a:moveTo>
                  <a:cubicBezTo>
                    <a:pt x="356" y="12"/>
                    <a:pt x="297" y="17"/>
                    <a:pt x="278" y="25"/>
                  </a:cubicBezTo>
                  <a:cubicBezTo>
                    <a:pt x="271" y="24"/>
                    <a:pt x="264" y="24"/>
                    <a:pt x="257" y="24"/>
                  </a:cubicBezTo>
                  <a:cubicBezTo>
                    <a:pt x="254" y="26"/>
                    <a:pt x="252" y="28"/>
                    <a:pt x="249" y="30"/>
                  </a:cubicBezTo>
                  <a:cubicBezTo>
                    <a:pt x="244" y="30"/>
                    <a:pt x="238" y="30"/>
                    <a:pt x="233" y="30"/>
                  </a:cubicBezTo>
                  <a:cubicBezTo>
                    <a:pt x="230" y="32"/>
                    <a:pt x="227" y="34"/>
                    <a:pt x="225" y="36"/>
                  </a:cubicBezTo>
                  <a:cubicBezTo>
                    <a:pt x="221" y="36"/>
                    <a:pt x="217" y="36"/>
                    <a:pt x="213" y="36"/>
                  </a:cubicBezTo>
                  <a:cubicBezTo>
                    <a:pt x="211" y="39"/>
                    <a:pt x="208" y="41"/>
                    <a:pt x="206" y="43"/>
                  </a:cubicBezTo>
                  <a:cubicBezTo>
                    <a:pt x="202" y="43"/>
                    <a:pt x="199" y="43"/>
                    <a:pt x="196" y="42"/>
                  </a:cubicBezTo>
                  <a:cubicBezTo>
                    <a:pt x="192" y="44"/>
                    <a:pt x="183" y="50"/>
                    <a:pt x="178" y="54"/>
                  </a:cubicBezTo>
                  <a:cubicBezTo>
                    <a:pt x="173" y="54"/>
                    <a:pt x="168" y="55"/>
                    <a:pt x="163" y="55"/>
                  </a:cubicBezTo>
                  <a:cubicBezTo>
                    <a:pt x="161" y="57"/>
                    <a:pt x="159" y="59"/>
                    <a:pt x="157" y="62"/>
                  </a:cubicBezTo>
                  <a:cubicBezTo>
                    <a:pt x="147" y="66"/>
                    <a:pt x="140" y="64"/>
                    <a:pt x="131" y="68"/>
                  </a:cubicBezTo>
                  <a:cubicBezTo>
                    <a:pt x="123" y="71"/>
                    <a:pt x="117" y="78"/>
                    <a:pt x="111" y="80"/>
                  </a:cubicBezTo>
                  <a:cubicBezTo>
                    <a:pt x="109" y="80"/>
                    <a:pt x="106" y="79"/>
                    <a:pt x="104" y="78"/>
                  </a:cubicBezTo>
                  <a:cubicBezTo>
                    <a:pt x="96" y="82"/>
                    <a:pt x="85" y="88"/>
                    <a:pt x="77" y="91"/>
                  </a:cubicBezTo>
                  <a:cubicBezTo>
                    <a:pt x="67" y="95"/>
                    <a:pt x="63" y="90"/>
                    <a:pt x="57" y="96"/>
                  </a:cubicBezTo>
                  <a:cubicBezTo>
                    <a:pt x="48" y="90"/>
                    <a:pt x="15" y="98"/>
                    <a:pt x="7" y="106"/>
                  </a:cubicBezTo>
                  <a:cubicBezTo>
                    <a:pt x="0" y="113"/>
                    <a:pt x="2" y="136"/>
                    <a:pt x="5" y="144"/>
                  </a:cubicBezTo>
                  <a:cubicBezTo>
                    <a:pt x="14" y="168"/>
                    <a:pt x="36" y="185"/>
                    <a:pt x="51" y="206"/>
                  </a:cubicBezTo>
                  <a:cubicBezTo>
                    <a:pt x="61" y="205"/>
                    <a:pt x="97" y="178"/>
                    <a:pt x="103" y="170"/>
                  </a:cubicBezTo>
                  <a:cubicBezTo>
                    <a:pt x="105" y="166"/>
                    <a:pt x="117" y="158"/>
                    <a:pt x="122" y="154"/>
                  </a:cubicBezTo>
                  <a:cubicBezTo>
                    <a:pt x="129" y="148"/>
                    <a:pt x="135" y="142"/>
                    <a:pt x="141" y="136"/>
                  </a:cubicBezTo>
                  <a:cubicBezTo>
                    <a:pt x="164" y="121"/>
                    <a:pt x="189" y="105"/>
                    <a:pt x="216" y="95"/>
                  </a:cubicBezTo>
                  <a:cubicBezTo>
                    <a:pt x="231" y="90"/>
                    <a:pt x="308" y="72"/>
                    <a:pt x="312" y="68"/>
                  </a:cubicBezTo>
                  <a:cubicBezTo>
                    <a:pt x="315" y="68"/>
                    <a:pt x="314" y="67"/>
                    <a:pt x="315" y="69"/>
                  </a:cubicBezTo>
                  <a:cubicBezTo>
                    <a:pt x="316" y="69"/>
                    <a:pt x="317" y="69"/>
                    <a:pt x="318" y="69"/>
                  </a:cubicBezTo>
                  <a:cubicBezTo>
                    <a:pt x="313" y="77"/>
                    <a:pt x="292" y="95"/>
                    <a:pt x="282" y="97"/>
                  </a:cubicBezTo>
                  <a:cubicBezTo>
                    <a:pt x="279" y="101"/>
                    <a:pt x="278" y="102"/>
                    <a:pt x="278" y="110"/>
                  </a:cubicBezTo>
                  <a:cubicBezTo>
                    <a:pt x="291" y="119"/>
                    <a:pt x="309" y="101"/>
                    <a:pt x="320" y="95"/>
                  </a:cubicBezTo>
                  <a:cubicBezTo>
                    <a:pt x="325" y="95"/>
                    <a:pt x="330" y="95"/>
                    <a:pt x="335" y="95"/>
                  </a:cubicBezTo>
                  <a:cubicBezTo>
                    <a:pt x="364" y="76"/>
                    <a:pt x="411" y="71"/>
                    <a:pt x="427" y="42"/>
                  </a:cubicBezTo>
                  <a:cubicBezTo>
                    <a:pt x="428" y="16"/>
                    <a:pt x="390" y="0"/>
                    <a:pt x="36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2" name="任意多边形: 形状 141">
            <a:extLst>
              <a:ext uri="{FF2B5EF4-FFF2-40B4-BE49-F238E27FC236}">
                <a16:creationId xmlns:a16="http://schemas.microsoft.com/office/drawing/2014/main" id="{F67C3404-77FE-4318-8E22-A962FD9B0CBD}"/>
              </a:ext>
            </a:extLst>
          </p:cNvPr>
          <p:cNvSpPr/>
          <p:nvPr/>
        </p:nvSpPr>
        <p:spPr>
          <a:xfrm flipH="1" flipV="1">
            <a:off x="-11724" y="-20551"/>
            <a:ext cx="1195303" cy="632317"/>
          </a:xfrm>
          <a:custGeom>
            <a:avLst/>
            <a:gdLst>
              <a:gd name="connsiteX0" fmla="*/ 1195303 w 1195303"/>
              <a:gd name="connsiteY0" fmla="*/ 632317 h 632317"/>
              <a:gd name="connsiteX1" fmla="*/ 0 w 1195303"/>
              <a:gd name="connsiteY1" fmla="*/ 632317 h 632317"/>
              <a:gd name="connsiteX2" fmla="*/ 391436 w 1195303"/>
              <a:gd name="connsiteY2" fmla="*/ 0 h 632317"/>
              <a:gd name="connsiteX3" fmla="*/ 1195303 w 1195303"/>
              <a:gd name="connsiteY3" fmla="*/ 0 h 632317"/>
            </a:gdLst>
            <a:ahLst/>
            <a:cxnLst>
              <a:cxn ang="0">
                <a:pos x="connsiteX0" y="connsiteY0"/>
              </a:cxn>
              <a:cxn ang="0">
                <a:pos x="connsiteX1" y="connsiteY1"/>
              </a:cxn>
              <a:cxn ang="0">
                <a:pos x="connsiteX2" y="connsiteY2"/>
              </a:cxn>
              <a:cxn ang="0">
                <a:pos x="connsiteX3" y="connsiteY3"/>
              </a:cxn>
            </a:cxnLst>
            <a:rect l="l" t="t" r="r" b="b"/>
            <a:pathLst>
              <a:path w="1195303" h="632317">
                <a:moveTo>
                  <a:pt x="1195303" y="632317"/>
                </a:moveTo>
                <a:lnTo>
                  <a:pt x="0" y="632317"/>
                </a:lnTo>
                <a:lnTo>
                  <a:pt x="391436" y="0"/>
                </a:lnTo>
                <a:lnTo>
                  <a:pt x="1195303" y="0"/>
                </a:lnTo>
                <a:close/>
              </a:path>
            </a:pathLst>
          </a:custGeom>
          <a:solidFill>
            <a:srgbClr val="2680B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E9224483-0871-4ADB-88B7-79B45E5A8EFD}"/>
              </a:ext>
            </a:extLst>
          </p:cNvPr>
          <p:cNvSpPr txBox="1"/>
          <p:nvPr/>
        </p:nvSpPr>
        <p:spPr>
          <a:xfrm>
            <a:off x="-11725" y="275196"/>
            <a:ext cx="697627" cy="646331"/>
          </a:xfrm>
          <a:prstGeom prst="rect">
            <a:avLst/>
          </a:prstGeom>
          <a:noFill/>
        </p:spPr>
        <p:txBody>
          <a:bodyPr wrap="none" rtlCol="0">
            <a:spAutoFit/>
          </a:bodyPr>
          <a:lstStyle/>
          <a:p>
            <a:r>
              <a:rPr lang="en-US" altLang="zh-CN"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rPr>
              <a:t>02</a:t>
            </a:r>
            <a:endParaRPr lang="zh-CN" altLang="en-US" sz="3600" dirty="0">
              <a:gradFill>
                <a:gsLst>
                  <a:gs pos="53000">
                    <a:schemeClr val="bg1"/>
                  </a:gs>
                  <a:gs pos="53000">
                    <a:schemeClr val="tx1">
                      <a:lumMod val="65000"/>
                      <a:lumOff val="35000"/>
                    </a:schemeClr>
                  </a:gs>
                </a:gsLst>
                <a:lin ang="5400000" scaled="1"/>
              </a:gradFill>
              <a:latin typeface="思源黑体 CN Regular" panose="020B0500000000000000" pitchFamily="34" charset="-122"/>
              <a:ea typeface="思源黑体 CN Regular" panose="020B0500000000000000" pitchFamily="34" charset="-122"/>
            </a:endParaRPr>
          </a:p>
        </p:txBody>
      </p:sp>
      <p:sp>
        <p:nvSpPr>
          <p:cNvPr id="7" name="矩形 6">
            <a:extLst>
              <a:ext uri="{FF2B5EF4-FFF2-40B4-BE49-F238E27FC236}">
                <a16:creationId xmlns:a16="http://schemas.microsoft.com/office/drawing/2014/main" id="{1996A237-295F-454A-A67C-29D58487AC97}"/>
              </a:ext>
            </a:extLst>
          </p:cNvPr>
          <p:cNvSpPr/>
          <p:nvPr/>
        </p:nvSpPr>
        <p:spPr>
          <a:xfrm>
            <a:off x="2423318" y="2082800"/>
            <a:ext cx="2859882" cy="3282950"/>
          </a:xfrm>
          <a:prstGeom prst="rect">
            <a:avLst/>
          </a:prstGeom>
          <a:noFill/>
          <a:ln w="38100">
            <a:solidFill>
              <a:srgbClr val="268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25742D6-B910-42D3-89C4-879EAF2ABACA}"/>
              </a:ext>
            </a:extLst>
          </p:cNvPr>
          <p:cNvSpPr txBox="1"/>
          <p:nvPr/>
        </p:nvSpPr>
        <p:spPr>
          <a:xfrm>
            <a:off x="5843831" y="2594491"/>
            <a:ext cx="5837387" cy="2492990"/>
          </a:xfrm>
          <a:prstGeom prst="rect">
            <a:avLst/>
          </a:prstGeom>
        </p:spPr>
        <p:txBody>
          <a:bodyPr wrap="square">
            <a:spAutoFit/>
          </a:bodyPr>
          <a:lstStyle>
            <a:defPPr>
              <a:defRPr lang="zh-CN"/>
            </a:defPPr>
            <a:lvl1pPr algn="ctr">
              <a:defRPr sz="1000">
                <a:solidFill>
                  <a:schemeClr val="bg1">
                    <a:lumMod val="50000"/>
                  </a:schemeClr>
                </a:solidFill>
                <a:latin typeface="华文中宋" panose="02010600040101010101" pitchFamily="2" charset="-122"/>
                <a:ea typeface="华文中宋" panose="02010600040101010101" pitchFamily="2" charset="-122"/>
              </a:defRPr>
            </a:lvl1pPr>
          </a:lstStyle>
          <a:p>
            <a:pPr algn="just"/>
            <a:r>
              <a:rPr lang="en-US" altLang="zh-CN" sz="1200" dirty="0">
                <a:solidFill>
                  <a:schemeClr val="tx1"/>
                </a:solidFill>
                <a:latin typeface="+mn-lt"/>
                <a:ea typeface="微软雅黑" panose="020B0503020204020204" pitchFamily="34" charset="-122"/>
              </a:rPr>
              <a:t>(1)</a:t>
            </a:r>
            <a:r>
              <a:rPr lang="zh-CN" altLang="en-US" sz="1200" dirty="0">
                <a:solidFill>
                  <a:schemeClr val="tx1"/>
                </a:solidFill>
                <a:latin typeface="+mn-lt"/>
                <a:ea typeface="微软雅黑" panose="020B0503020204020204" pitchFamily="34" charset="-122"/>
              </a:rPr>
              <a:t>根据所制订的研究计划与研究目标，选择</a:t>
            </a:r>
            <a:r>
              <a:rPr lang="en-US" altLang="zh-CN" sz="1200" dirty="0">
                <a:solidFill>
                  <a:schemeClr val="tx1"/>
                </a:solidFill>
                <a:latin typeface="+mn-lt"/>
                <a:ea typeface="微软雅黑" panose="020B0503020204020204" pitchFamily="34" charset="-122"/>
              </a:rPr>
              <a:t>A</a:t>
            </a:r>
            <a:r>
              <a:rPr lang="zh-CN" altLang="en-US" sz="1200" dirty="0">
                <a:solidFill>
                  <a:schemeClr val="tx1"/>
                </a:solidFill>
                <a:latin typeface="+mn-lt"/>
                <a:ea typeface="微软雅黑" panose="020B0503020204020204" pitchFamily="34" charset="-122"/>
              </a:rPr>
              <a:t>股公司财务数据作为样本，并提取适当的财务指标与非财务指标作为研究变量；</a:t>
            </a:r>
          </a:p>
          <a:p>
            <a:pPr algn="just"/>
            <a:r>
              <a:rPr lang="en-US" altLang="zh-CN" sz="1200" dirty="0">
                <a:solidFill>
                  <a:schemeClr val="tx1"/>
                </a:solidFill>
                <a:latin typeface="+mn-lt"/>
                <a:ea typeface="微软雅黑" panose="020B0503020204020204" pitchFamily="34" charset="-122"/>
              </a:rPr>
              <a:t>(2)</a:t>
            </a:r>
            <a:r>
              <a:rPr lang="zh-CN" altLang="en-US" sz="1200" dirty="0">
                <a:solidFill>
                  <a:schemeClr val="tx1"/>
                </a:solidFill>
                <a:latin typeface="+mn-lt"/>
                <a:ea typeface="微软雅黑" panose="020B0503020204020204" pitchFamily="34" charset="-122"/>
              </a:rPr>
              <a:t>对样本数据进行摘要统计及简单描述，掌握数据的大致分布情况，并对其进行简单分析；</a:t>
            </a:r>
          </a:p>
          <a:p>
            <a:pPr algn="just"/>
            <a:r>
              <a:rPr lang="en-US" altLang="zh-CN" sz="1200" dirty="0">
                <a:solidFill>
                  <a:schemeClr val="tx1"/>
                </a:solidFill>
                <a:latin typeface="+mn-lt"/>
                <a:ea typeface="微软雅黑" panose="020B0503020204020204" pitchFamily="34" charset="-122"/>
              </a:rPr>
              <a:t>(3)</a:t>
            </a:r>
            <a:r>
              <a:rPr lang="zh-CN" altLang="en-US" sz="1200" dirty="0">
                <a:solidFill>
                  <a:schemeClr val="tx1"/>
                </a:solidFill>
                <a:latin typeface="+mn-lt"/>
                <a:ea typeface="微软雅黑" panose="020B0503020204020204" pitchFamily="34" charset="-122"/>
              </a:rPr>
              <a:t>对整理好的数据进行变量的独立性检验，剔除掉不显著的变量；</a:t>
            </a:r>
          </a:p>
          <a:p>
            <a:pPr algn="just"/>
            <a:r>
              <a:rPr lang="en-US" altLang="zh-CN" sz="1200" dirty="0">
                <a:solidFill>
                  <a:schemeClr val="tx1"/>
                </a:solidFill>
                <a:latin typeface="+mn-lt"/>
                <a:ea typeface="微软雅黑" panose="020B0503020204020204" pitchFamily="34" charset="-122"/>
              </a:rPr>
              <a:t>(4)</a:t>
            </a:r>
            <a:r>
              <a:rPr lang="zh-CN" altLang="en-US" sz="1200" dirty="0">
                <a:solidFill>
                  <a:schemeClr val="tx1"/>
                </a:solidFill>
                <a:latin typeface="+mn-lt"/>
                <a:ea typeface="微软雅黑" panose="020B0503020204020204" pitchFamily="34" charset="-122"/>
              </a:rPr>
              <a:t>对整理后的样本变量数据进行因子分析。首先进行</a:t>
            </a:r>
            <a:r>
              <a:rPr lang="en-US" altLang="zh-CN" sz="1200" dirty="0">
                <a:solidFill>
                  <a:schemeClr val="tx1"/>
                </a:solidFill>
                <a:latin typeface="+mn-lt"/>
                <a:ea typeface="微软雅黑" panose="020B0503020204020204" pitchFamily="34" charset="-122"/>
              </a:rPr>
              <a:t>KMO</a:t>
            </a:r>
            <a:r>
              <a:rPr lang="zh-CN" altLang="en-US" sz="1200" dirty="0">
                <a:solidFill>
                  <a:schemeClr val="tx1"/>
                </a:solidFill>
                <a:latin typeface="+mn-lt"/>
                <a:ea typeface="微软雅黑" panose="020B0503020204020204" pitchFamily="34" charset="-122"/>
              </a:rPr>
              <a:t>检验和</a:t>
            </a:r>
            <a:r>
              <a:rPr lang="en-US" altLang="zh-CN" sz="1200" dirty="0">
                <a:solidFill>
                  <a:schemeClr val="tx1"/>
                </a:solidFill>
                <a:latin typeface="+mn-lt"/>
                <a:ea typeface="微软雅黑" panose="020B0503020204020204" pitchFamily="34" charset="-122"/>
              </a:rPr>
              <a:t>Bartlett's</a:t>
            </a:r>
            <a:r>
              <a:rPr lang="zh-CN" altLang="en-US" sz="1200" dirty="0">
                <a:solidFill>
                  <a:schemeClr val="tx1"/>
                </a:solidFill>
                <a:latin typeface="+mn-lt"/>
                <a:ea typeface="微软雅黑" panose="020B0503020204020204" pitchFamily="34" charset="-122"/>
              </a:rPr>
              <a:t>球状检验以检验是否适合因子分析；如可以进行因子分析则提取公共因子，将公共因子作为最后进入</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回归模型的自变量；</a:t>
            </a:r>
          </a:p>
          <a:p>
            <a:pPr algn="just"/>
            <a:r>
              <a:rPr lang="en-US" altLang="zh-CN" sz="1200" dirty="0">
                <a:solidFill>
                  <a:schemeClr val="tx1"/>
                </a:solidFill>
                <a:latin typeface="+mn-lt"/>
                <a:ea typeface="微软雅黑" panose="020B0503020204020204" pitchFamily="34" charset="-122"/>
              </a:rPr>
              <a:t>(5)</a:t>
            </a:r>
            <a:r>
              <a:rPr lang="zh-CN" altLang="en-US" sz="1200" dirty="0">
                <a:solidFill>
                  <a:schemeClr val="tx1"/>
                </a:solidFill>
                <a:latin typeface="+mn-lt"/>
                <a:ea typeface="微软雅黑" panose="020B0503020204020204" pitchFamily="34" charset="-122"/>
              </a:rPr>
              <a:t>构建</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回归模型，对模型的显著性等做出评价，考察模型的效果，并检验模型的预测效果是否达到理想状态；</a:t>
            </a:r>
          </a:p>
          <a:p>
            <a:pPr algn="just"/>
            <a:r>
              <a:rPr lang="en-US" altLang="zh-CN" sz="1200" dirty="0">
                <a:solidFill>
                  <a:schemeClr val="tx1"/>
                </a:solidFill>
                <a:latin typeface="+mn-lt"/>
                <a:ea typeface="微软雅黑" panose="020B0503020204020204" pitchFamily="34" charset="-122"/>
              </a:rPr>
              <a:t>(6)</a:t>
            </a:r>
            <a:r>
              <a:rPr lang="zh-CN" altLang="en-US" sz="1200" dirty="0">
                <a:solidFill>
                  <a:schemeClr val="tx1"/>
                </a:solidFill>
                <a:latin typeface="+mn-lt"/>
                <a:ea typeface="微软雅黑" panose="020B0503020204020204" pitchFamily="34" charset="-122"/>
              </a:rPr>
              <a:t>使用倾向得分匹配方法对样本进行匹配，并再次进行</a:t>
            </a:r>
            <a:r>
              <a:rPr lang="en-US" altLang="zh-CN" sz="1200" dirty="0">
                <a:solidFill>
                  <a:schemeClr val="tx1"/>
                </a:solidFill>
                <a:latin typeface="+mn-lt"/>
                <a:ea typeface="微软雅黑" panose="020B0503020204020204" pitchFamily="34" charset="-122"/>
              </a:rPr>
              <a:t>Logistic</a:t>
            </a:r>
            <a:r>
              <a:rPr lang="zh-CN" altLang="en-US" sz="1200" dirty="0">
                <a:solidFill>
                  <a:schemeClr val="tx1"/>
                </a:solidFill>
                <a:latin typeface="+mn-lt"/>
                <a:ea typeface="微软雅黑" panose="020B0503020204020204" pitchFamily="34" charset="-122"/>
              </a:rPr>
              <a:t>回归，观察回归效果并与随机匹配进行对比，检验所构建模型的预测能力；</a:t>
            </a:r>
          </a:p>
          <a:p>
            <a:pPr algn="just"/>
            <a:r>
              <a:rPr lang="en-US" altLang="zh-CN" sz="1200" dirty="0">
                <a:solidFill>
                  <a:schemeClr val="tx1"/>
                </a:solidFill>
                <a:latin typeface="+mn-lt"/>
                <a:ea typeface="微软雅黑" panose="020B0503020204020204" pitchFamily="34" charset="-122"/>
              </a:rPr>
              <a:t>(7)</a:t>
            </a:r>
            <a:r>
              <a:rPr lang="zh-CN" altLang="en-US" sz="1200" dirty="0">
                <a:solidFill>
                  <a:schemeClr val="tx1"/>
                </a:solidFill>
                <a:latin typeface="+mn-lt"/>
                <a:ea typeface="微软雅黑" panose="020B0503020204020204" pitchFamily="34" charset="-122"/>
              </a:rPr>
              <a:t>对模型进行总结，得出结论。</a:t>
            </a:r>
          </a:p>
        </p:txBody>
      </p:sp>
      <p:sp>
        <p:nvSpPr>
          <p:cNvPr id="56" name="矩形 55">
            <a:extLst>
              <a:ext uri="{FF2B5EF4-FFF2-40B4-BE49-F238E27FC236}">
                <a16:creationId xmlns:a16="http://schemas.microsoft.com/office/drawing/2014/main" id="{0E3C0A33-487F-4841-96C6-5B92136F5921}"/>
              </a:ext>
            </a:extLst>
          </p:cNvPr>
          <p:cNvSpPr/>
          <p:nvPr/>
        </p:nvSpPr>
        <p:spPr>
          <a:xfrm>
            <a:off x="5843832" y="2166039"/>
            <a:ext cx="2292750" cy="369332"/>
          </a:xfrm>
          <a:prstGeom prst="rect">
            <a:avLst/>
          </a:prstGeom>
          <a:noFill/>
        </p:spPr>
        <p:txBody>
          <a:bodyPr vert="horz" wrap="square" rtlCol="0">
            <a:spAutoFit/>
          </a:bodyPr>
          <a:lstStyle/>
          <a:p>
            <a:r>
              <a:rPr lang="zh-CN" altLang="en-US" dirty="0">
                <a:solidFill>
                  <a:srgbClr val="15487F"/>
                </a:solidFill>
                <a:latin typeface="思源黑体 CN Regular" panose="020B0500000000000000" pitchFamily="34" charset="-122"/>
                <a:ea typeface="思源黑体 CN Regular" panose="020B0500000000000000" pitchFamily="34" charset="-122"/>
                <a:cs typeface="珠穆朗玛—乌金苏通体" panose="01010100010101010101" pitchFamily="2" charset="0"/>
              </a:rPr>
              <a:t>实证研究设计</a:t>
            </a:r>
          </a:p>
        </p:txBody>
      </p:sp>
      <p:cxnSp>
        <p:nvCxnSpPr>
          <p:cNvPr id="60" name="直接连接符 59">
            <a:extLst>
              <a:ext uri="{FF2B5EF4-FFF2-40B4-BE49-F238E27FC236}">
                <a16:creationId xmlns:a16="http://schemas.microsoft.com/office/drawing/2014/main" id="{CB044723-8449-4643-9DB6-63C709848A67}"/>
              </a:ext>
            </a:extLst>
          </p:cNvPr>
          <p:cNvCxnSpPr/>
          <p:nvPr/>
        </p:nvCxnSpPr>
        <p:spPr>
          <a:xfrm>
            <a:off x="5940849" y="2545596"/>
            <a:ext cx="3704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48691B2-C89E-4C89-B3A2-E0CC03503B48}"/>
              </a:ext>
            </a:extLst>
          </p:cNvPr>
          <p:cNvSpPr/>
          <p:nvPr/>
        </p:nvSpPr>
        <p:spPr>
          <a:xfrm>
            <a:off x="3261576" y="3165331"/>
            <a:ext cx="1927468" cy="461665"/>
          </a:xfrm>
          <a:prstGeom prst="rect">
            <a:avLst/>
          </a:prstGeom>
        </p:spPr>
        <p:txBody>
          <a:bodyPr wrap="square">
            <a:spAutoFit/>
          </a:bodyPr>
          <a:lstStyle/>
          <a:p>
            <a:pPr algn="r"/>
            <a:r>
              <a:rPr lang="zh-CN" altLang="en-US" sz="2400" dirty="0">
                <a:solidFill>
                  <a:schemeClr val="tx1">
                    <a:lumMod val="65000"/>
                    <a:lumOff val="35000"/>
                  </a:schemeClr>
                </a:solidFill>
                <a:latin typeface="微软雅黑" panose="020B0503020204020204" pitchFamily="34" charset="-122"/>
              </a:rPr>
              <a:t>研究设计</a:t>
            </a:r>
          </a:p>
        </p:txBody>
      </p:sp>
      <p:cxnSp>
        <p:nvCxnSpPr>
          <p:cNvPr id="108" name="直接连接符 107">
            <a:extLst>
              <a:ext uri="{FF2B5EF4-FFF2-40B4-BE49-F238E27FC236}">
                <a16:creationId xmlns:a16="http://schemas.microsoft.com/office/drawing/2014/main" id="{F2A5949E-F18E-4B35-9F2B-2CBD23D7626A}"/>
              </a:ext>
            </a:extLst>
          </p:cNvPr>
          <p:cNvCxnSpPr/>
          <p:nvPr/>
        </p:nvCxnSpPr>
        <p:spPr>
          <a:xfrm>
            <a:off x="4685964" y="3761822"/>
            <a:ext cx="370484" cy="0"/>
          </a:xfrm>
          <a:prstGeom prst="line">
            <a:avLst/>
          </a:prstGeom>
          <a:ln w="28575">
            <a:solidFill>
              <a:srgbClr val="2680B5"/>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5813D3C-9513-40BE-AFA0-0FFC631E2068}"/>
              </a:ext>
            </a:extLst>
          </p:cNvPr>
          <p:cNvSpPr/>
          <p:nvPr/>
        </p:nvSpPr>
        <p:spPr>
          <a:xfrm>
            <a:off x="3825240" y="4522777"/>
            <a:ext cx="1358276" cy="553998"/>
          </a:xfrm>
          <a:prstGeom prst="rect">
            <a:avLst/>
          </a:prstGeom>
        </p:spPr>
        <p:txBody>
          <a:bodyPr wrap="square">
            <a:spAutoFit/>
          </a:bodyPr>
          <a:lstStyle/>
          <a:p>
            <a:pPr algn="r"/>
            <a:r>
              <a:rPr lang="zh-CN" altLang="en-US" sz="1000" dirty="0">
                <a:solidFill>
                  <a:schemeClr val="bg1">
                    <a:lumMod val="65000"/>
                  </a:schemeClr>
                </a:solidFill>
              </a:rPr>
              <a:t>THE BACKGROUND AND SIGNIFICANCE OF THE TOPIC</a:t>
            </a:r>
          </a:p>
        </p:txBody>
      </p:sp>
    </p:spTree>
    <p:extLst>
      <p:ext uri="{BB962C8B-B14F-4D97-AF65-F5344CB8AC3E}">
        <p14:creationId xmlns:p14="http://schemas.microsoft.com/office/powerpoint/2010/main" val="3154280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10.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11.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12.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13.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14.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15.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2.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3.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4.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5.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6.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7.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8.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ags/tag9.xml><?xml version="1.0" encoding="utf-8"?>
<p:tagLst xmlns:a="http://schemas.openxmlformats.org/drawingml/2006/main" xmlns:r="http://schemas.openxmlformats.org/officeDocument/2006/relationships" xmlns:p="http://schemas.openxmlformats.org/presentationml/2006/main">
  <p:tag name="ISLIDE.VECTOR" val="77c87d38-6b11-4a4d-b2fb-6be181e35f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2725</TotalTime>
  <Words>2459</Words>
  <Application>Microsoft Office PowerPoint</Application>
  <PresentationFormat>宽屏</PresentationFormat>
  <Paragraphs>165</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Times New Roman</vt:lpstr>
      <vt:lpstr>等线</vt:lpstr>
      <vt:lpstr>微软雅黑</vt:lpstr>
      <vt:lpstr>珠穆朗玛—乌金苏通体</vt:lpstr>
      <vt:lpstr>Calibri</vt:lpstr>
      <vt:lpstr>Arial</vt:lpstr>
      <vt:lpstr>思源黑体 CN Regular</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华佑泉美</dc:creator>
  <cp:lastModifiedBy>临江</cp:lastModifiedBy>
  <cp:revision>134</cp:revision>
  <dcterms:created xsi:type="dcterms:W3CDTF">2019-03-17T14:10:07Z</dcterms:created>
  <dcterms:modified xsi:type="dcterms:W3CDTF">2022-05-25T07:29:19Z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v1.0_mb_djy/g5h2+oblBVVexEIwDg==</vt:lpwstr>
  </property>
</Properties>
</file>