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61"/>
  </p:notesMasterIdLst>
  <p:sldIdLst>
    <p:sldId id="256" r:id="rId2"/>
    <p:sldId id="258" r:id="rId3"/>
    <p:sldId id="260" r:id="rId4"/>
    <p:sldId id="296" r:id="rId5"/>
    <p:sldId id="303" r:id="rId6"/>
    <p:sldId id="297" r:id="rId7"/>
    <p:sldId id="302" r:id="rId8"/>
    <p:sldId id="304" r:id="rId9"/>
    <p:sldId id="305" r:id="rId10"/>
    <p:sldId id="298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299" r:id="rId45"/>
    <p:sldId id="263" r:id="rId46"/>
    <p:sldId id="340" r:id="rId47"/>
    <p:sldId id="341" r:id="rId48"/>
    <p:sldId id="342" r:id="rId49"/>
    <p:sldId id="343" r:id="rId50"/>
    <p:sldId id="344" r:id="rId51"/>
    <p:sldId id="300" r:id="rId52"/>
    <p:sldId id="345" r:id="rId53"/>
    <p:sldId id="346" r:id="rId54"/>
    <p:sldId id="347" r:id="rId55"/>
    <p:sldId id="348" r:id="rId56"/>
    <p:sldId id="301" r:id="rId57"/>
    <p:sldId id="349" r:id="rId58"/>
    <p:sldId id="350" r:id="rId59"/>
    <p:sldId id="278" r:id="rId60"/>
  </p:sldIdLst>
  <p:sldSz cx="9144000" cy="5143500" type="screen16x9"/>
  <p:notesSz cx="6858000" cy="9144000"/>
  <p:embeddedFontLst>
    <p:embeddedFont>
      <p:font typeface="Chivo Light" panose="020B0604020202020204" charset="0"/>
      <p:regular r:id="rId62"/>
      <p:bold r:id="rId63"/>
      <p:italic r:id="rId64"/>
      <p:boldItalic r:id="rId65"/>
    </p:embeddedFont>
    <p:embeddedFont>
      <p:font typeface="Shadows Into Light Two" panose="020B0604020202020204" charset="0"/>
      <p:regular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65A059-FD24-423A-B99E-1D8CF1C4A0E7}">
  <a:tblStyle styleId="{C965A059-FD24-423A-B99E-1D8CF1C4A0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C98AC0-E5B5-4E87-8A36-19182CD72A5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21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966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413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266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669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810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246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53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083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891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41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949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48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646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599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95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0016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61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399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607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38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591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1491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5699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978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1058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436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401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245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171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30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3998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0528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1298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569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2815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6144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647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8841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4706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704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6174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4243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1638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7500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2840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2061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6913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8855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2897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9101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575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081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565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29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679074">
            <a:off x="7424169" y="1110641"/>
            <a:ext cx="265609" cy="349478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89031" y="-184381"/>
            <a:ext cx="971249" cy="98362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19519" y="94934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8336996">
            <a:off x="4243138" y="-22224"/>
            <a:ext cx="467049" cy="473000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778801">
            <a:off x="8116057" y="3817380"/>
            <a:ext cx="580177" cy="58740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6668499">
            <a:off x="5293109" y="3771186"/>
            <a:ext cx="892234" cy="662795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3835491">
            <a:off x="5235980" y="3951326"/>
            <a:ext cx="467040" cy="42328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6648350">
            <a:off x="8451648" y="629713"/>
            <a:ext cx="922830" cy="757732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488733">
            <a:off x="6365042" y="2437342"/>
            <a:ext cx="993792" cy="73816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617181" y="4283744"/>
            <a:ext cx="971249" cy="98362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 rot="-10736906">
            <a:off x="8409586" y="2375711"/>
            <a:ext cx="825227" cy="74778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-9528265">
            <a:off x="8474418" y="2733034"/>
            <a:ext cx="419693" cy="42504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73523" y="349101"/>
            <a:ext cx="467067" cy="478170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760012" y="159538"/>
            <a:ext cx="971255" cy="1011985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3741321">
            <a:off x="5765601" y="-92132"/>
            <a:ext cx="547361" cy="560373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267953" y="1365498"/>
            <a:ext cx="1131662" cy="1025467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31131" y="2051184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592599">
            <a:off x="3091737" y="4454947"/>
            <a:ext cx="1090400" cy="80998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-7924870">
            <a:off x="339964" y="3032930"/>
            <a:ext cx="841224" cy="62489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-1232320">
            <a:off x="908097" y="2912232"/>
            <a:ext cx="341366" cy="3494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969070">
            <a:off x="976107" y="4357729"/>
            <a:ext cx="825137" cy="8356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319022">
            <a:off x="-115268" y="1393270"/>
            <a:ext cx="747678" cy="1170967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220874" y="-212399"/>
            <a:ext cx="1016948" cy="1039666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0076712">
            <a:off x="8276016" y="2450651"/>
            <a:ext cx="930331" cy="696680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9290225">
            <a:off x="5567287" y="240208"/>
            <a:ext cx="943922" cy="1037964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831654">
            <a:off x="2857171" y="4159157"/>
            <a:ext cx="1190515" cy="106886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2584">
            <a:off x="956194" y="3077566"/>
            <a:ext cx="267636" cy="288754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2062504">
            <a:off x="499387" y="2832699"/>
            <a:ext cx="348730" cy="893729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34338" y="402317"/>
            <a:ext cx="556340" cy="424970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7406387">
            <a:off x="1005078" y="4425379"/>
            <a:ext cx="609879" cy="937524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61285" y="4408739"/>
            <a:ext cx="953706" cy="858029"/>
          </a:xfrm>
          <a:custGeom>
            <a:avLst/>
            <a:gdLst/>
            <a:ahLst/>
            <a:cxnLst/>
            <a:rect l="l" t="t" r="r" b="b"/>
            <a:pathLst>
              <a:path w="35137" h="31612" extrusionOk="0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2" name="Google Shape;42;p2"/>
          <p:cNvSpPr/>
          <p:nvPr/>
        </p:nvSpPr>
        <p:spPr>
          <a:xfrm rot="3778908">
            <a:off x="8250490" y="3581090"/>
            <a:ext cx="405505" cy="713678"/>
          </a:xfrm>
          <a:custGeom>
            <a:avLst/>
            <a:gdLst/>
            <a:ahLst/>
            <a:cxnLst/>
            <a:rect l="l" t="t" r="r" b="b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3" name="Google Shape;43;p2"/>
          <p:cNvSpPr/>
          <p:nvPr/>
        </p:nvSpPr>
        <p:spPr>
          <a:xfrm rot="8336858">
            <a:off x="4172244" y="-119327"/>
            <a:ext cx="588749" cy="690936"/>
          </a:xfrm>
          <a:custGeom>
            <a:avLst/>
            <a:gdLst/>
            <a:ahLst/>
            <a:cxnLst/>
            <a:rect l="l" t="t" r="r" b="b"/>
            <a:pathLst>
              <a:path w="21692" h="25457" extrusionOk="0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4" name="Google Shape;44;p2"/>
          <p:cNvSpPr/>
          <p:nvPr/>
        </p:nvSpPr>
        <p:spPr>
          <a:xfrm rot="-2801891">
            <a:off x="8349992" y="393255"/>
            <a:ext cx="742845" cy="1166149"/>
          </a:xfrm>
          <a:custGeom>
            <a:avLst/>
            <a:gdLst/>
            <a:ahLst/>
            <a:cxnLst/>
            <a:rect l="l" t="t" r="r" b="b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6400478" y="2182183"/>
            <a:ext cx="872604" cy="952077"/>
          </a:xfrm>
          <a:custGeom>
            <a:avLst/>
            <a:gdLst/>
            <a:ahLst/>
            <a:cxnLst/>
            <a:rect l="l" t="t" r="r" b="b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 rot="-3835551">
            <a:off x="5103883" y="3888224"/>
            <a:ext cx="1036432" cy="603375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 rot="788743">
            <a:off x="7507728" y="1267182"/>
            <a:ext cx="341357" cy="3494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 rot="788424">
            <a:off x="7600966" y="1268367"/>
            <a:ext cx="222930" cy="24052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 rot="-3998065">
            <a:off x="7374395" y="1063551"/>
            <a:ext cx="267634" cy="288752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 rot="575490">
            <a:off x="8469081" y="3874407"/>
            <a:ext cx="345878" cy="608736"/>
          </a:xfrm>
          <a:custGeom>
            <a:avLst/>
            <a:gdLst/>
            <a:ahLst/>
            <a:cxnLst/>
            <a:rect l="l" t="t" r="r" b="b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 rot="2523318">
            <a:off x="218693" y="-460740"/>
            <a:ext cx="5327395" cy="5454036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subTitle" idx="1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3"/>
          <p:cNvSpPr/>
          <p:nvPr/>
        </p:nvSpPr>
        <p:spPr>
          <a:xfrm rot="6668499">
            <a:off x="5293109" y="3771186"/>
            <a:ext cx="892234" cy="662795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-3835491">
            <a:off x="5235980" y="3951326"/>
            <a:ext cx="467040" cy="42328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-6648350">
            <a:off x="8451648" y="629713"/>
            <a:ext cx="922830" cy="757732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-2488733">
            <a:off x="8249054" y="3830167"/>
            <a:ext cx="993792" cy="73816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-10736906">
            <a:off x="8409586" y="2375711"/>
            <a:ext cx="825227" cy="74778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-9528265">
            <a:off x="8474418" y="2733034"/>
            <a:ext cx="419693" cy="42504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0491037">
            <a:off x="6391016" y="2371566"/>
            <a:ext cx="971233" cy="1011962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-7367623">
            <a:off x="6851320" y="3054382"/>
            <a:ext cx="547355" cy="560366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-10076712">
            <a:off x="8276016" y="2450651"/>
            <a:ext cx="930331" cy="696680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200934">
            <a:off x="6601793" y="2246758"/>
            <a:ext cx="943967" cy="1038014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-2801891">
            <a:off x="8349992" y="393255"/>
            <a:ext cx="742845" cy="1166149"/>
          </a:xfrm>
          <a:custGeom>
            <a:avLst/>
            <a:gdLst/>
            <a:ahLst/>
            <a:cxnLst/>
            <a:rect l="l" t="t" r="r" b="b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8284491" y="3575008"/>
            <a:ext cx="872604" cy="952077"/>
          </a:xfrm>
          <a:custGeom>
            <a:avLst/>
            <a:gdLst/>
            <a:ahLst/>
            <a:cxnLst/>
            <a:rect l="l" t="t" r="r" b="b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7" name="Google Shape;67;p3"/>
          <p:cNvSpPr/>
          <p:nvPr/>
        </p:nvSpPr>
        <p:spPr>
          <a:xfrm rot="-3835551">
            <a:off x="5103883" y="3888224"/>
            <a:ext cx="1036432" cy="603375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6582643" y="4211269"/>
            <a:ext cx="971249" cy="98362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713131" y="4490584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6414486" y="4183251"/>
            <a:ext cx="1016948" cy="1039666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7377098" y="1171526"/>
            <a:ext cx="467067" cy="478170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7237913" y="1224742"/>
            <a:ext cx="556340" cy="424970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7924870">
            <a:off x="7177227" y="-141770"/>
            <a:ext cx="841224" cy="62489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1232320">
            <a:off x="7745360" y="-262468"/>
            <a:ext cx="341366" cy="3494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1232584">
            <a:off x="7793456" y="-97134"/>
            <a:ext cx="267636" cy="288754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-2062504">
            <a:off x="7336649" y="-342001"/>
            <a:ext cx="348730" cy="893729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5668109" y="395336"/>
            <a:ext cx="1131662" cy="1025467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6267194" y="1081021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1319022">
            <a:off x="5820795" y="423107"/>
            <a:ext cx="747678" cy="1170967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5"/>
          <p:cNvSpPr/>
          <p:nvPr/>
        </p:nvSpPr>
        <p:spPr>
          <a:xfrm rot="-1209093">
            <a:off x="8469092" y="4079246"/>
            <a:ext cx="679239" cy="615500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683513" y="4020672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7062483" y="-109725"/>
            <a:ext cx="384463" cy="39360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8514400" y="1635650"/>
            <a:ext cx="799508" cy="833036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 rot="3741344">
            <a:off x="8518998" y="1428487"/>
            <a:ext cx="450561" cy="4612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7044713" y="810002"/>
            <a:ext cx="931540" cy="84412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7537849" y="1374425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"/>
          <p:cNvSpPr/>
          <p:nvPr/>
        </p:nvSpPr>
        <p:spPr>
          <a:xfrm rot="-6335216">
            <a:off x="6865825" y="4552660"/>
            <a:ext cx="897579" cy="66669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7911874" y="-130475"/>
            <a:ext cx="799495" cy="809683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-6692267">
            <a:off x="6791890" y="2390364"/>
            <a:ext cx="692490" cy="51435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7317552" y="2396424"/>
            <a:ext cx="281001" cy="2876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7663638" y="3147400"/>
            <a:ext cx="679244" cy="68789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318871">
            <a:off x="71704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77734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-548659">
            <a:off x="84733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-9290062">
            <a:off x="83557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 rot="5503490">
            <a:off x="69266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317562" y="25287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-830047">
            <a:off x="6946689" y="22039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69479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 rot="8224608">
            <a:off x="78592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༝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/>
          <p:nvPr/>
        </p:nvSpPr>
        <p:spPr>
          <a:xfrm rot="-1209093">
            <a:off x="8469092" y="4079246"/>
            <a:ext cx="679239" cy="615500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8683513" y="4020672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7062483" y="-109725"/>
            <a:ext cx="384463" cy="39360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514400" y="1635650"/>
            <a:ext cx="799508" cy="833036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 rot="3741344">
            <a:off x="8518998" y="1428487"/>
            <a:ext cx="450561" cy="4612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044713" y="810002"/>
            <a:ext cx="931540" cy="84412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537849" y="1374425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 rot="-6335216">
            <a:off x="6865825" y="4552660"/>
            <a:ext cx="897579" cy="66669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7911874" y="-130475"/>
            <a:ext cx="799495" cy="809683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 rot="-6692267">
            <a:off x="6791890" y="2390364"/>
            <a:ext cx="692490" cy="51435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7317552" y="2396424"/>
            <a:ext cx="281001" cy="2876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7663638" y="3147400"/>
            <a:ext cx="679244" cy="68789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"/>
          <p:cNvSpPr/>
          <p:nvPr/>
        </p:nvSpPr>
        <p:spPr>
          <a:xfrm rot="1318871">
            <a:off x="71704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77734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 rot="-548659">
            <a:off x="84733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 rot="-9290062">
            <a:off x="83557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 rot="5503490">
            <a:off x="69266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7317562" y="25287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/>
          <p:nvPr/>
        </p:nvSpPr>
        <p:spPr>
          <a:xfrm rot="-830047">
            <a:off x="6946689" y="22039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69479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"/>
          <p:cNvSpPr/>
          <p:nvPr/>
        </p:nvSpPr>
        <p:spPr>
          <a:xfrm rot="8224608">
            <a:off x="78592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457200" y="1430050"/>
            <a:ext cx="3167700" cy="32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3815603" y="1430050"/>
            <a:ext cx="3167700" cy="32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11"/>
          <p:cNvSpPr/>
          <p:nvPr/>
        </p:nvSpPr>
        <p:spPr>
          <a:xfrm rot="-6974255">
            <a:off x="8132622" y="3724110"/>
            <a:ext cx="213588" cy="281025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"/>
          <p:cNvSpPr/>
          <p:nvPr/>
        </p:nvSpPr>
        <p:spPr>
          <a:xfrm>
            <a:off x="2732253" y="-212411"/>
            <a:ext cx="781013" cy="79096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1"/>
          <p:cNvSpPr/>
          <p:nvPr/>
        </p:nvSpPr>
        <p:spPr>
          <a:xfrm>
            <a:off x="2837180" y="12190"/>
            <a:ext cx="337444" cy="341744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1"/>
          <p:cNvSpPr/>
          <p:nvPr/>
        </p:nvSpPr>
        <p:spPr>
          <a:xfrm rot="4358823">
            <a:off x="3941098" y="4889269"/>
            <a:ext cx="375550" cy="380336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"/>
          <p:cNvSpPr/>
          <p:nvPr/>
        </p:nvSpPr>
        <p:spPr>
          <a:xfrm rot="1151692">
            <a:off x="8434472" y="4226868"/>
            <a:ext cx="357870" cy="362297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1"/>
          <p:cNvSpPr/>
          <p:nvPr/>
        </p:nvSpPr>
        <p:spPr>
          <a:xfrm rot="-10153158">
            <a:off x="4729339" y="4449252"/>
            <a:ext cx="717468" cy="532972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1"/>
          <p:cNvSpPr/>
          <p:nvPr/>
        </p:nvSpPr>
        <p:spPr>
          <a:xfrm rot="943073">
            <a:off x="4813520" y="4340916"/>
            <a:ext cx="375504" cy="34034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"/>
          <p:cNvSpPr/>
          <p:nvPr/>
        </p:nvSpPr>
        <p:spPr>
          <a:xfrm rot="-6648331">
            <a:off x="8563948" y="1186838"/>
            <a:ext cx="742053" cy="609292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1"/>
          <p:cNvSpPr/>
          <p:nvPr/>
        </p:nvSpPr>
        <p:spPr>
          <a:xfrm rot="2711984">
            <a:off x="4808509" y="-109436"/>
            <a:ext cx="799096" cy="59352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1"/>
          <p:cNvSpPr/>
          <p:nvPr/>
        </p:nvSpPr>
        <p:spPr>
          <a:xfrm>
            <a:off x="6790083" y="4541690"/>
            <a:ext cx="781013" cy="79096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"/>
          <p:cNvSpPr/>
          <p:nvPr/>
        </p:nvSpPr>
        <p:spPr>
          <a:xfrm rot="-5990705">
            <a:off x="8271773" y="2605766"/>
            <a:ext cx="663539" cy="601272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"/>
          <p:cNvSpPr/>
          <p:nvPr/>
        </p:nvSpPr>
        <p:spPr>
          <a:xfrm rot="-4782675">
            <a:off x="8259070" y="2656361"/>
            <a:ext cx="337456" cy="34175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"/>
          <p:cNvSpPr/>
          <p:nvPr/>
        </p:nvSpPr>
        <p:spPr>
          <a:xfrm>
            <a:off x="1059765" y="251069"/>
            <a:ext cx="375578" cy="384506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7199212" y="126020"/>
            <a:ext cx="780996" cy="813747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 rot="3741390">
            <a:off x="7203695" y="-76352"/>
            <a:ext cx="440145" cy="450608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-174209" y="985454"/>
            <a:ext cx="910004" cy="82460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307522" y="1536823"/>
            <a:ext cx="337444" cy="341744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 rot="10592571">
            <a:off x="1931803" y="4671974"/>
            <a:ext cx="876846" cy="65135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 rot="-7924689">
            <a:off x="127751" y="2727519"/>
            <a:ext cx="676415" cy="50251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 rot="-1232342">
            <a:off x="584556" y="2630487"/>
            <a:ext cx="274505" cy="281030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 rot="5968943">
            <a:off x="379973" y="3976490"/>
            <a:ext cx="663471" cy="67193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 rot="1319053">
            <a:off x="-51439" y="1007787"/>
            <a:ext cx="601219" cy="941593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2597036" y="-234941"/>
            <a:ext cx="817717" cy="835985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 rot="-5330471">
            <a:off x="8178192" y="2569786"/>
            <a:ext cx="748134" cy="56024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 rot="-9290112">
            <a:off x="7044262" y="190893"/>
            <a:ext cx="759011" cy="834631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 rot="831478">
            <a:off x="1743246" y="4434137"/>
            <a:ext cx="957279" cy="859458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"/>
          <p:cNvSpPr/>
          <p:nvPr/>
        </p:nvSpPr>
        <p:spPr>
          <a:xfrm rot="-1232764">
            <a:off x="623232" y="2763432"/>
            <a:ext cx="215203" cy="232183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1"/>
          <p:cNvSpPr/>
          <p:nvPr/>
        </p:nvSpPr>
        <p:spPr>
          <a:xfrm rot="-2062359">
            <a:off x="255900" y="2566548"/>
            <a:ext cx="280423" cy="71867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947845" y="293861"/>
            <a:ext cx="447347" cy="341714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1"/>
          <p:cNvSpPr/>
          <p:nvPr/>
        </p:nvSpPr>
        <p:spPr>
          <a:xfrm rot="-7406442">
            <a:off x="403221" y="4030923"/>
            <a:ext cx="490399" cy="753856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6664726" y="4642200"/>
            <a:ext cx="766865" cy="689932"/>
          </a:xfrm>
          <a:custGeom>
            <a:avLst/>
            <a:gdLst/>
            <a:ahLst/>
            <a:cxnLst/>
            <a:rect l="l" t="t" r="r" b="b"/>
            <a:pathLst>
              <a:path w="35137" h="31612" extrusionOk="0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93" name="Google Shape;293;p11"/>
          <p:cNvSpPr/>
          <p:nvPr/>
        </p:nvSpPr>
        <p:spPr>
          <a:xfrm rot="1151678">
            <a:off x="8450738" y="3960294"/>
            <a:ext cx="326039" cy="573820"/>
          </a:xfrm>
          <a:custGeom>
            <a:avLst/>
            <a:gdLst/>
            <a:ahLst/>
            <a:cxnLst/>
            <a:rect l="l" t="t" r="r" b="b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94" name="Google Shape;294;p11"/>
          <p:cNvSpPr/>
          <p:nvPr/>
        </p:nvSpPr>
        <p:spPr>
          <a:xfrm rot="4358289">
            <a:off x="3897685" y="4812891"/>
            <a:ext cx="473413" cy="555582"/>
          </a:xfrm>
          <a:custGeom>
            <a:avLst/>
            <a:gdLst/>
            <a:ahLst/>
            <a:cxnLst/>
            <a:rect l="l" t="t" r="r" b="b"/>
            <a:pathLst>
              <a:path w="21692" h="25457" extrusionOk="0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95" name="Google Shape;295;p11"/>
          <p:cNvSpPr/>
          <p:nvPr/>
        </p:nvSpPr>
        <p:spPr>
          <a:xfrm rot="-2801932">
            <a:off x="8482195" y="996713"/>
            <a:ext cx="597297" cy="937661"/>
          </a:xfrm>
          <a:custGeom>
            <a:avLst/>
            <a:gdLst/>
            <a:ahLst/>
            <a:cxnLst/>
            <a:rect l="l" t="t" r="r" b="b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96" name="Google Shape;296;p11"/>
          <p:cNvSpPr/>
          <p:nvPr/>
        </p:nvSpPr>
        <p:spPr>
          <a:xfrm rot="5200625">
            <a:off x="4975084" y="-222517"/>
            <a:ext cx="701626" cy="765527"/>
          </a:xfrm>
          <a:custGeom>
            <a:avLst/>
            <a:gdLst/>
            <a:ahLst/>
            <a:cxnLst/>
            <a:rect l="l" t="t" r="r" b="b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97" name="Google Shape;297;p11"/>
          <p:cNvSpPr/>
          <p:nvPr/>
        </p:nvSpPr>
        <p:spPr>
          <a:xfrm rot="942660">
            <a:off x="4585376" y="4393088"/>
            <a:ext cx="833403" cy="485179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98" name="Google Shape;298;p11"/>
          <p:cNvSpPr/>
          <p:nvPr/>
        </p:nvSpPr>
        <p:spPr>
          <a:xfrm rot="-5506349">
            <a:off x="8198666" y="3597357"/>
            <a:ext cx="274487" cy="28101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1"/>
          <p:cNvSpPr/>
          <p:nvPr/>
        </p:nvSpPr>
        <p:spPr>
          <a:xfrm rot="-5506848">
            <a:off x="8197826" y="3625742"/>
            <a:ext cx="179267" cy="193412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1"/>
          <p:cNvSpPr/>
          <p:nvPr/>
        </p:nvSpPr>
        <p:spPr>
          <a:xfrm rot="-10292983">
            <a:off x="8081725" y="3802439"/>
            <a:ext cx="215214" cy="232195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dows Into Light Two"/>
              <a:buNone/>
              <a:defRPr sz="3000">
                <a:solidFill>
                  <a:schemeClr val="dk1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>
            <a:spLocks noGrp="1"/>
          </p:cNvSpPr>
          <p:nvPr>
            <p:ph type="ctr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DL Assignment 1 – Food Image Classification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3.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</a:t>
            </a:r>
            <a:endParaRPr dirty="0"/>
          </a:p>
        </p:txBody>
      </p:sp>
      <p:sp>
        <p:nvSpPr>
          <p:cNvPr id="365" name="Google Shape;365;p18"/>
          <p:cNvSpPr txBox="1">
            <a:spLocks noGrp="1"/>
          </p:cNvSpPr>
          <p:nvPr>
            <p:ph type="subTitle" idx="1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Problem, Objective &amp; Approach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56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CNN made from scratch 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56776"/>
            <a:ext cx="53340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Starting out with simple base</a:t>
            </a:r>
          </a:p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Components of CNN models: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Convolution + </a:t>
            </a:r>
            <a:r>
              <a:rPr lang="en-US" dirty="0" err="1"/>
              <a:t>Relu</a:t>
            </a:r>
            <a:endParaRPr lang="en-US" dirty="0"/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Max Pooling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Flatten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Dense Input layer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Dense Output layer (</a:t>
            </a:r>
            <a:r>
              <a:rPr lang="en-US" dirty="0" err="1"/>
              <a:t>Softmax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D82EF21-3DCF-4D71-92AA-46D17ADE17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76166" y="309069"/>
            <a:ext cx="3729318" cy="409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6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model 1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116189" cy="222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Compiling: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Categorical </a:t>
            </a:r>
            <a:r>
              <a:rPr lang="en-US" dirty="0" err="1"/>
              <a:t>Crossentropy</a:t>
            </a:r>
            <a:endParaRPr lang="en-US" dirty="0"/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RMSprop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Accuracy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50E3053-8DCE-4E4E-9E5B-026C47771A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65813" y="1291975"/>
            <a:ext cx="3639671" cy="2371726"/>
          </a:xfrm>
          <a:prstGeom prst="rect">
            <a:avLst/>
          </a:prstGeom>
        </p:spPr>
      </p:pic>
      <p:sp>
        <p:nvSpPr>
          <p:cNvPr id="8" name="Google Shape;350;p16">
            <a:extLst>
              <a:ext uri="{FF2B5EF4-FFF2-40B4-BE49-F238E27FC236}">
                <a16:creationId xmlns:a16="http://schemas.microsoft.com/office/drawing/2014/main" id="{B99A3FBB-3D88-4D4D-93B4-C9512E7B6C2E}"/>
              </a:ext>
            </a:extLst>
          </p:cNvPr>
          <p:cNvSpPr txBox="1">
            <a:spLocks/>
          </p:cNvSpPr>
          <p:nvPr/>
        </p:nvSpPr>
        <p:spPr>
          <a:xfrm>
            <a:off x="349623" y="3202106"/>
            <a:ext cx="5116189" cy="22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63500" indent="0">
              <a:buFont typeface="Chivo Light"/>
              <a:buNone/>
            </a:pPr>
            <a:r>
              <a:rPr lang="en-US" dirty="0"/>
              <a:t>Fitting:</a:t>
            </a:r>
          </a:p>
          <a:p>
            <a:pPr marL="577850" indent="-514350">
              <a:buFont typeface="+mj-lt"/>
              <a:buAutoNum type="arabicPeriod"/>
            </a:pPr>
            <a:r>
              <a:rPr lang="en-US" dirty="0"/>
              <a:t>20 training epochs</a:t>
            </a:r>
          </a:p>
          <a:p>
            <a:pPr marL="577850" indent="-514350">
              <a:buFont typeface="+mj-lt"/>
              <a:buAutoNum type="arabicPeriod"/>
            </a:pPr>
            <a:r>
              <a:rPr lang="en-US" dirty="0"/>
              <a:t>Steps per epoch based on batch size</a:t>
            </a:r>
          </a:p>
        </p:txBody>
      </p:sp>
    </p:spTree>
    <p:extLst>
      <p:ext uri="{BB962C8B-B14F-4D97-AF65-F5344CB8AC3E}">
        <p14:creationId xmlns:p14="http://schemas.microsoft.com/office/powerpoint/2010/main" val="163701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model 1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116189" cy="1719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Result:</a:t>
            </a:r>
          </a:p>
          <a:p>
            <a:r>
              <a:rPr lang="en-US" dirty="0"/>
              <a:t>Overfit after 3</a:t>
            </a:r>
            <a:r>
              <a:rPr lang="en-US" baseline="30000" dirty="0"/>
              <a:t>rd</a:t>
            </a:r>
            <a:r>
              <a:rPr lang="en-US" dirty="0"/>
              <a:t> epoch</a:t>
            </a:r>
          </a:p>
          <a:p>
            <a:r>
              <a:rPr lang="en-US" dirty="0"/>
              <a:t>Validation Acc ~28-30%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FDCE680-F0D8-4359-BA71-CBA82E85B9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09784" y="36012"/>
            <a:ext cx="3695700" cy="4760259"/>
          </a:xfrm>
          <a:prstGeom prst="rect">
            <a:avLst/>
          </a:prstGeom>
        </p:spPr>
      </p:pic>
      <p:sp>
        <p:nvSpPr>
          <p:cNvPr id="10" name="Google Shape;350;p16">
            <a:extLst>
              <a:ext uri="{FF2B5EF4-FFF2-40B4-BE49-F238E27FC236}">
                <a16:creationId xmlns:a16="http://schemas.microsoft.com/office/drawing/2014/main" id="{7FA62A5A-BE8F-4FB2-9CB5-1448E3E6EC37}"/>
              </a:ext>
            </a:extLst>
          </p:cNvPr>
          <p:cNvSpPr txBox="1">
            <a:spLocks/>
          </p:cNvSpPr>
          <p:nvPr/>
        </p:nvSpPr>
        <p:spPr>
          <a:xfrm>
            <a:off x="349623" y="2989408"/>
            <a:ext cx="5116189" cy="21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63500" indent="0">
              <a:buFont typeface="Chivo Light"/>
              <a:buNone/>
            </a:pPr>
            <a:r>
              <a:rPr lang="en-US" dirty="0"/>
              <a:t>Action:</a:t>
            </a:r>
          </a:p>
          <a:p>
            <a:r>
              <a:rPr lang="en-US" dirty="0"/>
              <a:t>Add 1 more Conv2d layer + Max Pooling layer</a:t>
            </a:r>
          </a:p>
          <a:p>
            <a:r>
              <a:rPr lang="en-US" dirty="0"/>
              <a:t>Extend training epochs</a:t>
            </a:r>
          </a:p>
        </p:txBody>
      </p:sp>
    </p:spTree>
    <p:extLst>
      <p:ext uri="{BB962C8B-B14F-4D97-AF65-F5344CB8AC3E}">
        <p14:creationId xmlns:p14="http://schemas.microsoft.com/office/powerpoint/2010/main" val="22878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116189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model 2 : Added Conv Layer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220904"/>
            <a:ext cx="5360894" cy="1719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Result:</a:t>
            </a:r>
          </a:p>
          <a:p>
            <a:r>
              <a:rPr lang="en-US" dirty="0"/>
              <a:t>Still overfitting early</a:t>
            </a:r>
          </a:p>
          <a:p>
            <a:r>
              <a:rPr lang="en-US" dirty="0"/>
              <a:t>Validation Acc ~35%, Peaked 40%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" name="Google Shape;350;p16">
            <a:extLst>
              <a:ext uri="{FF2B5EF4-FFF2-40B4-BE49-F238E27FC236}">
                <a16:creationId xmlns:a16="http://schemas.microsoft.com/office/drawing/2014/main" id="{7FA62A5A-BE8F-4FB2-9CB5-1448E3E6EC37}"/>
              </a:ext>
            </a:extLst>
          </p:cNvPr>
          <p:cNvSpPr txBox="1">
            <a:spLocks/>
          </p:cNvSpPr>
          <p:nvPr/>
        </p:nvSpPr>
        <p:spPr>
          <a:xfrm>
            <a:off x="349623" y="3061128"/>
            <a:ext cx="5116189" cy="17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63500" indent="0">
              <a:buFont typeface="Chivo Light"/>
              <a:buNone/>
            </a:pPr>
            <a:r>
              <a:rPr lang="en-US" dirty="0"/>
              <a:t>Action:</a:t>
            </a:r>
          </a:p>
          <a:p>
            <a:r>
              <a:rPr lang="en-US" dirty="0"/>
              <a:t>Data Augmentation</a:t>
            </a:r>
          </a:p>
          <a:p>
            <a:r>
              <a:rPr lang="en-US" dirty="0"/>
              <a:t>Extend training epochs</a:t>
            </a:r>
          </a:p>
        </p:txBody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09A1D49-903B-4ABC-B9BA-3C9DAC288B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43134" y="0"/>
            <a:ext cx="3562350" cy="474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1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Augmentation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56776"/>
            <a:ext cx="5800164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Used Image Data Generator again:</a:t>
            </a:r>
          </a:p>
          <a:p>
            <a:r>
              <a:rPr lang="en-US" dirty="0"/>
              <a:t>Specified modification range</a:t>
            </a:r>
          </a:p>
          <a:p>
            <a:r>
              <a:rPr lang="en-US" dirty="0"/>
              <a:t>Retained 150 by 150 image size</a:t>
            </a:r>
          </a:p>
          <a:p>
            <a:r>
              <a:rPr lang="en-US" dirty="0"/>
              <a:t>Retained rescaling of pixel value</a:t>
            </a:r>
          </a:p>
          <a:p>
            <a:r>
              <a:rPr lang="en-US" dirty="0"/>
              <a:t>Pack into same batch size as training data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D12C2D5-6EB3-4869-B8B0-E2CA933D65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08496" y="75080"/>
            <a:ext cx="2796988" cy="46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2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model 3 : Augmented Data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116189" cy="222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Changes: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Fitted with augmented data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Increased training epochs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B5DA2E39-2504-4A41-9E0A-D4E92DFD68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40188" y="529272"/>
            <a:ext cx="3621741" cy="422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01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model 3 : Augmented Data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116189" cy="1719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Result:</a:t>
            </a:r>
          </a:p>
          <a:p>
            <a:r>
              <a:rPr lang="en-US" dirty="0"/>
              <a:t>No longer overfits</a:t>
            </a:r>
          </a:p>
          <a:p>
            <a:r>
              <a:rPr lang="en-US" dirty="0"/>
              <a:t>Validation Acc peaked 53%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" name="Google Shape;350;p16">
            <a:extLst>
              <a:ext uri="{FF2B5EF4-FFF2-40B4-BE49-F238E27FC236}">
                <a16:creationId xmlns:a16="http://schemas.microsoft.com/office/drawing/2014/main" id="{7FA62A5A-BE8F-4FB2-9CB5-1448E3E6EC37}"/>
              </a:ext>
            </a:extLst>
          </p:cNvPr>
          <p:cNvSpPr txBox="1">
            <a:spLocks/>
          </p:cNvSpPr>
          <p:nvPr/>
        </p:nvSpPr>
        <p:spPr>
          <a:xfrm>
            <a:off x="349623" y="2989408"/>
            <a:ext cx="5116189" cy="21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63500" indent="0">
              <a:buFont typeface="Chivo Light"/>
              <a:buNone/>
            </a:pPr>
            <a:r>
              <a:rPr lang="en-US" dirty="0"/>
              <a:t>Action:</a:t>
            </a:r>
          </a:p>
          <a:p>
            <a:r>
              <a:rPr lang="en-US" dirty="0"/>
              <a:t>Massive scale up</a:t>
            </a:r>
          </a:p>
          <a:p>
            <a:r>
              <a:rPr lang="en-US" dirty="0"/>
              <a:t>Slower learning rate</a:t>
            </a:r>
          </a:p>
          <a:p>
            <a:r>
              <a:rPr lang="en-US" dirty="0"/>
              <a:t>More training epochs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23AA022-0CD3-4EB6-9DEF-0541A93448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89812" y="165423"/>
            <a:ext cx="3254188" cy="447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60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Prototype 1 – Scale Up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116189" cy="222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Changes: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Additional conv2d layer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Additional max pooling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Wider dense input layer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Additional 1 hidden layer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Slower learning rate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Additional training epochs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9E8A0D19-F5F2-472F-9294-D14CDA3BCC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65813" y="0"/>
            <a:ext cx="3609826" cy="474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6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Prototype 1 – Scale Up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871882" cy="1719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Result:</a:t>
            </a:r>
          </a:p>
          <a:p>
            <a:r>
              <a:rPr lang="en-US" dirty="0"/>
              <a:t>Overfitting after epoch 40</a:t>
            </a:r>
          </a:p>
          <a:p>
            <a:r>
              <a:rPr lang="en-US" dirty="0"/>
              <a:t>Validation Acc ~65%, peaked 70%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0" name="Google Shape;350;p16">
            <a:extLst>
              <a:ext uri="{FF2B5EF4-FFF2-40B4-BE49-F238E27FC236}">
                <a16:creationId xmlns:a16="http://schemas.microsoft.com/office/drawing/2014/main" id="{7FA62A5A-BE8F-4FB2-9CB5-1448E3E6EC37}"/>
              </a:ext>
            </a:extLst>
          </p:cNvPr>
          <p:cNvSpPr txBox="1">
            <a:spLocks/>
          </p:cNvSpPr>
          <p:nvPr/>
        </p:nvSpPr>
        <p:spPr>
          <a:xfrm>
            <a:off x="349623" y="2989408"/>
            <a:ext cx="5773272" cy="21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63500" indent="0">
              <a:buFont typeface="Chivo Light"/>
              <a:buNone/>
            </a:pPr>
            <a:r>
              <a:rPr lang="en-US" dirty="0"/>
              <a:t>Action:</a:t>
            </a:r>
          </a:p>
          <a:p>
            <a:r>
              <a:rPr lang="en-US" dirty="0"/>
              <a:t>Try another design approach</a:t>
            </a:r>
          </a:p>
          <a:p>
            <a:r>
              <a:rPr lang="en-US" dirty="0"/>
              <a:t>Stacking conv2d before max pooling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D22BBCA-F7B1-4E5C-9C47-F3EC346F90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2895" y="95573"/>
            <a:ext cx="3021106" cy="461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Data Preprocessing &amp; Loading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Model Development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Model Evaluation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Model Application on Real Life Image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Prototype 2 – Stacking Conv2d</a:t>
            </a:r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116189" cy="222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Changes: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Stacking extra conv2 layer before max pooling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Lesser trainable parameters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F3F1DA7-0FCC-401C-9FDC-12250F7337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65812" y="98611"/>
            <a:ext cx="3639671" cy="47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05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Prototype 2 – Stacking Conv2d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871882" cy="1719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Result:</a:t>
            </a:r>
          </a:p>
          <a:p>
            <a:r>
              <a:rPr lang="en-US" dirty="0"/>
              <a:t>Overfitting delayed</a:t>
            </a:r>
          </a:p>
          <a:p>
            <a:r>
              <a:rPr lang="en-US" dirty="0"/>
              <a:t>Variance in loss is smaller</a:t>
            </a:r>
          </a:p>
          <a:p>
            <a:r>
              <a:rPr lang="en-US" dirty="0"/>
              <a:t>Validation Acc ~68%, peaked 75%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0" name="Google Shape;350;p16">
            <a:extLst>
              <a:ext uri="{FF2B5EF4-FFF2-40B4-BE49-F238E27FC236}">
                <a16:creationId xmlns:a16="http://schemas.microsoft.com/office/drawing/2014/main" id="{7FA62A5A-BE8F-4FB2-9CB5-1448E3E6EC37}"/>
              </a:ext>
            </a:extLst>
          </p:cNvPr>
          <p:cNvSpPr txBox="1">
            <a:spLocks/>
          </p:cNvSpPr>
          <p:nvPr/>
        </p:nvSpPr>
        <p:spPr>
          <a:xfrm>
            <a:off x="349623" y="3387970"/>
            <a:ext cx="5773272" cy="17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63500" indent="0">
              <a:buFont typeface="Chivo Light"/>
              <a:buNone/>
            </a:pPr>
            <a:r>
              <a:rPr lang="en-US" dirty="0"/>
              <a:t>Action:</a:t>
            </a:r>
          </a:p>
          <a:p>
            <a:r>
              <a:rPr lang="en-US" dirty="0"/>
              <a:t>Deploy Dropout Layers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1A9C681-3678-465F-9D87-514D8EAF97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1506" y="133909"/>
            <a:ext cx="2886075" cy="457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0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Prototype 3 – Dropout</a:t>
            </a:r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5" y="1301589"/>
            <a:ext cx="4831976" cy="222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Changes: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Added Dropout(0.5)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D74B59-3729-4270-AF8D-DC186CFABC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6245" y="2494231"/>
            <a:ext cx="5731510" cy="26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6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Prototype 3 – Dropout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871882" cy="1719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Result:</a:t>
            </a:r>
          </a:p>
          <a:p>
            <a:r>
              <a:rPr lang="en-US" dirty="0"/>
              <a:t>Overfitting reduced from 10% to 5% at 100</a:t>
            </a:r>
            <a:r>
              <a:rPr lang="en-US" baseline="30000" dirty="0"/>
              <a:t>th</a:t>
            </a:r>
            <a:r>
              <a:rPr lang="en-US" dirty="0"/>
              <a:t> epoch</a:t>
            </a:r>
          </a:p>
          <a:p>
            <a:r>
              <a:rPr lang="en-US" dirty="0"/>
              <a:t>Validation Acc ~68-70%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0" name="Google Shape;350;p16">
            <a:extLst>
              <a:ext uri="{FF2B5EF4-FFF2-40B4-BE49-F238E27FC236}">
                <a16:creationId xmlns:a16="http://schemas.microsoft.com/office/drawing/2014/main" id="{7FA62A5A-BE8F-4FB2-9CB5-1448E3E6EC37}"/>
              </a:ext>
            </a:extLst>
          </p:cNvPr>
          <p:cNvSpPr txBox="1">
            <a:spLocks/>
          </p:cNvSpPr>
          <p:nvPr/>
        </p:nvSpPr>
        <p:spPr>
          <a:xfrm>
            <a:off x="349623" y="3387970"/>
            <a:ext cx="5773272" cy="17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63500" indent="0">
              <a:buFont typeface="Chivo Light"/>
              <a:buNone/>
            </a:pPr>
            <a:r>
              <a:rPr lang="en-US" dirty="0"/>
              <a:t>Action:</a:t>
            </a:r>
          </a:p>
          <a:p>
            <a:r>
              <a:rPr lang="en-US" dirty="0"/>
              <a:t>Deploy L2 Regularization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3F94887-ED3D-4F1C-922E-ED4ACEB4DB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2895" y="363379"/>
            <a:ext cx="2952750" cy="43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16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Prototype 4 – L2 Regularization</a:t>
            </a:r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5" y="1301589"/>
            <a:ext cx="4831976" cy="222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Changes: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Added L2 </a:t>
            </a:r>
            <a:r>
              <a:rPr lang="en-US" dirty="0" err="1"/>
              <a:t>Regularizer</a:t>
            </a:r>
            <a:endParaRPr lang="en-US"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B210BD7-8F73-4A28-904F-F35B2F905F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6245" y="2416142"/>
            <a:ext cx="5731510" cy="266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99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Prototype 4 – L2 Regularization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871882" cy="1997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Result:</a:t>
            </a:r>
          </a:p>
          <a:p>
            <a:r>
              <a:rPr lang="en-US" dirty="0"/>
              <a:t>Validation Acc on a very bad note</a:t>
            </a:r>
          </a:p>
          <a:p>
            <a:r>
              <a:rPr lang="en-US" dirty="0"/>
              <a:t>Increased variance for validation loss</a:t>
            </a:r>
          </a:p>
          <a:p>
            <a:r>
              <a:rPr lang="en-US" dirty="0"/>
              <a:t>Validation Acc ~69-70%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0" name="Google Shape;350;p16">
            <a:extLst>
              <a:ext uri="{FF2B5EF4-FFF2-40B4-BE49-F238E27FC236}">
                <a16:creationId xmlns:a16="http://schemas.microsoft.com/office/drawing/2014/main" id="{7FA62A5A-BE8F-4FB2-9CB5-1448E3E6EC37}"/>
              </a:ext>
            </a:extLst>
          </p:cNvPr>
          <p:cNvSpPr txBox="1">
            <a:spLocks/>
          </p:cNvSpPr>
          <p:nvPr/>
        </p:nvSpPr>
        <p:spPr>
          <a:xfrm>
            <a:off x="349624" y="3737594"/>
            <a:ext cx="5773272" cy="17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63500" indent="0">
              <a:buFont typeface="Chivo Light"/>
              <a:buNone/>
            </a:pPr>
            <a:r>
              <a:rPr lang="en-US" dirty="0"/>
              <a:t>Action:</a:t>
            </a:r>
          </a:p>
          <a:p>
            <a:r>
              <a:rPr lang="en-US" dirty="0"/>
              <a:t>Try another Optimizer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4ACCC51-E63A-4AF5-ABFD-210BDD2BAD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40145" y="524774"/>
            <a:ext cx="2903855" cy="418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93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Prototype 5 – Adam Optimizer</a:t>
            </a:r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871881" cy="222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Changes: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Replaced RMSprop with Adam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EC1824A-92A3-4261-8A1B-47BA03F277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1475" y="2648040"/>
            <a:ext cx="4831976" cy="22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49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Prototype 5 – Adam Optimizer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871882" cy="1853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Result:</a:t>
            </a:r>
          </a:p>
          <a:p>
            <a:r>
              <a:rPr lang="en-US" dirty="0"/>
              <a:t>More controlled variance for validation loss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0" name="Google Shape;350;p16">
            <a:extLst>
              <a:ext uri="{FF2B5EF4-FFF2-40B4-BE49-F238E27FC236}">
                <a16:creationId xmlns:a16="http://schemas.microsoft.com/office/drawing/2014/main" id="{7FA62A5A-BE8F-4FB2-9CB5-1448E3E6EC37}"/>
              </a:ext>
            </a:extLst>
          </p:cNvPr>
          <p:cNvSpPr txBox="1">
            <a:spLocks/>
          </p:cNvSpPr>
          <p:nvPr/>
        </p:nvSpPr>
        <p:spPr>
          <a:xfrm>
            <a:off x="349624" y="3227134"/>
            <a:ext cx="5773272" cy="17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63500" indent="0">
              <a:buFont typeface="Chivo Light"/>
              <a:buNone/>
            </a:pPr>
            <a:r>
              <a:rPr lang="en-US" dirty="0"/>
              <a:t>Action:</a:t>
            </a:r>
          </a:p>
          <a:p>
            <a:r>
              <a:rPr lang="en-US" dirty="0"/>
              <a:t>Early stopping at 60</a:t>
            </a:r>
            <a:r>
              <a:rPr lang="en-US" baseline="30000" dirty="0"/>
              <a:t>th</a:t>
            </a:r>
            <a:r>
              <a:rPr lang="en-US" dirty="0"/>
              <a:t> epoch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C6C9323-7E95-4B61-A948-90A6C38F4A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72419" y="341673"/>
            <a:ext cx="2933065" cy="446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10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434788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Model 1 – Early Stopping at epoch 60</a:t>
            </a:r>
            <a:endParaRPr lang="en-SG"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116189" cy="222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Changes: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Training epochs at 60</a:t>
            </a:r>
          </a:p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lang="en-US" dirty="0"/>
          </a:p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Final trainable parameters: ~11.3 million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277DDCA-BBA0-4C27-9AAF-2E08FF10AE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89175" y="37242"/>
            <a:ext cx="3777087" cy="47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12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Model 1 – Early Stopping at epoch 60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871882" cy="1719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Result by 60</a:t>
            </a:r>
            <a:r>
              <a:rPr lang="en-US" baseline="30000" dirty="0"/>
              <a:t>th</a:t>
            </a:r>
            <a:r>
              <a:rPr lang="en-US" dirty="0"/>
              <a:t> epoch:</a:t>
            </a:r>
          </a:p>
          <a:p>
            <a:r>
              <a:rPr lang="en-US" dirty="0"/>
              <a:t>Training Acc =73.65%</a:t>
            </a:r>
          </a:p>
          <a:p>
            <a:r>
              <a:rPr lang="en-US" dirty="0"/>
              <a:t>Validation Acc = 70.05%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0" name="Google Shape;350;p16">
            <a:extLst>
              <a:ext uri="{FF2B5EF4-FFF2-40B4-BE49-F238E27FC236}">
                <a16:creationId xmlns:a16="http://schemas.microsoft.com/office/drawing/2014/main" id="{7FA62A5A-BE8F-4FB2-9CB5-1448E3E6EC37}"/>
              </a:ext>
            </a:extLst>
          </p:cNvPr>
          <p:cNvSpPr txBox="1">
            <a:spLocks/>
          </p:cNvSpPr>
          <p:nvPr/>
        </p:nvSpPr>
        <p:spPr>
          <a:xfrm>
            <a:off x="349623" y="3387970"/>
            <a:ext cx="5773272" cy="17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63500" indent="0">
              <a:buFont typeface="Chivo Light"/>
              <a:buNone/>
            </a:pPr>
            <a:r>
              <a:rPr lang="en-US" dirty="0"/>
              <a:t>Action:</a:t>
            </a:r>
          </a:p>
          <a:p>
            <a:r>
              <a:rPr lang="en-US" dirty="0"/>
              <a:t>Saved model as ‘food_model_1.h5’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3F5B4DA7-0562-4113-A3A2-9AFADC7CEB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09884" y="266419"/>
            <a:ext cx="2895600" cy="44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365" name="Google Shape;365;p18"/>
          <p:cNvSpPr txBox="1">
            <a:spLocks noGrp="1"/>
          </p:cNvSpPr>
          <p:nvPr>
            <p:ph type="subTitle" idx="1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Problem, Objective &amp; Approach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Pretrained models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56776"/>
            <a:ext cx="53340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Working with pretrained models: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Download model with </a:t>
            </a:r>
            <a:r>
              <a:rPr lang="en-US" dirty="0" err="1"/>
              <a:t>imagenet</a:t>
            </a:r>
            <a:r>
              <a:rPr lang="en-US" dirty="0"/>
              <a:t> weights as </a:t>
            </a:r>
            <a:r>
              <a:rPr lang="en-US" dirty="0" err="1"/>
              <a:t>conv_base</a:t>
            </a:r>
            <a:endParaRPr lang="en-US" dirty="0"/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Connect </a:t>
            </a:r>
            <a:r>
              <a:rPr lang="en-US" dirty="0" err="1"/>
              <a:t>conv_base</a:t>
            </a:r>
            <a:r>
              <a:rPr lang="en-US" dirty="0"/>
              <a:t> to dense network to make predictions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Freeze </a:t>
            </a:r>
            <a:r>
              <a:rPr lang="en-US" dirty="0" err="1"/>
              <a:t>conv_base</a:t>
            </a:r>
            <a:endParaRPr lang="en-US"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D8BE6D4-DB7D-4EFE-8615-2B7601EA5B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91344" y="0"/>
            <a:ext cx="3314140" cy="474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12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VGG16 – Feature extraction with Data Augmentation</a:t>
            </a:r>
            <a:endParaRPr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E6D3CC12-43D3-4D12-A362-05DB77280D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343960"/>
            <a:ext cx="4171950" cy="3619500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45F030E-015C-49CC-A0B2-C1AF26986CF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31964" y="1772585"/>
            <a:ext cx="41624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85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VGG16 – Feature extraction with Data Augmentation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116189" cy="222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Compiling: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Categorical </a:t>
            </a:r>
            <a:r>
              <a:rPr lang="en-US" dirty="0" err="1"/>
              <a:t>Crossentropy</a:t>
            </a:r>
            <a:endParaRPr lang="en-US" dirty="0"/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RMSprop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Accuracy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8" name="Google Shape;350;p16">
            <a:extLst>
              <a:ext uri="{FF2B5EF4-FFF2-40B4-BE49-F238E27FC236}">
                <a16:creationId xmlns:a16="http://schemas.microsoft.com/office/drawing/2014/main" id="{B99A3FBB-3D88-4D4D-93B4-C9512E7B6C2E}"/>
              </a:ext>
            </a:extLst>
          </p:cNvPr>
          <p:cNvSpPr txBox="1">
            <a:spLocks/>
          </p:cNvSpPr>
          <p:nvPr/>
        </p:nvSpPr>
        <p:spPr>
          <a:xfrm>
            <a:off x="349623" y="3202106"/>
            <a:ext cx="5116189" cy="22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63500" indent="0">
              <a:buFont typeface="Chivo Light"/>
              <a:buNone/>
            </a:pPr>
            <a:r>
              <a:rPr lang="en-US" dirty="0"/>
              <a:t>Fitting:</a:t>
            </a:r>
          </a:p>
          <a:p>
            <a:pPr marL="577850" indent="-514350">
              <a:buFont typeface="+mj-lt"/>
              <a:buAutoNum type="arabicPeriod"/>
            </a:pPr>
            <a:r>
              <a:rPr lang="en-US" dirty="0"/>
              <a:t>30 training epochs</a:t>
            </a:r>
          </a:p>
          <a:p>
            <a:pPr marL="577850" indent="-514350">
              <a:buFont typeface="+mj-lt"/>
              <a:buAutoNum type="arabicPeriod"/>
            </a:pPr>
            <a:r>
              <a:rPr lang="en-US" dirty="0"/>
              <a:t>Steps per epoch based on batch size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5B68380-2400-4CC9-84BF-6A28A76532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90965" y="1734389"/>
            <a:ext cx="3140169" cy="20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3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66569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VGG16 – Feature extraction with Data Augmentation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871882" cy="1853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Result:</a:t>
            </a:r>
          </a:p>
          <a:p>
            <a:r>
              <a:rPr lang="en-US" dirty="0"/>
              <a:t>Seems to be learning well but underfitted</a:t>
            </a:r>
          </a:p>
          <a:p>
            <a:r>
              <a:rPr lang="en-US" dirty="0"/>
              <a:t>Validation Acc ~60%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0" name="Google Shape;350;p16">
            <a:extLst>
              <a:ext uri="{FF2B5EF4-FFF2-40B4-BE49-F238E27FC236}">
                <a16:creationId xmlns:a16="http://schemas.microsoft.com/office/drawing/2014/main" id="{7FA62A5A-BE8F-4FB2-9CB5-1448E3E6EC37}"/>
              </a:ext>
            </a:extLst>
          </p:cNvPr>
          <p:cNvSpPr txBox="1">
            <a:spLocks/>
          </p:cNvSpPr>
          <p:nvPr/>
        </p:nvSpPr>
        <p:spPr>
          <a:xfrm>
            <a:off x="349624" y="3227134"/>
            <a:ext cx="5773272" cy="17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63500" indent="0">
              <a:buFont typeface="Chivo Light"/>
              <a:buNone/>
            </a:pPr>
            <a:r>
              <a:rPr lang="en-US" dirty="0"/>
              <a:t>Action:</a:t>
            </a:r>
          </a:p>
          <a:p>
            <a:r>
              <a:rPr lang="en-US" dirty="0"/>
              <a:t>Try Fine Tuning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AC7FDAB-C58C-4486-AC29-85126A0633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38263" y="434575"/>
            <a:ext cx="30003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88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VGG16 – Fine Tuning</a:t>
            </a:r>
            <a:endParaRPr lang="en-SG"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5" y="1301589"/>
            <a:ext cx="4760258" cy="222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Changes: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Freeze every layer of </a:t>
            </a:r>
            <a:r>
              <a:rPr lang="en-US" dirty="0" err="1"/>
              <a:t>conv_base</a:t>
            </a:r>
            <a:r>
              <a:rPr lang="en-US" dirty="0"/>
              <a:t> except for last block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0D08150-973B-40B4-8C89-D7F4BF8528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65158" y="1141991"/>
            <a:ext cx="4036695" cy="36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32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VGG16 – Fine Tuning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871882" cy="1853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Result:</a:t>
            </a:r>
          </a:p>
          <a:p>
            <a:r>
              <a:rPr lang="en-US" dirty="0"/>
              <a:t>Overfitted early on</a:t>
            </a:r>
          </a:p>
          <a:p>
            <a:r>
              <a:rPr lang="en-US" dirty="0"/>
              <a:t>Validation Acc ~74%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0" name="Google Shape;350;p16">
            <a:extLst>
              <a:ext uri="{FF2B5EF4-FFF2-40B4-BE49-F238E27FC236}">
                <a16:creationId xmlns:a16="http://schemas.microsoft.com/office/drawing/2014/main" id="{7FA62A5A-BE8F-4FB2-9CB5-1448E3E6EC37}"/>
              </a:ext>
            </a:extLst>
          </p:cNvPr>
          <p:cNvSpPr txBox="1">
            <a:spLocks/>
          </p:cNvSpPr>
          <p:nvPr/>
        </p:nvSpPr>
        <p:spPr>
          <a:xfrm>
            <a:off x="349624" y="3227134"/>
            <a:ext cx="5773272" cy="17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63500" indent="0">
              <a:buFont typeface="Chivo Light"/>
              <a:buNone/>
            </a:pPr>
            <a:r>
              <a:rPr lang="en-US" dirty="0"/>
              <a:t>Action:</a:t>
            </a:r>
          </a:p>
          <a:p>
            <a:r>
              <a:rPr lang="en-US" dirty="0"/>
              <a:t>Deploy regularization techniques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55361D0-6746-43F5-A776-B2771C50E7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05890" y="546791"/>
            <a:ext cx="3099594" cy="40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26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52630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VGG16 – Fine Tuning </a:t>
            </a:r>
            <a:r>
              <a:rPr lang="en-SG" dirty="0"/>
              <a:t>with Regularization Techniques</a:t>
            </a:r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5" y="1301589"/>
            <a:ext cx="4760258" cy="222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Changes: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Added L2 Regularization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Added Dropout layers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E9C39D9-BEE2-4A41-9B27-DC59800041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9445" y="2905125"/>
            <a:ext cx="532511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77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VGG16 – Fine Tuning </a:t>
            </a:r>
            <a:r>
              <a:rPr lang="en-SG" dirty="0"/>
              <a:t>with Regularization Techniques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871882" cy="1853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Result:</a:t>
            </a:r>
          </a:p>
          <a:p>
            <a:r>
              <a:rPr lang="en-US" dirty="0"/>
              <a:t>Still overfitting early on</a:t>
            </a:r>
          </a:p>
          <a:p>
            <a:r>
              <a:rPr lang="en-US" dirty="0"/>
              <a:t>Validation Acc ~72%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10" name="Google Shape;350;p16">
            <a:extLst>
              <a:ext uri="{FF2B5EF4-FFF2-40B4-BE49-F238E27FC236}">
                <a16:creationId xmlns:a16="http://schemas.microsoft.com/office/drawing/2014/main" id="{7FA62A5A-BE8F-4FB2-9CB5-1448E3E6EC37}"/>
              </a:ext>
            </a:extLst>
          </p:cNvPr>
          <p:cNvSpPr txBox="1">
            <a:spLocks/>
          </p:cNvSpPr>
          <p:nvPr/>
        </p:nvSpPr>
        <p:spPr>
          <a:xfrm>
            <a:off x="349624" y="3227134"/>
            <a:ext cx="5773272" cy="17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63500" indent="0">
              <a:buFont typeface="Chivo Light"/>
              <a:buNone/>
            </a:pPr>
            <a:r>
              <a:rPr lang="en-US" dirty="0"/>
              <a:t>Action:</a:t>
            </a:r>
          </a:p>
          <a:p>
            <a:r>
              <a:rPr lang="en-US" dirty="0"/>
              <a:t>Try another pretrained model</a:t>
            </a: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FC23AB8-0453-4FD7-B165-76903F5136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53369" y="434574"/>
            <a:ext cx="2952115" cy="42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39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DenseNet121 – Fine Tuning with Regularization Techniques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F0FBCAA5-F0F9-45AA-BD2F-A62C8F77E4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6141" y="1419911"/>
            <a:ext cx="4276759" cy="3329940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5E68B175-1DA4-49B4-8129-D7763D3C1B1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1419911"/>
            <a:ext cx="4103370" cy="37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66569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DenseNet121 – Fine Tuning with Regularization Techniques</a:t>
            </a:r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6230470" cy="1853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Result:</a:t>
            </a:r>
          </a:p>
          <a:p>
            <a:r>
              <a:rPr lang="en-US" dirty="0"/>
              <a:t>Similar learning curve with VGG16</a:t>
            </a:r>
          </a:p>
          <a:p>
            <a:r>
              <a:rPr lang="en-US" dirty="0"/>
              <a:t>Validation Acc peaked 73% before overfitting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10" name="Google Shape;350;p16">
            <a:extLst>
              <a:ext uri="{FF2B5EF4-FFF2-40B4-BE49-F238E27FC236}">
                <a16:creationId xmlns:a16="http://schemas.microsoft.com/office/drawing/2014/main" id="{7FA62A5A-BE8F-4FB2-9CB5-1448E3E6EC37}"/>
              </a:ext>
            </a:extLst>
          </p:cNvPr>
          <p:cNvSpPr txBox="1">
            <a:spLocks/>
          </p:cNvSpPr>
          <p:nvPr/>
        </p:nvSpPr>
        <p:spPr>
          <a:xfrm>
            <a:off x="349624" y="3227134"/>
            <a:ext cx="5773272" cy="17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63500" indent="0">
              <a:buFont typeface="Chivo Light"/>
              <a:buNone/>
            </a:pPr>
            <a:r>
              <a:rPr lang="en-US" dirty="0"/>
              <a:t>Action:</a:t>
            </a:r>
          </a:p>
          <a:p>
            <a:r>
              <a:rPr lang="en-US" dirty="0"/>
              <a:t>Trying Adam Optimizer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73D316-63B7-498D-94D9-3A44DA2EA9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67450" y="447675"/>
            <a:ext cx="2876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0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6140824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 dirty="0"/>
              <a:t>Objective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༝"/>
            </a:pPr>
            <a:r>
              <a:rPr lang="en-US" dirty="0"/>
              <a:t>Build an image classification model to classify 10 different food</a:t>
            </a:r>
            <a:endParaRPr dirty="0"/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Problems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༝"/>
            </a:pPr>
            <a:r>
              <a:rPr lang="en" dirty="0"/>
              <a:t>Need a feasible approach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༝"/>
            </a:pPr>
            <a:r>
              <a:rPr lang="en" dirty="0"/>
              <a:t>Misclasify food that looks the same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༝"/>
            </a:pPr>
            <a:r>
              <a:rPr lang="en-US" dirty="0"/>
              <a:t>No “one size fits all” model available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81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DenseNet121 – Adam Optimizer</a:t>
            </a:r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5" y="1301589"/>
            <a:ext cx="4141694" cy="222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Changes: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Replaced RMSprop with Adam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C6BAFCF-B10F-412F-A451-0D5F3851F5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8959" y="1257301"/>
            <a:ext cx="3971290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42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DenseNet121 – Adam Optimizer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871882" cy="1853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Result:</a:t>
            </a:r>
          </a:p>
          <a:p>
            <a:r>
              <a:rPr lang="en-US" dirty="0"/>
              <a:t>More controlled variance for validation loss</a:t>
            </a:r>
          </a:p>
          <a:p>
            <a:r>
              <a:rPr lang="en-US" dirty="0"/>
              <a:t>Still overfitting early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0" name="Google Shape;350;p16">
            <a:extLst>
              <a:ext uri="{FF2B5EF4-FFF2-40B4-BE49-F238E27FC236}">
                <a16:creationId xmlns:a16="http://schemas.microsoft.com/office/drawing/2014/main" id="{7FA62A5A-BE8F-4FB2-9CB5-1448E3E6EC37}"/>
              </a:ext>
            </a:extLst>
          </p:cNvPr>
          <p:cNvSpPr txBox="1">
            <a:spLocks/>
          </p:cNvSpPr>
          <p:nvPr/>
        </p:nvSpPr>
        <p:spPr>
          <a:xfrm>
            <a:off x="349624" y="3227134"/>
            <a:ext cx="5773272" cy="17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63500" indent="0">
              <a:buFont typeface="Chivo Light"/>
              <a:buNone/>
            </a:pPr>
            <a:r>
              <a:rPr lang="en-US" dirty="0"/>
              <a:t>Action:</a:t>
            </a:r>
          </a:p>
          <a:p>
            <a:r>
              <a:rPr lang="en-US" dirty="0"/>
              <a:t>Early stopping at 20</a:t>
            </a:r>
            <a:r>
              <a:rPr lang="en-US" baseline="30000" dirty="0"/>
              <a:t>th</a:t>
            </a:r>
            <a:r>
              <a:rPr lang="en-US" dirty="0"/>
              <a:t> epoch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DC88242-AD68-4DAB-A103-EC37DB072F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91200" y="863275"/>
            <a:ext cx="3314284" cy="38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10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48234" y="569046"/>
            <a:ext cx="458993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Model 2 – DenseNet121 Early Stopping at Epoch 20</a:t>
            </a:r>
            <a:endParaRPr lang="en-SG"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116189" cy="2229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Changes:</a:t>
            </a:r>
          </a:p>
          <a:p>
            <a:pPr marL="577850" lvl="0" indent="-514350" algn="l" rtl="0">
              <a:spcBef>
                <a:spcPts val="600"/>
              </a:spcBef>
              <a:spcAft>
                <a:spcPts val="0"/>
              </a:spcAft>
              <a:buSzPts val="2600"/>
              <a:buFont typeface="+mj-lt"/>
              <a:buAutoNum type="arabicPeriod"/>
            </a:pPr>
            <a:r>
              <a:rPr lang="en-US" dirty="0"/>
              <a:t>Training epochs at 20</a:t>
            </a:r>
          </a:p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lang="en-US" dirty="0"/>
          </a:p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Final trainable parameters: ~8.6 million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36EC423-93C4-4561-87D8-65F00822F0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38164" y="1"/>
            <a:ext cx="3959449" cy="48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49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Model 2 – DenseNet121 Early Stopping at Epoch 20</a:t>
            </a:r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301589"/>
            <a:ext cx="5871882" cy="1719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Result by 20</a:t>
            </a:r>
            <a:r>
              <a:rPr lang="en-US" baseline="30000" dirty="0"/>
              <a:t>th</a:t>
            </a:r>
            <a:r>
              <a:rPr lang="en-US" dirty="0"/>
              <a:t> epoch:</a:t>
            </a:r>
          </a:p>
          <a:p>
            <a:r>
              <a:rPr lang="en-US" dirty="0"/>
              <a:t>Training Acc =75.05%</a:t>
            </a:r>
          </a:p>
          <a:p>
            <a:r>
              <a:rPr lang="en-US" dirty="0"/>
              <a:t>Validation Acc = 70.9%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10" name="Google Shape;350;p16">
            <a:extLst>
              <a:ext uri="{FF2B5EF4-FFF2-40B4-BE49-F238E27FC236}">
                <a16:creationId xmlns:a16="http://schemas.microsoft.com/office/drawing/2014/main" id="{7FA62A5A-BE8F-4FB2-9CB5-1448E3E6EC37}"/>
              </a:ext>
            </a:extLst>
          </p:cNvPr>
          <p:cNvSpPr txBox="1">
            <a:spLocks/>
          </p:cNvSpPr>
          <p:nvPr/>
        </p:nvSpPr>
        <p:spPr>
          <a:xfrm>
            <a:off x="349623" y="3227134"/>
            <a:ext cx="5773272" cy="17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hivo Light"/>
              <a:buChar char="༝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●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○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ivo Light"/>
              <a:buChar char="■"/>
              <a:defRPr sz="2600" b="0" i="0" u="none" strike="noStrike" cap="none">
                <a:solidFill>
                  <a:schemeClr val="dk1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63500" indent="0">
              <a:buFont typeface="Chivo Light"/>
              <a:buNone/>
            </a:pPr>
            <a:r>
              <a:rPr lang="en-US" dirty="0"/>
              <a:t>Action:</a:t>
            </a:r>
          </a:p>
          <a:p>
            <a:r>
              <a:rPr lang="en-US" dirty="0"/>
              <a:t>Saved model as ‘food_model_2.h5’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3D9F4A7-022E-416E-9AB8-26DD5996AA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2895" y="410939"/>
            <a:ext cx="2901202" cy="42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74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4.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sp>
        <p:nvSpPr>
          <p:cNvPr id="365" name="Google Shape;365;p18"/>
          <p:cNvSpPr txBox="1">
            <a:spLocks noGrp="1"/>
          </p:cNvSpPr>
          <p:nvPr>
            <p:ph type="subTitle" idx="1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Accuracy, Confusion Matrix &amp; Classification Report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959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Accuracy</a:t>
            </a:r>
            <a:endParaRPr dirty="0"/>
          </a:p>
        </p:txBody>
      </p:sp>
      <p:sp>
        <p:nvSpPr>
          <p:cNvPr id="390" name="Google Shape;39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aphicFrame>
        <p:nvGraphicFramePr>
          <p:cNvPr id="6" name="Google Shape;440;p26">
            <a:extLst>
              <a:ext uri="{FF2B5EF4-FFF2-40B4-BE49-F238E27FC236}">
                <a16:creationId xmlns:a16="http://schemas.microsoft.com/office/drawing/2014/main" id="{5599B6B8-04EC-4ADC-A641-988588BFB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77894"/>
              </p:ext>
            </p:extLst>
          </p:nvPr>
        </p:nvGraphicFramePr>
        <p:xfrm>
          <a:off x="457198" y="1554085"/>
          <a:ext cx="5997390" cy="3195767"/>
        </p:xfrm>
        <a:graphic>
          <a:graphicData uri="http://schemas.openxmlformats.org/drawingml/2006/table">
            <a:tbl>
              <a:tblPr>
                <a:noFill/>
                <a:tableStyleId>{C965A059-FD24-423A-B99E-1D8CF1C4A0E7}</a:tableStyleId>
              </a:tblPr>
              <a:tblGrid>
                <a:gridCol w="199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9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Accuracy</a:t>
                      </a:r>
                      <a:endParaRPr sz="1800" b="1" dirty="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 dirty="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Model 1</a:t>
                      </a:r>
                      <a:endParaRPr sz="1800" u="sng" dirty="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 dirty="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Model 2</a:t>
                      </a:r>
                      <a:endParaRPr sz="1800" u="sng" dirty="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6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800" b="1" dirty="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T</a:t>
                      </a:r>
                      <a:r>
                        <a:rPr lang="en" sz="1800" b="1" dirty="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raining</a:t>
                      </a:r>
                      <a:endParaRPr sz="1800" b="1" dirty="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73.65%</a:t>
                      </a:r>
                      <a:endParaRPr sz="1800" dirty="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75.05%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6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Validation</a:t>
                      </a:r>
                      <a:endParaRPr sz="1800" b="1" dirty="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70.05%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70.9%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6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Test</a:t>
                      </a:r>
                      <a:endParaRPr sz="1800" b="1" dirty="0">
                        <a:solidFill>
                          <a:srgbClr val="65677F"/>
                        </a:solidFill>
                        <a:latin typeface="Chivo Light"/>
                        <a:ea typeface="Chivo Light"/>
                        <a:cs typeface="Chivo Light"/>
                        <a:sym typeface="Chiv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71%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65677F"/>
                          </a:solidFill>
                          <a:latin typeface="Chivo Light"/>
                          <a:ea typeface="Chivo Light"/>
                          <a:cs typeface="Chivo Light"/>
                          <a:sym typeface="Chivo Light"/>
                        </a:rPr>
                        <a:t>74.2%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427672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Model 1 – Confusion Matrix</a:t>
            </a:r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5" y="1301589"/>
            <a:ext cx="4141694" cy="3709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Bad at classifying:</a:t>
            </a:r>
          </a:p>
          <a:p>
            <a:r>
              <a:rPr lang="en-US" dirty="0"/>
              <a:t>Carrot cake</a:t>
            </a:r>
          </a:p>
          <a:p>
            <a:pPr marL="63500" indent="0">
              <a:buNone/>
            </a:pPr>
            <a:endParaRPr lang="en-US" dirty="0"/>
          </a:p>
          <a:p>
            <a:pPr marL="63500" indent="0">
              <a:buNone/>
            </a:pPr>
            <a:r>
              <a:rPr lang="en-US" dirty="0"/>
              <a:t>Frequent miss in prediction:</a:t>
            </a:r>
          </a:p>
          <a:p>
            <a:r>
              <a:rPr lang="en-US" dirty="0"/>
              <a:t>Lobster roll or mussels as </a:t>
            </a:r>
            <a:r>
              <a:rPr lang="en-US" dirty="0" err="1"/>
              <a:t>peking</a:t>
            </a:r>
            <a:r>
              <a:rPr lang="en-US" dirty="0"/>
              <a:t> duck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925A5-C77B-489A-856A-19DA822DB8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33925" y="115537"/>
            <a:ext cx="4276725" cy="46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27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427672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Model 1 – Classification Report</a:t>
            </a:r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176274"/>
            <a:ext cx="4141694" cy="3879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Summary:</a:t>
            </a:r>
          </a:p>
          <a:p>
            <a:r>
              <a:rPr lang="en-US" dirty="0"/>
              <a:t>Performance in predicting are even except for carrot cake and lobster roll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2389F0E-E8F5-4913-A347-CA014A757A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91318" y="863275"/>
            <a:ext cx="461416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17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427672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Model 2 – Confusion Matrix</a:t>
            </a:r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5" y="1301589"/>
            <a:ext cx="4141694" cy="3709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Bad at classifying:</a:t>
            </a:r>
          </a:p>
          <a:p>
            <a:r>
              <a:rPr lang="en-US" dirty="0"/>
              <a:t>Tuna Tartare (0 correct)</a:t>
            </a:r>
          </a:p>
          <a:p>
            <a:pPr marL="63500" indent="0">
              <a:buNone/>
            </a:pPr>
            <a:endParaRPr lang="en-US" dirty="0"/>
          </a:p>
          <a:p>
            <a:pPr marL="63500" indent="0">
              <a:buNone/>
            </a:pPr>
            <a:r>
              <a:rPr lang="en-US" dirty="0"/>
              <a:t>Frequent miss in prediction with:</a:t>
            </a:r>
          </a:p>
          <a:p>
            <a:r>
              <a:rPr lang="en-US" dirty="0"/>
              <a:t>French toast</a:t>
            </a:r>
          </a:p>
          <a:p>
            <a:r>
              <a:rPr lang="en-US" dirty="0"/>
              <a:t>Lobster roll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69D234D8-521F-4CDF-8ECB-97249F088C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63135" y="0"/>
            <a:ext cx="4380865" cy="48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31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427672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Model 2 – Classification Report</a:t>
            </a:r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49624" y="1176274"/>
            <a:ext cx="4141694" cy="3879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Summary:</a:t>
            </a:r>
          </a:p>
          <a:p>
            <a:r>
              <a:rPr lang="en-US" dirty="0"/>
              <a:t>The prediction are much worser than model 1</a:t>
            </a:r>
          </a:p>
          <a:p>
            <a:r>
              <a:rPr lang="en-US" dirty="0"/>
              <a:t>Tuna Tartare scoring 0 hurts model 2 chances of being best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0FDDE-0FCF-4554-B6BE-D291C07CE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318" y="794371"/>
            <a:ext cx="4614166" cy="35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0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6140824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 dirty="0"/>
              <a:t>Approach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༝"/>
            </a:pPr>
            <a:r>
              <a:rPr lang="en-US" dirty="0"/>
              <a:t>Follow universal workflow of machine learning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༝"/>
            </a:pPr>
            <a:r>
              <a:rPr lang="en-US" dirty="0"/>
              <a:t>Build 1 model from scratch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༝"/>
            </a:pPr>
            <a:r>
              <a:rPr lang="en-US" dirty="0"/>
              <a:t>Develop another model with pretrained components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༝"/>
            </a:pPr>
            <a:r>
              <a:rPr lang="en-US" dirty="0"/>
              <a:t>Compare models</a:t>
            </a:r>
            <a:endParaRPr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375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model verdict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6140824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Best model = model 1</a:t>
            </a:r>
          </a:p>
          <a:p>
            <a:r>
              <a:rPr lang="en-US" dirty="0"/>
              <a:t>Model 2 poor performance despite high test accuracy discourage me from picking it</a:t>
            </a:r>
          </a:p>
          <a:p>
            <a:r>
              <a:rPr lang="en-US" dirty="0"/>
              <a:t>Model 1 is more well balanced with a slight trade off in test accuracy</a:t>
            </a:r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67636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5.</a:t>
            </a:r>
            <a:endParaRPr dirty="0">
              <a:solidFill>
                <a:schemeClr val="accent1"/>
              </a:solidFill>
            </a:endParaRPr>
          </a:p>
          <a:p>
            <a:r>
              <a:rPr lang="en-US" dirty="0"/>
              <a:t>Model Application on Real Life Image</a:t>
            </a:r>
            <a:endParaRPr dirty="0"/>
          </a:p>
        </p:txBody>
      </p:sp>
      <p:sp>
        <p:nvSpPr>
          <p:cNvPr id="365" name="Google Shape;365;p18"/>
          <p:cNvSpPr txBox="1">
            <a:spLocks noGrp="1"/>
          </p:cNvSpPr>
          <p:nvPr>
            <p:ph type="subTitle" idx="1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Putting it to the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624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Chosen Picture</a:t>
            </a:r>
            <a:endParaRPr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231F1-5862-4332-BB0F-5D1A3BE0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351" y="1444282"/>
            <a:ext cx="5984700" cy="3170400"/>
          </a:xfrm>
        </p:spPr>
        <p:txBody>
          <a:bodyPr/>
          <a:lstStyle/>
          <a:p>
            <a:pPr marL="63500" indent="0">
              <a:buNone/>
            </a:pPr>
            <a:r>
              <a:rPr lang="en-US" dirty="0"/>
              <a:t>Model 1 is bad with:</a:t>
            </a:r>
          </a:p>
          <a:p>
            <a:r>
              <a:rPr lang="en-US" dirty="0"/>
              <a:t>Carrot Cake</a:t>
            </a:r>
          </a:p>
          <a:p>
            <a:r>
              <a:rPr lang="en-US" dirty="0"/>
              <a:t>Lobster Roll</a:t>
            </a:r>
          </a:p>
          <a:p>
            <a:pPr marL="63500" indent="0">
              <a:buNone/>
            </a:pPr>
            <a:r>
              <a:rPr lang="en-US" dirty="0"/>
              <a:t>Test with bread-based food:</a:t>
            </a:r>
          </a:p>
          <a:p>
            <a:r>
              <a:rPr lang="en-US" dirty="0"/>
              <a:t>French toast</a:t>
            </a:r>
            <a:endParaRPr lang="en-SG" dirty="0"/>
          </a:p>
        </p:txBody>
      </p:sp>
      <p:pic>
        <p:nvPicPr>
          <p:cNvPr id="5" name="Picture 4" descr="A slice of cake on a plate&#10;&#10;Description automatically generated with medium confidence">
            <a:extLst>
              <a:ext uri="{FF2B5EF4-FFF2-40B4-BE49-F238E27FC236}">
                <a16:creationId xmlns:a16="http://schemas.microsoft.com/office/drawing/2014/main" id="{4388095D-37E8-4509-9546-C920A3B8F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686" y="0"/>
            <a:ext cx="2523314" cy="1648542"/>
          </a:xfrm>
          <a:prstGeom prst="rect">
            <a:avLst/>
          </a:prstGeom>
        </p:spPr>
      </p:pic>
      <p:pic>
        <p:nvPicPr>
          <p:cNvPr id="7" name="Picture 6" descr="A piece of cake on a plate&#10;&#10;Description automatically generated with low confidence">
            <a:extLst>
              <a:ext uri="{FF2B5EF4-FFF2-40B4-BE49-F238E27FC236}">
                <a16:creationId xmlns:a16="http://schemas.microsoft.com/office/drawing/2014/main" id="{2C70E764-CD6B-4804-BE6A-041F003F9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686" y="2888564"/>
            <a:ext cx="2523314" cy="1916628"/>
          </a:xfrm>
          <a:prstGeom prst="rect">
            <a:avLst/>
          </a:prstGeom>
        </p:spPr>
      </p:pic>
      <p:pic>
        <p:nvPicPr>
          <p:cNvPr id="9" name="Picture 8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85372D04-7E25-4E6A-AC52-B6EFB289D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686" y="1444282"/>
            <a:ext cx="2523314" cy="16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583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Chosen Picture – Carrot Cake</a:t>
            </a:r>
            <a:endParaRPr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pic>
        <p:nvPicPr>
          <p:cNvPr id="8" name="Picture 7" descr="A piece of cake on a plate&#10;&#10;Description automatically generated with medium confidence">
            <a:extLst>
              <a:ext uri="{FF2B5EF4-FFF2-40B4-BE49-F238E27FC236}">
                <a16:creationId xmlns:a16="http://schemas.microsoft.com/office/drawing/2014/main" id="{A427EF43-EB87-4724-8B9E-60CB7DCE21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7189" y="1174800"/>
            <a:ext cx="7969622" cy="37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58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Chosen Picture – Lobster Roll</a:t>
            </a:r>
            <a:endParaRPr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pic>
        <p:nvPicPr>
          <p:cNvPr id="5" name="Picture 4" descr="A plate of food&#10;&#10;Description automatically generated with low confidence">
            <a:extLst>
              <a:ext uri="{FF2B5EF4-FFF2-40B4-BE49-F238E27FC236}">
                <a16:creationId xmlns:a16="http://schemas.microsoft.com/office/drawing/2014/main" id="{D2E2ED67-C0EF-412B-B26A-1D5266D7F6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281890"/>
            <a:ext cx="8099584" cy="36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62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Chosen Picture – French Toast</a:t>
            </a:r>
            <a:endParaRPr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pic>
        <p:nvPicPr>
          <p:cNvPr id="5" name="Picture 4" descr="A picture containing text, food, screenshot&#10;&#10;Description automatically generated">
            <a:extLst>
              <a:ext uri="{FF2B5EF4-FFF2-40B4-BE49-F238E27FC236}">
                <a16:creationId xmlns:a16="http://schemas.microsoft.com/office/drawing/2014/main" id="{E8B15ACE-D2B9-43DB-B882-BBA059955A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231030"/>
            <a:ext cx="8099584" cy="36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522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6.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365" name="Google Shape;365;p18"/>
          <p:cNvSpPr txBox="1">
            <a:spLocks noGrp="1"/>
          </p:cNvSpPr>
          <p:nvPr>
            <p:ph type="subTitle" idx="1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6185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231F1-5862-4332-BB0F-5D1A3BE0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351" y="1444282"/>
            <a:ext cx="5984700" cy="3170400"/>
          </a:xfrm>
        </p:spPr>
        <p:txBody>
          <a:bodyPr/>
          <a:lstStyle/>
          <a:p>
            <a:r>
              <a:rPr lang="en-US" dirty="0"/>
              <a:t>Best model was model 1</a:t>
            </a:r>
          </a:p>
          <a:p>
            <a:r>
              <a:rPr lang="en-US" dirty="0"/>
              <a:t>Even though, it scored lesser test accuracy</a:t>
            </a:r>
          </a:p>
          <a:p>
            <a:r>
              <a:rPr lang="en-US" dirty="0"/>
              <a:t>Model 1 was still able to successfully work with real life images.</a:t>
            </a:r>
          </a:p>
        </p:txBody>
      </p:sp>
      <p:pic>
        <p:nvPicPr>
          <p:cNvPr id="5" name="Picture 4" descr="A slice of cake on a plate&#10;&#10;Description automatically generated with medium confidence">
            <a:extLst>
              <a:ext uri="{FF2B5EF4-FFF2-40B4-BE49-F238E27FC236}">
                <a16:creationId xmlns:a16="http://schemas.microsoft.com/office/drawing/2014/main" id="{4388095D-37E8-4509-9546-C920A3B8F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686" y="0"/>
            <a:ext cx="2523314" cy="1648542"/>
          </a:xfrm>
          <a:prstGeom prst="rect">
            <a:avLst/>
          </a:prstGeom>
        </p:spPr>
      </p:pic>
      <p:pic>
        <p:nvPicPr>
          <p:cNvPr id="7" name="Picture 6" descr="A piece of cake on a plate&#10;&#10;Description automatically generated with low confidence">
            <a:extLst>
              <a:ext uri="{FF2B5EF4-FFF2-40B4-BE49-F238E27FC236}">
                <a16:creationId xmlns:a16="http://schemas.microsoft.com/office/drawing/2014/main" id="{2C70E764-CD6B-4804-BE6A-041F003F9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686" y="2888564"/>
            <a:ext cx="2523314" cy="1916628"/>
          </a:xfrm>
          <a:prstGeom prst="rect">
            <a:avLst/>
          </a:prstGeom>
        </p:spPr>
      </p:pic>
      <p:pic>
        <p:nvPicPr>
          <p:cNvPr id="9" name="Picture 8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85372D04-7E25-4E6A-AC52-B6EFB289D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686" y="1444282"/>
            <a:ext cx="2523314" cy="16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348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Improvement</a:t>
            </a:r>
            <a:endParaRPr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231F1-5862-4332-BB0F-5D1A3BE0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351" y="1444282"/>
            <a:ext cx="5984700" cy="3170400"/>
          </a:xfrm>
        </p:spPr>
        <p:txBody>
          <a:bodyPr/>
          <a:lstStyle/>
          <a:p>
            <a:pPr marL="63500" indent="0">
              <a:buNone/>
            </a:pPr>
            <a:r>
              <a:rPr lang="en-US" dirty="0"/>
              <a:t>I think I can:</a:t>
            </a:r>
          </a:p>
          <a:p>
            <a:r>
              <a:rPr lang="en-US" dirty="0"/>
              <a:t>Research into approaches used in Kaggle competition</a:t>
            </a:r>
          </a:p>
          <a:p>
            <a:r>
              <a:rPr lang="en-US" dirty="0"/>
              <a:t>Designed a better model from scratch with more experience</a:t>
            </a:r>
          </a:p>
          <a:p>
            <a:pPr marL="63500" indent="0">
              <a:buNone/>
            </a:pPr>
            <a:r>
              <a:rPr lang="en-US" dirty="0"/>
              <a:t>I intend to attempt this project with a different approach in the future</a:t>
            </a:r>
            <a:endParaRPr lang="en-SG" dirty="0"/>
          </a:p>
        </p:txBody>
      </p:sp>
      <p:pic>
        <p:nvPicPr>
          <p:cNvPr id="5" name="Picture 4" descr="A slice of cake on a plate&#10;&#10;Description automatically generated with medium confidence">
            <a:extLst>
              <a:ext uri="{FF2B5EF4-FFF2-40B4-BE49-F238E27FC236}">
                <a16:creationId xmlns:a16="http://schemas.microsoft.com/office/drawing/2014/main" id="{4388095D-37E8-4509-9546-C920A3B8F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686" y="0"/>
            <a:ext cx="2523314" cy="1648542"/>
          </a:xfrm>
          <a:prstGeom prst="rect">
            <a:avLst/>
          </a:prstGeom>
        </p:spPr>
      </p:pic>
      <p:pic>
        <p:nvPicPr>
          <p:cNvPr id="7" name="Picture 6" descr="A piece of cake on a plate&#10;&#10;Description automatically generated with low confidence">
            <a:extLst>
              <a:ext uri="{FF2B5EF4-FFF2-40B4-BE49-F238E27FC236}">
                <a16:creationId xmlns:a16="http://schemas.microsoft.com/office/drawing/2014/main" id="{2C70E764-CD6B-4804-BE6A-041F003F9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686" y="2888564"/>
            <a:ext cx="2523314" cy="1916628"/>
          </a:xfrm>
          <a:prstGeom prst="rect">
            <a:avLst/>
          </a:prstGeom>
        </p:spPr>
      </p:pic>
      <p:pic>
        <p:nvPicPr>
          <p:cNvPr id="9" name="Picture 8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85372D04-7E25-4E6A-AC52-B6EFB289D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686" y="1444282"/>
            <a:ext cx="2523314" cy="16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31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6"/>
          <p:cNvSpPr txBox="1">
            <a:spLocks noGrp="1"/>
          </p:cNvSpPr>
          <p:nvPr>
            <p:ph type="ctrTitle" idx="4294967295"/>
          </p:nvPr>
        </p:nvSpPr>
        <p:spPr>
          <a:xfrm>
            <a:off x="2023508" y="19918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Thanks!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553" name="Google Shape;553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2.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 &amp; Loading</a:t>
            </a:r>
            <a:endParaRPr dirty="0"/>
          </a:p>
        </p:txBody>
      </p:sp>
      <p:sp>
        <p:nvSpPr>
          <p:cNvPr id="365" name="Google Shape;365;p18"/>
          <p:cNvSpPr txBox="1">
            <a:spLocks noGrp="1"/>
          </p:cNvSpPr>
          <p:nvPr>
            <p:ph type="subTitle" idx="1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17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Dataset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༝"/>
            </a:pPr>
            <a:r>
              <a:rPr lang="en-US" dirty="0"/>
              <a:t>Original dataset had 101,000 images of 101 different food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༝"/>
            </a:pPr>
            <a:r>
              <a:rPr lang="en-US" dirty="0"/>
              <a:t>Assigned to work with 10 food only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༝"/>
            </a:pPr>
            <a:r>
              <a:rPr lang="en-US" dirty="0"/>
              <a:t>Bread base food is a concern</a:t>
            </a:r>
            <a:endParaRPr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3017EDC-6136-49E0-AE66-E7F243BC52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77050" y="1428750"/>
            <a:ext cx="1809750" cy="304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8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Dataset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Each food has:</a:t>
            </a:r>
          </a:p>
          <a:p>
            <a:r>
              <a:rPr lang="en-US" dirty="0"/>
              <a:t>750 training</a:t>
            </a:r>
          </a:p>
          <a:p>
            <a:r>
              <a:rPr lang="en-US" dirty="0"/>
              <a:t>200 validation</a:t>
            </a:r>
          </a:p>
          <a:p>
            <a:r>
              <a:rPr lang="en-US" dirty="0"/>
              <a:t>50 test</a:t>
            </a:r>
          </a:p>
          <a:p>
            <a:pPr marL="63500" indent="0">
              <a:buNone/>
            </a:pPr>
            <a:endParaRPr lang="en-US" dirty="0"/>
          </a:p>
          <a:p>
            <a:pPr marL="63500" indent="0">
              <a:buNone/>
            </a:pPr>
            <a:r>
              <a:rPr lang="en-US" dirty="0"/>
              <a:t>Total images = (750 + 200 + 50) * 10</a:t>
            </a:r>
          </a:p>
          <a:p>
            <a:pPr marL="63500" indent="0">
              <a:buNone/>
            </a:pPr>
            <a:r>
              <a:rPr lang="en-US" dirty="0"/>
              <a:t>		    = 10000 images</a:t>
            </a:r>
            <a:endParaRPr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3017EDC-6136-49E0-AE66-E7F243BC52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77050" y="1428750"/>
            <a:ext cx="1809750" cy="304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3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Preprocessing &amp; Loading</a:t>
            </a:r>
            <a:endParaRPr dirty="0"/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259201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Used Image Data Generator to:</a:t>
            </a:r>
          </a:p>
          <a:p>
            <a:r>
              <a:rPr lang="en-US" dirty="0"/>
              <a:t>Resize 150px by 150px images</a:t>
            </a:r>
          </a:p>
          <a:p>
            <a:r>
              <a:rPr lang="en-US" dirty="0"/>
              <a:t>Rescaled pixel value</a:t>
            </a:r>
          </a:p>
          <a:p>
            <a:r>
              <a:rPr lang="en-US" dirty="0"/>
              <a:t>Pack data into batches</a:t>
            </a:r>
            <a:endParaRPr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9AB9C85-2576-44E4-B0AE-E544460E35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16401" y="434575"/>
            <a:ext cx="2970399" cy="416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45409"/>
      </p:ext>
    </p:extLst>
  </p:cSld>
  <p:clrMapOvr>
    <a:masterClrMapping/>
  </p:clrMapOvr>
</p:sld>
</file>

<file path=ppt/theme/theme1.xml><?xml version="1.0" encoding="utf-8"?>
<a:theme xmlns:a="http://schemas.openxmlformats.org/drawingml/2006/main" name="Aumerle template">
  <a:themeElements>
    <a:clrScheme name="Custom 347">
      <a:dk1>
        <a:srgbClr val="65677F"/>
      </a:dk1>
      <a:lt1>
        <a:srgbClr val="FFFFFF"/>
      </a:lt1>
      <a:dk2>
        <a:srgbClr val="CDCFE5"/>
      </a:dk2>
      <a:lt2>
        <a:srgbClr val="EDEEF8"/>
      </a:lt2>
      <a:accent1>
        <a:srgbClr val="FFA105"/>
      </a:accent1>
      <a:accent2>
        <a:srgbClr val="FFD03C"/>
      </a:accent2>
      <a:accent3>
        <a:srgbClr val="D2F264"/>
      </a:accent3>
      <a:accent4>
        <a:srgbClr val="AAED97"/>
      </a:accent4>
      <a:accent5>
        <a:srgbClr val="96B5F5"/>
      </a:accent5>
      <a:accent6>
        <a:srgbClr val="7A7D99"/>
      </a:accent6>
      <a:hlink>
        <a:srgbClr val="FF7B5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1249</Words>
  <Application>Microsoft Office PowerPoint</Application>
  <PresentationFormat>On-screen Show (16:9)</PresentationFormat>
  <Paragraphs>341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Shadows Into Light Two</vt:lpstr>
      <vt:lpstr>Chivo Light</vt:lpstr>
      <vt:lpstr>Arial</vt:lpstr>
      <vt:lpstr>Aumerle template</vt:lpstr>
      <vt:lpstr>DL Assignment 1 – Food Image Classification</vt:lpstr>
      <vt:lpstr>Table of Content</vt:lpstr>
      <vt:lpstr>1. Overview</vt:lpstr>
      <vt:lpstr>Overview</vt:lpstr>
      <vt:lpstr>Overview</vt:lpstr>
      <vt:lpstr>2. Data Preprocessing &amp; Loading</vt:lpstr>
      <vt:lpstr>The Dataset</vt:lpstr>
      <vt:lpstr>The Dataset</vt:lpstr>
      <vt:lpstr>The Preprocessing &amp; Loading</vt:lpstr>
      <vt:lpstr>3. Model Training</vt:lpstr>
      <vt:lpstr>CNN made from scratch </vt:lpstr>
      <vt:lpstr>Base model 1</vt:lpstr>
      <vt:lpstr>Base model 1</vt:lpstr>
      <vt:lpstr>Base model 2 : Added Conv Layer</vt:lpstr>
      <vt:lpstr>Data Augmentation</vt:lpstr>
      <vt:lpstr>Base model 3 : Augmented Data</vt:lpstr>
      <vt:lpstr>Base model 3 : Augmented Data</vt:lpstr>
      <vt:lpstr>Prototype 1 – Scale Up</vt:lpstr>
      <vt:lpstr>Prototype 1 – Scale Up</vt:lpstr>
      <vt:lpstr>Prototype 2 – Stacking Conv2d</vt:lpstr>
      <vt:lpstr>Prototype 2 – Stacking Conv2d</vt:lpstr>
      <vt:lpstr>Prototype 3 – Dropout</vt:lpstr>
      <vt:lpstr>Prototype 3 – Dropout</vt:lpstr>
      <vt:lpstr>Prototype 4 – L2 Regularization</vt:lpstr>
      <vt:lpstr>Prototype 4 – L2 Regularization</vt:lpstr>
      <vt:lpstr>Prototype 5 – Adam Optimizer</vt:lpstr>
      <vt:lpstr>Prototype 5 – Adam Optimizer</vt:lpstr>
      <vt:lpstr>Final Model 1 – Early Stopping at epoch 60</vt:lpstr>
      <vt:lpstr>Final Model 1 – Early Stopping at epoch 60</vt:lpstr>
      <vt:lpstr>Pretrained models</vt:lpstr>
      <vt:lpstr>VGG16 – Feature extraction with Data Augmentation</vt:lpstr>
      <vt:lpstr>VGG16 – Feature extraction with Data Augmentation</vt:lpstr>
      <vt:lpstr>VGG16 – Feature extraction with Data Augmentation</vt:lpstr>
      <vt:lpstr>VGG16 – Fine Tuning</vt:lpstr>
      <vt:lpstr>VGG16 – Fine Tuning</vt:lpstr>
      <vt:lpstr>VGG16 – Fine Tuning with Regularization Techniques</vt:lpstr>
      <vt:lpstr>VGG16 – Fine Tuning with Regularization Techniques</vt:lpstr>
      <vt:lpstr>DenseNet121 – Fine Tuning with Regularization Techniques</vt:lpstr>
      <vt:lpstr>DenseNet121 – Fine Tuning with Regularization Techniques</vt:lpstr>
      <vt:lpstr>DenseNet121 – Adam Optimizer</vt:lpstr>
      <vt:lpstr>DenseNet121 – Adam Optimizer</vt:lpstr>
      <vt:lpstr>Final Model 2 – DenseNet121 Early Stopping at Epoch 20</vt:lpstr>
      <vt:lpstr>Final Model 2 – DenseNet121 Early Stopping at Epoch 20</vt:lpstr>
      <vt:lpstr>4. Model Evaluation</vt:lpstr>
      <vt:lpstr>Test Accuracy</vt:lpstr>
      <vt:lpstr>Model 1 – Confusion Matrix</vt:lpstr>
      <vt:lpstr>Model 1 – Classification Report</vt:lpstr>
      <vt:lpstr>Model 2 – Confusion Matrix</vt:lpstr>
      <vt:lpstr>Model 2 – Classification Report</vt:lpstr>
      <vt:lpstr>Best model verdict</vt:lpstr>
      <vt:lpstr>5. Model Application on Real Life Image</vt:lpstr>
      <vt:lpstr>Chosen Picture</vt:lpstr>
      <vt:lpstr>Chosen Picture – Carrot Cake</vt:lpstr>
      <vt:lpstr>Chosen Picture – Lobster Roll</vt:lpstr>
      <vt:lpstr>Chosen Picture – French Toast</vt:lpstr>
      <vt:lpstr>6. Summary</vt:lpstr>
      <vt:lpstr>Results</vt:lpstr>
      <vt:lpstr>Improvement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Assignment 1 – Food Image Classification</dc:title>
  <cp:lastModifiedBy>tan zixu</cp:lastModifiedBy>
  <cp:revision>18</cp:revision>
  <dcterms:modified xsi:type="dcterms:W3CDTF">2021-06-13T13:57:09Z</dcterms:modified>
</cp:coreProperties>
</file>