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87" r:id="rId3"/>
    <p:sldId id="259" r:id="rId4"/>
    <p:sldId id="291" r:id="rId5"/>
    <p:sldId id="299" r:id="rId6"/>
    <p:sldId id="293" r:id="rId7"/>
    <p:sldId id="316" r:id="rId8"/>
    <p:sldId id="317" r:id="rId9"/>
    <p:sldId id="318" r:id="rId10"/>
    <p:sldId id="295" r:id="rId11"/>
    <p:sldId id="296" r:id="rId12"/>
    <p:sldId id="298" r:id="rId13"/>
    <p:sldId id="289" r:id="rId14"/>
    <p:sldId id="300" r:id="rId15"/>
    <p:sldId id="305" r:id="rId16"/>
    <p:sldId id="306" r:id="rId17"/>
    <p:sldId id="307" r:id="rId18"/>
    <p:sldId id="288" r:id="rId19"/>
    <p:sldId id="292" r:id="rId20"/>
    <p:sldId id="290" r:id="rId21"/>
    <p:sldId id="294" r:id="rId22"/>
    <p:sldId id="313" r:id="rId23"/>
    <p:sldId id="315" r:id="rId24"/>
    <p:sldId id="301" r:id="rId25"/>
    <p:sldId id="297" r:id="rId26"/>
    <p:sldId id="303" r:id="rId27"/>
    <p:sldId id="302" r:id="rId28"/>
    <p:sldId id="304" r:id="rId29"/>
    <p:sldId id="308" r:id="rId30"/>
    <p:sldId id="309" r:id="rId31"/>
    <p:sldId id="310" r:id="rId32"/>
    <p:sldId id="311" r:id="rId33"/>
    <p:sldId id="261" r:id="rId34"/>
    <p:sldId id="312" r:id="rId35"/>
  </p:sldIdLst>
  <p:sldSz cx="9144000" cy="5143500" type="screen16x9"/>
  <p:notesSz cx="6858000" cy="9144000"/>
  <p:embeddedFontLst>
    <p:embeddedFont>
      <p:font typeface="Barlow" panose="020B0604020202020204" charset="0"/>
      <p:regular r:id="rId37"/>
      <p:bold r:id="rId38"/>
      <p:italic r:id="rId39"/>
      <p:boldItalic r:id="rId40"/>
    </p:embeddedFont>
    <p:embeddedFont>
      <p:font typeface="Barlow Light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Raleway Thin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5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61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3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13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95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456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6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88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72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44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017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07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36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064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2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95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924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168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1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0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605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48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22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72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6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3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91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8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 Assignment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29338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Cleansing &amp; Transformation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4742137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NULL values:</a:t>
            </a:r>
          </a:p>
          <a:p>
            <a:r>
              <a:rPr lang="en" sz="1800" dirty="0"/>
              <a:t>2409 for education</a:t>
            </a:r>
          </a:p>
          <a:p>
            <a:r>
              <a:rPr lang="en" sz="1800" dirty="0"/>
              <a:t>4124 for previous_year_rating</a:t>
            </a:r>
          </a:p>
          <a:p>
            <a:pPr marL="114300" indent="0">
              <a:buNone/>
            </a:pPr>
            <a:r>
              <a:rPr lang="en-SG" dirty="0"/>
              <a:t>A</a:t>
            </a:r>
            <a:r>
              <a:rPr lang="en" dirty="0"/>
              <a:t>ctions taken:</a:t>
            </a:r>
          </a:p>
          <a:p>
            <a:r>
              <a:rPr lang="en-SG" sz="1800" dirty="0"/>
              <a:t>A</a:t>
            </a:r>
            <a:r>
              <a:rPr lang="en" sz="1800" dirty="0"/>
              <a:t>ssign null in education to ‘below secondary’ </a:t>
            </a:r>
          </a:p>
          <a:p>
            <a:r>
              <a:rPr lang="en-SG" sz="1800" dirty="0"/>
              <a:t>D</a:t>
            </a:r>
            <a:r>
              <a:rPr lang="en" sz="1800" dirty="0"/>
              <a:t>rop null in previous_year_rating</a:t>
            </a:r>
          </a:p>
          <a:p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23EC9-1CF8-430B-9F6F-03779362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32" y="1371814"/>
            <a:ext cx="3587090" cy="33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127975"/>
            <a:ext cx="4742137" cy="3884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Reasons  for </a:t>
            </a:r>
            <a:r>
              <a:rPr lang="en-SG" dirty="0"/>
              <a:t>A</a:t>
            </a:r>
            <a:r>
              <a:rPr lang="en" dirty="0"/>
              <a:t>ctions taken</a:t>
            </a:r>
          </a:p>
          <a:p>
            <a:pPr marL="114300" indent="0">
              <a:buNone/>
            </a:pPr>
            <a:r>
              <a:rPr lang="en-SG" dirty="0"/>
              <a:t>Education:</a:t>
            </a:r>
          </a:p>
          <a:p>
            <a:r>
              <a:rPr lang="en-SG" sz="1800" dirty="0"/>
              <a:t>The data could be useful</a:t>
            </a:r>
          </a:p>
          <a:p>
            <a:r>
              <a:rPr lang="en-SG" sz="1800" dirty="0"/>
              <a:t>‘below secondary’ is bare minimum</a:t>
            </a:r>
          </a:p>
          <a:p>
            <a:r>
              <a:rPr lang="en-SG" sz="1800" dirty="0"/>
              <a:t>Not justified to give out “bachelor’s” although it is the mode value</a:t>
            </a:r>
            <a:endParaRPr lang="en" sz="1800" dirty="0"/>
          </a:p>
          <a:p>
            <a:pPr marL="114300" indent="0">
              <a:buNone/>
            </a:pPr>
            <a:r>
              <a:rPr lang="en-SG" dirty="0"/>
              <a:t>P</a:t>
            </a:r>
            <a:r>
              <a:rPr lang="en" dirty="0"/>
              <a:t>revious_year_rating: </a:t>
            </a:r>
          </a:p>
          <a:p>
            <a:r>
              <a:rPr lang="en-SG" sz="1800" dirty="0"/>
              <a:t>Null could represent the employee had just join the company</a:t>
            </a:r>
          </a:p>
          <a:p>
            <a:r>
              <a:rPr lang="en-SG" sz="1800" dirty="0"/>
              <a:t>No appropriate value can be assigned</a:t>
            </a:r>
            <a:endParaRPr lang="en" sz="1800" dirty="0"/>
          </a:p>
          <a:p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23EC9-1CF8-430B-9F6F-03779362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32" y="1371814"/>
            <a:ext cx="3587090" cy="3367943"/>
          </a:xfrm>
          <a:prstGeom prst="rect">
            <a:avLst/>
          </a:prstGeom>
        </p:spPr>
      </p:pic>
      <p:sp>
        <p:nvSpPr>
          <p:cNvPr id="10" name="Google Shape;594;p17">
            <a:extLst>
              <a:ext uri="{FF2B5EF4-FFF2-40B4-BE49-F238E27FC236}">
                <a16:creationId xmlns:a16="http://schemas.microsoft.com/office/drawing/2014/main" id="{BB3AB38B-8F9B-4AF0-85CB-96B7EBEC9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3082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Cleansing &amp; Transformation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51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518230"/>
            <a:ext cx="3901440" cy="3246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u="sng" dirty="0"/>
              <a:t>Categorical to numeric</a:t>
            </a:r>
            <a:endParaRPr sz="2000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the sake of correlation analysis, the 5 categorical column will have it’s value mapped to numeric values.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 dirty="0"/>
              <a:t>Column</a:t>
            </a:r>
            <a:r>
              <a:rPr lang="en" u="sng" dirty="0"/>
              <a:t> </a:t>
            </a:r>
            <a:r>
              <a:rPr lang="en" sz="2000" u="sng" dirty="0"/>
              <a:t>dropping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/>
              <a:t>T</a:t>
            </a:r>
            <a:r>
              <a:rPr lang="en" dirty="0"/>
              <a:t>he “employee_id” column was dropped as </a:t>
            </a:r>
            <a:r>
              <a:rPr lang="en-SG" dirty="0"/>
              <a:t>t</a:t>
            </a:r>
            <a:r>
              <a:rPr lang="en" dirty="0"/>
              <a:t>he column was only used to uniquely identify each employee. It served no purpose towards the prediction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4785362" y="1518230"/>
            <a:ext cx="3901440" cy="3246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u="sng" dirty="0"/>
              <a:t>N</a:t>
            </a:r>
            <a:r>
              <a:rPr lang="en" sz="2000" u="sng" dirty="0"/>
              <a:t>otable action:</a:t>
            </a:r>
          </a:p>
          <a:p>
            <a:pPr marL="285750" indent="-285750"/>
            <a:r>
              <a:rPr lang="en-SG" dirty="0"/>
              <a:t>G</a:t>
            </a:r>
            <a:r>
              <a:rPr lang="en" dirty="0"/>
              <a:t>ender is mapped to 0s and 1s, since it has binary output</a:t>
            </a:r>
          </a:p>
          <a:p>
            <a:pPr marL="285750" indent="-285750"/>
            <a:r>
              <a:rPr lang="en-SG" dirty="0"/>
              <a:t>Education is mapped with ordinal ranking based on the level</a:t>
            </a:r>
          </a:p>
          <a:p>
            <a:pPr marL="285750" indent="-285750"/>
            <a:r>
              <a:rPr lang="en-SG" dirty="0"/>
              <a:t>Department is mapped with ordinal ranking based on the count of each department from lowest to highest</a:t>
            </a: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1" name="Google Shape;594;p17">
            <a:extLst>
              <a:ext uri="{FF2B5EF4-FFF2-40B4-BE49-F238E27FC236}">
                <a16:creationId xmlns:a16="http://schemas.microsoft.com/office/drawing/2014/main" id="{078CBFDE-2467-47EA-B981-E0F9716CD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338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Cleansing &amp; Transformation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2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4742137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Outliers</a:t>
            </a:r>
          </a:p>
          <a:p>
            <a:r>
              <a:rPr lang="en-SG" sz="1800" dirty="0"/>
              <a:t>T</a:t>
            </a:r>
            <a:r>
              <a:rPr lang="en" sz="1800" dirty="0"/>
              <a:t>here are outliers in some columns</a:t>
            </a:r>
          </a:p>
          <a:p>
            <a:r>
              <a:rPr lang="en-SG" sz="1800" dirty="0"/>
              <a:t>H</a:t>
            </a:r>
            <a:r>
              <a:rPr lang="en" sz="1800" dirty="0"/>
              <a:t>owever, age and length_of_service are likely not key criteria</a:t>
            </a:r>
          </a:p>
          <a:p>
            <a:r>
              <a:rPr lang="en-SG" sz="1800" dirty="0"/>
              <a:t>H</a:t>
            </a:r>
            <a:r>
              <a:rPr lang="en" sz="1800" dirty="0"/>
              <a:t>ence, it is left alone</a:t>
            </a:r>
          </a:p>
          <a:p>
            <a:pPr marL="114300" indent="0">
              <a:buNone/>
            </a:pPr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87" name="Google Shape;597;p17">
            <a:extLst>
              <a:ext uri="{FF2B5EF4-FFF2-40B4-BE49-F238E27FC236}">
                <a16:creationId xmlns:a16="http://schemas.microsoft.com/office/drawing/2014/main" id="{FF644FA0-523F-49EA-AB65-C11D5D1FAF7F}"/>
              </a:ext>
            </a:extLst>
          </p:cNvPr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288" name="Google Shape;598;p17">
              <a:extLst>
                <a:ext uri="{FF2B5EF4-FFF2-40B4-BE49-F238E27FC236}">
                  <a16:creationId xmlns:a16="http://schemas.microsoft.com/office/drawing/2014/main" id="{8202B093-5234-4EC2-AD93-02F0767B8370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599;p17">
              <a:extLst>
                <a:ext uri="{FF2B5EF4-FFF2-40B4-BE49-F238E27FC236}">
                  <a16:creationId xmlns:a16="http://schemas.microsoft.com/office/drawing/2014/main" id="{3E3B21DD-C090-4EA9-A869-B1D0BE4CFFAD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600;p17">
              <a:extLst>
                <a:ext uri="{FF2B5EF4-FFF2-40B4-BE49-F238E27FC236}">
                  <a16:creationId xmlns:a16="http://schemas.microsoft.com/office/drawing/2014/main" id="{EB9987C9-85C2-4D10-AB62-8BC7F7C6C8CC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601;p17">
              <a:extLst>
                <a:ext uri="{FF2B5EF4-FFF2-40B4-BE49-F238E27FC236}">
                  <a16:creationId xmlns:a16="http://schemas.microsoft.com/office/drawing/2014/main" id="{4EE3E3A2-6EC0-49EC-97F6-E4C4E8AE2A12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602;p17">
              <a:extLst>
                <a:ext uri="{FF2B5EF4-FFF2-40B4-BE49-F238E27FC236}">
                  <a16:creationId xmlns:a16="http://schemas.microsoft.com/office/drawing/2014/main" id="{E63B8038-F59D-4260-97AF-C0A29A048BDA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603;p17">
              <a:extLst>
                <a:ext uri="{FF2B5EF4-FFF2-40B4-BE49-F238E27FC236}">
                  <a16:creationId xmlns:a16="http://schemas.microsoft.com/office/drawing/2014/main" id="{2C7D6443-C112-4595-81B7-6EAF78A5D10D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604;p17">
              <a:extLst>
                <a:ext uri="{FF2B5EF4-FFF2-40B4-BE49-F238E27FC236}">
                  <a16:creationId xmlns:a16="http://schemas.microsoft.com/office/drawing/2014/main" id="{86F56096-1927-4F0A-8B52-C598EBF93EAB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605;p17">
              <a:extLst>
                <a:ext uri="{FF2B5EF4-FFF2-40B4-BE49-F238E27FC236}">
                  <a16:creationId xmlns:a16="http://schemas.microsoft.com/office/drawing/2014/main" id="{D9C7DD3E-E43D-4B07-83F3-7C3D7C7318C3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606;p17">
              <a:extLst>
                <a:ext uri="{FF2B5EF4-FFF2-40B4-BE49-F238E27FC236}">
                  <a16:creationId xmlns:a16="http://schemas.microsoft.com/office/drawing/2014/main" id="{A6BB3DB0-AEC1-41B3-9851-8739360C822D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607;p17">
              <a:extLst>
                <a:ext uri="{FF2B5EF4-FFF2-40B4-BE49-F238E27FC236}">
                  <a16:creationId xmlns:a16="http://schemas.microsoft.com/office/drawing/2014/main" id="{A6BB880E-5AC1-498A-B160-5A28B98875F5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608;p17">
              <a:extLst>
                <a:ext uri="{FF2B5EF4-FFF2-40B4-BE49-F238E27FC236}">
                  <a16:creationId xmlns:a16="http://schemas.microsoft.com/office/drawing/2014/main" id="{1A0AFA2F-2250-4F05-B662-B4802D3F95E0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609;p17">
              <a:extLst>
                <a:ext uri="{FF2B5EF4-FFF2-40B4-BE49-F238E27FC236}">
                  <a16:creationId xmlns:a16="http://schemas.microsoft.com/office/drawing/2014/main" id="{F9FB9930-D4B2-4EB1-9055-C5CCAC32529A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610;p17">
              <a:extLst>
                <a:ext uri="{FF2B5EF4-FFF2-40B4-BE49-F238E27FC236}">
                  <a16:creationId xmlns:a16="http://schemas.microsoft.com/office/drawing/2014/main" id="{C822B81A-A13F-4F5E-8F82-0C91A2AAB6EE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611;p17">
              <a:extLst>
                <a:ext uri="{FF2B5EF4-FFF2-40B4-BE49-F238E27FC236}">
                  <a16:creationId xmlns:a16="http://schemas.microsoft.com/office/drawing/2014/main" id="{C879FCD9-60D8-4CC0-952F-B428FB392A4F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612;p17">
              <a:extLst>
                <a:ext uri="{FF2B5EF4-FFF2-40B4-BE49-F238E27FC236}">
                  <a16:creationId xmlns:a16="http://schemas.microsoft.com/office/drawing/2014/main" id="{06EACF6A-E328-427D-9655-A03FE7A01FAC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613;p17">
              <a:extLst>
                <a:ext uri="{FF2B5EF4-FFF2-40B4-BE49-F238E27FC236}">
                  <a16:creationId xmlns:a16="http://schemas.microsoft.com/office/drawing/2014/main" id="{E2C5A5A8-C7D1-4CAC-8149-C1D291B96F77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614;p17">
              <a:extLst>
                <a:ext uri="{FF2B5EF4-FFF2-40B4-BE49-F238E27FC236}">
                  <a16:creationId xmlns:a16="http://schemas.microsoft.com/office/drawing/2014/main" id="{187840E5-8910-4EE5-AC88-3B992B020D1B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615;p17">
              <a:extLst>
                <a:ext uri="{FF2B5EF4-FFF2-40B4-BE49-F238E27FC236}">
                  <a16:creationId xmlns:a16="http://schemas.microsoft.com/office/drawing/2014/main" id="{656B4BAF-FDFF-4B35-8C5F-B6C831A264D5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616;p17">
              <a:extLst>
                <a:ext uri="{FF2B5EF4-FFF2-40B4-BE49-F238E27FC236}">
                  <a16:creationId xmlns:a16="http://schemas.microsoft.com/office/drawing/2014/main" id="{995B892C-AB25-4025-B26D-F978229B0D9E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617;p17">
              <a:extLst>
                <a:ext uri="{FF2B5EF4-FFF2-40B4-BE49-F238E27FC236}">
                  <a16:creationId xmlns:a16="http://schemas.microsoft.com/office/drawing/2014/main" id="{25B4ADE8-37FA-44C7-BECB-E2554D605194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618;p17">
              <a:extLst>
                <a:ext uri="{FF2B5EF4-FFF2-40B4-BE49-F238E27FC236}">
                  <a16:creationId xmlns:a16="http://schemas.microsoft.com/office/drawing/2014/main" id="{03383A76-391B-4836-B72C-9BE8943ADFB9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619;p17">
              <a:extLst>
                <a:ext uri="{FF2B5EF4-FFF2-40B4-BE49-F238E27FC236}">
                  <a16:creationId xmlns:a16="http://schemas.microsoft.com/office/drawing/2014/main" id="{1094FD9A-B620-4E3D-8319-B6B5B4CA000C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620;p17">
              <a:extLst>
                <a:ext uri="{FF2B5EF4-FFF2-40B4-BE49-F238E27FC236}">
                  <a16:creationId xmlns:a16="http://schemas.microsoft.com/office/drawing/2014/main" id="{FA5D7233-9FED-49E5-9252-BB400FB207F2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46" name="Google Shape;621;p17">
                <a:extLst>
                  <a:ext uri="{FF2B5EF4-FFF2-40B4-BE49-F238E27FC236}">
                    <a16:creationId xmlns:a16="http://schemas.microsoft.com/office/drawing/2014/main" id="{9BAB7693-09C5-4D97-8B23-A6BFFCEF0770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57" name="Google Shape;622;p17">
                  <a:extLst>
                    <a:ext uri="{FF2B5EF4-FFF2-40B4-BE49-F238E27FC236}">
                      <a16:creationId xmlns:a16="http://schemas.microsoft.com/office/drawing/2014/main" id="{2EB2418D-3A96-4195-8B95-D6417C108CC7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623;p17">
                  <a:extLst>
                    <a:ext uri="{FF2B5EF4-FFF2-40B4-BE49-F238E27FC236}">
                      <a16:creationId xmlns:a16="http://schemas.microsoft.com/office/drawing/2014/main" id="{C4562662-9241-4932-9EDE-D80B192A6B76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624;p17">
                  <a:extLst>
                    <a:ext uri="{FF2B5EF4-FFF2-40B4-BE49-F238E27FC236}">
                      <a16:creationId xmlns:a16="http://schemas.microsoft.com/office/drawing/2014/main" id="{7918259C-C40F-4B40-8906-D34B53930C0E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0" name="Google Shape;625;p17">
                  <a:extLst>
                    <a:ext uri="{FF2B5EF4-FFF2-40B4-BE49-F238E27FC236}">
                      <a16:creationId xmlns:a16="http://schemas.microsoft.com/office/drawing/2014/main" id="{698995B4-5A63-4646-AEB4-3D1E54629E77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25" name="Google Shape;626;p17">
                    <a:extLst>
                      <a:ext uri="{FF2B5EF4-FFF2-40B4-BE49-F238E27FC236}">
                        <a16:creationId xmlns:a16="http://schemas.microsoft.com/office/drawing/2014/main" id="{2C1D675D-802E-4162-B866-3DEF37B1C5AE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627;p17">
                    <a:extLst>
                      <a:ext uri="{FF2B5EF4-FFF2-40B4-BE49-F238E27FC236}">
                        <a16:creationId xmlns:a16="http://schemas.microsoft.com/office/drawing/2014/main" id="{8DE8D6E6-050E-45C8-AF80-4550397D88EF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1" name="Google Shape;628;p17">
                  <a:extLst>
                    <a:ext uri="{FF2B5EF4-FFF2-40B4-BE49-F238E27FC236}">
                      <a16:creationId xmlns:a16="http://schemas.microsoft.com/office/drawing/2014/main" id="{A6CCF15C-C0E4-4838-A670-C5A4346C8549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629;p17">
                  <a:extLst>
                    <a:ext uri="{FF2B5EF4-FFF2-40B4-BE49-F238E27FC236}">
                      <a16:creationId xmlns:a16="http://schemas.microsoft.com/office/drawing/2014/main" id="{1EC74062-3E44-494D-B6CD-232D85ACC5E2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630;p17">
                  <a:extLst>
                    <a:ext uri="{FF2B5EF4-FFF2-40B4-BE49-F238E27FC236}">
                      <a16:creationId xmlns:a16="http://schemas.microsoft.com/office/drawing/2014/main" id="{268BAA58-A593-4292-8380-C35E5692AC15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631;p17">
                  <a:extLst>
                    <a:ext uri="{FF2B5EF4-FFF2-40B4-BE49-F238E27FC236}">
                      <a16:creationId xmlns:a16="http://schemas.microsoft.com/office/drawing/2014/main" id="{F4CF65B5-B11E-42A7-955B-6CB197271B63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632;p17">
                  <a:extLst>
                    <a:ext uri="{FF2B5EF4-FFF2-40B4-BE49-F238E27FC236}">
                      <a16:creationId xmlns:a16="http://schemas.microsoft.com/office/drawing/2014/main" id="{1A66E9B8-88D2-4285-9133-CF6D1D6242FB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633;p17">
                  <a:extLst>
                    <a:ext uri="{FF2B5EF4-FFF2-40B4-BE49-F238E27FC236}">
                      <a16:creationId xmlns:a16="http://schemas.microsoft.com/office/drawing/2014/main" id="{FD72AEB3-690E-4759-9F55-D376CFAA1433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634;p17">
                  <a:extLst>
                    <a:ext uri="{FF2B5EF4-FFF2-40B4-BE49-F238E27FC236}">
                      <a16:creationId xmlns:a16="http://schemas.microsoft.com/office/drawing/2014/main" id="{0F1892B6-D188-428D-8B8E-6DF5E0FE9F9E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635;p17">
                  <a:extLst>
                    <a:ext uri="{FF2B5EF4-FFF2-40B4-BE49-F238E27FC236}">
                      <a16:creationId xmlns:a16="http://schemas.microsoft.com/office/drawing/2014/main" id="{44A3ED20-6996-41CC-B8E3-9042E9171BD8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636;p17">
                  <a:extLst>
                    <a:ext uri="{FF2B5EF4-FFF2-40B4-BE49-F238E27FC236}">
                      <a16:creationId xmlns:a16="http://schemas.microsoft.com/office/drawing/2014/main" id="{CB32480F-825A-4483-B53E-D073DE91EA96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637;p17">
                  <a:extLst>
                    <a:ext uri="{FF2B5EF4-FFF2-40B4-BE49-F238E27FC236}">
                      <a16:creationId xmlns:a16="http://schemas.microsoft.com/office/drawing/2014/main" id="{CD606139-202C-4C9D-8216-4464E6192096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638;p17">
                  <a:extLst>
                    <a:ext uri="{FF2B5EF4-FFF2-40B4-BE49-F238E27FC236}">
                      <a16:creationId xmlns:a16="http://schemas.microsoft.com/office/drawing/2014/main" id="{6A5D3881-6F66-4285-8F92-1C4C758C1C9A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639;p17">
                  <a:extLst>
                    <a:ext uri="{FF2B5EF4-FFF2-40B4-BE49-F238E27FC236}">
                      <a16:creationId xmlns:a16="http://schemas.microsoft.com/office/drawing/2014/main" id="{195F069F-61C6-4093-AEB7-09A99DA8A148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640;p17">
                  <a:extLst>
                    <a:ext uri="{FF2B5EF4-FFF2-40B4-BE49-F238E27FC236}">
                      <a16:creationId xmlns:a16="http://schemas.microsoft.com/office/drawing/2014/main" id="{9A9DD66A-B5C6-48F9-9243-B9D87E32C8D9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641;p17">
                  <a:extLst>
                    <a:ext uri="{FF2B5EF4-FFF2-40B4-BE49-F238E27FC236}">
                      <a16:creationId xmlns:a16="http://schemas.microsoft.com/office/drawing/2014/main" id="{90BA218D-CC2C-4CD2-82E8-C907BAA78F7B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642;p17">
                  <a:extLst>
                    <a:ext uri="{FF2B5EF4-FFF2-40B4-BE49-F238E27FC236}">
                      <a16:creationId xmlns:a16="http://schemas.microsoft.com/office/drawing/2014/main" id="{21A545C3-E3D7-4F11-99A4-70E3A5EB6F24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643;p17">
                  <a:extLst>
                    <a:ext uri="{FF2B5EF4-FFF2-40B4-BE49-F238E27FC236}">
                      <a16:creationId xmlns:a16="http://schemas.microsoft.com/office/drawing/2014/main" id="{9141EAE5-D3B5-43AD-AED6-7E634AC51189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644;p17">
                  <a:extLst>
                    <a:ext uri="{FF2B5EF4-FFF2-40B4-BE49-F238E27FC236}">
                      <a16:creationId xmlns:a16="http://schemas.microsoft.com/office/drawing/2014/main" id="{B4137870-B8D6-482E-BC61-CC416F3A8498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645;p17">
                  <a:extLst>
                    <a:ext uri="{FF2B5EF4-FFF2-40B4-BE49-F238E27FC236}">
                      <a16:creationId xmlns:a16="http://schemas.microsoft.com/office/drawing/2014/main" id="{D67B1196-BCBD-4C83-8004-31033689B180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646;p17">
                  <a:extLst>
                    <a:ext uri="{FF2B5EF4-FFF2-40B4-BE49-F238E27FC236}">
                      <a16:creationId xmlns:a16="http://schemas.microsoft.com/office/drawing/2014/main" id="{686EF7B0-1762-4C6B-996A-618F86CE5B74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647;p17">
                  <a:extLst>
                    <a:ext uri="{FF2B5EF4-FFF2-40B4-BE49-F238E27FC236}">
                      <a16:creationId xmlns:a16="http://schemas.microsoft.com/office/drawing/2014/main" id="{1332A5FE-F71A-4EAC-AF04-C46A390035E9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648;p17">
                  <a:extLst>
                    <a:ext uri="{FF2B5EF4-FFF2-40B4-BE49-F238E27FC236}">
                      <a16:creationId xmlns:a16="http://schemas.microsoft.com/office/drawing/2014/main" id="{34A7CCD4-A48C-4338-AA1D-E8CDE107436F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649;p17">
                  <a:extLst>
                    <a:ext uri="{FF2B5EF4-FFF2-40B4-BE49-F238E27FC236}">
                      <a16:creationId xmlns:a16="http://schemas.microsoft.com/office/drawing/2014/main" id="{051B4262-B8A8-43EE-8B09-AC644791CF5F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650;p17">
                  <a:extLst>
                    <a:ext uri="{FF2B5EF4-FFF2-40B4-BE49-F238E27FC236}">
                      <a16:creationId xmlns:a16="http://schemas.microsoft.com/office/drawing/2014/main" id="{01A15378-CCE0-451E-BAE0-A4569BF40CE8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651;p17">
                  <a:extLst>
                    <a:ext uri="{FF2B5EF4-FFF2-40B4-BE49-F238E27FC236}">
                      <a16:creationId xmlns:a16="http://schemas.microsoft.com/office/drawing/2014/main" id="{FFCFE514-7F7E-4B8E-99C4-31BCC5D475E6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652;p17">
                  <a:extLst>
                    <a:ext uri="{FF2B5EF4-FFF2-40B4-BE49-F238E27FC236}">
                      <a16:creationId xmlns:a16="http://schemas.microsoft.com/office/drawing/2014/main" id="{3BE8FA7B-0C7A-4A6C-9375-7DB878C7DF5D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653;p17">
                  <a:extLst>
                    <a:ext uri="{FF2B5EF4-FFF2-40B4-BE49-F238E27FC236}">
                      <a16:creationId xmlns:a16="http://schemas.microsoft.com/office/drawing/2014/main" id="{C1BE5A7C-3192-4810-A51A-00A953A4234E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654;p17">
                  <a:extLst>
                    <a:ext uri="{FF2B5EF4-FFF2-40B4-BE49-F238E27FC236}">
                      <a16:creationId xmlns:a16="http://schemas.microsoft.com/office/drawing/2014/main" id="{1181118B-355B-47E5-BF61-DA026C03D5A5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655;p17">
                  <a:extLst>
                    <a:ext uri="{FF2B5EF4-FFF2-40B4-BE49-F238E27FC236}">
                      <a16:creationId xmlns:a16="http://schemas.microsoft.com/office/drawing/2014/main" id="{B89D9643-BF79-4D6D-8C28-AF7D64B514E4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656;p17">
                  <a:extLst>
                    <a:ext uri="{FF2B5EF4-FFF2-40B4-BE49-F238E27FC236}">
                      <a16:creationId xmlns:a16="http://schemas.microsoft.com/office/drawing/2014/main" id="{13ABE339-747E-428E-A3D1-7F7CCF415696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657;p17">
                  <a:extLst>
                    <a:ext uri="{FF2B5EF4-FFF2-40B4-BE49-F238E27FC236}">
                      <a16:creationId xmlns:a16="http://schemas.microsoft.com/office/drawing/2014/main" id="{9350CD40-E892-4401-9219-1DEAB5216D53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658;p17">
                  <a:extLst>
                    <a:ext uri="{FF2B5EF4-FFF2-40B4-BE49-F238E27FC236}">
                      <a16:creationId xmlns:a16="http://schemas.microsoft.com/office/drawing/2014/main" id="{B8AE0E2F-0848-4527-8675-5F0B53EABF8A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659;p17">
                  <a:extLst>
                    <a:ext uri="{FF2B5EF4-FFF2-40B4-BE49-F238E27FC236}">
                      <a16:creationId xmlns:a16="http://schemas.microsoft.com/office/drawing/2014/main" id="{13DD97C7-F9DF-4D7B-8984-A953D6F52C28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660;p17">
                  <a:extLst>
                    <a:ext uri="{FF2B5EF4-FFF2-40B4-BE49-F238E27FC236}">
                      <a16:creationId xmlns:a16="http://schemas.microsoft.com/office/drawing/2014/main" id="{3B6A9C1D-C279-4AAC-A484-A74774C5D7EB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661;p17">
                  <a:extLst>
                    <a:ext uri="{FF2B5EF4-FFF2-40B4-BE49-F238E27FC236}">
                      <a16:creationId xmlns:a16="http://schemas.microsoft.com/office/drawing/2014/main" id="{5C157C6F-4AA2-4931-8085-66B19B189F7F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662;p17">
                  <a:extLst>
                    <a:ext uri="{FF2B5EF4-FFF2-40B4-BE49-F238E27FC236}">
                      <a16:creationId xmlns:a16="http://schemas.microsoft.com/office/drawing/2014/main" id="{6D4D2633-FEF2-4A96-A76C-53C575EDE8F9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663;p17">
                  <a:extLst>
                    <a:ext uri="{FF2B5EF4-FFF2-40B4-BE49-F238E27FC236}">
                      <a16:creationId xmlns:a16="http://schemas.microsoft.com/office/drawing/2014/main" id="{44BDC5CA-A0B8-4804-9A89-C56672AFD9B1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664;p17">
                  <a:extLst>
                    <a:ext uri="{FF2B5EF4-FFF2-40B4-BE49-F238E27FC236}">
                      <a16:creationId xmlns:a16="http://schemas.microsoft.com/office/drawing/2014/main" id="{C339365C-CE5D-43ED-87C9-77E7A2793D9C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665;p17">
                  <a:extLst>
                    <a:ext uri="{FF2B5EF4-FFF2-40B4-BE49-F238E27FC236}">
                      <a16:creationId xmlns:a16="http://schemas.microsoft.com/office/drawing/2014/main" id="{82B5D037-4CCB-4DD2-A442-49CC12E6294D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666;p17">
                  <a:extLst>
                    <a:ext uri="{FF2B5EF4-FFF2-40B4-BE49-F238E27FC236}">
                      <a16:creationId xmlns:a16="http://schemas.microsoft.com/office/drawing/2014/main" id="{08CE68FD-84D1-45D2-8F44-E2D1F2294542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667;p17">
                  <a:extLst>
                    <a:ext uri="{FF2B5EF4-FFF2-40B4-BE49-F238E27FC236}">
                      <a16:creationId xmlns:a16="http://schemas.microsoft.com/office/drawing/2014/main" id="{9BEB7A1C-0361-4897-9E48-519C062D7CF7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668;p17">
                  <a:extLst>
                    <a:ext uri="{FF2B5EF4-FFF2-40B4-BE49-F238E27FC236}">
                      <a16:creationId xmlns:a16="http://schemas.microsoft.com/office/drawing/2014/main" id="{370E8E55-43E6-45AD-BA27-22DB49760595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669;p17">
                  <a:extLst>
                    <a:ext uri="{FF2B5EF4-FFF2-40B4-BE49-F238E27FC236}">
                      <a16:creationId xmlns:a16="http://schemas.microsoft.com/office/drawing/2014/main" id="{8F19D38E-DA82-4352-AAAE-D6325AE55205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670;p17">
                  <a:extLst>
                    <a:ext uri="{FF2B5EF4-FFF2-40B4-BE49-F238E27FC236}">
                      <a16:creationId xmlns:a16="http://schemas.microsoft.com/office/drawing/2014/main" id="{0BC00C91-B5EB-49A6-BAD5-621E97706E70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671;p17">
                  <a:extLst>
                    <a:ext uri="{FF2B5EF4-FFF2-40B4-BE49-F238E27FC236}">
                      <a16:creationId xmlns:a16="http://schemas.microsoft.com/office/drawing/2014/main" id="{39E7CA5B-246F-417B-940A-1B24B26FFDC2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672;p17">
                  <a:extLst>
                    <a:ext uri="{FF2B5EF4-FFF2-40B4-BE49-F238E27FC236}">
                      <a16:creationId xmlns:a16="http://schemas.microsoft.com/office/drawing/2014/main" id="{5B0F4F23-C297-4516-A552-16A2C6CD7992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673;p17">
                  <a:extLst>
                    <a:ext uri="{FF2B5EF4-FFF2-40B4-BE49-F238E27FC236}">
                      <a16:creationId xmlns:a16="http://schemas.microsoft.com/office/drawing/2014/main" id="{86001D3B-F4EA-4B92-82F9-0ABBD3BCEA18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674;p17">
                  <a:extLst>
                    <a:ext uri="{FF2B5EF4-FFF2-40B4-BE49-F238E27FC236}">
                      <a16:creationId xmlns:a16="http://schemas.microsoft.com/office/drawing/2014/main" id="{70B01994-8BE8-4F32-B858-67CFCD9F268C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675;p17">
                  <a:extLst>
                    <a:ext uri="{FF2B5EF4-FFF2-40B4-BE49-F238E27FC236}">
                      <a16:creationId xmlns:a16="http://schemas.microsoft.com/office/drawing/2014/main" id="{7A24643D-6BE5-4742-8E79-A52CCE3233F3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676;p17">
                  <a:extLst>
                    <a:ext uri="{FF2B5EF4-FFF2-40B4-BE49-F238E27FC236}">
                      <a16:creationId xmlns:a16="http://schemas.microsoft.com/office/drawing/2014/main" id="{1F9F8093-201C-42E2-9CB1-7169D4ACE8E6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677;p17">
                  <a:extLst>
                    <a:ext uri="{FF2B5EF4-FFF2-40B4-BE49-F238E27FC236}">
                      <a16:creationId xmlns:a16="http://schemas.microsoft.com/office/drawing/2014/main" id="{DEA466AC-CAE4-4582-B8F4-584315F82989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678;p17">
                  <a:extLst>
                    <a:ext uri="{FF2B5EF4-FFF2-40B4-BE49-F238E27FC236}">
                      <a16:creationId xmlns:a16="http://schemas.microsoft.com/office/drawing/2014/main" id="{E099F0A6-5B4A-45BA-A9F7-D6E2BE468264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679;p17">
                  <a:extLst>
                    <a:ext uri="{FF2B5EF4-FFF2-40B4-BE49-F238E27FC236}">
                      <a16:creationId xmlns:a16="http://schemas.microsoft.com/office/drawing/2014/main" id="{5C04C452-1B51-4B46-BE2F-3ADA24B8A02E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680;p17">
                  <a:extLst>
                    <a:ext uri="{FF2B5EF4-FFF2-40B4-BE49-F238E27FC236}">
                      <a16:creationId xmlns:a16="http://schemas.microsoft.com/office/drawing/2014/main" id="{6C26A7C7-5AF8-47BA-A282-D0D5C21D7052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681;p17">
                  <a:extLst>
                    <a:ext uri="{FF2B5EF4-FFF2-40B4-BE49-F238E27FC236}">
                      <a16:creationId xmlns:a16="http://schemas.microsoft.com/office/drawing/2014/main" id="{876533E3-6EAB-4A1A-B99F-B051EC988B8F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682;p17">
                  <a:extLst>
                    <a:ext uri="{FF2B5EF4-FFF2-40B4-BE49-F238E27FC236}">
                      <a16:creationId xmlns:a16="http://schemas.microsoft.com/office/drawing/2014/main" id="{AAF8B503-E897-4816-A19C-E9FB923029A0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683;p17">
                  <a:extLst>
                    <a:ext uri="{FF2B5EF4-FFF2-40B4-BE49-F238E27FC236}">
                      <a16:creationId xmlns:a16="http://schemas.microsoft.com/office/drawing/2014/main" id="{F48AE3BB-D166-450C-8CE1-85EC57865838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684;p17">
                  <a:extLst>
                    <a:ext uri="{FF2B5EF4-FFF2-40B4-BE49-F238E27FC236}">
                      <a16:creationId xmlns:a16="http://schemas.microsoft.com/office/drawing/2014/main" id="{48D6AC87-7F10-4B95-8CAC-70AA8EE61ECD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685;p17">
                  <a:extLst>
                    <a:ext uri="{FF2B5EF4-FFF2-40B4-BE49-F238E27FC236}">
                      <a16:creationId xmlns:a16="http://schemas.microsoft.com/office/drawing/2014/main" id="{5BECBAED-D9F5-4A3E-9D82-0BCF96D13171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686;p17">
                  <a:extLst>
                    <a:ext uri="{FF2B5EF4-FFF2-40B4-BE49-F238E27FC236}">
                      <a16:creationId xmlns:a16="http://schemas.microsoft.com/office/drawing/2014/main" id="{4FD21309-C1C4-427F-BBDA-7CCF0E528E57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687;p17">
                  <a:extLst>
                    <a:ext uri="{FF2B5EF4-FFF2-40B4-BE49-F238E27FC236}">
                      <a16:creationId xmlns:a16="http://schemas.microsoft.com/office/drawing/2014/main" id="{1F2DF395-9828-4AEE-ACBE-6F2F397976E8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688;p17">
                  <a:extLst>
                    <a:ext uri="{FF2B5EF4-FFF2-40B4-BE49-F238E27FC236}">
                      <a16:creationId xmlns:a16="http://schemas.microsoft.com/office/drawing/2014/main" id="{10BCDD1C-5FF5-4D78-992D-1BF5182D04BF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689;p17">
                  <a:extLst>
                    <a:ext uri="{FF2B5EF4-FFF2-40B4-BE49-F238E27FC236}">
                      <a16:creationId xmlns:a16="http://schemas.microsoft.com/office/drawing/2014/main" id="{A8E68EC2-A46D-4430-B12B-810066642632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690;p17">
                  <a:extLst>
                    <a:ext uri="{FF2B5EF4-FFF2-40B4-BE49-F238E27FC236}">
                      <a16:creationId xmlns:a16="http://schemas.microsoft.com/office/drawing/2014/main" id="{594813EB-EC81-4EF8-A84C-7223B8B7C7F0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691;p17">
                  <a:extLst>
                    <a:ext uri="{FF2B5EF4-FFF2-40B4-BE49-F238E27FC236}">
                      <a16:creationId xmlns:a16="http://schemas.microsoft.com/office/drawing/2014/main" id="{BF5A2596-C15D-4667-BDB9-FF7F7A612D37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" name="Google Shape;692;p17">
                <a:extLst>
                  <a:ext uri="{FF2B5EF4-FFF2-40B4-BE49-F238E27FC236}">
                    <a16:creationId xmlns:a16="http://schemas.microsoft.com/office/drawing/2014/main" id="{06EC7DB8-E857-428C-BE49-E529534DA017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348" name="Google Shape;693;p17">
                  <a:extLst>
                    <a:ext uri="{FF2B5EF4-FFF2-40B4-BE49-F238E27FC236}">
                      <a16:creationId xmlns:a16="http://schemas.microsoft.com/office/drawing/2014/main" id="{7C87DC6A-5CB3-4C58-95F6-C42190E631C0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352" name="Google Shape;694;p17">
                    <a:extLst>
                      <a:ext uri="{FF2B5EF4-FFF2-40B4-BE49-F238E27FC236}">
                        <a16:creationId xmlns:a16="http://schemas.microsoft.com/office/drawing/2014/main" id="{54FFDB85-F5C6-4918-B5C9-D95985D025C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695;p17">
                    <a:extLst>
                      <a:ext uri="{FF2B5EF4-FFF2-40B4-BE49-F238E27FC236}">
                        <a16:creationId xmlns:a16="http://schemas.microsoft.com/office/drawing/2014/main" id="{24E66E76-9C14-4319-BE6F-6F1C4DB56DE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696;p17">
                    <a:extLst>
                      <a:ext uri="{FF2B5EF4-FFF2-40B4-BE49-F238E27FC236}">
                        <a16:creationId xmlns:a16="http://schemas.microsoft.com/office/drawing/2014/main" id="{F6488886-5CF1-4A39-97DE-2C255B2741F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697;p17">
                    <a:extLst>
                      <a:ext uri="{FF2B5EF4-FFF2-40B4-BE49-F238E27FC236}">
                        <a16:creationId xmlns:a16="http://schemas.microsoft.com/office/drawing/2014/main" id="{647D588C-EB05-4908-B638-F124E788450F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698;p17">
                    <a:extLst>
                      <a:ext uri="{FF2B5EF4-FFF2-40B4-BE49-F238E27FC236}">
                        <a16:creationId xmlns:a16="http://schemas.microsoft.com/office/drawing/2014/main" id="{EC1162EB-CC1A-40C3-9F34-94F4EFCB70D9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49" name="Google Shape;699;p17">
                  <a:extLst>
                    <a:ext uri="{FF2B5EF4-FFF2-40B4-BE49-F238E27FC236}">
                      <a16:creationId xmlns:a16="http://schemas.microsoft.com/office/drawing/2014/main" id="{94F3B49E-59DA-4700-9B4F-DB13DEBFE95F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700;p17">
                  <a:extLst>
                    <a:ext uri="{FF2B5EF4-FFF2-40B4-BE49-F238E27FC236}">
                      <a16:creationId xmlns:a16="http://schemas.microsoft.com/office/drawing/2014/main" id="{46865F27-0959-4DE0-8F1A-58B34C0F59B1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701;p17">
                  <a:extLst>
                    <a:ext uri="{FF2B5EF4-FFF2-40B4-BE49-F238E27FC236}">
                      <a16:creationId xmlns:a16="http://schemas.microsoft.com/office/drawing/2014/main" id="{84F573A9-4D2C-4207-ACDF-9833E7ACED08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1" name="Google Shape;702;p17">
              <a:extLst>
                <a:ext uri="{FF2B5EF4-FFF2-40B4-BE49-F238E27FC236}">
                  <a16:creationId xmlns:a16="http://schemas.microsoft.com/office/drawing/2014/main" id="{6412200A-A891-4490-8938-CD0CFB503EA6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703;p17">
              <a:extLst>
                <a:ext uri="{FF2B5EF4-FFF2-40B4-BE49-F238E27FC236}">
                  <a16:creationId xmlns:a16="http://schemas.microsoft.com/office/drawing/2014/main" id="{39C5601C-0D9A-44E7-98D8-38E45CF6D59F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704;p17">
              <a:extLst>
                <a:ext uri="{FF2B5EF4-FFF2-40B4-BE49-F238E27FC236}">
                  <a16:creationId xmlns:a16="http://schemas.microsoft.com/office/drawing/2014/main" id="{F6A046D7-B411-42FC-89ED-DB13D1F2B174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705;p17">
              <a:extLst>
                <a:ext uri="{FF2B5EF4-FFF2-40B4-BE49-F238E27FC236}">
                  <a16:creationId xmlns:a16="http://schemas.microsoft.com/office/drawing/2014/main" id="{A53DC1D0-D140-47BE-8205-DAD96F5EC880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706;p17">
              <a:extLst>
                <a:ext uri="{FF2B5EF4-FFF2-40B4-BE49-F238E27FC236}">
                  <a16:creationId xmlns:a16="http://schemas.microsoft.com/office/drawing/2014/main" id="{95C8BC5E-8263-49CC-944A-28065999E3FE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707;p17">
              <a:extLst>
                <a:ext uri="{FF2B5EF4-FFF2-40B4-BE49-F238E27FC236}">
                  <a16:creationId xmlns:a16="http://schemas.microsoft.com/office/drawing/2014/main" id="{F7DCFBD0-D4FC-4915-92F7-6481AB974DE0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708;p17">
              <a:extLst>
                <a:ext uri="{FF2B5EF4-FFF2-40B4-BE49-F238E27FC236}">
                  <a16:creationId xmlns:a16="http://schemas.microsoft.com/office/drawing/2014/main" id="{EAF56ADB-A6E1-43D6-8643-A3E7A6645379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709;p17">
              <a:extLst>
                <a:ext uri="{FF2B5EF4-FFF2-40B4-BE49-F238E27FC236}">
                  <a16:creationId xmlns:a16="http://schemas.microsoft.com/office/drawing/2014/main" id="{E6B07F0B-24D9-494A-9359-C9D44907B482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710;p17">
              <a:extLst>
                <a:ext uri="{FF2B5EF4-FFF2-40B4-BE49-F238E27FC236}">
                  <a16:creationId xmlns:a16="http://schemas.microsoft.com/office/drawing/2014/main" id="{11CAB109-E6B1-48EB-98F3-0275D538CB1B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711;p17">
              <a:extLst>
                <a:ext uri="{FF2B5EF4-FFF2-40B4-BE49-F238E27FC236}">
                  <a16:creationId xmlns:a16="http://schemas.microsoft.com/office/drawing/2014/main" id="{C03EA8F3-036C-4885-9C01-6ADCF0B29565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712;p17">
              <a:extLst>
                <a:ext uri="{FF2B5EF4-FFF2-40B4-BE49-F238E27FC236}">
                  <a16:creationId xmlns:a16="http://schemas.microsoft.com/office/drawing/2014/main" id="{0082E174-B3B3-48E7-8516-61B5650EB1E3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713;p17">
              <a:extLst>
                <a:ext uri="{FF2B5EF4-FFF2-40B4-BE49-F238E27FC236}">
                  <a16:creationId xmlns:a16="http://schemas.microsoft.com/office/drawing/2014/main" id="{B9555D4E-87FB-4BE3-BE49-BFA875A99B3C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714;p17">
              <a:extLst>
                <a:ext uri="{FF2B5EF4-FFF2-40B4-BE49-F238E27FC236}">
                  <a16:creationId xmlns:a16="http://schemas.microsoft.com/office/drawing/2014/main" id="{65DF896C-8412-4544-A965-40EF6F32DCC1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715;p17">
              <a:extLst>
                <a:ext uri="{FF2B5EF4-FFF2-40B4-BE49-F238E27FC236}">
                  <a16:creationId xmlns:a16="http://schemas.microsoft.com/office/drawing/2014/main" id="{FC6DEECC-7921-40DA-934E-B4B42187618D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716;p17">
              <a:extLst>
                <a:ext uri="{FF2B5EF4-FFF2-40B4-BE49-F238E27FC236}">
                  <a16:creationId xmlns:a16="http://schemas.microsoft.com/office/drawing/2014/main" id="{759DFB9D-9895-4933-910A-726D532C1A1C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717;p17">
              <a:extLst>
                <a:ext uri="{FF2B5EF4-FFF2-40B4-BE49-F238E27FC236}">
                  <a16:creationId xmlns:a16="http://schemas.microsoft.com/office/drawing/2014/main" id="{8018C9A8-6864-4533-AF0A-AB2BAD9F0858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718;p17">
              <a:extLst>
                <a:ext uri="{FF2B5EF4-FFF2-40B4-BE49-F238E27FC236}">
                  <a16:creationId xmlns:a16="http://schemas.microsoft.com/office/drawing/2014/main" id="{8A78B91F-D4C9-48CF-8B9A-E36F1D052C87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719;p17">
              <a:extLst>
                <a:ext uri="{FF2B5EF4-FFF2-40B4-BE49-F238E27FC236}">
                  <a16:creationId xmlns:a16="http://schemas.microsoft.com/office/drawing/2014/main" id="{C5AF996E-754C-4191-88D8-7B7D9C960CD3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720;p17">
              <a:extLst>
                <a:ext uri="{FF2B5EF4-FFF2-40B4-BE49-F238E27FC236}">
                  <a16:creationId xmlns:a16="http://schemas.microsoft.com/office/drawing/2014/main" id="{CC70D46B-F860-4CE0-8493-DAA5A2C65510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721;p17">
              <a:extLst>
                <a:ext uri="{FF2B5EF4-FFF2-40B4-BE49-F238E27FC236}">
                  <a16:creationId xmlns:a16="http://schemas.microsoft.com/office/drawing/2014/main" id="{D2E1DFA4-9016-4277-B92E-5642A0955B73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722;p17">
              <a:extLst>
                <a:ext uri="{FF2B5EF4-FFF2-40B4-BE49-F238E27FC236}">
                  <a16:creationId xmlns:a16="http://schemas.microsoft.com/office/drawing/2014/main" id="{415EA651-5BDF-4BDF-B6E0-16E68BA88216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723;p17">
              <a:extLst>
                <a:ext uri="{FF2B5EF4-FFF2-40B4-BE49-F238E27FC236}">
                  <a16:creationId xmlns:a16="http://schemas.microsoft.com/office/drawing/2014/main" id="{A5DAB5AF-CB16-4B90-9122-CA994BA74ACC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724;p17">
              <a:extLst>
                <a:ext uri="{FF2B5EF4-FFF2-40B4-BE49-F238E27FC236}">
                  <a16:creationId xmlns:a16="http://schemas.microsoft.com/office/drawing/2014/main" id="{D2A0632C-EE35-42A9-B583-A91FA08E20ED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725;p17">
              <a:extLst>
                <a:ext uri="{FF2B5EF4-FFF2-40B4-BE49-F238E27FC236}">
                  <a16:creationId xmlns:a16="http://schemas.microsoft.com/office/drawing/2014/main" id="{49F98483-BDC5-4B91-AC8F-378A52AD1443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726;p17">
              <a:extLst>
                <a:ext uri="{FF2B5EF4-FFF2-40B4-BE49-F238E27FC236}">
                  <a16:creationId xmlns:a16="http://schemas.microsoft.com/office/drawing/2014/main" id="{E21C7C37-1203-4B5B-8402-D6014EA1D840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727;p17">
              <a:extLst>
                <a:ext uri="{FF2B5EF4-FFF2-40B4-BE49-F238E27FC236}">
                  <a16:creationId xmlns:a16="http://schemas.microsoft.com/office/drawing/2014/main" id="{66B69DC4-F40C-4167-9FD6-07F60A13614F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728;p17">
              <a:extLst>
                <a:ext uri="{FF2B5EF4-FFF2-40B4-BE49-F238E27FC236}">
                  <a16:creationId xmlns:a16="http://schemas.microsoft.com/office/drawing/2014/main" id="{8BF2E153-C644-4B8E-AC34-5376780FCA6C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729;p17">
              <a:extLst>
                <a:ext uri="{FF2B5EF4-FFF2-40B4-BE49-F238E27FC236}">
                  <a16:creationId xmlns:a16="http://schemas.microsoft.com/office/drawing/2014/main" id="{0CA480E9-B999-438B-BA4E-50351C27FFBB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730;p17">
              <a:extLst>
                <a:ext uri="{FF2B5EF4-FFF2-40B4-BE49-F238E27FC236}">
                  <a16:creationId xmlns:a16="http://schemas.microsoft.com/office/drawing/2014/main" id="{056B6E9D-3E2D-41C6-9238-1CDF9918573D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731;p17">
              <a:extLst>
                <a:ext uri="{FF2B5EF4-FFF2-40B4-BE49-F238E27FC236}">
                  <a16:creationId xmlns:a16="http://schemas.microsoft.com/office/drawing/2014/main" id="{E4EC1B10-F01A-4607-A3B9-DB2DC7658F44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41" name="Google Shape;732;p17">
                <a:extLst>
                  <a:ext uri="{FF2B5EF4-FFF2-40B4-BE49-F238E27FC236}">
                    <a16:creationId xmlns:a16="http://schemas.microsoft.com/office/drawing/2014/main" id="{F7D825EC-F02C-43B4-89EA-DE38682381A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733;p17">
                <a:extLst>
                  <a:ext uri="{FF2B5EF4-FFF2-40B4-BE49-F238E27FC236}">
                    <a16:creationId xmlns:a16="http://schemas.microsoft.com/office/drawing/2014/main" id="{59EDFCD1-C146-4431-B4CB-A1EADBB65B8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734;p17">
                <a:extLst>
                  <a:ext uri="{FF2B5EF4-FFF2-40B4-BE49-F238E27FC236}">
                    <a16:creationId xmlns:a16="http://schemas.microsoft.com/office/drawing/2014/main" id="{595CA7F1-73EF-49EC-BD65-4BDBBEE4353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735;p17">
                <a:extLst>
                  <a:ext uri="{FF2B5EF4-FFF2-40B4-BE49-F238E27FC236}">
                    <a16:creationId xmlns:a16="http://schemas.microsoft.com/office/drawing/2014/main" id="{77D8CB08-91A9-4921-9919-93530462B2E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736;p17">
                <a:extLst>
                  <a:ext uri="{FF2B5EF4-FFF2-40B4-BE49-F238E27FC236}">
                    <a16:creationId xmlns:a16="http://schemas.microsoft.com/office/drawing/2014/main" id="{CC208206-1F7A-48B1-BDD7-C88F47F69EA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594;p17">
            <a:extLst>
              <a:ext uri="{FF2B5EF4-FFF2-40B4-BE49-F238E27FC236}">
                <a16:creationId xmlns:a16="http://schemas.microsoft.com/office/drawing/2014/main" id="{76BF2030-9904-4F10-A3EE-59A1EF5B6C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338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Cleansing &amp; Transformation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3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127975"/>
            <a:ext cx="4742137" cy="357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Stratified sampling</a:t>
            </a:r>
            <a:endParaRPr lang="en" dirty="0"/>
          </a:p>
          <a:p>
            <a:r>
              <a:rPr lang="en-SG" sz="1800" dirty="0"/>
              <a:t>T</a:t>
            </a:r>
            <a:r>
              <a:rPr lang="en" sz="1800" dirty="0"/>
              <a:t>he distribution of people recommended for promotion is uneven</a:t>
            </a:r>
          </a:p>
          <a:p>
            <a:r>
              <a:rPr lang="en-SG" sz="1800" dirty="0"/>
              <a:t>There is a biasness with more people that is not recommended</a:t>
            </a:r>
          </a:p>
          <a:p>
            <a:r>
              <a:rPr lang="en-SG" sz="1800" dirty="0"/>
              <a:t>Hence, stratified sampling is deploy to ensure fairness in the analysis</a:t>
            </a:r>
            <a:endParaRPr lang="en" sz="1800" dirty="0"/>
          </a:p>
          <a:p>
            <a:r>
              <a:rPr lang="en-SG" sz="1800" dirty="0"/>
              <a:t>W</a:t>
            </a:r>
            <a:r>
              <a:rPr lang="en" sz="1800" dirty="0"/>
              <a:t>hile it significantly reduces the data set, biasness has been eliminated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594;p17">
            <a:extLst>
              <a:ext uri="{FF2B5EF4-FFF2-40B4-BE49-F238E27FC236}">
                <a16:creationId xmlns:a16="http://schemas.microsoft.com/office/drawing/2014/main" id="{BB3AB38B-8F9B-4AF0-85CB-96B7EBEC9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3082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Cleansing &amp; Transformation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27B3F-9FD0-4F69-9686-BBA2BB9F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2" y="1127974"/>
            <a:ext cx="3805263" cy="36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3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5777E0C-7624-4667-A1BC-571C00D7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6" y="0"/>
            <a:ext cx="78610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65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Correlation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D4EE0-D1D8-4003-939A-FEB631E6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71" y="636143"/>
            <a:ext cx="708380" cy="446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E0461-F184-4049-B381-47588DC4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54" y="605599"/>
            <a:ext cx="1211299" cy="4469207"/>
          </a:xfrm>
          <a:prstGeom prst="rect">
            <a:avLst/>
          </a:prstGeom>
        </p:spPr>
      </p:pic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5A1170C0-CDFD-4883-B796-9BCBDC600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27975"/>
            <a:ext cx="5892380" cy="357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Analysis:</a:t>
            </a:r>
          </a:p>
          <a:p>
            <a:r>
              <a:rPr lang="en-SG" sz="1800" dirty="0"/>
              <a:t>S</a:t>
            </a:r>
            <a:r>
              <a:rPr lang="en" sz="1800" dirty="0"/>
              <a:t>core ranges from -0.048 to 0.38</a:t>
            </a:r>
          </a:p>
          <a:p>
            <a:r>
              <a:rPr lang="en-SG" sz="1800" dirty="0"/>
              <a:t>Likely k</a:t>
            </a:r>
            <a:r>
              <a:rPr lang="en" sz="1800" dirty="0"/>
              <a:t>ey variables scored favourably as compared to predicted weaker variables</a:t>
            </a:r>
          </a:p>
          <a:p>
            <a:r>
              <a:rPr lang="en-SG" sz="1800" dirty="0"/>
              <a:t>F</a:t>
            </a:r>
            <a:r>
              <a:rPr lang="en" sz="1800" dirty="0"/>
              <a:t>avoured variables seems to be variables that reflect actual performance instead of factors with biasness</a:t>
            </a:r>
          </a:p>
          <a:p>
            <a:r>
              <a:rPr lang="en-SG" sz="1800" dirty="0"/>
              <a:t>W</a:t>
            </a:r>
            <a:r>
              <a:rPr lang="en" sz="1800" dirty="0"/>
              <a:t>here promotion screening should not be influence by the likes of education, gender or age</a:t>
            </a:r>
          </a:p>
          <a:p>
            <a:r>
              <a:rPr lang="en-SG" sz="1800" dirty="0"/>
              <a:t>I</a:t>
            </a:r>
            <a:r>
              <a:rPr lang="en" sz="1800" dirty="0"/>
              <a:t>t reflects meritocracy as employees are recommended based on their effort they put in</a:t>
            </a:r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586EA581-0802-4F55-A674-5A771074BBA8}"/>
              </a:ext>
            </a:extLst>
          </p:cNvPr>
          <p:cNvSpPr txBox="1">
            <a:spLocks/>
          </p:cNvSpPr>
          <p:nvPr/>
        </p:nvSpPr>
        <p:spPr>
          <a:xfrm>
            <a:off x="5270204" y="68694"/>
            <a:ext cx="4742137" cy="49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n"/>
              <a:t>Target: “is_promoted” column</a:t>
            </a:r>
          </a:p>
          <a:p>
            <a:pPr marL="114300" indent="0">
              <a:buFont typeface="Barlow Light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3097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Correlation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D4EE0-D1D8-4003-939A-FEB631E6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71" y="636143"/>
            <a:ext cx="708380" cy="446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E0461-F184-4049-B381-47588DC4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54" y="605599"/>
            <a:ext cx="1211299" cy="4469207"/>
          </a:xfrm>
          <a:prstGeom prst="rect">
            <a:avLst/>
          </a:prstGeom>
        </p:spPr>
      </p:pic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5A1170C0-CDFD-4883-B796-9BCBDC600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27975"/>
            <a:ext cx="5892380" cy="357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u="sng" dirty="0"/>
              <a:t>Reflection: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Refering back to assessment of columns in </a:t>
            </a:r>
            <a:r>
              <a:rPr lang="en" sz="1800" dirty="0">
                <a:hlinkClick r:id="rId5" action="ppaction://hlinksldjump"/>
              </a:rPr>
              <a:t>slide 6</a:t>
            </a:r>
            <a:endParaRPr lang="en" sz="1800" dirty="0"/>
          </a:p>
          <a:p>
            <a:r>
              <a:rPr lang="en-SG" sz="1800" dirty="0"/>
              <a:t>A</a:t>
            </a:r>
            <a:r>
              <a:rPr lang="en" sz="1800" dirty="0"/>
              <a:t>s expected, likely key variables had a better score across the dataset</a:t>
            </a:r>
          </a:p>
          <a:p>
            <a:r>
              <a:rPr lang="en-SG" sz="1800" dirty="0"/>
              <a:t>S</a:t>
            </a:r>
            <a:r>
              <a:rPr lang="en" sz="1800" dirty="0"/>
              <a:t>urprisingly, “avg_training_score” did better expected</a:t>
            </a:r>
          </a:p>
          <a:p>
            <a:r>
              <a:rPr lang="en-SG" sz="1800" dirty="0"/>
              <a:t>I</a:t>
            </a:r>
            <a:r>
              <a:rPr lang="en" sz="1800" dirty="0"/>
              <a:t>t scored higher than “award_won?”</a:t>
            </a:r>
          </a:p>
          <a:p>
            <a:r>
              <a:rPr lang="en-SG" sz="1800" dirty="0"/>
              <a:t>I</a:t>
            </a:r>
            <a:r>
              <a:rPr lang="en" sz="1800" dirty="0"/>
              <a:t> can infer that consistency also play a role in determining promotion candidate</a:t>
            </a:r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586EA581-0802-4F55-A674-5A771074BBA8}"/>
              </a:ext>
            </a:extLst>
          </p:cNvPr>
          <p:cNvSpPr txBox="1">
            <a:spLocks/>
          </p:cNvSpPr>
          <p:nvPr/>
        </p:nvSpPr>
        <p:spPr>
          <a:xfrm>
            <a:off x="5270204" y="68694"/>
            <a:ext cx="4742137" cy="49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n"/>
              <a:t>Target: “is_promoted” column</a:t>
            </a:r>
          </a:p>
          <a:p>
            <a:pPr marL="114300" indent="0">
              <a:buFont typeface="Barlow Light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069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Singapore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problem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3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Singapore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04679"/>
            <a:ext cx="5640900" cy="33319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SG" dirty="0"/>
              <a:t>Airbnb is a platform used by guest and host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SG" dirty="0"/>
              <a:t>It has enhance travel experience for its users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SG" dirty="0"/>
              <a:t>Broadening unique and personalized experiences available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The goal is to:</a:t>
            </a:r>
          </a:p>
          <a:p>
            <a:r>
              <a:rPr lang="en-SG" dirty="0"/>
              <a:t>Predict rental price of listed properties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97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5640900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HR Analytics (classification problem)</a:t>
            </a:r>
          </a:p>
          <a:p>
            <a:pPr lvl="1"/>
            <a:r>
              <a:rPr lang="en" dirty="0"/>
              <a:t>Data exploration</a:t>
            </a:r>
          </a:p>
          <a:p>
            <a:pPr lvl="1"/>
            <a:r>
              <a:rPr lang="en-SG" dirty="0"/>
              <a:t>D</a:t>
            </a:r>
            <a:r>
              <a:rPr lang="en" dirty="0"/>
              <a:t>ata cleansing &amp; Transformation</a:t>
            </a:r>
          </a:p>
          <a:p>
            <a:pPr lvl="1"/>
            <a:r>
              <a:rPr lang="en" dirty="0"/>
              <a:t>Correlation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/>
              <a:t>Airbnb Singapore (regression problem)</a:t>
            </a:r>
          </a:p>
          <a:p>
            <a:pPr lvl="1"/>
            <a:r>
              <a:rPr lang="en" dirty="0"/>
              <a:t>Data exploration</a:t>
            </a:r>
          </a:p>
          <a:p>
            <a:pPr lvl="1"/>
            <a:r>
              <a:rPr lang="en-SG" dirty="0"/>
              <a:t>D</a:t>
            </a:r>
            <a:r>
              <a:rPr lang="en" dirty="0"/>
              <a:t>ata cleansing &amp; Transformation</a:t>
            </a:r>
          </a:p>
          <a:p>
            <a:pPr lvl="1"/>
            <a:r>
              <a:rPr lang="en" dirty="0"/>
              <a:t>Correlation</a:t>
            </a:r>
          </a:p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SG" dirty="0"/>
              <a:t>Summary &amp; Further i</a:t>
            </a:r>
            <a:r>
              <a:rPr lang="en" dirty="0"/>
              <a:t>mprovements 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56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4742137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 this dataset, there are:</a:t>
            </a:r>
          </a:p>
          <a:p>
            <a:r>
              <a:rPr lang="en" dirty="0"/>
              <a:t>16 total data columns</a:t>
            </a:r>
          </a:p>
          <a:p>
            <a:r>
              <a:rPr lang="en" dirty="0"/>
              <a:t>7907 data entries</a:t>
            </a:r>
          </a:p>
          <a:p>
            <a:r>
              <a:rPr lang="en" dirty="0"/>
              <a:t>6 categorical data columns out of 16</a:t>
            </a:r>
          </a:p>
          <a:p>
            <a:r>
              <a:rPr lang="en" dirty="0"/>
              <a:t>0 data columns with binary output</a:t>
            </a:r>
          </a:p>
          <a:p>
            <a:r>
              <a:rPr lang="en" dirty="0"/>
              <a:t>Target: “price” column</a:t>
            </a:r>
          </a:p>
          <a:p>
            <a:pPr lvl="1"/>
            <a:endParaRPr lang="en" dirty="0"/>
          </a:p>
          <a:p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F3903-A5FE-437E-B4C7-BA848F5D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32" y="1424763"/>
            <a:ext cx="3600894" cy="33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4742137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Target: “price” column</a:t>
            </a:r>
          </a:p>
          <a:p>
            <a:pPr marL="114300" indent="0"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B80A80-BE79-487A-B34F-1B875C30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47897"/>
              </p:ext>
            </p:extLst>
          </p:nvPr>
        </p:nvGraphicFramePr>
        <p:xfrm>
          <a:off x="489807" y="1650883"/>
          <a:ext cx="8250866" cy="3117520"/>
        </p:xfrm>
        <a:graphic>
          <a:graphicData uri="http://schemas.openxmlformats.org/drawingml/2006/table">
            <a:tbl>
              <a:tblPr firstRow="1" bandRow="1">
                <a:tableStyleId>{5CD5B7B9-7AAB-4E71-8935-5ACDFAD8A81C}</a:tableStyleId>
              </a:tblPr>
              <a:tblGrid>
                <a:gridCol w="1059955">
                  <a:extLst>
                    <a:ext uri="{9D8B030D-6E8A-4147-A177-3AD203B41FA5}">
                      <a16:colId xmlns:a16="http://schemas.microsoft.com/office/drawing/2014/main" val="877651853"/>
                    </a:ext>
                  </a:extLst>
                </a:gridCol>
                <a:gridCol w="1884318">
                  <a:extLst>
                    <a:ext uri="{9D8B030D-6E8A-4147-A177-3AD203B41FA5}">
                      <a16:colId xmlns:a16="http://schemas.microsoft.com/office/drawing/2014/main" val="4193314595"/>
                    </a:ext>
                  </a:extLst>
                </a:gridCol>
                <a:gridCol w="3058320">
                  <a:extLst>
                    <a:ext uri="{9D8B030D-6E8A-4147-A177-3AD203B41FA5}">
                      <a16:colId xmlns:a16="http://schemas.microsoft.com/office/drawing/2014/main" val="555065895"/>
                    </a:ext>
                  </a:extLst>
                </a:gridCol>
                <a:gridCol w="2248273">
                  <a:extLst>
                    <a:ext uri="{9D8B030D-6E8A-4147-A177-3AD203B41FA5}">
                      <a16:colId xmlns:a16="http://schemas.microsoft.com/office/drawing/2014/main" val="1689913657"/>
                    </a:ext>
                  </a:extLst>
                </a:gridCol>
              </a:tblGrid>
              <a:tr h="415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Useless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" dirty="0">
                          <a:solidFill>
                            <a:schemeClr val="bg1"/>
                          </a:solidFill>
                        </a:rPr>
                        <a:t>otentially weak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Likely strong</a:t>
                      </a:r>
                    </a:p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39156"/>
                  </a:ext>
                </a:extLst>
              </a:tr>
              <a:tr h="14411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variables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host_name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host_id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latitude*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longitude*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neighbourhood_group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neighbourhood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number_of_reviews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last_reviews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reviews_per_month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calculated_host_listings_count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room_type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availability_365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93100"/>
                  </a:ext>
                </a:extLst>
              </a:tr>
              <a:tr h="103427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Serves no purpose to solve the issue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Latitude and longitude could still be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Variables are subjected to potential biased influence or disproportion distribution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Variable could be a key factor in determining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0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7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4742137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Strong variable: room_type </a:t>
            </a:r>
          </a:p>
          <a:p>
            <a:pPr marL="114300" indent="0"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951809-C5C2-4A86-9F82-7C6D1BFCD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6" y="1781125"/>
            <a:ext cx="4912242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99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4742137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Strong variable: </a:t>
            </a:r>
            <a:r>
              <a:rPr lang="en-SG" dirty="0"/>
              <a:t>availability_365 </a:t>
            </a:r>
          </a:p>
          <a:p>
            <a:pPr marL="114300" indent="0">
              <a:buNone/>
            </a:pPr>
            <a:endParaRPr lang="en" dirty="0"/>
          </a:p>
          <a:p>
            <a:pPr marL="114300" indent="0"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102A84-1B7B-4E60-94BE-48534CDF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95" y="1755379"/>
            <a:ext cx="4812672" cy="338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2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4742137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NULL values:</a:t>
            </a:r>
          </a:p>
          <a:p>
            <a:r>
              <a:rPr lang="en" dirty="0"/>
              <a:t>2 for name</a:t>
            </a:r>
          </a:p>
          <a:p>
            <a:r>
              <a:rPr lang="en" dirty="0"/>
              <a:t>2758 for last_review</a:t>
            </a:r>
          </a:p>
          <a:p>
            <a:r>
              <a:rPr lang="en" dirty="0"/>
              <a:t>2758 for review_per_month</a:t>
            </a:r>
          </a:p>
          <a:p>
            <a:pPr marL="114300" indent="0">
              <a:buNone/>
            </a:pPr>
            <a:r>
              <a:rPr lang="en-SG" dirty="0"/>
              <a:t>A</a:t>
            </a:r>
            <a:r>
              <a:rPr lang="en" dirty="0"/>
              <a:t>ctions taken:</a:t>
            </a:r>
          </a:p>
          <a:p>
            <a:r>
              <a:rPr lang="en-SG" dirty="0"/>
              <a:t>Drop null in name</a:t>
            </a:r>
            <a:endParaRPr lang="en" dirty="0"/>
          </a:p>
          <a:p>
            <a:r>
              <a:rPr lang="en-SG" dirty="0"/>
              <a:t>Assign null as “0” in </a:t>
            </a:r>
            <a:r>
              <a:rPr lang="en" dirty="0"/>
              <a:t>last_review and review_per_month</a:t>
            </a:r>
          </a:p>
          <a:p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594;p17">
            <a:extLst>
              <a:ext uri="{FF2B5EF4-FFF2-40B4-BE49-F238E27FC236}">
                <a16:creationId xmlns:a16="http://schemas.microsoft.com/office/drawing/2014/main" id="{79DB835F-C162-459C-80C8-F1498BDAF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3082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Cleansing &amp; Transformation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6448B-87EB-4A8F-8FAE-37274FBA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68" y="1218505"/>
            <a:ext cx="3395232" cy="37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19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44231"/>
            <a:ext cx="8119730" cy="34624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Reasons  for </a:t>
            </a:r>
            <a:r>
              <a:rPr lang="en-SG" dirty="0"/>
              <a:t>A</a:t>
            </a:r>
            <a:r>
              <a:rPr lang="en" dirty="0"/>
              <a:t>ctions taken</a:t>
            </a:r>
          </a:p>
          <a:p>
            <a:pPr marL="114300" indent="0">
              <a:buNone/>
            </a:pPr>
            <a:r>
              <a:rPr lang="en-SG" dirty="0"/>
              <a:t>name:</a:t>
            </a:r>
          </a:p>
          <a:p>
            <a:r>
              <a:rPr lang="en-SG" sz="1800" dirty="0"/>
              <a:t>Unable to assign name</a:t>
            </a:r>
          </a:p>
          <a:p>
            <a:pPr marL="114300" indent="0">
              <a:buNone/>
            </a:pPr>
            <a:r>
              <a:rPr lang="en-SG" dirty="0" err="1"/>
              <a:t>last_review</a:t>
            </a:r>
            <a:r>
              <a:rPr lang="en" dirty="0"/>
              <a:t>: </a:t>
            </a:r>
          </a:p>
          <a:p>
            <a:r>
              <a:rPr lang="en-SG" sz="1800" dirty="0"/>
              <a:t>S</a:t>
            </a:r>
            <a:r>
              <a:rPr lang="en" sz="1800" dirty="0"/>
              <a:t>ince last_review contain dates, transformation was done for this column to check if there is a date</a:t>
            </a:r>
          </a:p>
          <a:p>
            <a:r>
              <a:rPr lang="en" sz="1800" dirty="0"/>
              <a:t>If there is a date, it will “1”. Else it will be “0”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r</a:t>
            </a:r>
            <a:r>
              <a:rPr lang="en" dirty="0"/>
              <a:t>eview_per_month</a:t>
            </a:r>
          </a:p>
          <a:p>
            <a:r>
              <a:rPr lang="en" sz="1800" dirty="0"/>
              <a:t>It is to reflect 0 review were made</a:t>
            </a:r>
          </a:p>
          <a:p>
            <a:r>
              <a:rPr lang="en" sz="1800" dirty="0"/>
              <a:t>since null could represent anything, it is safer to assign the minimum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Google Shape;594;p17">
            <a:extLst>
              <a:ext uri="{FF2B5EF4-FFF2-40B4-BE49-F238E27FC236}">
                <a16:creationId xmlns:a16="http://schemas.microsoft.com/office/drawing/2014/main" id="{79DB835F-C162-459C-80C8-F1498BDAF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3082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Data Cleansing &amp; Transformation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86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4742137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Outliers</a:t>
            </a:r>
          </a:p>
          <a:p>
            <a:r>
              <a:rPr lang="en-SG" sz="1800" dirty="0"/>
              <a:t>Only changes made were to “price” column</a:t>
            </a:r>
          </a:p>
          <a:p>
            <a:r>
              <a:rPr lang="en-SG" sz="1800" dirty="0"/>
              <a:t>A</a:t>
            </a:r>
            <a:r>
              <a:rPr lang="en" sz="1800" dirty="0"/>
              <a:t>s it is the target column, </a:t>
            </a:r>
            <a:r>
              <a:rPr lang="en-SG" sz="1800" dirty="0"/>
              <a:t>any outliers need to be handled</a:t>
            </a:r>
          </a:p>
          <a:p>
            <a:r>
              <a:rPr lang="en-SG" sz="1800" dirty="0"/>
              <a:t>Other columns that has were not touched to maintain the data it is</a:t>
            </a:r>
            <a:endParaRPr lang="en" sz="1800" dirty="0"/>
          </a:p>
          <a:p>
            <a:pPr marL="114300" indent="0">
              <a:buNone/>
            </a:pPr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87" name="Google Shape;597;p17">
            <a:extLst>
              <a:ext uri="{FF2B5EF4-FFF2-40B4-BE49-F238E27FC236}">
                <a16:creationId xmlns:a16="http://schemas.microsoft.com/office/drawing/2014/main" id="{FF644FA0-523F-49EA-AB65-C11D5D1FAF7F}"/>
              </a:ext>
            </a:extLst>
          </p:cNvPr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288" name="Google Shape;598;p17">
              <a:extLst>
                <a:ext uri="{FF2B5EF4-FFF2-40B4-BE49-F238E27FC236}">
                  <a16:creationId xmlns:a16="http://schemas.microsoft.com/office/drawing/2014/main" id="{8202B093-5234-4EC2-AD93-02F0767B8370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599;p17">
              <a:extLst>
                <a:ext uri="{FF2B5EF4-FFF2-40B4-BE49-F238E27FC236}">
                  <a16:creationId xmlns:a16="http://schemas.microsoft.com/office/drawing/2014/main" id="{3E3B21DD-C090-4EA9-A869-B1D0BE4CFFAD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600;p17">
              <a:extLst>
                <a:ext uri="{FF2B5EF4-FFF2-40B4-BE49-F238E27FC236}">
                  <a16:creationId xmlns:a16="http://schemas.microsoft.com/office/drawing/2014/main" id="{EB9987C9-85C2-4D10-AB62-8BC7F7C6C8CC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601;p17">
              <a:extLst>
                <a:ext uri="{FF2B5EF4-FFF2-40B4-BE49-F238E27FC236}">
                  <a16:creationId xmlns:a16="http://schemas.microsoft.com/office/drawing/2014/main" id="{4EE3E3A2-6EC0-49EC-97F6-E4C4E8AE2A12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602;p17">
              <a:extLst>
                <a:ext uri="{FF2B5EF4-FFF2-40B4-BE49-F238E27FC236}">
                  <a16:creationId xmlns:a16="http://schemas.microsoft.com/office/drawing/2014/main" id="{E63B8038-F59D-4260-97AF-C0A29A048BDA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603;p17">
              <a:extLst>
                <a:ext uri="{FF2B5EF4-FFF2-40B4-BE49-F238E27FC236}">
                  <a16:creationId xmlns:a16="http://schemas.microsoft.com/office/drawing/2014/main" id="{2C7D6443-C112-4595-81B7-6EAF78A5D10D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604;p17">
              <a:extLst>
                <a:ext uri="{FF2B5EF4-FFF2-40B4-BE49-F238E27FC236}">
                  <a16:creationId xmlns:a16="http://schemas.microsoft.com/office/drawing/2014/main" id="{86F56096-1927-4F0A-8B52-C598EBF93EAB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605;p17">
              <a:extLst>
                <a:ext uri="{FF2B5EF4-FFF2-40B4-BE49-F238E27FC236}">
                  <a16:creationId xmlns:a16="http://schemas.microsoft.com/office/drawing/2014/main" id="{D9C7DD3E-E43D-4B07-83F3-7C3D7C7318C3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606;p17">
              <a:extLst>
                <a:ext uri="{FF2B5EF4-FFF2-40B4-BE49-F238E27FC236}">
                  <a16:creationId xmlns:a16="http://schemas.microsoft.com/office/drawing/2014/main" id="{A6BB3DB0-AEC1-41B3-9851-8739360C822D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607;p17">
              <a:extLst>
                <a:ext uri="{FF2B5EF4-FFF2-40B4-BE49-F238E27FC236}">
                  <a16:creationId xmlns:a16="http://schemas.microsoft.com/office/drawing/2014/main" id="{A6BB880E-5AC1-498A-B160-5A28B98875F5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608;p17">
              <a:extLst>
                <a:ext uri="{FF2B5EF4-FFF2-40B4-BE49-F238E27FC236}">
                  <a16:creationId xmlns:a16="http://schemas.microsoft.com/office/drawing/2014/main" id="{1A0AFA2F-2250-4F05-B662-B4802D3F95E0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609;p17">
              <a:extLst>
                <a:ext uri="{FF2B5EF4-FFF2-40B4-BE49-F238E27FC236}">
                  <a16:creationId xmlns:a16="http://schemas.microsoft.com/office/drawing/2014/main" id="{F9FB9930-D4B2-4EB1-9055-C5CCAC32529A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610;p17">
              <a:extLst>
                <a:ext uri="{FF2B5EF4-FFF2-40B4-BE49-F238E27FC236}">
                  <a16:creationId xmlns:a16="http://schemas.microsoft.com/office/drawing/2014/main" id="{C822B81A-A13F-4F5E-8F82-0C91A2AAB6EE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611;p17">
              <a:extLst>
                <a:ext uri="{FF2B5EF4-FFF2-40B4-BE49-F238E27FC236}">
                  <a16:creationId xmlns:a16="http://schemas.microsoft.com/office/drawing/2014/main" id="{C879FCD9-60D8-4CC0-952F-B428FB392A4F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612;p17">
              <a:extLst>
                <a:ext uri="{FF2B5EF4-FFF2-40B4-BE49-F238E27FC236}">
                  <a16:creationId xmlns:a16="http://schemas.microsoft.com/office/drawing/2014/main" id="{06EACF6A-E328-427D-9655-A03FE7A01FAC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613;p17">
              <a:extLst>
                <a:ext uri="{FF2B5EF4-FFF2-40B4-BE49-F238E27FC236}">
                  <a16:creationId xmlns:a16="http://schemas.microsoft.com/office/drawing/2014/main" id="{E2C5A5A8-C7D1-4CAC-8149-C1D291B96F77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614;p17">
              <a:extLst>
                <a:ext uri="{FF2B5EF4-FFF2-40B4-BE49-F238E27FC236}">
                  <a16:creationId xmlns:a16="http://schemas.microsoft.com/office/drawing/2014/main" id="{187840E5-8910-4EE5-AC88-3B992B020D1B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615;p17">
              <a:extLst>
                <a:ext uri="{FF2B5EF4-FFF2-40B4-BE49-F238E27FC236}">
                  <a16:creationId xmlns:a16="http://schemas.microsoft.com/office/drawing/2014/main" id="{656B4BAF-FDFF-4B35-8C5F-B6C831A264D5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616;p17">
              <a:extLst>
                <a:ext uri="{FF2B5EF4-FFF2-40B4-BE49-F238E27FC236}">
                  <a16:creationId xmlns:a16="http://schemas.microsoft.com/office/drawing/2014/main" id="{995B892C-AB25-4025-B26D-F978229B0D9E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617;p17">
              <a:extLst>
                <a:ext uri="{FF2B5EF4-FFF2-40B4-BE49-F238E27FC236}">
                  <a16:creationId xmlns:a16="http://schemas.microsoft.com/office/drawing/2014/main" id="{25B4ADE8-37FA-44C7-BECB-E2554D605194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618;p17">
              <a:extLst>
                <a:ext uri="{FF2B5EF4-FFF2-40B4-BE49-F238E27FC236}">
                  <a16:creationId xmlns:a16="http://schemas.microsoft.com/office/drawing/2014/main" id="{03383A76-391B-4836-B72C-9BE8943ADFB9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619;p17">
              <a:extLst>
                <a:ext uri="{FF2B5EF4-FFF2-40B4-BE49-F238E27FC236}">
                  <a16:creationId xmlns:a16="http://schemas.microsoft.com/office/drawing/2014/main" id="{1094FD9A-B620-4E3D-8319-B6B5B4CA000C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620;p17">
              <a:extLst>
                <a:ext uri="{FF2B5EF4-FFF2-40B4-BE49-F238E27FC236}">
                  <a16:creationId xmlns:a16="http://schemas.microsoft.com/office/drawing/2014/main" id="{FA5D7233-9FED-49E5-9252-BB400FB207F2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46" name="Google Shape;621;p17">
                <a:extLst>
                  <a:ext uri="{FF2B5EF4-FFF2-40B4-BE49-F238E27FC236}">
                    <a16:creationId xmlns:a16="http://schemas.microsoft.com/office/drawing/2014/main" id="{9BAB7693-09C5-4D97-8B23-A6BFFCEF0770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57" name="Google Shape;622;p17">
                  <a:extLst>
                    <a:ext uri="{FF2B5EF4-FFF2-40B4-BE49-F238E27FC236}">
                      <a16:creationId xmlns:a16="http://schemas.microsoft.com/office/drawing/2014/main" id="{2EB2418D-3A96-4195-8B95-D6417C108CC7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623;p17">
                  <a:extLst>
                    <a:ext uri="{FF2B5EF4-FFF2-40B4-BE49-F238E27FC236}">
                      <a16:creationId xmlns:a16="http://schemas.microsoft.com/office/drawing/2014/main" id="{C4562662-9241-4932-9EDE-D80B192A6B76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624;p17">
                  <a:extLst>
                    <a:ext uri="{FF2B5EF4-FFF2-40B4-BE49-F238E27FC236}">
                      <a16:creationId xmlns:a16="http://schemas.microsoft.com/office/drawing/2014/main" id="{7918259C-C40F-4B40-8906-D34B53930C0E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0" name="Google Shape;625;p17">
                  <a:extLst>
                    <a:ext uri="{FF2B5EF4-FFF2-40B4-BE49-F238E27FC236}">
                      <a16:creationId xmlns:a16="http://schemas.microsoft.com/office/drawing/2014/main" id="{698995B4-5A63-4646-AEB4-3D1E54629E77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25" name="Google Shape;626;p17">
                    <a:extLst>
                      <a:ext uri="{FF2B5EF4-FFF2-40B4-BE49-F238E27FC236}">
                        <a16:creationId xmlns:a16="http://schemas.microsoft.com/office/drawing/2014/main" id="{2C1D675D-802E-4162-B866-3DEF37B1C5AE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627;p17">
                    <a:extLst>
                      <a:ext uri="{FF2B5EF4-FFF2-40B4-BE49-F238E27FC236}">
                        <a16:creationId xmlns:a16="http://schemas.microsoft.com/office/drawing/2014/main" id="{8DE8D6E6-050E-45C8-AF80-4550397D88EF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1" name="Google Shape;628;p17">
                  <a:extLst>
                    <a:ext uri="{FF2B5EF4-FFF2-40B4-BE49-F238E27FC236}">
                      <a16:creationId xmlns:a16="http://schemas.microsoft.com/office/drawing/2014/main" id="{A6CCF15C-C0E4-4838-A670-C5A4346C8549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629;p17">
                  <a:extLst>
                    <a:ext uri="{FF2B5EF4-FFF2-40B4-BE49-F238E27FC236}">
                      <a16:creationId xmlns:a16="http://schemas.microsoft.com/office/drawing/2014/main" id="{1EC74062-3E44-494D-B6CD-232D85ACC5E2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630;p17">
                  <a:extLst>
                    <a:ext uri="{FF2B5EF4-FFF2-40B4-BE49-F238E27FC236}">
                      <a16:creationId xmlns:a16="http://schemas.microsoft.com/office/drawing/2014/main" id="{268BAA58-A593-4292-8380-C35E5692AC15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631;p17">
                  <a:extLst>
                    <a:ext uri="{FF2B5EF4-FFF2-40B4-BE49-F238E27FC236}">
                      <a16:creationId xmlns:a16="http://schemas.microsoft.com/office/drawing/2014/main" id="{F4CF65B5-B11E-42A7-955B-6CB197271B63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632;p17">
                  <a:extLst>
                    <a:ext uri="{FF2B5EF4-FFF2-40B4-BE49-F238E27FC236}">
                      <a16:creationId xmlns:a16="http://schemas.microsoft.com/office/drawing/2014/main" id="{1A66E9B8-88D2-4285-9133-CF6D1D6242FB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633;p17">
                  <a:extLst>
                    <a:ext uri="{FF2B5EF4-FFF2-40B4-BE49-F238E27FC236}">
                      <a16:creationId xmlns:a16="http://schemas.microsoft.com/office/drawing/2014/main" id="{FD72AEB3-690E-4759-9F55-D376CFAA1433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634;p17">
                  <a:extLst>
                    <a:ext uri="{FF2B5EF4-FFF2-40B4-BE49-F238E27FC236}">
                      <a16:creationId xmlns:a16="http://schemas.microsoft.com/office/drawing/2014/main" id="{0F1892B6-D188-428D-8B8E-6DF5E0FE9F9E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635;p17">
                  <a:extLst>
                    <a:ext uri="{FF2B5EF4-FFF2-40B4-BE49-F238E27FC236}">
                      <a16:creationId xmlns:a16="http://schemas.microsoft.com/office/drawing/2014/main" id="{44A3ED20-6996-41CC-B8E3-9042E9171BD8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636;p17">
                  <a:extLst>
                    <a:ext uri="{FF2B5EF4-FFF2-40B4-BE49-F238E27FC236}">
                      <a16:creationId xmlns:a16="http://schemas.microsoft.com/office/drawing/2014/main" id="{CB32480F-825A-4483-B53E-D073DE91EA96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637;p17">
                  <a:extLst>
                    <a:ext uri="{FF2B5EF4-FFF2-40B4-BE49-F238E27FC236}">
                      <a16:creationId xmlns:a16="http://schemas.microsoft.com/office/drawing/2014/main" id="{CD606139-202C-4C9D-8216-4464E6192096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638;p17">
                  <a:extLst>
                    <a:ext uri="{FF2B5EF4-FFF2-40B4-BE49-F238E27FC236}">
                      <a16:creationId xmlns:a16="http://schemas.microsoft.com/office/drawing/2014/main" id="{6A5D3881-6F66-4285-8F92-1C4C758C1C9A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639;p17">
                  <a:extLst>
                    <a:ext uri="{FF2B5EF4-FFF2-40B4-BE49-F238E27FC236}">
                      <a16:creationId xmlns:a16="http://schemas.microsoft.com/office/drawing/2014/main" id="{195F069F-61C6-4093-AEB7-09A99DA8A148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640;p17">
                  <a:extLst>
                    <a:ext uri="{FF2B5EF4-FFF2-40B4-BE49-F238E27FC236}">
                      <a16:creationId xmlns:a16="http://schemas.microsoft.com/office/drawing/2014/main" id="{9A9DD66A-B5C6-48F9-9243-B9D87E32C8D9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641;p17">
                  <a:extLst>
                    <a:ext uri="{FF2B5EF4-FFF2-40B4-BE49-F238E27FC236}">
                      <a16:creationId xmlns:a16="http://schemas.microsoft.com/office/drawing/2014/main" id="{90BA218D-CC2C-4CD2-82E8-C907BAA78F7B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642;p17">
                  <a:extLst>
                    <a:ext uri="{FF2B5EF4-FFF2-40B4-BE49-F238E27FC236}">
                      <a16:creationId xmlns:a16="http://schemas.microsoft.com/office/drawing/2014/main" id="{21A545C3-E3D7-4F11-99A4-70E3A5EB6F24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643;p17">
                  <a:extLst>
                    <a:ext uri="{FF2B5EF4-FFF2-40B4-BE49-F238E27FC236}">
                      <a16:creationId xmlns:a16="http://schemas.microsoft.com/office/drawing/2014/main" id="{9141EAE5-D3B5-43AD-AED6-7E634AC51189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644;p17">
                  <a:extLst>
                    <a:ext uri="{FF2B5EF4-FFF2-40B4-BE49-F238E27FC236}">
                      <a16:creationId xmlns:a16="http://schemas.microsoft.com/office/drawing/2014/main" id="{B4137870-B8D6-482E-BC61-CC416F3A8498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645;p17">
                  <a:extLst>
                    <a:ext uri="{FF2B5EF4-FFF2-40B4-BE49-F238E27FC236}">
                      <a16:creationId xmlns:a16="http://schemas.microsoft.com/office/drawing/2014/main" id="{D67B1196-BCBD-4C83-8004-31033689B180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646;p17">
                  <a:extLst>
                    <a:ext uri="{FF2B5EF4-FFF2-40B4-BE49-F238E27FC236}">
                      <a16:creationId xmlns:a16="http://schemas.microsoft.com/office/drawing/2014/main" id="{686EF7B0-1762-4C6B-996A-618F86CE5B74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647;p17">
                  <a:extLst>
                    <a:ext uri="{FF2B5EF4-FFF2-40B4-BE49-F238E27FC236}">
                      <a16:creationId xmlns:a16="http://schemas.microsoft.com/office/drawing/2014/main" id="{1332A5FE-F71A-4EAC-AF04-C46A390035E9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648;p17">
                  <a:extLst>
                    <a:ext uri="{FF2B5EF4-FFF2-40B4-BE49-F238E27FC236}">
                      <a16:creationId xmlns:a16="http://schemas.microsoft.com/office/drawing/2014/main" id="{34A7CCD4-A48C-4338-AA1D-E8CDE107436F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649;p17">
                  <a:extLst>
                    <a:ext uri="{FF2B5EF4-FFF2-40B4-BE49-F238E27FC236}">
                      <a16:creationId xmlns:a16="http://schemas.microsoft.com/office/drawing/2014/main" id="{051B4262-B8A8-43EE-8B09-AC644791CF5F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650;p17">
                  <a:extLst>
                    <a:ext uri="{FF2B5EF4-FFF2-40B4-BE49-F238E27FC236}">
                      <a16:creationId xmlns:a16="http://schemas.microsoft.com/office/drawing/2014/main" id="{01A15378-CCE0-451E-BAE0-A4569BF40CE8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651;p17">
                  <a:extLst>
                    <a:ext uri="{FF2B5EF4-FFF2-40B4-BE49-F238E27FC236}">
                      <a16:creationId xmlns:a16="http://schemas.microsoft.com/office/drawing/2014/main" id="{FFCFE514-7F7E-4B8E-99C4-31BCC5D475E6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652;p17">
                  <a:extLst>
                    <a:ext uri="{FF2B5EF4-FFF2-40B4-BE49-F238E27FC236}">
                      <a16:creationId xmlns:a16="http://schemas.microsoft.com/office/drawing/2014/main" id="{3BE8FA7B-0C7A-4A6C-9375-7DB878C7DF5D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653;p17">
                  <a:extLst>
                    <a:ext uri="{FF2B5EF4-FFF2-40B4-BE49-F238E27FC236}">
                      <a16:creationId xmlns:a16="http://schemas.microsoft.com/office/drawing/2014/main" id="{C1BE5A7C-3192-4810-A51A-00A953A4234E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654;p17">
                  <a:extLst>
                    <a:ext uri="{FF2B5EF4-FFF2-40B4-BE49-F238E27FC236}">
                      <a16:creationId xmlns:a16="http://schemas.microsoft.com/office/drawing/2014/main" id="{1181118B-355B-47E5-BF61-DA026C03D5A5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655;p17">
                  <a:extLst>
                    <a:ext uri="{FF2B5EF4-FFF2-40B4-BE49-F238E27FC236}">
                      <a16:creationId xmlns:a16="http://schemas.microsoft.com/office/drawing/2014/main" id="{B89D9643-BF79-4D6D-8C28-AF7D64B514E4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656;p17">
                  <a:extLst>
                    <a:ext uri="{FF2B5EF4-FFF2-40B4-BE49-F238E27FC236}">
                      <a16:creationId xmlns:a16="http://schemas.microsoft.com/office/drawing/2014/main" id="{13ABE339-747E-428E-A3D1-7F7CCF415696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657;p17">
                  <a:extLst>
                    <a:ext uri="{FF2B5EF4-FFF2-40B4-BE49-F238E27FC236}">
                      <a16:creationId xmlns:a16="http://schemas.microsoft.com/office/drawing/2014/main" id="{9350CD40-E892-4401-9219-1DEAB5216D53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658;p17">
                  <a:extLst>
                    <a:ext uri="{FF2B5EF4-FFF2-40B4-BE49-F238E27FC236}">
                      <a16:creationId xmlns:a16="http://schemas.microsoft.com/office/drawing/2014/main" id="{B8AE0E2F-0848-4527-8675-5F0B53EABF8A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659;p17">
                  <a:extLst>
                    <a:ext uri="{FF2B5EF4-FFF2-40B4-BE49-F238E27FC236}">
                      <a16:creationId xmlns:a16="http://schemas.microsoft.com/office/drawing/2014/main" id="{13DD97C7-F9DF-4D7B-8984-A953D6F52C28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660;p17">
                  <a:extLst>
                    <a:ext uri="{FF2B5EF4-FFF2-40B4-BE49-F238E27FC236}">
                      <a16:creationId xmlns:a16="http://schemas.microsoft.com/office/drawing/2014/main" id="{3B6A9C1D-C279-4AAC-A484-A74774C5D7EB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661;p17">
                  <a:extLst>
                    <a:ext uri="{FF2B5EF4-FFF2-40B4-BE49-F238E27FC236}">
                      <a16:creationId xmlns:a16="http://schemas.microsoft.com/office/drawing/2014/main" id="{5C157C6F-4AA2-4931-8085-66B19B189F7F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662;p17">
                  <a:extLst>
                    <a:ext uri="{FF2B5EF4-FFF2-40B4-BE49-F238E27FC236}">
                      <a16:creationId xmlns:a16="http://schemas.microsoft.com/office/drawing/2014/main" id="{6D4D2633-FEF2-4A96-A76C-53C575EDE8F9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663;p17">
                  <a:extLst>
                    <a:ext uri="{FF2B5EF4-FFF2-40B4-BE49-F238E27FC236}">
                      <a16:creationId xmlns:a16="http://schemas.microsoft.com/office/drawing/2014/main" id="{44BDC5CA-A0B8-4804-9A89-C56672AFD9B1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664;p17">
                  <a:extLst>
                    <a:ext uri="{FF2B5EF4-FFF2-40B4-BE49-F238E27FC236}">
                      <a16:creationId xmlns:a16="http://schemas.microsoft.com/office/drawing/2014/main" id="{C339365C-CE5D-43ED-87C9-77E7A2793D9C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665;p17">
                  <a:extLst>
                    <a:ext uri="{FF2B5EF4-FFF2-40B4-BE49-F238E27FC236}">
                      <a16:creationId xmlns:a16="http://schemas.microsoft.com/office/drawing/2014/main" id="{82B5D037-4CCB-4DD2-A442-49CC12E6294D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666;p17">
                  <a:extLst>
                    <a:ext uri="{FF2B5EF4-FFF2-40B4-BE49-F238E27FC236}">
                      <a16:creationId xmlns:a16="http://schemas.microsoft.com/office/drawing/2014/main" id="{08CE68FD-84D1-45D2-8F44-E2D1F2294542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667;p17">
                  <a:extLst>
                    <a:ext uri="{FF2B5EF4-FFF2-40B4-BE49-F238E27FC236}">
                      <a16:creationId xmlns:a16="http://schemas.microsoft.com/office/drawing/2014/main" id="{9BEB7A1C-0361-4897-9E48-519C062D7CF7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668;p17">
                  <a:extLst>
                    <a:ext uri="{FF2B5EF4-FFF2-40B4-BE49-F238E27FC236}">
                      <a16:creationId xmlns:a16="http://schemas.microsoft.com/office/drawing/2014/main" id="{370E8E55-43E6-45AD-BA27-22DB49760595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669;p17">
                  <a:extLst>
                    <a:ext uri="{FF2B5EF4-FFF2-40B4-BE49-F238E27FC236}">
                      <a16:creationId xmlns:a16="http://schemas.microsoft.com/office/drawing/2014/main" id="{8F19D38E-DA82-4352-AAAE-D6325AE55205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670;p17">
                  <a:extLst>
                    <a:ext uri="{FF2B5EF4-FFF2-40B4-BE49-F238E27FC236}">
                      <a16:creationId xmlns:a16="http://schemas.microsoft.com/office/drawing/2014/main" id="{0BC00C91-B5EB-49A6-BAD5-621E97706E70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671;p17">
                  <a:extLst>
                    <a:ext uri="{FF2B5EF4-FFF2-40B4-BE49-F238E27FC236}">
                      <a16:creationId xmlns:a16="http://schemas.microsoft.com/office/drawing/2014/main" id="{39E7CA5B-246F-417B-940A-1B24B26FFDC2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672;p17">
                  <a:extLst>
                    <a:ext uri="{FF2B5EF4-FFF2-40B4-BE49-F238E27FC236}">
                      <a16:creationId xmlns:a16="http://schemas.microsoft.com/office/drawing/2014/main" id="{5B0F4F23-C297-4516-A552-16A2C6CD7992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673;p17">
                  <a:extLst>
                    <a:ext uri="{FF2B5EF4-FFF2-40B4-BE49-F238E27FC236}">
                      <a16:creationId xmlns:a16="http://schemas.microsoft.com/office/drawing/2014/main" id="{86001D3B-F4EA-4B92-82F9-0ABBD3BCEA18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674;p17">
                  <a:extLst>
                    <a:ext uri="{FF2B5EF4-FFF2-40B4-BE49-F238E27FC236}">
                      <a16:creationId xmlns:a16="http://schemas.microsoft.com/office/drawing/2014/main" id="{70B01994-8BE8-4F32-B858-67CFCD9F268C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675;p17">
                  <a:extLst>
                    <a:ext uri="{FF2B5EF4-FFF2-40B4-BE49-F238E27FC236}">
                      <a16:creationId xmlns:a16="http://schemas.microsoft.com/office/drawing/2014/main" id="{7A24643D-6BE5-4742-8E79-A52CCE3233F3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676;p17">
                  <a:extLst>
                    <a:ext uri="{FF2B5EF4-FFF2-40B4-BE49-F238E27FC236}">
                      <a16:creationId xmlns:a16="http://schemas.microsoft.com/office/drawing/2014/main" id="{1F9F8093-201C-42E2-9CB1-7169D4ACE8E6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677;p17">
                  <a:extLst>
                    <a:ext uri="{FF2B5EF4-FFF2-40B4-BE49-F238E27FC236}">
                      <a16:creationId xmlns:a16="http://schemas.microsoft.com/office/drawing/2014/main" id="{DEA466AC-CAE4-4582-B8F4-584315F82989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678;p17">
                  <a:extLst>
                    <a:ext uri="{FF2B5EF4-FFF2-40B4-BE49-F238E27FC236}">
                      <a16:creationId xmlns:a16="http://schemas.microsoft.com/office/drawing/2014/main" id="{E099F0A6-5B4A-45BA-A9F7-D6E2BE468264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679;p17">
                  <a:extLst>
                    <a:ext uri="{FF2B5EF4-FFF2-40B4-BE49-F238E27FC236}">
                      <a16:creationId xmlns:a16="http://schemas.microsoft.com/office/drawing/2014/main" id="{5C04C452-1B51-4B46-BE2F-3ADA24B8A02E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680;p17">
                  <a:extLst>
                    <a:ext uri="{FF2B5EF4-FFF2-40B4-BE49-F238E27FC236}">
                      <a16:creationId xmlns:a16="http://schemas.microsoft.com/office/drawing/2014/main" id="{6C26A7C7-5AF8-47BA-A282-D0D5C21D7052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681;p17">
                  <a:extLst>
                    <a:ext uri="{FF2B5EF4-FFF2-40B4-BE49-F238E27FC236}">
                      <a16:creationId xmlns:a16="http://schemas.microsoft.com/office/drawing/2014/main" id="{876533E3-6EAB-4A1A-B99F-B051EC988B8F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682;p17">
                  <a:extLst>
                    <a:ext uri="{FF2B5EF4-FFF2-40B4-BE49-F238E27FC236}">
                      <a16:creationId xmlns:a16="http://schemas.microsoft.com/office/drawing/2014/main" id="{AAF8B503-E897-4816-A19C-E9FB923029A0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683;p17">
                  <a:extLst>
                    <a:ext uri="{FF2B5EF4-FFF2-40B4-BE49-F238E27FC236}">
                      <a16:creationId xmlns:a16="http://schemas.microsoft.com/office/drawing/2014/main" id="{F48AE3BB-D166-450C-8CE1-85EC57865838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684;p17">
                  <a:extLst>
                    <a:ext uri="{FF2B5EF4-FFF2-40B4-BE49-F238E27FC236}">
                      <a16:creationId xmlns:a16="http://schemas.microsoft.com/office/drawing/2014/main" id="{48D6AC87-7F10-4B95-8CAC-70AA8EE61ECD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685;p17">
                  <a:extLst>
                    <a:ext uri="{FF2B5EF4-FFF2-40B4-BE49-F238E27FC236}">
                      <a16:creationId xmlns:a16="http://schemas.microsoft.com/office/drawing/2014/main" id="{5BECBAED-D9F5-4A3E-9D82-0BCF96D13171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686;p17">
                  <a:extLst>
                    <a:ext uri="{FF2B5EF4-FFF2-40B4-BE49-F238E27FC236}">
                      <a16:creationId xmlns:a16="http://schemas.microsoft.com/office/drawing/2014/main" id="{4FD21309-C1C4-427F-BBDA-7CCF0E528E57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687;p17">
                  <a:extLst>
                    <a:ext uri="{FF2B5EF4-FFF2-40B4-BE49-F238E27FC236}">
                      <a16:creationId xmlns:a16="http://schemas.microsoft.com/office/drawing/2014/main" id="{1F2DF395-9828-4AEE-ACBE-6F2F397976E8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688;p17">
                  <a:extLst>
                    <a:ext uri="{FF2B5EF4-FFF2-40B4-BE49-F238E27FC236}">
                      <a16:creationId xmlns:a16="http://schemas.microsoft.com/office/drawing/2014/main" id="{10BCDD1C-5FF5-4D78-992D-1BF5182D04BF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689;p17">
                  <a:extLst>
                    <a:ext uri="{FF2B5EF4-FFF2-40B4-BE49-F238E27FC236}">
                      <a16:creationId xmlns:a16="http://schemas.microsoft.com/office/drawing/2014/main" id="{A8E68EC2-A46D-4430-B12B-810066642632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690;p17">
                  <a:extLst>
                    <a:ext uri="{FF2B5EF4-FFF2-40B4-BE49-F238E27FC236}">
                      <a16:creationId xmlns:a16="http://schemas.microsoft.com/office/drawing/2014/main" id="{594813EB-EC81-4EF8-A84C-7223B8B7C7F0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691;p17">
                  <a:extLst>
                    <a:ext uri="{FF2B5EF4-FFF2-40B4-BE49-F238E27FC236}">
                      <a16:creationId xmlns:a16="http://schemas.microsoft.com/office/drawing/2014/main" id="{BF5A2596-C15D-4667-BDB9-FF7F7A612D37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" name="Google Shape;692;p17">
                <a:extLst>
                  <a:ext uri="{FF2B5EF4-FFF2-40B4-BE49-F238E27FC236}">
                    <a16:creationId xmlns:a16="http://schemas.microsoft.com/office/drawing/2014/main" id="{06EC7DB8-E857-428C-BE49-E529534DA017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348" name="Google Shape;693;p17">
                  <a:extLst>
                    <a:ext uri="{FF2B5EF4-FFF2-40B4-BE49-F238E27FC236}">
                      <a16:creationId xmlns:a16="http://schemas.microsoft.com/office/drawing/2014/main" id="{7C87DC6A-5CB3-4C58-95F6-C42190E631C0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352" name="Google Shape;694;p17">
                    <a:extLst>
                      <a:ext uri="{FF2B5EF4-FFF2-40B4-BE49-F238E27FC236}">
                        <a16:creationId xmlns:a16="http://schemas.microsoft.com/office/drawing/2014/main" id="{54FFDB85-F5C6-4918-B5C9-D95985D025C7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695;p17">
                    <a:extLst>
                      <a:ext uri="{FF2B5EF4-FFF2-40B4-BE49-F238E27FC236}">
                        <a16:creationId xmlns:a16="http://schemas.microsoft.com/office/drawing/2014/main" id="{24E66E76-9C14-4319-BE6F-6F1C4DB56DED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696;p17">
                    <a:extLst>
                      <a:ext uri="{FF2B5EF4-FFF2-40B4-BE49-F238E27FC236}">
                        <a16:creationId xmlns:a16="http://schemas.microsoft.com/office/drawing/2014/main" id="{F6488886-5CF1-4A39-97DE-2C255B2741F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697;p17">
                    <a:extLst>
                      <a:ext uri="{FF2B5EF4-FFF2-40B4-BE49-F238E27FC236}">
                        <a16:creationId xmlns:a16="http://schemas.microsoft.com/office/drawing/2014/main" id="{647D588C-EB05-4908-B638-F124E788450F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698;p17">
                    <a:extLst>
                      <a:ext uri="{FF2B5EF4-FFF2-40B4-BE49-F238E27FC236}">
                        <a16:creationId xmlns:a16="http://schemas.microsoft.com/office/drawing/2014/main" id="{EC1162EB-CC1A-40C3-9F34-94F4EFCB70D9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49" name="Google Shape;699;p17">
                  <a:extLst>
                    <a:ext uri="{FF2B5EF4-FFF2-40B4-BE49-F238E27FC236}">
                      <a16:creationId xmlns:a16="http://schemas.microsoft.com/office/drawing/2014/main" id="{94F3B49E-59DA-4700-9B4F-DB13DEBFE95F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700;p17">
                  <a:extLst>
                    <a:ext uri="{FF2B5EF4-FFF2-40B4-BE49-F238E27FC236}">
                      <a16:creationId xmlns:a16="http://schemas.microsoft.com/office/drawing/2014/main" id="{46865F27-0959-4DE0-8F1A-58B34C0F59B1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701;p17">
                  <a:extLst>
                    <a:ext uri="{FF2B5EF4-FFF2-40B4-BE49-F238E27FC236}">
                      <a16:creationId xmlns:a16="http://schemas.microsoft.com/office/drawing/2014/main" id="{84F573A9-4D2C-4207-ACDF-9833E7ACED08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11" name="Google Shape;702;p17">
              <a:extLst>
                <a:ext uri="{FF2B5EF4-FFF2-40B4-BE49-F238E27FC236}">
                  <a16:creationId xmlns:a16="http://schemas.microsoft.com/office/drawing/2014/main" id="{6412200A-A891-4490-8938-CD0CFB503EA6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703;p17">
              <a:extLst>
                <a:ext uri="{FF2B5EF4-FFF2-40B4-BE49-F238E27FC236}">
                  <a16:creationId xmlns:a16="http://schemas.microsoft.com/office/drawing/2014/main" id="{39C5601C-0D9A-44E7-98D8-38E45CF6D59F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704;p17">
              <a:extLst>
                <a:ext uri="{FF2B5EF4-FFF2-40B4-BE49-F238E27FC236}">
                  <a16:creationId xmlns:a16="http://schemas.microsoft.com/office/drawing/2014/main" id="{F6A046D7-B411-42FC-89ED-DB13D1F2B174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705;p17">
              <a:extLst>
                <a:ext uri="{FF2B5EF4-FFF2-40B4-BE49-F238E27FC236}">
                  <a16:creationId xmlns:a16="http://schemas.microsoft.com/office/drawing/2014/main" id="{A53DC1D0-D140-47BE-8205-DAD96F5EC880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706;p17">
              <a:extLst>
                <a:ext uri="{FF2B5EF4-FFF2-40B4-BE49-F238E27FC236}">
                  <a16:creationId xmlns:a16="http://schemas.microsoft.com/office/drawing/2014/main" id="{95C8BC5E-8263-49CC-944A-28065999E3FE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707;p17">
              <a:extLst>
                <a:ext uri="{FF2B5EF4-FFF2-40B4-BE49-F238E27FC236}">
                  <a16:creationId xmlns:a16="http://schemas.microsoft.com/office/drawing/2014/main" id="{F7DCFBD0-D4FC-4915-92F7-6481AB974DE0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708;p17">
              <a:extLst>
                <a:ext uri="{FF2B5EF4-FFF2-40B4-BE49-F238E27FC236}">
                  <a16:creationId xmlns:a16="http://schemas.microsoft.com/office/drawing/2014/main" id="{EAF56ADB-A6E1-43D6-8643-A3E7A6645379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709;p17">
              <a:extLst>
                <a:ext uri="{FF2B5EF4-FFF2-40B4-BE49-F238E27FC236}">
                  <a16:creationId xmlns:a16="http://schemas.microsoft.com/office/drawing/2014/main" id="{E6B07F0B-24D9-494A-9359-C9D44907B482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710;p17">
              <a:extLst>
                <a:ext uri="{FF2B5EF4-FFF2-40B4-BE49-F238E27FC236}">
                  <a16:creationId xmlns:a16="http://schemas.microsoft.com/office/drawing/2014/main" id="{11CAB109-E6B1-48EB-98F3-0275D538CB1B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711;p17">
              <a:extLst>
                <a:ext uri="{FF2B5EF4-FFF2-40B4-BE49-F238E27FC236}">
                  <a16:creationId xmlns:a16="http://schemas.microsoft.com/office/drawing/2014/main" id="{C03EA8F3-036C-4885-9C01-6ADCF0B29565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712;p17">
              <a:extLst>
                <a:ext uri="{FF2B5EF4-FFF2-40B4-BE49-F238E27FC236}">
                  <a16:creationId xmlns:a16="http://schemas.microsoft.com/office/drawing/2014/main" id="{0082E174-B3B3-48E7-8516-61B5650EB1E3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713;p17">
              <a:extLst>
                <a:ext uri="{FF2B5EF4-FFF2-40B4-BE49-F238E27FC236}">
                  <a16:creationId xmlns:a16="http://schemas.microsoft.com/office/drawing/2014/main" id="{B9555D4E-87FB-4BE3-BE49-BFA875A99B3C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714;p17">
              <a:extLst>
                <a:ext uri="{FF2B5EF4-FFF2-40B4-BE49-F238E27FC236}">
                  <a16:creationId xmlns:a16="http://schemas.microsoft.com/office/drawing/2014/main" id="{65DF896C-8412-4544-A965-40EF6F32DCC1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715;p17">
              <a:extLst>
                <a:ext uri="{FF2B5EF4-FFF2-40B4-BE49-F238E27FC236}">
                  <a16:creationId xmlns:a16="http://schemas.microsoft.com/office/drawing/2014/main" id="{FC6DEECC-7921-40DA-934E-B4B42187618D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716;p17">
              <a:extLst>
                <a:ext uri="{FF2B5EF4-FFF2-40B4-BE49-F238E27FC236}">
                  <a16:creationId xmlns:a16="http://schemas.microsoft.com/office/drawing/2014/main" id="{759DFB9D-9895-4933-910A-726D532C1A1C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717;p17">
              <a:extLst>
                <a:ext uri="{FF2B5EF4-FFF2-40B4-BE49-F238E27FC236}">
                  <a16:creationId xmlns:a16="http://schemas.microsoft.com/office/drawing/2014/main" id="{8018C9A8-6864-4533-AF0A-AB2BAD9F0858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718;p17">
              <a:extLst>
                <a:ext uri="{FF2B5EF4-FFF2-40B4-BE49-F238E27FC236}">
                  <a16:creationId xmlns:a16="http://schemas.microsoft.com/office/drawing/2014/main" id="{8A78B91F-D4C9-48CF-8B9A-E36F1D052C87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719;p17">
              <a:extLst>
                <a:ext uri="{FF2B5EF4-FFF2-40B4-BE49-F238E27FC236}">
                  <a16:creationId xmlns:a16="http://schemas.microsoft.com/office/drawing/2014/main" id="{C5AF996E-754C-4191-88D8-7B7D9C960CD3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720;p17">
              <a:extLst>
                <a:ext uri="{FF2B5EF4-FFF2-40B4-BE49-F238E27FC236}">
                  <a16:creationId xmlns:a16="http://schemas.microsoft.com/office/drawing/2014/main" id="{CC70D46B-F860-4CE0-8493-DAA5A2C65510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721;p17">
              <a:extLst>
                <a:ext uri="{FF2B5EF4-FFF2-40B4-BE49-F238E27FC236}">
                  <a16:creationId xmlns:a16="http://schemas.microsoft.com/office/drawing/2014/main" id="{D2E1DFA4-9016-4277-B92E-5642A0955B73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722;p17">
              <a:extLst>
                <a:ext uri="{FF2B5EF4-FFF2-40B4-BE49-F238E27FC236}">
                  <a16:creationId xmlns:a16="http://schemas.microsoft.com/office/drawing/2014/main" id="{415EA651-5BDF-4BDF-B6E0-16E68BA88216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723;p17">
              <a:extLst>
                <a:ext uri="{FF2B5EF4-FFF2-40B4-BE49-F238E27FC236}">
                  <a16:creationId xmlns:a16="http://schemas.microsoft.com/office/drawing/2014/main" id="{A5DAB5AF-CB16-4B90-9122-CA994BA74ACC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724;p17">
              <a:extLst>
                <a:ext uri="{FF2B5EF4-FFF2-40B4-BE49-F238E27FC236}">
                  <a16:creationId xmlns:a16="http://schemas.microsoft.com/office/drawing/2014/main" id="{D2A0632C-EE35-42A9-B583-A91FA08E20ED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725;p17">
              <a:extLst>
                <a:ext uri="{FF2B5EF4-FFF2-40B4-BE49-F238E27FC236}">
                  <a16:creationId xmlns:a16="http://schemas.microsoft.com/office/drawing/2014/main" id="{49F98483-BDC5-4B91-AC8F-378A52AD1443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726;p17">
              <a:extLst>
                <a:ext uri="{FF2B5EF4-FFF2-40B4-BE49-F238E27FC236}">
                  <a16:creationId xmlns:a16="http://schemas.microsoft.com/office/drawing/2014/main" id="{E21C7C37-1203-4B5B-8402-D6014EA1D840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727;p17">
              <a:extLst>
                <a:ext uri="{FF2B5EF4-FFF2-40B4-BE49-F238E27FC236}">
                  <a16:creationId xmlns:a16="http://schemas.microsoft.com/office/drawing/2014/main" id="{66B69DC4-F40C-4167-9FD6-07F60A13614F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728;p17">
              <a:extLst>
                <a:ext uri="{FF2B5EF4-FFF2-40B4-BE49-F238E27FC236}">
                  <a16:creationId xmlns:a16="http://schemas.microsoft.com/office/drawing/2014/main" id="{8BF2E153-C644-4B8E-AC34-5376780FCA6C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729;p17">
              <a:extLst>
                <a:ext uri="{FF2B5EF4-FFF2-40B4-BE49-F238E27FC236}">
                  <a16:creationId xmlns:a16="http://schemas.microsoft.com/office/drawing/2014/main" id="{0CA480E9-B999-438B-BA4E-50351C27FFBB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730;p17">
              <a:extLst>
                <a:ext uri="{FF2B5EF4-FFF2-40B4-BE49-F238E27FC236}">
                  <a16:creationId xmlns:a16="http://schemas.microsoft.com/office/drawing/2014/main" id="{056B6E9D-3E2D-41C6-9238-1CDF9918573D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731;p17">
              <a:extLst>
                <a:ext uri="{FF2B5EF4-FFF2-40B4-BE49-F238E27FC236}">
                  <a16:creationId xmlns:a16="http://schemas.microsoft.com/office/drawing/2014/main" id="{E4EC1B10-F01A-4607-A3B9-DB2DC7658F44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341" name="Google Shape;732;p17">
                <a:extLst>
                  <a:ext uri="{FF2B5EF4-FFF2-40B4-BE49-F238E27FC236}">
                    <a16:creationId xmlns:a16="http://schemas.microsoft.com/office/drawing/2014/main" id="{F7D825EC-F02C-43B4-89EA-DE38682381A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733;p17">
                <a:extLst>
                  <a:ext uri="{FF2B5EF4-FFF2-40B4-BE49-F238E27FC236}">
                    <a16:creationId xmlns:a16="http://schemas.microsoft.com/office/drawing/2014/main" id="{59EDFCD1-C146-4431-B4CB-A1EADBB65B8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734;p17">
                <a:extLst>
                  <a:ext uri="{FF2B5EF4-FFF2-40B4-BE49-F238E27FC236}">
                    <a16:creationId xmlns:a16="http://schemas.microsoft.com/office/drawing/2014/main" id="{595CA7F1-73EF-49EC-BD65-4BDBBEE4353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735;p17">
                <a:extLst>
                  <a:ext uri="{FF2B5EF4-FFF2-40B4-BE49-F238E27FC236}">
                    <a16:creationId xmlns:a16="http://schemas.microsoft.com/office/drawing/2014/main" id="{77D8CB08-91A9-4921-9919-93530462B2E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736;p17">
                <a:extLst>
                  <a:ext uri="{FF2B5EF4-FFF2-40B4-BE49-F238E27FC236}">
                    <a16:creationId xmlns:a16="http://schemas.microsoft.com/office/drawing/2014/main" id="{CC208206-1F7A-48B1-BDD7-C88F47F69EA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594;p17">
            <a:extLst>
              <a:ext uri="{FF2B5EF4-FFF2-40B4-BE49-F238E27FC236}">
                <a16:creationId xmlns:a16="http://schemas.microsoft.com/office/drawing/2014/main" id="{63C1E5C1-F558-4FC4-B5A7-1B710DADE8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338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</a:t>
            </a:r>
            <a:r>
              <a:rPr lang="en" dirty="0"/>
              <a:t>irbnb Data Cleansing &amp; Transformation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60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518230"/>
            <a:ext cx="3901440" cy="3246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u="sng" dirty="0"/>
              <a:t>Categorical to numeric</a:t>
            </a:r>
            <a:endParaRPr sz="2000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/>
              <a:t>In this dataset, only 3 of the 6 categorical column will be transform.</a:t>
            </a:r>
          </a:p>
          <a:p>
            <a:pPr marL="285750" indent="-285750"/>
            <a:r>
              <a:rPr lang="en-SG" dirty="0"/>
              <a:t>Neighbourhood and </a:t>
            </a:r>
            <a:r>
              <a:rPr lang="en-SG" dirty="0" err="1"/>
              <a:t>room_type</a:t>
            </a:r>
            <a:r>
              <a:rPr lang="en-SG" dirty="0"/>
              <a:t> is mapped with ordinal ranking based on the count of each department from lowest to highest</a:t>
            </a:r>
          </a:p>
          <a:p>
            <a:pPr marL="285750" indent="-285750"/>
            <a:r>
              <a:rPr lang="en-SG" dirty="0" err="1"/>
              <a:t>Last_review</a:t>
            </a:r>
            <a:r>
              <a:rPr lang="en-SG" dirty="0"/>
              <a:t> was already transformed when dealing with it’s null values</a:t>
            </a:r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4785362" y="1518230"/>
            <a:ext cx="3901440" cy="3246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 dirty="0"/>
              <a:t>Column dropping</a:t>
            </a:r>
          </a:p>
          <a:p>
            <a:pPr marL="285750" indent="-285750"/>
            <a:r>
              <a:rPr lang="en-SG" dirty="0"/>
              <a:t>I</a:t>
            </a:r>
            <a:r>
              <a:rPr lang="en" dirty="0"/>
              <a:t>d, name, host_id and host_name are dropped. </a:t>
            </a:r>
            <a:r>
              <a:rPr lang="en-SG" dirty="0"/>
              <a:t>A</a:t>
            </a:r>
            <a:r>
              <a:rPr lang="en" dirty="0"/>
              <a:t>s they served no purpose towards the prediction.</a:t>
            </a:r>
          </a:p>
          <a:p>
            <a:pPr marL="285750" indent="-285750"/>
            <a:r>
              <a:rPr lang="en" dirty="0"/>
              <a:t>Neighbourhood_group is also dropped as the dataset will be limited to the central region.</a:t>
            </a:r>
          </a:p>
          <a:p>
            <a:pPr marL="285750" indent="-285750"/>
            <a:r>
              <a:rPr lang="en-SG" dirty="0"/>
              <a:t>A</a:t>
            </a:r>
            <a:r>
              <a:rPr lang="en" dirty="0"/>
              <a:t>s the prediction will move to a more area-centric analysis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41" name="Google Shape;594;p17">
            <a:extLst>
              <a:ext uri="{FF2B5EF4-FFF2-40B4-BE49-F238E27FC236}">
                <a16:creationId xmlns:a16="http://schemas.microsoft.com/office/drawing/2014/main" id="{078CBFDE-2467-47EA-B981-E0F9716CD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338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</a:t>
            </a:r>
            <a:r>
              <a:rPr lang="en" dirty="0"/>
              <a:t>irbnb Data Cleansing &amp; Transformation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6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0493" y="1397333"/>
            <a:ext cx="4742137" cy="357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Data frame before correlation:</a:t>
            </a:r>
          </a:p>
          <a:p>
            <a:r>
              <a:rPr lang="en" dirty="0"/>
              <a:t>11 total data columns</a:t>
            </a:r>
          </a:p>
          <a:p>
            <a:r>
              <a:rPr lang="en" dirty="0"/>
              <a:t>6023 data entries</a:t>
            </a:r>
          </a:p>
          <a:p>
            <a:r>
              <a:rPr lang="en" dirty="0"/>
              <a:t>0 categorical data columns out of 11</a:t>
            </a:r>
          </a:p>
          <a:p>
            <a:r>
              <a:rPr lang="en" dirty="0"/>
              <a:t>1 data columns with binary output</a:t>
            </a:r>
          </a:p>
          <a:p>
            <a:r>
              <a:rPr lang="en" dirty="0"/>
              <a:t>Target: “price” column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" name="Google Shape;594;p17">
            <a:extLst>
              <a:ext uri="{FF2B5EF4-FFF2-40B4-BE49-F238E27FC236}">
                <a16:creationId xmlns:a16="http://schemas.microsoft.com/office/drawing/2014/main" id="{5B408960-FB97-4C72-9615-09D8E4706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3384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</a:t>
            </a:r>
            <a:r>
              <a:rPr lang="en" dirty="0"/>
              <a:t>irbnb Data Cleansing &amp; Transformation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CA43-DD12-4FA0-ADFB-81B28BCE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31" y="1379413"/>
            <a:ext cx="3732012" cy="34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4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266C48-8F6F-4307-8585-2CB729DF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6" y="0"/>
            <a:ext cx="75987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Analytics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problem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Correlation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5A1170C0-CDFD-4883-B796-9BCBDC600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27975"/>
            <a:ext cx="5892380" cy="357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Analysis:</a:t>
            </a:r>
          </a:p>
          <a:p>
            <a:r>
              <a:rPr lang="en-SG" sz="1800" dirty="0"/>
              <a:t>S</a:t>
            </a:r>
            <a:r>
              <a:rPr lang="en" sz="1800" dirty="0"/>
              <a:t>core ranges from -0.092 to 0.6</a:t>
            </a:r>
          </a:p>
          <a:p>
            <a:r>
              <a:rPr lang="en-SG" sz="1800" dirty="0"/>
              <a:t>1 of the likely k</a:t>
            </a:r>
            <a:r>
              <a:rPr lang="en" sz="1800" dirty="0"/>
              <a:t>ey variables scores favourably </a:t>
            </a:r>
          </a:p>
          <a:p>
            <a:r>
              <a:rPr lang="en-SG" sz="1800" dirty="0"/>
              <a:t>It is also the only variable that have a strong correlation</a:t>
            </a:r>
            <a:endParaRPr lang="en" sz="1800" dirty="0"/>
          </a:p>
          <a:p>
            <a:r>
              <a:rPr lang="en-SG" sz="1800" dirty="0"/>
              <a:t>However, the gap between the 1 variable and other is abysmally huge</a:t>
            </a:r>
            <a:endParaRPr lang="en" sz="1800" dirty="0"/>
          </a:p>
          <a:p>
            <a:r>
              <a:rPr lang="en-SG" sz="1800" dirty="0"/>
              <a:t>I</a:t>
            </a:r>
            <a:r>
              <a:rPr lang="en" sz="1800" dirty="0"/>
              <a:t>t seems that only “room_type” really matters in setting the price</a:t>
            </a:r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586EA581-0802-4F55-A674-5A771074BBA8}"/>
              </a:ext>
            </a:extLst>
          </p:cNvPr>
          <p:cNvSpPr txBox="1">
            <a:spLocks/>
          </p:cNvSpPr>
          <p:nvPr/>
        </p:nvSpPr>
        <p:spPr>
          <a:xfrm>
            <a:off x="5270204" y="68694"/>
            <a:ext cx="4742137" cy="49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n" dirty="0"/>
              <a:t>Target: “price” column</a:t>
            </a:r>
          </a:p>
          <a:p>
            <a:pPr marL="114300" indent="0">
              <a:buFont typeface="Barlow Light"/>
              <a:buNone/>
            </a:pPr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289B4-6A93-4791-B7D7-E406670F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732" y="567448"/>
            <a:ext cx="648129" cy="4507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70072-EA0B-46F7-AC11-14265104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580" y="561120"/>
            <a:ext cx="1693145" cy="45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55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</a:t>
            </a:r>
            <a:r>
              <a:rPr lang="en" dirty="0"/>
              <a:t>irbnb Correlation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1" name="Google Shape;595;p17">
            <a:extLst>
              <a:ext uri="{FF2B5EF4-FFF2-40B4-BE49-F238E27FC236}">
                <a16:creationId xmlns:a16="http://schemas.microsoft.com/office/drawing/2014/main" id="{5A1170C0-CDFD-4883-B796-9BCBDC600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27975"/>
            <a:ext cx="5892380" cy="357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u="sng" dirty="0"/>
              <a:t>Reflection: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 dirty="0"/>
              <a:t>Refering back to assessment of columns in </a:t>
            </a:r>
            <a:r>
              <a:rPr lang="en" sz="1800" dirty="0">
                <a:hlinkClick r:id="rId3" action="ppaction://hlinksldjump"/>
              </a:rPr>
              <a:t>slide 18</a:t>
            </a:r>
            <a:endParaRPr lang="en" sz="1800" dirty="0"/>
          </a:p>
          <a:p>
            <a:r>
              <a:rPr lang="en-SG" sz="1800" dirty="0"/>
              <a:t>A</a:t>
            </a:r>
            <a:r>
              <a:rPr lang="en" sz="1800" dirty="0"/>
              <a:t>s expected, the predicted weak variable did not score well</a:t>
            </a:r>
          </a:p>
          <a:p>
            <a:r>
              <a:rPr lang="en-SG" sz="1800" dirty="0"/>
              <a:t>S</a:t>
            </a:r>
            <a:r>
              <a:rPr lang="en" sz="1800" dirty="0"/>
              <a:t>urprisingly, “availability_365” did not get a good score</a:t>
            </a:r>
          </a:p>
          <a:p>
            <a:r>
              <a:rPr lang="en-SG" sz="1800" dirty="0"/>
              <a:t>I am still unable to decide whether I should drop latitude and longitude</a:t>
            </a:r>
          </a:p>
          <a:p>
            <a:pPr marL="114300" indent="0">
              <a:buNone/>
            </a:pPr>
            <a:endParaRPr lang="en" sz="1800" dirty="0"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586EA581-0802-4F55-A674-5A771074BBA8}"/>
              </a:ext>
            </a:extLst>
          </p:cNvPr>
          <p:cNvSpPr txBox="1">
            <a:spLocks/>
          </p:cNvSpPr>
          <p:nvPr/>
        </p:nvSpPr>
        <p:spPr>
          <a:xfrm>
            <a:off x="5270204" y="68694"/>
            <a:ext cx="4742137" cy="49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n" dirty="0"/>
              <a:t>Target: “price” column</a:t>
            </a:r>
          </a:p>
          <a:p>
            <a:pPr marL="114300" indent="0">
              <a:buFont typeface="Barlow Light"/>
              <a:buNone/>
            </a:pPr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CE5FA-D7E6-4FB6-AA3A-0FC1A98E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732" y="567448"/>
            <a:ext cx="648129" cy="4507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9A114D-5946-44A1-8A16-5B607A0EB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580" y="561120"/>
            <a:ext cx="1693145" cy="45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8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&amp; further improvement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37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915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227209"/>
            <a:ext cx="8029147" cy="34094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The following assessment has been conducted on both data set:</a:t>
            </a:r>
          </a:p>
          <a:p>
            <a:r>
              <a:rPr lang="en-SG" dirty="0"/>
              <a:t>Data exploration</a:t>
            </a:r>
          </a:p>
          <a:p>
            <a:r>
              <a:rPr lang="en-SG" dirty="0"/>
              <a:t>Assessment of data column</a:t>
            </a:r>
          </a:p>
          <a:p>
            <a:r>
              <a:rPr lang="en-SG" dirty="0"/>
              <a:t>Data cleansing &amp; transformation</a:t>
            </a:r>
          </a:p>
          <a:p>
            <a:r>
              <a:rPr lang="en-SG" dirty="0"/>
              <a:t>Correlation analysis of data set</a:t>
            </a:r>
          </a:p>
          <a:p>
            <a:r>
              <a:rPr lang="en-SG" dirty="0"/>
              <a:t>Reflection on data column assessment</a:t>
            </a:r>
            <a:br>
              <a:rPr lang="en-SG" dirty="0"/>
            </a:br>
            <a:r>
              <a:rPr lang="en-SG" dirty="0"/>
              <a:t>after correlation</a:t>
            </a:r>
          </a:p>
          <a:p>
            <a:pPr marL="114300" indent="0">
              <a:buNone/>
            </a:pPr>
            <a:r>
              <a:rPr lang="en-SG" dirty="0"/>
              <a:t>Data sets are ready for exporting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304567" cy="6915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improvement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227209"/>
            <a:ext cx="8029147" cy="35857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Improvement that can be made in assignment 2:</a:t>
            </a:r>
          </a:p>
          <a:p>
            <a:r>
              <a:rPr lang="en-SG" dirty="0"/>
              <a:t>Scaling of variables if needed</a:t>
            </a:r>
          </a:p>
          <a:p>
            <a:r>
              <a:rPr lang="en-SG" dirty="0"/>
              <a:t>Dropping of more columns if needed</a:t>
            </a:r>
          </a:p>
          <a:p>
            <a:pPr marL="114300" indent="0">
              <a:buNone/>
            </a:pPr>
            <a:r>
              <a:rPr lang="en-SG" dirty="0"/>
              <a:t>Reflection:</a:t>
            </a:r>
          </a:p>
          <a:p>
            <a:pPr marL="114300" indent="0">
              <a:buNone/>
            </a:pPr>
            <a:r>
              <a:rPr lang="en-SG" dirty="0"/>
              <a:t>For future data exploration, I could:</a:t>
            </a:r>
          </a:p>
          <a:p>
            <a:r>
              <a:rPr lang="en-SG" dirty="0"/>
              <a:t>Account for more possible factors or</a:t>
            </a:r>
            <a:br>
              <a:rPr lang="en-SG" dirty="0"/>
            </a:br>
            <a:r>
              <a:rPr lang="en-SG" dirty="0"/>
              <a:t>scenario</a:t>
            </a:r>
          </a:p>
          <a:p>
            <a:r>
              <a:rPr lang="en-SG" dirty="0"/>
              <a:t>Better understand and</a:t>
            </a:r>
            <a:br>
              <a:rPr lang="en-SG" dirty="0"/>
            </a:br>
            <a:r>
              <a:rPr lang="en-SG" dirty="0"/>
              <a:t>assess a column/variable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5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Analytics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04679"/>
            <a:ext cx="5640900" cy="33319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SG" dirty="0"/>
              <a:t>Human Resource (HR) uses analytics in their promotion screening operations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SG" dirty="0"/>
              <a:t>Data processing is laborious, placing time and resource constraints on HR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SG" dirty="0"/>
              <a:t>The goal is to:</a:t>
            </a:r>
          </a:p>
          <a:p>
            <a:r>
              <a:rPr lang="en-SG" dirty="0"/>
              <a:t>Identify promotion candidates</a:t>
            </a:r>
          </a:p>
          <a:p>
            <a:r>
              <a:rPr lang="en-SG" dirty="0"/>
              <a:t>Using predictive analytics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80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71815"/>
            <a:ext cx="4742137" cy="32648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 this dataset, there are:</a:t>
            </a:r>
          </a:p>
          <a:p>
            <a:r>
              <a:rPr lang="en" dirty="0"/>
              <a:t>14 total data columns</a:t>
            </a:r>
          </a:p>
          <a:p>
            <a:r>
              <a:rPr lang="en" dirty="0"/>
              <a:t>54808 data entries</a:t>
            </a:r>
          </a:p>
          <a:p>
            <a:r>
              <a:rPr lang="en" dirty="0"/>
              <a:t>5 categorical data columns out of 14</a:t>
            </a:r>
          </a:p>
          <a:p>
            <a:r>
              <a:rPr lang="en" dirty="0"/>
              <a:t>3 data columns with binary output</a:t>
            </a:r>
          </a:p>
          <a:p>
            <a:r>
              <a:rPr lang="en" dirty="0"/>
              <a:t>Target: “is_promoted” column</a:t>
            </a:r>
          </a:p>
          <a:p>
            <a:pPr lvl="1"/>
            <a:endParaRPr lang="en" dirty="0"/>
          </a:p>
          <a:p>
            <a:endParaRPr lang="en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D20E-6861-441A-9FB4-4DBB38276B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07988" y="1311361"/>
            <a:ext cx="3632386" cy="35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7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4742137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Target: “is_promoted” column</a:t>
            </a:r>
          </a:p>
          <a:p>
            <a:pPr marL="114300" indent="0"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B80A80-BE79-487A-B34F-1B875C30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68763"/>
              </p:ext>
            </p:extLst>
          </p:nvPr>
        </p:nvGraphicFramePr>
        <p:xfrm>
          <a:off x="489807" y="1650883"/>
          <a:ext cx="8250866" cy="3350759"/>
        </p:xfrm>
        <a:graphic>
          <a:graphicData uri="http://schemas.openxmlformats.org/drawingml/2006/table">
            <a:tbl>
              <a:tblPr firstRow="1" bandRow="1">
                <a:tableStyleId>{5CD5B7B9-7AAB-4E71-8935-5ACDFAD8A81C}</a:tableStyleId>
              </a:tblPr>
              <a:tblGrid>
                <a:gridCol w="1059955">
                  <a:extLst>
                    <a:ext uri="{9D8B030D-6E8A-4147-A177-3AD203B41FA5}">
                      <a16:colId xmlns:a16="http://schemas.microsoft.com/office/drawing/2014/main" val="877651853"/>
                    </a:ext>
                  </a:extLst>
                </a:gridCol>
                <a:gridCol w="2091901">
                  <a:extLst>
                    <a:ext uri="{9D8B030D-6E8A-4147-A177-3AD203B41FA5}">
                      <a16:colId xmlns:a16="http://schemas.microsoft.com/office/drawing/2014/main" val="4193314595"/>
                    </a:ext>
                  </a:extLst>
                </a:gridCol>
                <a:gridCol w="2850737">
                  <a:extLst>
                    <a:ext uri="{9D8B030D-6E8A-4147-A177-3AD203B41FA5}">
                      <a16:colId xmlns:a16="http://schemas.microsoft.com/office/drawing/2014/main" val="555065895"/>
                    </a:ext>
                  </a:extLst>
                </a:gridCol>
                <a:gridCol w="2248273">
                  <a:extLst>
                    <a:ext uri="{9D8B030D-6E8A-4147-A177-3AD203B41FA5}">
                      <a16:colId xmlns:a16="http://schemas.microsoft.com/office/drawing/2014/main" val="1689913657"/>
                    </a:ext>
                  </a:extLst>
                </a:gridCol>
              </a:tblGrid>
              <a:tr h="415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Useless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" dirty="0">
                          <a:solidFill>
                            <a:schemeClr val="bg1"/>
                          </a:solidFill>
                        </a:rPr>
                        <a:t>otentially weak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Likely strong</a:t>
                      </a:r>
                    </a:p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39156"/>
                  </a:ext>
                </a:extLst>
              </a:tr>
              <a:tr h="14411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variables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employee_id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department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region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education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recruitment_channel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length_of_service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avg_training_score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Previous_year_rating</a:t>
                      </a:r>
                      <a:endParaRPr lang="en-S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KPIs_met</a:t>
                      </a:r>
                      <a:r>
                        <a:rPr lang="en-SG" dirty="0"/>
                        <a:t> &gt;80%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 err="1"/>
                        <a:t>awards_won</a:t>
                      </a:r>
                      <a:r>
                        <a:rPr lang="en-SG" dirty="0"/>
                        <a:t>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93100"/>
                  </a:ext>
                </a:extLst>
              </a:tr>
              <a:tr h="103427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Serves no purpose to solve the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The variable could be biased due to disproportion distribution.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dirty="0"/>
                        <a:t>Straightforward indicators of promotion criteria, where actual performance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0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1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5178056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Likely strong variable: </a:t>
            </a:r>
            <a:r>
              <a:rPr lang="en-SG" dirty="0" err="1"/>
              <a:t>previous_year_rating</a:t>
            </a:r>
            <a:endParaRPr lang="en" dirty="0"/>
          </a:p>
          <a:p>
            <a:pPr marL="114300" indent="0">
              <a:buNone/>
            </a:pPr>
            <a:endParaRPr lang="en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863EE8-D16C-4EF1-8A52-401DEA8D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4" y="1814623"/>
            <a:ext cx="7159256" cy="30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5178056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Likely strong variable:</a:t>
            </a:r>
            <a:r>
              <a:rPr lang="en-SG" dirty="0" err="1"/>
              <a:t>KPIs_met</a:t>
            </a:r>
            <a:r>
              <a:rPr lang="en-SG" dirty="0"/>
              <a:t> &gt;80%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856255-5F7A-41D2-93F7-DB6D2259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43" y="1922093"/>
            <a:ext cx="3049994" cy="28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26853" cy="712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 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09256"/>
            <a:ext cx="5178056" cy="4924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Likely strong variable:</a:t>
            </a:r>
            <a:r>
              <a:rPr lang="en-SG" dirty="0" err="1"/>
              <a:t>awards_won</a:t>
            </a:r>
            <a:r>
              <a:rPr lang="en-SG" dirty="0"/>
              <a:t>? 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3A2635-4180-474C-BF04-3ED25D94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978" y="1744410"/>
            <a:ext cx="3225255" cy="302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7813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1446</Words>
  <Application>Microsoft Office PowerPoint</Application>
  <PresentationFormat>On-screen Show (16:9)</PresentationFormat>
  <Paragraphs>257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Raleway Thin</vt:lpstr>
      <vt:lpstr>Arial</vt:lpstr>
      <vt:lpstr>Barlow Light</vt:lpstr>
      <vt:lpstr>Barlow</vt:lpstr>
      <vt:lpstr>Calibri</vt:lpstr>
      <vt:lpstr>Gaoler template</vt:lpstr>
      <vt:lpstr>PA Assignment 1</vt:lpstr>
      <vt:lpstr>Table of Content</vt:lpstr>
      <vt:lpstr>HR Analytics</vt:lpstr>
      <vt:lpstr>HR Analytics</vt:lpstr>
      <vt:lpstr>HR Data Exploration</vt:lpstr>
      <vt:lpstr>HR Data Exploration</vt:lpstr>
      <vt:lpstr>HR Data Exploration</vt:lpstr>
      <vt:lpstr>HR Data Exploration</vt:lpstr>
      <vt:lpstr>HR Data Exploration</vt:lpstr>
      <vt:lpstr>HR Data Cleansing &amp; Transformation</vt:lpstr>
      <vt:lpstr>HR Data Cleansing &amp; Transformation</vt:lpstr>
      <vt:lpstr>HR Data Cleansing &amp; Transformation</vt:lpstr>
      <vt:lpstr>HR Data Cleansing &amp; Transformation</vt:lpstr>
      <vt:lpstr>HR Data Cleansing &amp; Transformation</vt:lpstr>
      <vt:lpstr>PowerPoint Presentation</vt:lpstr>
      <vt:lpstr>HR Correlation </vt:lpstr>
      <vt:lpstr>HR Correlation </vt:lpstr>
      <vt:lpstr>Airbnb Singapore</vt:lpstr>
      <vt:lpstr>Airbnb Singapore</vt:lpstr>
      <vt:lpstr>Airbnb Data Exploration</vt:lpstr>
      <vt:lpstr>Airbnb Data Exploration</vt:lpstr>
      <vt:lpstr>Airbnb Data Exploration</vt:lpstr>
      <vt:lpstr>Airbnb Data Exploration</vt:lpstr>
      <vt:lpstr>Airbnb Data Cleansing &amp; Transformation</vt:lpstr>
      <vt:lpstr>Airbnb Data Cleansing &amp; Transformation</vt:lpstr>
      <vt:lpstr>Airbnb Data Cleansing &amp; Transformation</vt:lpstr>
      <vt:lpstr>Airbnb Data Cleansing &amp; Transformation</vt:lpstr>
      <vt:lpstr>Airbnb Data Cleansing &amp; Transformation</vt:lpstr>
      <vt:lpstr>PowerPoint Presentation</vt:lpstr>
      <vt:lpstr>Airbnb Correlation </vt:lpstr>
      <vt:lpstr>Airbnb Correlation </vt:lpstr>
      <vt:lpstr>Summary</vt:lpstr>
      <vt:lpstr>Summary</vt:lpstr>
      <vt:lpstr>Further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Assignment 1</dc:title>
  <cp:lastModifiedBy>tan zixu</cp:lastModifiedBy>
  <cp:revision>36</cp:revision>
  <dcterms:modified xsi:type="dcterms:W3CDTF">2020-12-20T15:53:36Z</dcterms:modified>
</cp:coreProperties>
</file>