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3" r:id="rId4"/>
    <p:sldId id="272" r:id="rId5"/>
    <p:sldId id="274" r:id="rId6"/>
    <p:sldId id="275" r:id="rId7"/>
    <p:sldId id="276" r:id="rId8"/>
    <p:sldId id="280" r:id="rId9"/>
    <p:sldId id="277" r:id="rId10"/>
    <p:sldId id="271" r:id="rId11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594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90166" y="1067561"/>
            <a:ext cx="7815580" cy="0"/>
          </a:xfrm>
          <a:custGeom>
            <a:avLst/>
            <a:gdLst/>
            <a:ahLst/>
            <a:cxnLst/>
            <a:rect l="l" t="t" r="r" b="b"/>
            <a:pathLst>
              <a:path w="7815580">
                <a:moveTo>
                  <a:pt x="0" y="0"/>
                </a:moveTo>
                <a:lnTo>
                  <a:pt x="7815072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89404" y="152400"/>
            <a:ext cx="7815580" cy="304800"/>
          </a:xfrm>
          <a:custGeom>
            <a:avLst/>
            <a:gdLst/>
            <a:ahLst/>
            <a:cxnLst/>
            <a:rect l="l" t="t" r="r" b="b"/>
            <a:pathLst>
              <a:path w="7815580" h="304800">
                <a:moveTo>
                  <a:pt x="7815072" y="0"/>
                </a:moveTo>
                <a:lnTo>
                  <a:pt x="0" y="0"/>
                </a:lnTo>
                <a:lnTo>
                  <a:pt x="0" y="304800"/>
                </a:lnTo>
                <a:lnTo>
                  <a:pt x="7815072" y="304800"/>
                </a:lnTo>
                <a:lnTo>
                  <a:pt x="7815072" y="0"/>
                </a:lnTo>
                <a:close/>
              </a:path>
            </a:pathLst>
          </a:custGeom>
          <a:solidFill>
            <a:srgbClr val="A7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438" y="166878"/>
            <a:ext cx="1906905" cy="0"/>
          </a:xfrm>
          <a:custGeom>
            <a:avLst/>
            <a:gdLst/>
            <a:ahLst/>
            <a:cxnLst/>
            <a:rect l="l" t="t" r="r" b="b"/>
            <a:pathLst>
              <a:path w="1906905">
                <a:moveTo>
                  <a:pt x="0" y="0"/>
                </a:moveTo>
                <a:lnTo>
                  <a:pt x="1906524" y="0"/>
                </a:lnTo>
              </a:path>
            </a:pathLst>
          </a:custGeom>
          <a:ln w="28575">
            <a:solidFill>
              <a:srgbClr val="A7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4676" y="1066800"/>
            <a:ext cx="1906905" cy="0"/>
          </a:xfrm>
          <a:custGeom>
            <a:avLst/>
            <a:gdLst/>
            <a:ahLst/>
            <a:cxnLst/>
            <a:rect l="l" t="t" r="r" b="b"/>
            <a:pathLst>
              <a:path w="1906905">
                <a:moveTo>
                  <a:pt x="0" y="0"/>
                </a:moveTo>
                <a:lnTo>
                  <a:pt x="1906524" y="0"/>
                </a:lnTo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475" y="5643371"/>
            <a:ext cx="928116" cy="9296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0650" y="2038045"/>
            <a:ext cx="7602855" cy="163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90166" y="1067561"/>
            <a:ext cx="7815580" cy="0"/>
          </a:xfrm>
          <a:custGeom>
            <a:avLst/>
            <a:gdLst/>
            <a:ahLst/>
            <a:cxnLst/>
            <a:rect l="l" t="t" r="r" b="b"/>
            <a:pathLst>
              <a:path w="7815580">
                <a:moveTo>
                  <a:pt x="0" y="0"/>
                </a:moveTo>
                <a:lnTo>
                  <a:pt x="7815072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89404" y="152400"/>
            <a:ext cx="7815580" cy="304800"/>
          </a:xfrm>
          <a:custGeom>
            <a:avLst/>
            <a:gdLst/>
            <a:ahLst/>
            <a:cxnLst/>
            <a:rect l="l" t="t" r="r" b="b"/>
            <a:pathLst>
              <a:path w="7815580" h="304800">
                <a:moveTo>
                  <a:pt x="7815072" y="0"/>
                </a:moveTo>
                <a:lnTo>
                  <a:pt x="0" y="0"/>
                </a:lnTo>
                <a:lnTo>
                  <a:pt x="0" y="304800"/>
                </a:lnTo>
                <a:lnTo>
                  <a:pt x="7815072" y="304800"/>
                </a:lnTo>
                <a:lnTo>
                  <a:pt x="7815072" y="0"/>
                </a:lnTo>
                <a:close/>
              </a:path>
            </a:pathLst>
          </a:custGeom>
          <a:solidFill>
            <a:srgbClr val="A7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438" y="166878"/>
            <a:ext cx="1906905" cy="0"/>
          </a:xfrm>
          <a:custGeom>
            <a:avLst/>
            <a:gdLst/>
            <a:ahLst/>
            <a:cxnLst/>
            <a:rect l="l" t="t" r="r" b="b"/>
            <a:pathLst>
              <a:path w="1906905">
                <a:moveTo>
                  <a:pt x="0" y="0"/>
                </a:moveTo>
                <a:lnTo>
                  <a:pt x="1906524" y="0"/>
                </a:lnTo>
              </a:path>
            </a:pathLst>
          </a:custGeom>
          <a:ln w="28575">
            <a:solidFill>
              <a:srgbClr val="A7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4676" y="1066800"/>
            <a:ext cx="1906905" cy="0"/>
          </a:xfrm>
          <a:custGeom>
            <a:avLst/>
            <a:gdLst/>
            <a:ahLst/>
            <a:cxnLst/>
            <a:rect l="l" t="t" r="r" b="b"/>
            <a:pathLst>
              <a:path w="1906905">
                <a:moveTo>
                  <a:pt x="0" y="0"/>
                </a:moveTo>
                <a:lnTo>
                  <a:pt x="1906524" y="0"/>
                </a:lnTo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476" y="5643372"/>
            <a:ext cx="928116" cy="92964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71272" y="5590032"/>
            <a:ext cx="1224280" cy="1007744"/>
          </a:xfrm>
          <a:custGeom>
            <a:avLst/>
            <a:gdLst/>
            <a:ahLst/>
            <a:cxnLst/>
            <a:rect l="l" t="t" r="r" b="b"/>
            <a:pathLst>
              <a:path w="1224280" h="1007745">
                <a:moveTo>
                  <a:pt x="1223772" y="0"/>
                </a:moveTo>
                <a:lnTo>
                  <a:pt x="0" y="0"/>
                </a:lnTo>
                <a:lnTo>
                  <a:pt x="0" y="1007363"/>
                </a:lnTo>
                <a:lnTo>
                  <a:pt x="1223772" y="1007363"/>
                </a:lnTo>
                <a:lnTo>
                  <a:pt x="1223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6704" y="534365"/>
            <a:ext cx="32334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267" y="1290269"/>
            <a:ext cx="8213725" cy="3135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48904" y="6315692"/>
            <a:ext cx="55181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0066"/>
                </a:solidFill>
                <a:latin typeface="Times New Roman"/>
                <a:cs typeface="Times New Roman"/>
              </a:defRPr>
            </a:lvl1pPr>
          </a:lstStyle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1416" y="6082995"/>
            <a:ext cx="1803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黑体"/>
                <a:cs typeface="黑体"/>
              </a:rPr>
              <a:t>授课教师：贾嵩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533400" y="2038045"/>
            <a:ext cx="9372600" cy="85407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112770" marR="5080" indent="-3100705">
              <a:lnSpc>
                <a:spcPts val="6220"/>
              </a:lnSpc>
              <a:spcBef>
                <a:spcPts val="459"/>
              </a:spcBef>
            </a:pPr>
            <a:r>
              <a:rPr sz="5400" spc="-45" dirty="0" err="1">
                <a:latin typeface="黑体" panose="02010609060101010101" pitchFamily="49" charset="-122"/>
                <a:ea typeface="黑体" panose="02010609060101010101" pitchFamily="49" charset="-122"/>
              </a:rPr>
              <a:t>数字集</a:t>
            </a:r>
            <a:r>
              <a:rPr lang="zh-CN" altLang="en-US" sz="5400" spc="-45" dirty="0">
                <a:latin typeface="黑体" panose="02010609060101010101" pitchFamily="49" charset="-122"/>
                <a:ea typeface="黑体" panose="02010609060101010101" pitchFamily="49" charset="-122"/>
              </a:rPr>
              <a:t>成</a:t>
            </a:r>
            <a:r>
              <a:rPr sz="5400" spc="-45" dirty="0" err="1">
                <a:latin typeface="黑体" panose="02010609060101010101" pitchFamily="49" charset="-122"/>
                <a:ea typeface="黑体" panose="02010609060101010101" pitchFamily="49" charset="-122"/>
              </a:rPr>
              <a:t>电路与系统设计实验</a:t>
            </a:r>
            <a:endParaRPr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1416" y="4419600"/>
            <a:ext cx="760557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4000" dirty="0"/>
              <a:t>综合实验：</a:t>
            </a:r>
            <a:r>
              <a:rPr lang="en-US" altLang="zh-CN" sz="4000" dirty="0"/>
              <a:t>16</a:t>
            </a:r>
            <a:r>
              <a:rPr lang="zh-CN" altLang="en-US" sz="4000" dirty="0"/>
              <a:t>位高速加法器设计</a:t>
            </a:r>
            <a:endParaRPr sz="40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483" y="2535758"/>
            <a:ext cx="5071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45" dirty="0"/>
              <a:t>祝同学们综合实验顺利！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45F2B8-21E2-4E3E-B995-B4A8C58B2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"/>
          <a:stretch/>
        </p:blipFill>
        <p:spPr>
          <a:xfrm>
            <a:off x="3657600" y="4641411"/>
            <a:ext cx="3936540" cy="214717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704" y="534365"/>
            <a:ext cx="252158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 err="1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br>
              <a:rPr lang="en-US" altLang="zh-CN" spc="-35" dirty="0"/>
            </a:b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143000"/>
            <a:ext cx="9601200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/>
              <a:t>功能：</a:t>
            </a:r>
            <a:r>
              <a:rPr lang="en-US" altLang="zh-CN" sz="2400" dirty="0"/>
              <a:t>16</a:t>
            </a:r>
            <a:r>
              <a:rPr lang="zh-CN" altLang="en-US" sz="2400" dirty="0"/>
              <a:t>位加法器设计，包括</a:t>
            </a:r>
            <a:r>
              <a:rPr lang="en-US" altLang="zh-CN" sz="2400" dirty="0"/>
              <a:t>16</a:t>
            </a:r>
            <a:r>
              <a:rPr lang="zh-CN" altLang="en-US" sz="2400" dirty="0"/>
              <a:t>位加数和被加数，</a:t>
            </a:r>
            <a:r>
              <a:rPr lang="en-US" altLang="zh-CN" sz="2400" dirty="0"/>
              <a:t>1</a:t>
            </a:r>
            <a:r>
              <a:rPr lang="zh-CN" altLang="en-US" sz="2400" dirty="0"/>
              <a:t>位进位输入，</a:t>
            </a:r>
            <a:r>
              <a:rPr lang="en-US" altLang="zh-CN" sz="2400" dirty="0"/>
              <a:t>16</a:t>
            </a:r>
            <a:r>
              <a:rPr lang="zh-CN" altLang="en-US" sz="2400" dirty="0"/>
              <a:t>位加法和，</a:t>
            </a:r>
            <a:r>
              <a:rPr lang="en-US" altLang="zh-CN" sz="2400" dirty="0"/>
              <a:t>1</a:t>
            </a:r>
            <a:r>
              <a:rPr lang="zh-CN" altLang="en-US" sz="2400" dirty="0"/>
              <a:t>位进位输出；完成电路设计、版图设计（</a:t>
            </a:r>
            <a:r>
              <a:rPr lang="en-US" altLang="zh-CN" sz="2400" dirty="0"/>
              <a:t>DRC</a:t>
            </a:r>
            <a:r>
              <a:rPr lang="zh-CN" altLang="en-US" sz="2400" dirty="0"/>
              <a:t>、</a:t>
            </a:r>
            <a:r>
              <a:rPr lang="en-US" altLang="zh-CN" sz="2400" dirty="0"/>
              <a:t>LVS</a:t>
            </a:r>
            <a:r>
              <a:rPr lang="zh-CN" altLang="en-US" sz="2400" dirty="0"/>
              <a:t>）、后仿真</a:t>
            </a:r>
            <a:endParaRPr lang="en-US" altLang="zh-CN" sz="24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/>
              <a:t>速度：输出驱动</a:t>
            </a:r>
            <a:r>
              <a:rPr lang="en-US" altLang="zh-CN" sz="2400" dirty="0"/>
              <a:t>1fF</a:t>
            </a:r>
            <a:r>
              <a:rPr lang="zh-CN" altLang="en-US" sz="2400" dirty="0"/>
              <a:t>电容，测量输入信号和输出信号最大延迟</a:t>
            </a:r>
            <a:endParaRPr lang="en-US" altLang="zh-CN" sz="24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/>
              <a:t>参考设计：</a:t>
            </a:r>
            <a:br>
              <a:rPr lang="en-US" altLang="zh-CN" sz="2400" dirty="0"/>
            </a:br>
            <a:r>
              <a:rPr lang="zh-CN" altLang="en-US" sz="2400" dirty="0"/>
              <a:t>先完成一个</a:t>
            </a:r>
            <a:r>
              <a:rPr lang="en-US" altLang="zh-CN" sz="2400" dirty="0"/>
              <a:t>16</a:t>
            </a:r>
            <a:r>
              <a:rPr lang="zh-CN" altLang="en-US" sz="2400" dirty="0"/>
              <a:t>位行波进位（</a:t>
            </a:r>
            <a:r>
              <a:rPr lang="en-US" altLang="zh-CN" sz="2400" dirty="0"/>
              <a:t>RCA</a:t>
            </a:r>
            <a:r>
              <a:rPr lang="zh-CN" altLang="en-US" sz="2400" dirty="0"/>
              <a:t>）加法器的</a:t>
            </a:r>
            <a:r>
              <a:rPr lang="zh-CN" altLang="en-US" sz="2400" dirty="0">
                <a:solidFill>
                  <a:srgbClr val="FF0000"/>
                </a:solidFill>
              </a:rPr>
              <a:t>参考电路</a:t>
            </a:r>
            <a:r>
              <a:rPr lang="zh-CN" altLang="en-US" sz="2400" dirty="0"/>
              <a:t>的电路设计和仿真（不需要版图设计），测出</a:t>
            </a:r>
            <a:r>
              <a:rPr lang="zh-CN" altLang="en-US" sz="2400" dirty="0">
                <a:solidFill>
                  <a:srgbClr val="FF0000"/>
                </a:solidFill>
              </a:rPr>
              <a:t>最大延迟时间作为本实验的速度参考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/>
              <a:t>16</a:t>
            </a:r>
            <a:r>
              <a:rPr lang="zh-CN" altLang="en-US" sz="2400" dirty="0"/>
              <a:t>位</a:t>
            </a:r>
            <a:r>
              <a:rPr lang="en-US" altLang="zh-CN" sz="2400" dirty="0"/>
              <a:t>RCA</a:t>
            </a:r>
            <a:r>
              <a:rPr lang="zh-CN" altLang="en-US" sz="2400" dirty="0"/>
              <a:t>基于</a:t>
            </a:r>
            <a:r>
              <a:rPr lang="en-US" altLang="zh-CN" sz="2400" dirty="0"/>
              <a:t>28T</a:t>
            </a:r>
            <a:r>
              <a:rPr lang="zh-CN" altLang="en-US" sz="2400" dirty="0"/>
              <a:t>全加器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/>
              <a:t>PMOS</a:t>
            </a:r>
            <a:r>
              <a:rPr lang="zh-CN" altLang="en-US" sz="2400" dirty="0"/>
              <a:t>宽度为</a:t>
            </a:r>
            <a:r>
              <a:rPr lang="en-US" altLang="zh-CN" sz="2400" dirty="0">
                <a:solidFill>
                  <a:srgbClr val="FF0000"/>
                </a:solidFill>
              </a:rPr>
              <a:t>400nm</a:t>
            </a:r>
            <a:r>
              <a:rPr lang="zh-CN" altLang="en-US" sz="2400" dirty="0"/>
              <a:t>，</a:t>
            </a:r>
            <a:r>
              <a:rPr lang="en-US" altLang="zh-CN" sz="2400" dirty="0"/>
              <a:t>NMOS</a:t>
            </a:r>
            <a:r>
              <a:rPr lang="zh-CN" altLang="en-US" sz="2400" dirty="0"/>
              <a:t>宽度为</a:t>
            </a:r>
            <a:r>
              <a:rPr lang="en-US" altLang="zh-CN" sz="2400" dirty="0">
                <a:solidFill>
                  <a:srgbClr val="FF0000"/>
                </a:solidFill>
              </a:rPr>
              <a:t>200nm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输出端驱动</a:t>
            </a:r>
            <a:r>
              <a:rPr lang="en-US" altLang="zh-CN" sz="2400" dirty="0"/>
              <a:t>1fF</a:t>
            </a:r>
            <a:r>
              <a:rPr lang="zh-CN" altLang="en-US" sz="2400" dirty="0"/>
              <a:t>电容</a:t>
            </a:r>
            <a:br>
              <a:rPr lang="en-US" altLang="zh-CN" sz="2400" dirty="0"/>
            </a:b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704" y="534365"/>
            <a:ext cx="252158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 err="1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br>
              <a:rPr lang="en-US" altLang="zh-CN" spc="-35" dirty="0"/>
            </a:b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143000"/>
            <a:ext cx="9601200" cy="5091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200" dirty="0"/>
              <a:t>根据</a:t>
            </a:r>
            <a:r>
              <a:rPr lang="en-US" altLang="zh-CN" sz="2200" dirty="0"/>
              <a:t>16</a:t>
            </a:r>
            <a:r>
              <a:rPr lang="zh-CN" altLang="en-US" sz="2200" dirty="0"/>
              <a:t>位</a:t>
            </a:r>
            <a:r>
              <a:rPr lang="en-US" altLang="zh-CN" sz="2200" dirty="0"/>
              <a:t>RCA</a:t>
            </a:r>
            <a:r>
              <a:rPr lang="zh-CN" altLang="en-US" sz="2200" dirty="0"/>
              <a:t>的电路仿真结果，开展</a:t>
            </a:r>
            <a:r>
              <a:rPr lang="en-US" altLang="zh-CN" sz="2200" dirty="0"/>
              <a:t>16</a:t>
            </a:r>
            <a:r>
              <a:rPr lang="zh-CN" altLang="en-US" sz="2200" dirty="0"/>
              <a:t>位高速加法器的电路设计</a:t>
            </a:r>
            <a:endParaRPr lang="en-US" altLang="zh-CN" sz="22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200" dirty="0"/>
              <a:t>速度要求：</a:t>
            </a:r>
            <a:r>
              <a:rPr lang="en-US" altLang="zh-CN" sz="2200" dirty="0"/>
              <a:t>16</a:t>
            </a:r>
            <a:r>
              <a:rPr lang="zh-CN" altLang="en-US" sz="2200" dirty="0"/>
              <a:t>位高速加法器的前仿真时间小于参考电路</a:t>
            </a:r>
            <a:r>
              <a:rPr lang="en-US" altLang="zh-CN" sz="2200" dirty="0"/>
              <a:t>16</a:t>
            </a:r>
            <a:r>
              <a:rPr lang="zh-CN" altLang="en-US" sz="2200" dirty="0"/>
              <a:t>位</a:t>
            </a:r>
            <a:r>
              <a:rPr lang="en-US" altLang="zh-CN" sz="2200" dirty="0"/>
              <a:t>RCA</a:t>
            </a:r>
            <a:r>
              <a:rPr lang="zh-CN" altLang="en-US" sz="2200" dirty="0"/>
              <a:t>的电路仿真延迟的一半（驱动</a:t>
            </a:r>
            <a:r>
              <a:rPr lang="en-US" altLang="zh-CN" sz="2200" dirty="0"/>
              <a:t>1fF</a:t>
            </a:r>
            <a:r>
              <a:rPr lang="zh-CN" altLang="en-US" sz="2200" dirty="0"/>
              <a:t>电容），即通过加法器结构、电路结构和器件尺寸的优化实现</a:t>
            </a:r>
            <a:r>
              <a:rPr lang="en-US" altLang="zh-CN" sz="2200" dirty="0">
                <a:solidFill>
                  <a:srgbClr val="FF0000"/>
                </a:solidFill>
              </a:rPr>
              <a:t>2</a:t>
            </a:r>
            <a:r>
              <a:rPr lang="zh-CN" altLang="en-US" sz="2200" dirty="0">
                <a:solidFill>
                  <a:srgbClr val="FF0000"/>
                </a:solidFill>
              </a:rPr>
              <a:t>倍</a:t>
            </a:r>
            <a:r>
              <a:rPr lang="zh-CN" altLang="en-US" sz="2200" dirty="0"/>
              <a:t>以上的速度提升</a:t>
            </a: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/>
              <a:t>版图设计：在电路仿真满足速度要求并确定电路结构和器件尺寸后，开展版图设计，版图最多使用</a:t>
            </a:r>
            <a:r>
              <a:rPr lang="en-US" altLang="zh-CN" sz="2200" dirty="0"/>
              <a:t>4</a:t>
            </a:r>
            <a:r>
              <a:rPr lang="zh-CN" altLang="en-US" sz="2200" dirty="0"/>
              <a:t>层金属，版图放在第一象限，最左面单元的左下角位于坐标原点；面积无要求，版图宽高比例不超过</a:t>
            </a:r>
            <a:r>
              <a:rPr lang="en-US" altLang="zh-CN" sz="2200" dirty="0"/>
              <a:t>1:2</a:t>
            </a:r>
            <a:r>
              <a:rPr lang="zh-CN" altLang="en-US" sz="2200" dirty="0"/>
              <a:t>或</a:t>
            </a:r>
            <a:r>
              <a:rPr lang="en-US" altLang="zh-CN" sz="2200" dirty="0"/>
              <a:t>2:1</a:t>
            </a:r>
            <a:r>
              <a:rPr lang="zh-CN" altLang="en-US" sz="2200" dirty="0"/>
              <a:t>，输入信号均从版图左侧进入，输出信号从版图右侧输出</a:t>
            </a:r>
            <a:endParaRPr lang="en-US" altLang="zh-CN" sz="22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200" b="1" dirty="0"/>
              <a:t>结构优化：基于并行进位链；电路优化：互补</a:t>
            </a:r>
            <a:r>
              <a:rPr lang="en-US" altLang="zh-CN" sz="2200" b="1" dirty="0"/>
              <a:t>CMOS</a:t>
            </a:r>
            <a:r>
              <a:rPr lang="zh-CN" altLang="en-US" sz="2200" b="1" dirty="0"/>
              <a:t>、传输门、动态电路等；尺寸优化：可以根据需要调整器件尺寸</a:t>
            </a:r>
            <a:endParaRPr lang="en-US" altLang="zh-CN" sz="2200" b="1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200" b="1" dirty="0"/>
              <a:t>本学期实验部分成绩</a:t>
            </a:r>
            <a:r>
              <a:rPr lang="en-US" altLang="zh-CN" sz="2200" b="1" dirty="0"/>
              <a:t>25</a:t>
            </a:r>
            <a:r>
              <a:rPr lang="zh-CN" altLang="en-US" sz="2200" b="1" dirty="0"/>
              <a:t>分，其中单元实验</a:t>
            </a:r>
            <a:r>
              <a:rPr lang="en-US" altLang="zh-CN" sz="2200" b="1" dirty="0"/>
              <a:t>10</a:t>
            </a:r>
            <a:r>
              <a:rPr lang="zh-CN" altLang="en-US" sz="2200" b="1" dirty="0"/>
              <a:t>分，综合实验</a:t>
            </a:r>
            <a:r>
              <a:rPr lang="en-US" altLang="zh-CN" sz="2200" b="1" dirty="0"/>
              <a:t>15</a:t>
            </a:r>
            <a:r>
              <a:rPr lang="zh-CN" altLang="en-US" sz="2200" b="1" dirty="0"/>
              <a:t>分；综合实验成绩根据实验完成情况和实验报告，无期末答辩</a:t>
            </a:r>
            <a:endParaRPr lang="en-US" altLang="zh-CN" sz="2200" b="1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200" b="1" dirty="0"/>
              <a:t>综合实验评分：完成高速加法器版图</a:t>
            </a:r>
            <a:r>
              <a:rPr lang="en-US" altLang="zh-CN" sz="2200" b="1" dirty="0"/>
              <a:t>DRC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LVS</a:t>
            </a:r>
            <a:r>
              <a:rPr lang="zh-CN" altLang="en-US" sz="2200" b="1" dirty="0"/>
              <a:t>和后仿真，</a:t>
            </a:r>
            <a:r>
              <a:rPr lang="en-US" altLang="zh-CN" sz="2200" b="1" dirty="0"/>
              <a:t>100</a:t>
            </a:r>
            <a:r>
              <a:rPr lang="zh-CN" altLang="en-US" sz="2200" b="1" dirty="0"/>
              <a:t>分；未能完成版图</a:t>
            </a:r>
            <a:r>
              <a:rPr lang="en-US" altLang="zh-CN" sz="2200" b="1" dirty="0"/>
              <a:t>80</a:t>
            </a:r>
            <a:r>
              <a:rPr lang="zh-CN" altLang="en-US" sz="2200" b="1" dirty="0"/>
              <a:t>分；未完成高速加法器电路设计及仿真</a:t>
            </a:r>
            <a:r>
              <a:rPr lang="en-US" altLang="zh-CN" sz="2200" b="1" dirty="0"/>
              <a:t>60</a:t>
            </a:r>
            <a:r>
              <a:rPr lang="zh-CN" altLang="en-US" sz="2200" b="1" dirty="0"/>
              <a:t>分；未完成</a:t>
            </a:r>
            <a:r>
              <a:rPr lang="en-US" altLang="zh-CN" sz="2200" b="1" dirty="0"/>
              <a:t>RCA</a:t>
            </a:r>
            <a:r>
              <a:rPr lang="zh-CN" altLang="en-US" sz="2200" b="1" dirty="0"/>
              <a:t>参考电路设计及仿真</a:t>
            </a:r>
            <a:r>
              <a:rPr lang="en-US" altLang="zh-CN" sz="2200" b="1" dirty="0"/>
              <a:t>30</a:t>
            </a:r>
            <a:r>
              <a:rPr lang="zh-CN" altLang="en-US" sz="2200" b="1" dirty="0"/>
              <a:t>分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178709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704" y="534365"/>
            <a:ext cx="561949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-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Carry-Select Adder-</a:t>
            </a: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仅供参考</a:t>
            </a:r>
            <a:br>
              <a:rPr lang="en-US" altLang="zh-CN" spc="-35" dirty="0"/>
            </a:b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86066" y="1524000"/>
            <a:ext cx="8333867" cy="788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按照进位可能为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的两种情况计算两个结果，等待低位的进位到来后选择一个正确的结果</a:t>
            </a:r>
            <a:endParaRPr lang="en-US" altLang="zh-CN" sz="2800" b="1" dirty="0"/>
          </a:p>
        </p:txBody>
      </p:sp>
      <p:pic>
        <p:nvPicPr>
          <p:cNvPr id="6" name="Picture 7" descr="Fig11-CSLA">
            <a:extLst>
              <a:ext uri="{FF2B5EF4-FFF2-40B4-BE49-F238E27FC236}">
                <a16:creationId xmlns:a16="http://schemas.microsoft.com/office/drawing/2014/main" id="{CB3B7C77-844E-459A-8A01-36478B459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87"/>
          <a:stretch/>
        </p:blipFill>
        <p:spPr>
          <a:xfrm>
            <a:off x="647319" y="2911970"/>
            <a:ext cx="8153400" cy="357421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06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704" y="534365"/>
            <a:ext cx="561949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-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Carry-Select Adder-</a:t>
            </a: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仅供参考</a:t>
            </a:r>
            <a:br>
              <a:rPr lang="en-US" altLang="zh-CN" spc="-35" dirty="0"/>
            </a:b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7" name="图片 515074">
            <a:extLst>
              <a:ext uri="{FF2B5EF4-FFF2-40B4-BE49-F238E27FC236}">
                <a16:creationId xmlns:a16="http://schemas.microsoft.com/office/drawing/2014/main" id="{6C2DBE9A-75C6-43CF-8A1F-D5157004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808378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62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704" y="534365"/>
            <a:ext cx="561949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-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Carry-Select Adder: Critical Path</a:t>
            </a:r>
            <a:br>
              <a:rPr lang="en-US" altLang="zh-CN" spc="-35" dirty="0"/>
            </a:b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7" name="图片 516099">
            <a:extLst>
              <a:ext uri="{FF2B5EF4-FFF2-40B4-BE49-F238E27FC236}">
                <a16:creationId xmlns:a16="http://schemas.microsoft.com/office/drawing/2014/main" id="{0E5DE253-5FF0-49A9-A517-4C207114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53" y="1354540"/>
            <a:ext cx="9142494" cy="414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517123">
            <a:extLst>
              <a:ext uri="{FF2B5EF4-FFF2-40B4-BE49-F238E27FC236}">
                <a16:creationId xmlns:a16="http://schemas.microsoft.com/office/drawing/2014/main" id="{2678854F-6270-4C02-8093-A9E3CD3C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1" t="10774" r="36256" b="80247"/>
          <a:stretch>
            <a:fillRect/>
          </a:stretch>
        </p:blipFill>
        <p:spPr bwMode="auto">
          <a:xfrm>
            <a:off x="2726531" y="5760803"/>
            <a:ext cx="3724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83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704" y="534365"/>
            <a:ext cx="561949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-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Conditional Sum Adder-</a:t>
            </a: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仅供参考</a:t>
            </a:r>
            <a:br>
              <a:rPr lang="en-US" altLang="zh-CN" spc="-35" dirty="0"/>
            </a:b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A041665-FCF8-48E6-A833-2B5998B9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96" y="1240921"/>
            <a:ext cx="6002311" cy="561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08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704" y="534365"/>
            <a:ext cx="561949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-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Conditional Sum Adder-</a:t>
            </a:r>
            <a:r>
              <a:rPr lang="zh-CN" altLang="en-US" spc="-35" dirty="0">
                <a:latin typeface="黑体" panose="02010609060101010101" pitchFamily="49" charset="-122"/>
                <a:ea typeface="黑体" panose="02010609060101010101" pitchFamily="49" charset="-122"/>
              </a:rPr>
              <a:t>仅供参考</a:t>
            </a:r>
            <a:br>
              <a:rPr lang="en-US" altLang="zh-CN" spc="-35" dirty="0"/>
            </a:b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CA64A42-0977-4CDC-B6CA-D77DF949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19830"/>
            <a:ext cx="7886700" cy="499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57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704" y="534365"/>
            <a:ext cx="561949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3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综合实验时间安排</a:t>
            </a:r>
            <a:endParaRPr spc="-3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410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16864-4DE1-47F6-B39B-969941F12819}"/>
              </a:ext>
            </a:extLst>
          </p:cNvPr>
          <p:cNvSpPr/>
          <p:nvPr/>
        </p:nvSpPr>
        <p:spPr>
          <a:xfrm>
            <a:off x="381000" y="1371600"/>
            <a:ext cx="8991600" cy="3530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100" marR="0" lvl="0" indent="-1651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Clr>
                <a:srgbClr val="000054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11</a:t>
            </a:r>
            <a:r>
              <a:rPr lang="zh-CN" altLang="en-US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月</a:t>
            </a:r>
            <a:r>
              <a:rPr lang="en-US" altLang="zh-CN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22</a:t>
            </a:r>
            <a:r>
              <a:rPr lang="zh-CN" altLang="en-US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日周开始的六次课</a:t>
            </a:r>
            <a:endParaRPr lang="en-US" altLang="zh-CN" sz="2600" b="1" dirty="0">
              <a:solidFill>
                <a:srgbClr val="000000"/>
              </a:solidFill>
              <a:latin typeface="Arial"/>
              <a:ea typeface="楷体_GB2312"/>
              <a:cs typeface="+mn-cs"/>
            </a:endParaRPr>
          </a:p>
          <a:p>
            <a:pPr marL="165100" marR="0" lvl="0" indent="-1651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Clr>
                <a:srgbClr val="000054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12</a:t>
            </a:r>
            <a:r>
              <a:rPr lang="zh-CN" altLang="en-US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月</a:t>
            </a:r>
            <a:r>
              <a:rPr lang="en-US" altLang="zh-CN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27</a:t>
            </a:r>
            <a:r>
              <a:rPr lang="zh-CN" altLang="en-US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日周为最后一次课，现场检查实验完成情况</a:t>
            </a:r>
            <a:endParaRPr lang="en-US" altLang="zh-CN" sz="2600" b="1" dirty="0">
              <a:solidFill>
                <a:srgbClr val="000000"/>
              </a:solidFill>
              <a:latin typeface="Arial"/>
              <a:ea typeface="楷体_GB2312"/>
              <a:cs typeface="+mn-cs"/>
            </a:endParaRPr>
          </a:p>
          <a:p>
            <a:pPr marL="165100" marR="0" lvl="0" indent="-1651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Clr>
                <a:srgbClr val="000054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25</a:t>
            </a:r>
            <a:r>
              <a:rPr lang="zh-CN" altLang="en-US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年</a:t>
            </a:r>
            <a:r>
              <a:rPr lang="en-US" altLang="zh-CN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月</a:t>
            </a:r>
            <a:r>
              <a:rPr lang="en-US" altLang="zh-CN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12</a:t>
            </a:r>
            <a:r>
              <a:rPr lang="zh-CN" altLang="en-US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日，综合实验报告发作业邮箱</a:t>
            </a:r>
            <a:endParaRPr lang="en-US" altLang="zh-CN" sz="2600" b="1" dirty="0">
              <a:solidFill>
                <a:srgbClr val="000000"/>
              </a:solidFill>
              <a:latin typeface="Arial"/>
              <a:ea typeface="楷体_GB2312"/>
              <a:cs typeface="+mn-cs"/>
            </a:endParaRPr>
          </a:p>
          <a:p>
            <a:pPr marL="165100" marR="0" lvl="0" indent="-1651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Clr>
                <a:srgbClr val="000054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600" b="1" dirty="0">
                <a:solidFill>
                  <a:srgbClr val="000000"/>
                </a:solidFill>
                <a:latin typeface="Arial"/>
                <a:ea typeface="楷体_GB2312"/>
                <a:cs typeface="+mn-cs"/>
              </a:rPr>
              <a:t>综合实验报告介绍实验过程、实验结果，并在报告中给出课程建议与意见等</a:t>
            </a:r>
            <a:endParaRPr lang="en-US" altLang="zh-CN" sz="2600" b="1" dirty="0">
              <a:solidFill>
                <a:srgbClr val="000000"/>
              </a:solidFill>
              <a:latin typeface="Arial"/>
              <a:ea typeface="楷体_GB231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50000"/>
              </a:spcAft>
              <a:buClr>
                <a:srgbClr val="000054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sz="2800" dirty="0">
              <a:solidFill>
                <a:srgbClr val="000000"/>
              </a:solidFill>
              <a:latin typeface="Arial"/>
              <a:ea typeface="楷体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04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510</Words>
  <Application>Microsoft Office PowerPoint</Application>
  <PresentationFormat>A4 纸张(210x297 毫米)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黑体</vt:lpstr>
      <vt:lpstr>Arial</vt:lpstr>
      <vt:lpstr>Times New Roman</vt:lpstr>
      <vt:lpstr>Wingdings</vt:lpstr>
      <vt:lpstr>Office Theme</vt:lpstr>
      <vt:lpstr>数字集成电路与系统设计实验</vt:lpstr>
      <vt:lpstr>实验要求 </vt:lpstr>
      <vt:lpstr>实验要求 </vt:lpstr>
      <vt:lpstr>Carry-Select Adder-仅供参考 </vt:lpstr>
      <vt:lpstr>Carry-Select Adder-仅供参考 </vt:lpstr>
      <vt:lpstr>Carry-Select Adder: Critical Path </vt:lpstr>
      <vt:lpstr>Conditional Sum Adder-仅供参考 </vt:lpstr>
      <vt:lpstr>Conditional Sum Adder-仅供参考 </vt:lpstr>
      <vt:lpstr>综合实验时间安排</vt:lpstr>
      <vt:lpstr>祝同学们综合实验顺利！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数字集成电路与系统设计实验</dc:title>
  <dc:creator>王语少</dc:creator>
  <cp:lastModifiedBy>语少 王</cp:lastModifiedBy>
  <cp:revision>11</cp:revision>
  <dcterms:created xsi:type="dcterms:W3CDTF">2024-09-24T08:12:45Z</dcterms:created>
  <dcterms:modified xsi:type="dcterms:W3CDTF">2024-11-30T06:49:55Z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2024-09-24T00:00:00Z</vt:filetime>
  </property>
  <property fmtid="{D5CDD505-2E9C-101B-9397-08002B2CF9AE}" pid="5" name="Producer">
    <vt:lpwstr>Microsoft® PowerPoint® 2021</vt:lpwstr>
  </property>
</Properties>
</file>