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3" r:id="rId3"/>
    <p:sldId id="257" r:id="rId4"/>
    <p:sldId id="259" r:id="rId5"/>
    <p:sldId id="261" r:id="rId6"/>
    <p:sldId id="270" r:id="rId7"/>
    <p:sldId id="265" r:id="rId8"/>
    <p:sldId id="320" r:id="rId9"/>
    <p:sldId id="274" r:id="rId10"/>
    <p:sldId id="275" r:id="rId11"/>
    <p:sldId id="298" r:id="rId12"/>
    <p:sldId id="302" r:id="rId13"/>
    <p:sldId id="303" r:id="rId14"/>
    <p:sldId id="276" r:id="rId15"/>
    <p:sldId id="278" r:id="rId16"/>
    <p:sldId id="304" r:id="rId17"/>
    <p:sldId id="279" r:id="rId18"/>
    <p:sldId id="305" r:id="rId19"/>
    <p:sldId id="282" r:id="rId20"/>
    <p:sldId id="283" r:id="rId21"/>
    <p:sldId id="284" r:id="rId22"/>
    <p:sldId id="309" r:id="rId23"/>
    <p:sldId id="285" r:id="rId24"/>
    <p:sldId id="286" r:id="rId25"/>
    <p:sldId id="301" r:id="rId26"/>
    <p:sldId id="308" r:id="rId27"/>
    <p:sldId id="310" r:id="rId28"/>
    <p:sldId id="311" r:id="rId29"/>
    <p:sldId id="307" r:id="rId30"/>
    <p:sldId id="312" r:id="rId31"/>
    <p:sldId id="313" r:id="rId32"/>
    <p:sldId id="321" r:id="rId33"/>
    <p:sldId id="314" r:id="rId34"/>
    <p:sldId id="315" r:id="rId35"/>
    <p:sldId id="318" r:id="rId36"/>
    <p:sldId id="319" r:id="rId37"/>
    <p:sldId id="296" r:id="rId3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2B222-60BA-4981-B1E1-774F3E88D858}">
          <p14:sldIdLst>
            <p14:sldId id="256"/>
          </p14:sldIdLst>
        </p14:section>
        <p14:section name="Untitled Section" id="{1BEA7B72-11A3-4CC8-BADA-FBA374225CCE}">
          <p14:sldIdLst>
            <p14:sldId id="273"/>
            <p14:sldId id="257"/>
            <p14:sldId id="259"/>
            <p14:sldId id="261"/>
            <p14:sldId id="270"/>
            <p14:sldId id="265"/>
            <p14:sldId id="320"/>
          </p14:sldIdLst>
        </p14:section>
        <p14:section name="Untitled Section" id="{82E15676-F88F-4FF9-9CE6-499F36046699}">
          <p14:sldIdLst>
            <p14:sldId id="274"/>
            <p14:sldId id="275"/>
            <p14:sldId id="298"/>
            <p14:sldId id="302"/>
            <p14:sldId id="303"/>
            <p14:sldId id="276"/>
            <p14:sldId id="278"/>
            <p14:sldId id="304"/>
            <p14:sldId id="279"/>
            <p14:sldId id="305"/>
            <p14:sldId id="282"/>
            <p14:sldId id="283"/>
            <p14:sldId id="284"/>
            <p14:sldId id="309"/>
            <p14:sldId id="285"/>
            <p14:sldId id="286"/>
            <p14:sldId id="301"/>
            <p14:sldId id="308"/>
            <p14:sldId id="310"/>
            <p14:sldId id="311"/>
            <p14:sldId id="307"/>
            <p14:sldId id="312"/>
            <p14:sldId id="313"/>
            <p14:sldId id="321"/>
            <p14:sldId id="314"/>
            <p14:sldId id="315"/>
            <p14:sldId id="318"/>
            <p14:sldId id="319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0000"/>
    <a:srgbClr val="323232"/>
    <a:srgbClr val="202020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98" y="45"/>
      </p:cViewPr>
      <p:guideLst>
        <p:guide orient="horz" pos="212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246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31371" y="188640"/>
            <a:ext cx="7213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Peking University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246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2024/6/18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246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2024/6/18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609600" y="63246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2024/6/18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609600" y="63246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2024/6/18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>
          <a:xfrm>
            <a:off x="609600" y="63246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2024/6/18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44625"/>
            <a:ext cx="1095900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0726"/>
            <a:ext cx="10972800" cy="5145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2592" y="638132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623" y="63813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392" y="63813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4647" y="880771"/>
            <a:ext cx="11404155" cy="45719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38000">
                <a:srgbClr val="0000FF"/>
              </a:gs>
              <a:gs pos="23000">
                <a:srgbClr val="0000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b="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0363" y="6276746"/>
            <a:ext cx="11404155" cy="45719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38000">
                <a:srgbClr val="0000FF"/>
              </a:gs>
              <a:gs pos="23000">
                <a:srgbClr val="0000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b="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Arial" panose="020B0604020202020204" pitchFamily="34" charset="0"/>
          <a:ea typeface="等线" panose="02010600030101010101" pitchFamily="2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Project</a:t>
            </a:r>
            <a:br>
              <a:rPr lang="en-US"/>
            </a:br>
            <a:r>
              <a:rPr lang="en-US"/>
              <a:t>Boolean Circuit Matching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解法提示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暴力枚举方法</a:t>
            </a:r>
          </a:p>
          <a:p>
            <a:endParaRPr lang="zh-CN" altLang="en-US"/>
          </a:p>
          <a:p>
            <a:r>
              <a:rPr lang="zh-CN" altLang="en-US"/>
              <a:t>减枝方法</a:t>
            </a:r>
          </a:p>
          <a:p>
            <a:pPr lvl="1"/>
            <a:r>
              <a:rPr lang="zh-CN" altLang="en-US"/>
              <a:t>基于支持集的减枝方法</a:t>
            </a:r>
          </a:p>
          <a:p>
            <a:pPr lvl="1"/>
            <a:r>
              <a:rPr lang="zh-CN" altLang="en-US"/>
              <a:t>基于随机仿真的减枝方法</a:t>
            </a:r>
          </a:p>
          <a:p>
            <a:pPr lvl="0"/>
            <a:endParaRPr lang="zh-CN" altLang="en-US"/>
          </a:p>
          <a:p>
            <a:pPr lvl="0"/>
            <a:r>
              <a:rPr lang="zh-CN" altLang="en-US"/>
              <a:t>搜索减枝方法</a:t>
            </a:r>
          </a:p>
          <a:p>
            <a:pPr lvl="1"/>
            <a:endParaRPr lang="zh-CN" altLang="en-US"/>
          </a:p>
          <a:p>
            <a:pPr lvl="0"/>
            <a:r>
              <a:rPr lang="en-US">
                <a:sym typeface="+mn-ea"/>
              </a:rPr>
              <a:t>CaDiCal Solver </a:t>
            </a:r>
            <a:r>
              <a:rPr lang="zh-CN" altLang="en-US">
                <a:sym typeface="+mn-ea"/>
              </a:rPr>
              <a:t>使用方法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暴力枚举方法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搜索所有输入节点的排列</a:t>
                </a:r>
                <a:r>
                  <a:rPr lang="en-US" altLang="zh-CN"/>
                  <a:t> </a:t>
                </a:r>
                <a:r>
                  <a:rPr lang="zh-CN" altLang="en-US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!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种方案）</a:t>
                </a:r>
              </a:p>
              <a:p>
                <a:r>
                  <a:rPr lang="zh-CN" altLang="en-US"/>
                  <a:t>搜索所有输出节点的排列</a:t>
                </a:r>
                <a:r>
                  <a:rPr lang="en-US" altLang="zh-CN"/>
                  <a:t> </a:t>
                </a:r>
                <a:r>
                  <a:rPr lang="zh-CN" altLang="en-US"/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!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种方案）</a:t>
                </a:r>
              </a:p>
              <a:p>
                <a:endParaRPr lang="zh-CN" altLang="en-US"/>
              </a:p>
              <a:p>
                <a:r>
                  <a:rPr lang="zh-CN" altLang="en-US"/>
                  <a:t>用</a:t>
                </a:r>
                <a:r>
                  <a:rPr lang="en-US" altLang="zh-CN"/>
                  <a:t> Sat Solver </a:t>
                </a:r>
                <a:r>
                  <a:rPr lang="zh-CN" altLang="en-US"/>
                  <a:t>检查是否能够</a:t>
                </a:r>
                <a:r>
                  <a:rPr lang="en-US" altLang="zh-CN"/>
                  <a:t> SAT</a:t>
                </a:r>
              </a:p>
              <a:p>
                <a:endParaRPr lang="en-US" altLang="zh-CN"/>
              </a:p>
              <a:p>
                <a:r>
                  <a:rPr lang="zh-CN" altLang="en-US"/>
                  <a:t>复杂度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!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!)</m:t>
                    </m:r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60pt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减枝方法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符号定义：</a:t>
                </a:r>
              </a:p>
              <a:p>
                <a:pPr lvl="1"/>
                <a:r>
                  <a:rPr lang="zh-CN" altLang="en-US"/>
                  <a:t>输入节点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/>
                  <a:t>输出节点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  <a:p>
                <a:pPr lvl="1"/>
                <a:endParaRPr lang="zh-CN" altLang="en-US"/>
              </a:p>
              <a:p>
                <a:pPr lvl="0"/>
                <a:r>
                  <a:rPr lang="zh-CN" altLang="en-US"/>
                  <a:t>有序划分：</a:t>
                </a:r>
              </a:p>
              <a:p>
                <a:pPr lvl="1"/>
                <a:r>
                  <a:rPr lang="zh-CN" altLang="en-US"/>
                  <a:t>将一组节点划分为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个集合，并按一定顺序排列：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],   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=∅,   </m:t>
                    </m:r>
                    <m:nary>
                      <m:naryPr>
                        <m:chr m:val="⋃"/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endParaRPr lang="zh-CN" altLang="en-US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减枝方法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部分匹配：</a:t>
                </a:r>
              </a:p>
              <a:p>
                <a:pPr lvl="1"/>
                <a:r>
                  <a:rPr lang="zh-CN" altLang="en-US"/>
                  <a:t>电路</a:t>
                </a:r>
                <a:r>
                  <a:rPr lang="en-US" altLang="zh-CN"/>
                  <a:t> 1 </a:t>
                </a:r>
                <a:r>
                  <a:rPr lang="zh-CN" altLang="en-US"/>
                  <a:t>做有序划分：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/>
              </a:p>
              <a:p>
                <a:pPr lvl="1"/>
                <a:r>
                  <a:rPr lang="zh-CN" altLang="en-US"/>
                  <a:t>电路</a:t>
                </a:r>
                <a:r>
                  <a:rPr lang="en-US" altLang="zh-CN"/>
                  <a:t> 2 </a:t>
                </a:r>
                <a:r>
                  <a:rPr lang="zh-CN" altLang="en-US"/>
                  <a:t>做有序划分：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/>
              </a:p>
              <a:p>
                <a:pPr lvl="1"/>
                <a:r>
                  <a:rPr lang="zh-CN" altLang="en-US"/>
                  <a:t>其中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 = 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 = 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en-US" altLang="zh-CN"/>
              </a:p>
              <a:p>
                <a:pPr lvl="1"/>
                <a:endParaRPr lang="en-US" altLang="zh-CN"/>
              </a:p>
              <a:p>
                <a:pPr lvl="1"/>
                <a:r>
                  <a:rPr lang="zh-CN" altLang="en-US"/>
                  <a:t>要求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中的变量只能与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中的匹配，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只能和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匹配</a:t>
                </a:r>
              </a:p>
              <a:p>
                <a:pPr lvl="1"/>
                <a:endParaRPr lang="zh-CN" altLang="en-US"/>
              </a:p>
              <a:p>
                <a:pPr lvl="0"/>
                <a:r>
                  <a:rPr lang="zh-CN" altLang="en-US"/>
                  <a:t>部分匹配越细，搜索空间越小</a:t>
                </a:r>
              </a:p>
              <a:p>
                <a:pPr lvl="1"/>
                <a:r>
                  <a:rPr lang="zh-CN" altLang="en-US"/>
                  <a:t>最细的情况下，每个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中只有一个元素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支持集减枝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zh-CN" altLang="en-US" b="1">
                    <a:sym typeface="+mn-ea"/>
                  </a:rPr>
                  <a:t>支持节点</a:t>
                </a:r>
                <a:r>
                  <a:rPr lang="zh-CN" altLang="en-US"/>
                  <a:t>：</a:t>
                </a:r>
              </a:p>
              <a:p>
                <a:pPr lvl="1"/>
                <a:r>
                  <a:rPr lang="zh-CN" altLang="en-US"/>
                  <a:t>如果一个输出节点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y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和输入节点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x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互为支持节点</a:t>
                </a:r>
              </a:p>
              <a:p>
                <a:pPr lvl="1"/>
                <a:r>
                  <a:rPr lang="zh-CN" altLang="en-US"/>
                  <a:t>存在某个输入向量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</m:oMath>
                </a14:m>
                <a:r>
                  <a:rPr lang="zh-CN" altLang="en-US"/>
                  <a:t>，使得修改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中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x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的值后，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y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的值会变化</a:t>
                </a:r>
              </a:p>
              <a:p>
                <a:pPr lvl="1"/>
                <a:endParaRPr lang="zh-CN" altLang="en-US" u="sng"/>
              </a:p>
              <a:p>
                <a:pPr lvl="1"/>
                <a:r>
                  <a:rPr lang="zh-CN" altLang="en-US" u="sng"/>
                  <a:t>即</a:t>
                </a:r>
                <a:r>
                  <a:rPr lang="en-US" altLang="zh-CN" u="sng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u="sng">
                        <a:latin typeface="Cambria Math" panose="02040503050406030204" charset="0"/>
                        <a:cs typeface="Cambria Math" panose="02040503050406030204" charset="0"/>
                      </a:rPr>
                      <m:t>x</m:t>
                    </m:r>
                  </m:oMath>
                </a14:m>
                <a:r>
                  <a:rPr lang="en-US" altLang="zh-CN" u="sng"/>
                  <a:t> </a:t>
                </a:r>
                <a:r>
                  <a:rPr lang="zh-CN" altLang="en-US" u="sng"/>
                  <a:t>可以影响</a:t>
                </a:r>
                <a:r>
                  <a:rPr lang="en-US" altLang="zh-CN" u="sng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u="sng">
                        <a:latin typeface="Cambria Math" panose="02040503050406030204" charset="0"/>
                        <a:cs typeface="Cambria Math" panose="02040503050406030204" charset="0"/>
                      </a:rPr>
                      <m:t>y</m:t>
                    </m:r>
                  </m:oMath>
                </a14:m>
                <a:r>
                  <a:rPr lang="en-US" altLang="zh-CN" u="sng"/>
                  <a:t> </a:t>
                </a:r>
                <a:r>
                  <a:rPr lang="zh-CN" altLang="en-US" u="sng"/>
                  <a:t>的值</a:t>
                </a:r>
                <a:endParaRPr lang="zh-CN" altLang="en-US"/>
              </a:p>
              <a:p>
                <a:pPr lvl="1"/>
                <a:endParaRPr lang="zh-CN" altLang="en-US"/>
              </a:p>
              <a:p>
                <a:pPr lvl="0"/>
                <a:r>
                  <a:rPr lang="zh-CN" altLang="en-US" b="1"/>
                  <a:t>支持集</a:t>
                </a:r>
                <a:r>
                  <a:rPr lang="zh-CN" altLang="en-US"/>
                  <a:t>：</a:t>
                </a:r>
              </a:p>
              <a:p>
                <a:pPr lvl="1"/>
                <a:r>
                  <a:rPr lang="zh-CN" altLang="en-US" sz="2800"/>
                  <a:t>输入节点的支持集：支持它的输出节点集合</a:t>
                </a:r>
              </a:p>
              <a:p>
                <a:pPr lvl="1"/>
                <a:r>
                  <a:rPr lang="zh-CN" altLang="en-US" sz="2800"/>
                  <a:t>输出节点的支持集：支持它的输入节点集合</a:t>
                </a:r>
                <a:endParaRPr lang="zh-CN" altLang="en-US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-130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支持集减枝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支持节点的求法：</a:t>
                </a:r>
              </a:p>
              <a:p>
                <a:pPr lvl="1"/>
                <a:r>
                  <a:rPr lang="zh-CN" altLang="en-US"/>
                  <a:t>输入节点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x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 b="1"/>
                  <a:t>可以到达</a:t>
                </a:r>
                <a:r>
                  <a:rPr lang="zh-CN" altLang="en-US"/>
                  <a:t>输出节点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z</m:t>
                    </m:r>
                  </m:oMath>
                </a14:m>
                <a:r>
                  <a:rPr lang="zh-CN" altLang="en-US"/>
                  <a:t>，可以认为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x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z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互相为支持点</a:t>
                </a:r>
              </a:p>
              <a:p>
                <a:pPr lvl="1"/>
                <a:endParaRPr lang="zh-CN" altLang="en-US"/>
              </a:p>
              <a:p>
                <a:pPr lvl="1"/>
                <a:r>
                  <a:rPr lang="zh-CN" altLang="en-US"/>
                  <a:t>（这个条件并不完备，但在这个</a:t>
                </a:r>
                <a:r>
                  <a:rPr lang="en-US" altLang="zh-CN"/>
                  <a:t> lab </a:t>
                </a:r>
                <a:r>
                  <a:rPr lang="zh-CN" altLang="en-US"/>
                  <a:t>中我们这样考虑）</a:t>
                </a:r>
              </a:p>
              <a:p>
                <a:pPr lvl="1"/>
                <a:r>
                  <a:rPr lang="zh-CN" altLang="en-US"/>
                  <a:t>从每个输入节点</a:t>
                </a:r>
                <a:r>
                  <a:rPr lang="en-US" altLang="zh-CN"/>
                  <a:t> dfs</a:t>
                </a:r>
                <a:r>
                  <a:rPr lang="zh-CN" altLang="en-US"/>
                  <a:t>，检查能到的输出节点</a:t>
                </a:r>
              </a:p>
              <a:p>
                <a:pPr lvl="1"/>
                <a:endParaRPr lang="zh-CN" altLang="en-US"/>
              </a:p>
              <a:p>
                <a:pPr lvl="0"/>
                <a:r>
                  <a:rPr lang="zh-CN" altLang="en-US" b="1"/>
                  <a:t>支持集减枝：能匹配的节点，支持集大小一定相同</a:t>
                </a:r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支持集减枝</a:t>
            </a:r>
            <a:endParaRPr lang="en-US"/>
          </a:p>
        </p:txBody>
      </p:sp>
      <p:pic>
        <p:nvPicPr>
          <p:cNvPr id="4" name="Picture 3" descr="example_1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403475"/>
            <a:ext cx="5041265" cy="228473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Picture 6" descr="example_1.t2.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0" y="1254125"/>
            <a:ext cx="4167505" cy="166751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1602105" y="4831080"/>
            <a:ext cx="3474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S[h1] = {b1, a0, b0, a1}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083425" y="3044190"/>
            <a:ext cx="3474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S[w7] = {b1, a0, b0, a1}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pic>
        <p:nvPicPr>
          <p:cNvPr id="11" name="Picture 10" descr="example_1.t2.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350" y="3786505"/>
            <a:ext cx="4168140" cy="166751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2" name="Text Box 11"/>
          <p:cNvSpPr txBox="1"/>
          <p:nvPr/>
        </p:nvSpPr>
        <p:spPr>
          <a:xfrm>
            <a:off x="7357745" y="561975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S[w8] = {i1, i2, i3}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</p:txBody>
      </p:sp>
      <p:cxnSp>
        <p:nvCxnSpPr>
          <p:cNvPr id="13" name="Straight Connector 12"/>
          <p:cNvCxnSpPr>
            <a:stCxn id="4" idx="3"/>
            <a:endCxn id="7" idx="1"/>
          </p:cNvCxnSpPr>
          <p:nvPr/>
        </p:nvCxnSpPr>
        <p:spPr>
          <a:xfrm flipV="1">
            <a:off x="5860415" y="2087880"/>
            <a:ext cx="876935" cy="145796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支持集减枝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支持集有序划分：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en-US" altLang="zh-CN"/>
              </a:p>
              <a:p>
                <a:pPr lvl="0"/>
                <a:r>
                  <a:rPr lang="zh-CN" altLang="en-US"/>
                  <a:t>其中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表示支持集大小为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i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的节点的集合</a:t>
                </a:r>
              </a:p>
              <a:p>
                <a:pPr lvl="0"/>
                <a:endParaRPr lang="zh-CN" alt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支持集减枝</a:t>
            </a:r>
            <a:endParaRPr lang="en-US"/>
          </a:p>
        </p:txBody>
      </p:sp>
      <p:pic>
        <p:nvPicPr>
          <p:cNvPr id="10" name="Picture 9" descr="circuit_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360" y="1414780"/>
            <a:ext cx="5031740" cy="231521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1626870" y="3966210"/>
            <a:ext cx="40233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S[h0] = {a0, b0}         #=2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S[m1] = {b0, c}          #=2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S[m0] = {b1, b0, c}      #=3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S[h1] = {b1, a0, b0, a1} #=4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123430" y="3966210"/>
            <a:ext cx="40233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S[w6] = {i4, i2}         #=2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S[w5] = {i2, i1}         #=2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S[w8] = {i3, i2, i1}     #=3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S[w7] = {i3, i4, i1, i0} #=4</a:t>
            </a:r>
          </a:p>
        </p:txBody>
      </p:sp>
      <p:pic>
        <p:nvPicPr>
          <p:cNvPr id="11" name="Picture 10" descr="circuit_1.t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3735" y="1712595"/>
            <a:ext cx="4222115" cy="171958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1558290" y="554482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Z = {{h0, m1}, {m0}, {h1}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329170" y="554482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W = {{w5, w6}, {w8}, {w7}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随机仿真减枝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给定一个部分匹配：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/>
              </a:p>
              <a:p>
                <a:pPr lvl="1"/>
                <a:endParaRPr lang="en-US" altLang="zh-CN"/>
              </a:p>
              <a:p>
                <a:r>
                  <a:rPr lang="zh-CN" altLang="en-US" b="1"/>
                  <a:t>合法输入向量：每一组内输入值都相同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   ∀ 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] 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  ∀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 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2800"/>
              </a:p>
              <a:p>
                <a:pPr lvl="1"/>
                <a:r>
                  <a:rPr lang="zh-CN" altLang="en-US" u="sng"/>
                  <a:t>生成</a:t>
                </a:r>
                <a:r>
                  <a:rPr lang="en-US" altLang="zh-CN" u="sng"/>
                  <a:t> 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 u="sng"/>
                  <a:t> </a:t>
                </a:r>
                <a:r>
                  <a:rPr lang="zh-CN" altLang="en-US" u="sng"/>
                  <a:t>个随机布尔值，再为每个划分内的变量赋值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Project </a:t>
            </a:r>
            <a:r>
              <a:rPr lang="zh-CN" altLang="en-US"/>
              <a:t>简介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随机仿真减枝</a:t>
            </a:r>
            <a:r>
              <a:rPr lang="en-US" altLang="zh-CN">
                <a:sym typeface="+mn-ea"/>
              </a:rPr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200">
                    <a:sym typeface="+mn-ea"/>
                  </a:rPr>
                  <a:t>部分匹配：</a:t>
                </a:r>
                <a:endParaRPr lang="zh-CN" altLang="en-US" sz="320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/>
              </a:p>
              <a:p>
                <a:pPr lvl="1"/>
                <a:endParaRPr lang="en-US" altLang="zh-CN"/>
              </a:p>
              <a:p>
                <a:r>
                  <a:rPr lang="zh-CN" altLang="en-US"/>
                  <a:t>用合法随机向量求值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/>
              </a:p>
              <a:p>
                <a:pPr lvl="1"/>
                <a:endParaRPr lang="en-US" altLang="zh-CN"/>
              </a:p>
              <a:p>
                <a:r>
                  <a:rPr lang="zh-CN" altLang="en-US"/>
                  <a:t>部分匹配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中</a:t>
                </a:r>
              </a:p>
              <a:p>
                <a:pPr lvl="1"/>
                <a:r>
                  <a:rPr lang="zh-CN" altLang="en-US" b="1"/>
                  <a:t>值为</a:t>
                </a:r>
                <a:r>
                  <a:rPr lang="en-US" altLang="zh-CN" b="1"/>
                  <a:t> 0 </a:t>
                </a:r>
                <a:r>
                  <a:rPr lang="zh-CN" altLang="en-US" b="1"/>
                  <a:t>的只能和值为</a:t>
                </a:r>
                <a:r>
                  <a:rPr lang="en-US" altLang="zh-CN" b="1"/>
                  <a:t> 0 </a:t>
                </a:r>
                <a:r>
                  <a:rPr lang="zh-CN" altLang="en-US" b="1"/>
                  <a:t>的匹配</a:t>
                </a:r>
              </a:p>
              <a:p>
                <a:pPr lvl="1"/>
                <a:r>
                  <a:rPr lang="zh-CN" altLang="en-US" b="1"/>
                  <a:t>值为</a:t>
                </a:r>
                <a:r>
                  <a:rPr lang="en-US" altLang="zh-CN" b="1"/>
                  <a:t> 1 </a:t>
                </a:r>
                <a:r>
                  <a:rPr lang="zh-CN" altLang="en-US" b="1"/>
                  <a:t>的只能和值为</a:t>
                </a:r>
                <a:r>
                  <a:rPr lang="en-US" altLang="zh-CN" b="1"/>
                  <a:t> 1 </a:t>
                </a:r>
                <a:r>
                  <a:rPr lang="zh-CN" altLang="en-US" b="1"/>
                  <a:t>的匹配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随机仿真减枝</a:t>
            </a:r>
            <a:r>
              <a:rPr lang="en-US" altLang="zh-CN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用合法随机向量求值后，部分匹配细分为：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 =[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 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表示值为</a:t>
                </a:r>
                <a:r>
                  <a:rPr lang="en-US" altLang="zh-CN"/>
                  <a:t> 0 </a:t>
                </a:r>
                <a:r>
                  <a:rPr lang="zh-CN" altLang="en-US"/>
                  <a:t>的变量的集合，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表示值为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1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的变量的集合</a:t>
                </a:r>
              </a:p>
              <a:p>
                <a:pPr lvl="1"/>
                <a:r>
                  <a:rPr lang="zh-CN" altLang="en-US"/>
                  <a:t>（注意有些集合可能为空）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随机仿真减枝</a:t>
            </a:r>
            <a:r>
              <a:rPr lang="en-US" altLang="zh-CN">
                <a:sym typeface="+mn-ea"/>
              </a:rPr>
              <a:t> 1</a:t>
            </a:r>
            <a:endParaRPr lang="en-US"/>
          </a:p>
        </p:txBody>
      </p:sp>
      <p:pic>
        <p:nvPicPr>
          <p:cNvPr id="10" name="Picture 9" descr="circuit_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360" y="1414780"/>
            <a:ext cx="5031740" cy="231521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1" name="Picture 10" descr="circuit_1.t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3735" y="1712595"/>
            <a:ext cx="4222115" cy="171958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1558290" y="4098290"/>
            <a:ext cx="3749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Z = {{h0, m1}, {m0}, {h1}}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328535" y="4098290"/>
            <a:ext cx="3749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W = {{w5, w6}, {w8}, {w7}}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558290" y="3729990"/>
            <a:ext cx="416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X = {{a1}, {a0, b1, c}, {b0}}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329170" y="372999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Y = {{i0}, {i3, i2, i4}, {i1}}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5354955" y="10077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265680" y="10077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3764280" y="10077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4420870" y="10077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1432560" y="10077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0732135" y="12509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8102600" y="12509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090660" y="12509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9808210" y="12509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7114540" y="12509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4293235" y="4834890"/>
            <a:ext cx="100584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h0 = 1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m1 = 0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10071735" y="4834890"/>
            <a:ext cx="100584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w5 = 1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w6 = 0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1381760" y="4695825"/>
            <a:ext cx="237744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{a1} &lt;= 0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{a0, b1, c} &lt;= 1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{b0} &lt;= 1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7011670" y="4696460"/>
            <a:ext cx="2514600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{i0} &lt;= 0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{i3, i2, i4} &lt;= 1</a:t>
            </a:r>
          </a:p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{i1} &lt;= 1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953510" y="5022850"/>
            <a:ext cx="145415" cy="268605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9726295" y="5031740"/>
            <a:ext cx="145415" cy="268605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1558290" y="5801360"/>
            <a:ext cx="4023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Z = {{h0}, {m1}, {m0}, {h1}}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7329170" y="5801360"/>
            <a:ext cx="4023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W = {{w5}, {w6}, {w8}, {w7}}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5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随机仿真减枝</a:t>
            </a:r>
            <a:r>
              <a:rPr lang="en-US" altLang="zh-CN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>
                    <a:sym typeface="+mn-ea"/>
                  </a:rPr>
                  <a:t>用合法随机向量求值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/>
              </a:p>
              <a:p>
                <a:pPr lvl="1"/>
                <a:endParaRPr lang="zh-CN" altLang="en-US"/>
              </a:p>
              <a:p>
                <a:r>
                  <a:rPr lang="zh-CN" altLang="en-US"/>
                  <a:t>依次翻转每个输入节点，求出有多少个输出节点反转</a:t>
                </a:r>
              </a:p>
              <a:p>
                <a:pPr lvl="1"/>
                <a:r>
                  <a:rPr lang="zh-CN" altLang="en-US"/>
                  <a:t>注意是反转一个节点，不是一组节点</a:t>
                </a:r>
              </a:p>
              <a:p>
                <a:pPr lvl="1"/>
                <a:endParaRPr lang="en-US" altLang="zh-CN"/>
              </a:p>
              <a:p>
                <a:r>
                  <a:rPr lang="zh-CN" altLang="en-US" b="1"/>
                  <a:t>能匹配的输入节点必然导致相同个数的输出节点反转</a:t>
                </a:r>
                <a:endParaRPr lang="zh-CN" altLang="en-US"/>
              </a:p>
              <a:p>
                <a:pPr lvl="1"/>
                <a:endParaRPr lang="zh-CN" altLang="en-US"/>
              </a:p>
              <a:p>
                <a:r>
                  <a:rPr lang="zh-CN" altLang="en-US"/>
                  <a:t>细分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=[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(0)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(1)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(2)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𝑌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同理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表示能够让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个输出节点反转的输入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随机仿真减枝</a:t>
            </a:r>
            <a:r>
              <a:rPr lang="en-US" altLang="zh-CN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>
                    <a:sym typeface="+mn-ea"/>
                  </a:rPr>
                  <a:t>用合法随机向量求值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/>
              </a:p>
              <a:p>
                <a:pPr lvl="1"/>
                <a:endParaRPr lang="en-US"/>
              </a:p>
              <a:p>
                <a:r>
                  <a:rPr lang="zh-CN" altLang="en-US"/>
                  <a:t>依次反转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中所有变量的值，检查输出节点是否变化</a:t>
                </a:r>
              </a:p>
              <a:p>
                <a:r>
                  <a:rPr lang="zh-CN" altLang="en-US"/>
                  <a:t>统计每一个输出节点会受到多少次影响</a:t>
                </a:r>
              </a:p>
              <a:p>
                <a:pPr lvl="1"/>
                <a:endParaRPr lang="zh-CN" altLang="en-US"/>
              </a:p>
              <a:p>
                <a:r>
                  <a:rPr lang="zh-CN" altLang="en-US" b="1"/>
                  <a:t>能匹配的输出节点表现必然受到的影响次数相同</a:t>
                </a:r>
              </a:p>
              <a:p>
                <a:pPr lvl="1"/>
                <a:endParaRPr lang="zh-CN" altLang="en-US"/>
              </a:p>
              <a:p>
                <a:r>
                  <a:rPr lang="zh-CN" altLang="en-US"/>
                  <a:t>细分：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=[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(0)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(1)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(2)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,...]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同理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/>
                  <a:t> </a:t>
                </a:r>
                <a:r>
                  <a:rPr lang="zh-CN" altLang="en-US" sz="2800"/>
                  <a:t>表示有</a:t>
                </a:r>
                <a:r>
                  <a:rPr lang="en-US" altLang="zh-CN" sz="280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 sz="2800"/>
                  <a:t> </a:t>
                </a:r>
                <a:r>
                  <a:rPr lang="zh-CN" altLang="en-US" sz="2800"/>
                  <a:t>组输入节点的反转会导致输出节点反转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搜索方法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80440"/>
                <a:ext cx="6388100" cy="5145405"/>
              </a:xfrm>
            </p:spPr>
            <p:txBody>
              <a:bodyPr/>
              <a:lstStyle/>
              <a:p>
                <a:r>
                  <a:rPr lang="zh-CN" altLang="en-US" dirty="0">
                    <a:sym typeface="+mn-ea"/>
                  </a:rPr>
                  <a:t>首先通过一些减枝方法得到一个初始匹配</a:t>
                </a:r>
                <a:endParaRPr lang="zh-CN" altLang="en-US" dirty="0"/>
              </a:p>
              <a:p>
                <a:pPr lvl="1"/>
                <a:endParaRPr lang="zh-CN" altLang="en-US" dirty="0"/>
              </a:p>
              <a:p>
                <a:r>
                  <a:rPr lang="zh-CN" altLang="en-US" dirty="0"/>
                  <a:t>搜索方法：不断细化部分匹配</a:t>
                </a:r>
              </a:p>
              <a:p>
                <a:pPr lvl="1"/>
                <a:endParaRPr lang="zh-CN" altLang="en-US" dirty="0"/>
              </a:p>
              <a:p>
                <a:r>
                  <a:rPr lang="zh-CN" altLang="en-US" dirty="0"/>
                  <a:t>选择一个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，枚举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细分</a:t>
                </a:r>
              </a:p>
              <a:p>
                <a:pPr lvl="1"/>
                <a:endParaRPr lang="zh-CN" altLang="en-US" dirty="0"/>
              </a:p>
              <a:p>
                <a:pPr lvl="0"/>
                <a:r>
                  <a:rPr lang="zh-CN" altLang="en-US" dirty="0"/>
                  <a:t>枚举输入分割后用</a:t>
                </a:r>
                <a:r>
                  <a:rPr lang="en-US" altLang="zh-CN" dirty="0"/>
                  <a:t> SAT </a:t>
                </a:r>
                <a:r>
                  <a:rPr lang="zh-CN" altLang="en-US" dirty="0"/>
                  <a:t>检查输出能否匹配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80440"/>
                <a:ext cx="6388100" cy="514540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1219835"/>
            <a:ext cx="4758690" cy="466661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7404100" y="1585595"/>
            <a:ext cx="2718435" cy="721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404100" y="2909570"/>
            <a:ext cx="4351655" cy="6997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808595" y="4147185"/>
            <a:ext cx="3947795" cy="6997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7808595" y="4846955"/>
            <a:ext cx="2022475" cy="6997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bldLvl="0" animBg="1"/>
      <p:bldP spid="9" grpId="1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匹配输出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枚举一个输入的匹配后，需要检查输出能否匹配</a:t>
                </a:r>
              </a:p>
              <a:p>
                <a:pPr lvl="1"/>
                <a:endParaRPr lang="zh-CN" altLang="en-US" dirty="0"/>
              </a:p>
              <a:p>
                <a:r>
                  <a:rPr lang="zh-CN" altLang="en-US" dirty="0"/>
                  <a:t>生成待检查电路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 &gt; 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的输入</a:t>
                </a:r>
                <a:r>
                  <a:rPr lang="zh-CN" altLang="en-US" dirty="0">
                    <a:sym typeface="+mn-ea"/>
                  </a:rPr>
                  <a:t>组，匹配关系未知</a:t>
                </a:r>
                <a:r>
                  <a:rPr lang="zh-CN" altLang="en-US" dirty="0"/>
                  <a:t>，</a:t>
                </a:r>
                <a:r>
                  <a:rPr lang="zh-CN" altLang="en-US" b="1" dirty="0"/>
                  <a:t>赋值为全</a:t>
                </a:r>
                <a:r>
                  <a:rPr lang="en-US" altLang="zh-CN" b="1" dirty="0"/>
                  <a:t>0</a:t>
                </a:r>
                <a:r>
                  <a:rPr lang="zh-CN" altLang="en-US" b="1" dirty="0"/>
                  <a:t>或全</a:t>
                </a:r>
                <a:r>
                  <a:rPr lang="en-US" altLang="zh-CN" b="1" dirty="0"/>
                  <a:t>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 = 1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zh-CN" altLang="en-US" dirty="0"/>
                  <a:t>的输入组，匹配关系已知，不做特定赋值</a:t>
                </a:r>
                <a:endParaRPr lang="zh-CN" altLang="en-US" b="1" dirty="0"/>
              </a:p>
              <a:p>
                <a:pPr lvl="1"/>
                <a:r>
                  <a:rPr lang="zh-CN" altLang="en-US" dirty="0"/>
                  <a:t>输出的每一组</a:t>
                </a:r>
                <a:r>
                  <a:rPr lang="en-US" altLang="zh-CN" dirty="0"/>
                  <a:t> </a:t>
                </a:r>
                <a:r>
                  <a:rPr lang="zh-CN" altLang="en-US" b="1" dirty="0"/>
                  <a:t>随机匹配</a:t>
                </a:r>
              </a:p>
              <a:p>
                <a:pPr lvl="1"/>
                <a:endParaRPr lang="en-US" altLang="zh-CN" dirty="0"/>
              </a:p>
              <a:p>
                <a:pPr lvl="0"/>
                <a:r>
                  <a:rPr lang="zh-CN" altLang="en-US" dirty="0">
                    <a:solidFill>
                      <a:srgbClr val="B2B2B2"/>
                    </a:solidFill>
                  </a:rPr>
                  <a:t>（添加单个</a:t>
                </a:r>
                <a:r>
                  <a:rPr lang="en-US" altLang="zh-CN" dirty="0">
                    <a:solidFill>
                      <a:srgbClr val="B2B2B2"/>
                    </a:solidFill>
                  </a:rPr>
                  <a:t> literal </a:t>
                </a:r>
                <a:r>
                  <a:rPr lang="zh-CN" altLang="en-US" dirty="0">
                    <a:solidFill>
                      <a:srgbClr val="B2B2B2"/>
                    </a:solidFill>
                  </a:rPr>
                  <a:t>的子句，可以强制某个</a:t>
                </a:r>
                <a:r>
                  <a:rPr lang="en-US" altLang="zh-CN" dirty="0">
                    <a:solidFill>
                      <a:srgbClr val="B2B2B2"/>
                    </a:solidFill>
                  </a:rPr>
                  <a:t> literal </a:t>
                </a:r>
                <a:r>
                  <a:rPr lang="zh-CN" altLang="en-US" dirty="0">
                    <a:solidFill>
                      <a:srgbClr val="B2B2B2"/>
                    </a:solidFill>
                  </a:rPr>
                  <a:t>为</a:t>
                </a:r>
                <a:r>
                  <a:rPr lang="en-US" altLang="zh-CN" dirty="0">
                    <a:solidFill>
                      <a:srgbClr val="B2B2B2"/>
                    </a:solidFill>
                  </a:rPr>
                  <a:t> 0 </a:t>
                </a:r>
                <a:r>
                  <a:rPr lang="zh-CN" altLang="en-US" dirty="0">
                    <a:solidFill>
                      <a:srgbClr val="B2B2B2"/>
                    </a:solidFill>
                  </a:rPr>
                  <a:t>或</a:t>
                </a:r>
                <a:r>
                  <a:rPr lang="en-US" altLang="zh-CN" dirty="0">
                    <a:solidFill>
                      <a:srgbClr val="B2B2B2"/>
                    </a:solidFill>
                  </a:rPr>
                  <a:t> 1</a:t>
                </a:r>
              </a:p>
              <a:p>
                <a:pPr lvl="1"/>
                <a:r>
                  <a:rPr lang="en-US" altLang="zh-CN" dirty="0">
                    <a:solidFill>
                      <a:srgbClr val="B2B2B2"/>
                    </a:solidFill>
                  </a:rPr>
                  <a:t>SAT </a:t>
                </a:r>
                <a:r>
                  <a:rPr lang="zh-CN" altLang="en-US" dirty="0">
                    <a:solidFill>
                      <a:srgbClr val="B2B2B2"/>
                    </a:solidFill>
                  </a:rPr>
                  <a:t>中添加</a:t>
                </a:r>
                <a:r>
                  <a:rPr lang="en-US" altLang="zh-CN" dirty="0">
                    <a:solidFill>
                      <a:srgbClr val="B2B2B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B2B2B2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B2B2B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B2B2B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B2B2B2"/>
                    </a:solidFill>
                  </a:rPr>
                  <a:t> </a:t>
                </a:r>
                <a:r>
                  <a:rPr lang="zh-CN" altLang="en-US" dirty="0">
                    <a:solidFill>
                      <a:srgbClr val="B2B2B2"/>
                    </a:solidFill>
                  </a:rPr>
                  <a:t>可强制</a:t>
                </a:r>
                <a:r>
                  <a:rPr lang="en-US" altLang="zh-CN" dirty="0">
                    <a:solidFill>
                      <a:srgbClr val="B2B2B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B2B2B2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B2B2B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B2B2B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B2B2B2"/>
                    </a:solidFill>
                  </a:rPr>
                  <a:t> </a:t>
                </a:r>
                <a:r>
                  <a:rPr lang="zh-CN" altLang="en-US" dirty="0">
                    <a:solidFill>
                      <a:srgbClr val="B2B2B2"/>
                    </a:solidFill>
                  </a:rPr>
                  <a:t>为</a:t>
                </a:r>
                <a:r>
                  <a:rPr lang="en-US" altLang="zh-CN" dirty="0">
                    <a:solidFill>
                      <a:srgbClr val="B2B2B2"/>
                    </a:solidFill>
                  </a:rPr>
                  <a:t> 1</a:t>
                </a:r>
                <a:r>
                  <a:rPr lang="zh-CN" altLang="en-US" dirty="0">
                    <a:solidFill>
                      <a:srgbClr val="B2B2B2"/>
                    </a:solidFill>
                  </a:rPr>
                  <a:t>，添加</a:t>
                </a:r>
                <a:r>
                  <a:rPr lang="en-US" altLang="zh-CN" dirty="0">
                    <a:solidFill>
                      <a:srgbClr val="B2B2B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B2B2B2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B2B2B2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B2B2B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B2B2B2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B2B2B2"/>
                    </a:solidFill>
                  </a:rPr>
                  <a:t> </a:t>
                </a:r>
                <a:r>
                  <a:rPr lang="zh-CN" altLang="en-US" dirty="0">
                    <a:solidFill>
                      <a:srgbClr val="B2B2B2"/>
                    </a:solidFill>
                  </a:rPr>
                  <a:t>强制其为</a:t>
                </a:r>
                <a:r>
                  <a:rPr lang="en-US" altLang="zh-CN" dirty="0">
                    <a:solidFill>
                      <a:srgbClr val="B2B2B2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匹配输出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 lnSpcReduction="20000"/>
              </a:bodyPr>
              <a:lstStyle/>
              <a:p>
                <a:pPr lvl="0"/>
                <a:r>
                  <a:rPr lang="zh-CN" altLang="en-US" sz="3200">
                    <a:sym typeface="+mn-ea"/>
                  </a:rPr>
                  <a:t>用</a:t>
                </a:r>
                <a:r>
                  <a:rPr lang="en-US" altLang="zh-CN" sz="3200">
                    <a:sym typeface="+mn-ea"/>
                  </a:rPr>
                  <a:t> SAT Solver </a:t>
                </a:r>
                <a:r>
                  <a:rPr lang="zh-CN" altLang="en-US" sz="3200">
                    <a:sym typeface="+mn-ea"/>
                  </a:rPr>
                  <a:t>检查</a:t>
                </a:r>
                <a:endParaRPr lang="zh-CN" altLang="en-US" sz="3200"/>
              </a:p>
              <a:p>
                <a:pPr lvl="1"/>
                <a:r>
                  <a:rPr lang="zh-CN" altLang="en-US" sz="3200">
                    <a:sym typeface="+mn-ea"/>
                  </a:rPr>
                  <a:t>如果能匹配：继续搜索</a:t>
                </a:r>
                <a:endParaRPr lang="zh-CN" altLang="en-US" sz="3200"/>
              </a:p>
              <a:p>
                <a:pPr lvl="1"/>
                <a:r>
                  <a:rPr lang="zh-CN" altLang="en-US" sz="3200">
                    <a:sym typeface="+mn-ea"/>
                  </a:rPr>
                  <a:t>如果不能匹配：</a:t>
                </a:r>
                <a:r>
                  <a:rPr lang="en-US" altLang="zh-CN" sz="3200">
                    <a:sym typeface="+mn-ea"/>
                  </a:rPr>
                  <a:t>SAT Solver </a:t>
                </a:r>
                <a:r>
                  <a:rPr lang="zh-CN" altLang="en-US" sz="3200">
                    <a:sym typeface="+mn-ea"/>
                  </a:rPr>
                  <a:t>会给出一个反例</a:t>
                </a:r>
                <a:endParaRPr lang="zh-CN" altLang="en-US" sz="3200"/>
              </a:p>
              <a:p>
                <a:pPr lvl="1"/>
                <a:r>
                  <a:rPr lang="zh-CN" altLang="en-US" sz="3200">
                    <a:sym typeface="+mn-ea"/>
                  </a:rPr>
                  <a:t>可以用反例来细化输出分组</a:t>
                </a:r>
                <a:endParaRPr lang="zh-CN" altLang="en-US" sz="3200"/>
              </a:p>
              <a:p>
                <a:pPr lvl="1"/>
                <a:endParaRPr lang="en-US" altLang="zh-CN"/>
              </a:p>
              <a:p>
                <a:r>
                  <a:rPr lang="zh-CN" altLang="en-US"/>
                  <a:t>反例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/>
              </a:p>
              <a:p>
                <a:pPr lvl="1"/>
                <a:r>
                  <a:rPr lang="zh-CN" altLang="en-US" sz="2800"/>
                  <a:t>必然存在某个输出组</a:t>
                </a:r>
                <a:r>
                  <a:rPr lang="en-US" altLang="zh-CN" sz="28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/>
                  <a:t>，中两个变量的值不同</a:t>
                </a:r>
                <a:endParaRPr lang="en-US" altLang="zh-CN"/>
              </a:p>
              <a:p>
                <a:pPr lvl="1"/>
                <a:endParaRPr lang="en-US" altLang="zh-CN"/>
              </a:p>
              <a:p>
                <a:r>
                  <a:rPr lang="zh-CN" altLang="en-US"/>
                  <a:t>使用</a:t>
                </a:r>
                <a:r>
                  <a:rPr lang="zh-CN" altLang="en-US">
                    <a:sym typeface="+mn-ea"/>
                  </a:rPr>
                  <a:t>随机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仿真减枝</a:t>
                </a:r>
                <a:r>
                  <a:rPr lang="en-US" altLang="zh-CN">
                    <a:sym typeface="+mn-ea"/>
                  </a:rPr>
                  <a:t> 1 </a:t>
                </a:r>
                <a:r>
                  <a:rPr lang="zh-CN" altLang="en-US">
                    <a:sym typeface="+mn-ea"/>
                  </a:rPr>
                  <a:t>的方法，将</a:t>
                </a:r>
                <a:r>
                  <a:rPr lang="en-US" altLang="zh-CN">
                    <a:sym typeface="+mn-ea"/>
                  </a:rPr>
                  <a:t> Z, W </a:t>
                </a:r>
                <a:r>
                  <a:rPr lang="zh-CN" altLang="en-US">
                    <a:sym typeface="+mn-ea"/>
                  </a:rPr>
                  <a:t>细化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 =[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 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  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6" t="-2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匹配输出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440"/>
            <a:ext cx="5570855" cy="5145405"/>
          </a:xfrm>
        </p:spPr>
        <p:txBody>
          <a:bodyPr/>
          <a:lstStyle/>
          <a:p>
            <a:r>
              <a:rPr lang="zh-CN" altLang="en-US"/>
              <a:t>不断地调用</a:t>
            </a:r>
            <a:r>
              <a:rPr lang="en-US" altLang="zh-CN"/>
              <a:t> SAT</a:t>
            </a:r>
            <a:r>
              <a:rPr lang="zh-CN" altLang="en-US"/>
              <a:t>，寻找反例</a:t>
            </a:r>
          </a:p>
          <a:p>
            <a:pPr lvl="0"/>
            <a:endParaRPr lang="zh-CN" altLang="en-US"/>
          </a:p>
          <a:p>
            <a:pPr lvl="0"/>
            <a:r>
              <a:rPr lang="zh-CN" altLang="en-US"/>
              <a:t>如果得到反例，用反例减枝</a:t>
            </a:r>
          </a:p>
          <a:p>
            <a:pPr lvl="0"/>
            <a:endParaRPr lang="zh-CN" altLang="en-US"/>
          </a:p>
          <a:p>
            <a:pPr lvl="0"/>
            <a:r>
              <a:rPr lang="zh-CN" altLang="en-US"/>
              <a:t>如果得不到反例，证明可能可以匹配，需要继续搜索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5" y="1217930"/>
            <a:ext cx="5358130" cy="466979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7404100" y="1960245"/>
            <a:ext cx="2451735" cy="3467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581900" y="3326765"/>
            <a:ext cx="2559685" cy="6896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581900" y="4016375"/>
            <a:ext cx="2732405" cy="133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支持集细化方法</a:t>
            </a:r>
            <a:r>
              <a:rPr lang="en-US" altLang="zh-CN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现在已经求了一个分割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altLang="zh-CN"/>
              </a:p>
              <a:p>
                <a:pPr lvl="0"/>
                <a:r>
                  <a:rPr lang="zh-CN" altLang="en-US"/>
                  <a:t>如果两个节点能够被匹配，那他们的支持集所在的组的编号应该相同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</a:t>
            </a:r>
            <a:r>
              <a:rPr lang="zh-CN" altLang="en-US"/>
              <a:t>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已知两个电路是等价的</a:t>
            </a:r>
          </a:p>
          <a:p>
            <a:r>
              <a:rPr lang="zh-CN" altLang="en-US"/>
              <a:t>但输入和输出的匹配关系不清楚</a:t>
            </a:r>
          </a:p>
          <a:p>
            <a:r>
              <a:rPr lang="zh-CN" altLang="en-US"/>
              <a:t>请求出一个合法的匹配关系，使得两个电路等价</a:t>
            </a:r>
          </a:p>
          <a:p>
            <a:endParaRPr lang="zh-CN" altLang="en-US"/>
          </a:p>
        </p:txBody>
      </p:sp>
      <p:pic>
        <p:nvPicPr>
          <p:cNvPr id="10" name="Picture 9" descr="circuit_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" y="3244850"/>
            <a:ext cx="5471160" cy="251714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1" name="Picture 10" descr="circuit_1.t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6315" y="3643630"/>
            <a:ext cx="4222115" cy="171958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支持集细化方法</a:t>
            </a:r>
            <a:r>
              <a:rPr lang="en-US" altLang="zh-CN">
                <a:sym typeface="+mn-ea"/>
              </a:rPr>
              <a:t> 2</a:t>
            </a:r>
          </a:p>
        </p:txBody>
      </p:sp>
      <p:pic>
        <p:nvPicPr>
          <p:cNvPr id="10" name="Picture 9" descr="circuit_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360" y="1414780"/>
            <a:ext cx="5031740" cy="231521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1" name="Picture 10" descr="circuit_1.t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3735" y="1712595"/>
            <a:ext cx="4222115" cy="171958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1421130" y="4098290"/>
            <a:ext cx="3749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charset="0"/>
                <a:cs typeface="Source Code Pro" panose="020B0509030403020204" charset="0"/>
              </a:rPr>
              <a:t>Z = {{h0, m1}, {m0}, {h1}}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985000" y="4098290"/>
            <a:ext cx="3749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W = {{w5, w6}, {w8}, {w7}}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421130" y="3729990"/>
            <a:ext cx="416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charset="0"/>
                <a:cs typeface="Source Code Pro" panose="020B0509030403020204" charset="0"/>
              </a:rPr>
              <a:t>X = {{a1}, {a0, b1, c}, {b0}}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985000" y="3729990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Y = {{i0}, {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i2,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i3, i4}, {i1}}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558290" y="4601210"/>
            <a:ext cx="38862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charset="0"/>
                <a:cs typeface="Source Code Pro" panose="020B0509030403020204" charset="0"/>
              </a:rPr>
              <a:t>S[a0] = {h0, h1}  =&gt; {1, 3}</a:t>
            </a:r>
          </a:p>
          <a:p>
            <a:r>
              <a:rPr lang="en-US" dirty="0">
                <a:latin typeface="Source Code Pro" panose="020B0509030403020204" charset="0"/>
                <a:cs typeface="Source Code Pro" panose="020B0509030403020204" charset="0"/>
              </a:rPr>
              <a:t>S[b1] = {m0, h1}  =&gt; {2, 3}</a:t>
            </a:r>
          </a:p>
          <a:p>
            <a:r>
              <a:rPr lang="en-US" dirty="0">
                <a:latin typeface="Source Code Pro" panose="020B0509030403020204" charset="0"/>
                <a:cs typeface="Source Code Pro" panose="020B0509030403020204" charset="0"/>
              </a:rPr>
              <a:t>S[c]  = {m0, m1}  =&gt; {1, 2}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7190740" y="4601210"/>
            <a:ext cx="38862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S[i2] = {w5, w8}  =&gt; {1, 2}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S[i3] = {w8, w7}  =&gt; {2, 3}</a:t>
            </a:r>
          </a:p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S[i4] = {w6, w7}  =&gt; {1, 3}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5" grpId="0"/>
      <p:bldP spid="7" grpId="0"/>
      <p:bldP spid="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支持集细化方法</a:t>
            </a:r>
            <a:r>
              <a:rPr lang="en-US" altLang="zh-CN">
                <a:sym typeface="+mn-ea"/>
              </a:rPr>
              <a:t>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求出支持集中各个节点所在的组的序号</a:t>
                </a:r>
              </a:p>
              <a:p>
                <a:r>
                  <a:rPr lang="zh-CN" altLang="en-US" dirty="0"/>
                  <a:t>将序号构成一个序列，对序列排序，构成该节点的</a:t>
                </a:r>
                <a:r>
                  <a:rPr lang="zh-CN" altLang="en-US" b="1" dirty="0"/>
                  <a:t>特征</a:t>
                </a:r>
                <a:endParaRPr lang="zh-CN" altLang="en-US" dirty="0"/>
              </a:p>
              <a:p>
                <a:pPr lvl="0"/>
                <a:endParaRPr lang="zh-CN" altLang="en-US" dirty="0"/>
              </a:p>
              <a:p>
                <a:r>
                  <a:rPr lang="zh-CN" altLang="en-US" dirty="0"/>
                  <a:t>细化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=[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(0)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(1)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(2)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,...]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同理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中所有节点</a:t>
                </a:r>
                <a:r>
                  <a:rPr lang="zh-CN" altLang="en-US" b="1" dirty="0"/>
                  <a:t>特征</a:t>
                </a:r>
                <a:r>
                  <a:rPr lang="zh-CN" altLang="en-US" dirty="0"/>
                  <a:t>相同</a:t>
                </a:r>
              </a:p>
              <a:p>
                <a:pPr lvl="1"/>
                <a:endParaRPr lang="zh-CN" altLang="en-US" dirty="0"/>
              </a:p>
              <a:p>
                <a:pPr lvl="0"/>
                <a:r>
                  <a:rPr lang="zh-CN" altLang="en-US" dirty="0"/>
                  <a:t>（可以先将序列按字典序排序，然后找切分点）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支持集细化方法</a:t>
            </a:r>
            <a:r>
              <a:rPr lang="en-US" altLang="zh-CN">
                <a:sym typeface="+mn-ea"/>
              </a:rPr>
              <a:t> 2</a:t>
            </a:r>
          </a:p>
        </p:txBody>
      </p:sp>
      <p:pic>
        <p:nvPicPr>
          <p:cNvPr id="10" name="Picture 9" descr="circuit_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6940" y="1227455"/>
            <a:ext cx="5031740" cy="231521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1558290" y="4098290"/>
            <a:ext cx="3749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Z = {{h0, m1}, {m0}, {h1}}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558290" y="3729990"/>
            <a:ext cx="4160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X = {{a1}, {a0, b1, c}, {b0}}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695450" y="4601210"/>
            <a:ext cx="38862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S[a0] = {h1, h0}  =&gt; {3, 1}</a:t>
            </a:r>
          </a:p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S[b1] = {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h1, </a:t>
            </a:r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m0}  =&gt; {3, 2}</a:t>
            </a:r>
          </a:p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S[c]  = {m0, m1}  =&gt; {1, 2}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260465" y="4601210"/>
            <a:ext cx="100584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{1, 3}</a:t>
            </a:r>
          </a:p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{2, 3}</a:t>
            </a:r>
          </a:p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{1, 2}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880100" y="4928235"/>
            <a:ext cx="203835" cy="2686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946910" y="556704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求出支持集中节点所在组的编号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214745" y="5567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编号排序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442835" y="4928235"/>
            <a:ext cx="203835" cy="2686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057515" y="460121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S[a0] =&gt; {1, 3}</a:t>
            </a:r>
          </a:p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  <a:sym typeface="+mn-ea"/>
              </a:rPr>
              <a:t>S[c]  =&gt; {1, 2}</a:t>
            </a:r>
            <a:endParaRPr lang="en-US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S[b1] =&gt; {2, 3}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8400415" y="55670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字典序再排序</a:t>
            </a:r>
            <a:endParaRPr lang="en-US" altLang="zh-CN"/>
          </a:p>
        </p:txBody>
      </p:sp>
      <p:sp>
        <p:nvSpPr>
          <p:cNvPr id="18" name="Right Arrow 17"/>
          <p:cNvSpPr/>
          <p:nvPr/>
        </p:nvSpPr>
        <p:spPr>
          <a:xfrm rot="16200000">
            <a:off x="9075420" y="4148455"/>
            <a:ext cx="203835" cy="2686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7028180" y="359600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{a0, b1, c} =&gt; {a0}, {c}, {b1}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8857615" y="31743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细化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12" grpId="0"/>
      <p:bldP spid="13" grpId="0"/>
      <p:bldP spid="14" grpId="0" animBg="1"/>
      <p:bldP spid="15" grpId="0"/>
      <p:bldP spid="17" grpId="0"/>
      <p:bldP spid="19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循环多次</a:t>
            </a:r>
            <a:r>
              <a:rPr lang="zh-CN" altLang="en-US"/>
              <a:t>减枝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440"/>
            <a:ext cx="11075670" cy="5145405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 support set </a:t>
            </a:r>
            <a:r>
              <a:rPr lang="zh-CN" altLang="en-US"/>
              <a:t>的大小作为初始分割</a:t>
            </a:r>
          </a:p>
          <a:p>
            <a:r>
              <a:rPr lang="zh-CN" altLang="en-US"/>
              <a:t>循环调用各种减枝方法，直到分割不变为止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115" y="2603500"/>
            <a:ext cx="6541770" cy="323342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10305" y="4361815"/>
            <a:ext cx="445071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10305" y="4713605"/>
            <a:ext cx="445071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10305" y="5065395"/>
            <a:ext cx="445071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10305" y="5417185"/>
            <a:ext cx="445071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在搜索的过程中减枝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搜索过程中，在做完下面的操作后，分割发生了变化</a:t>
            </a:r>
          </a:p>
          <a:p>
            <a:pPr lvl="1"/>
            <a:r>
              <a:rPr lang="zh-CN" altLang="en-US"/>
              <a:t>枚举</a:t>
            </a:r>
            <a:r>
              <a:rPr lang="en-US" altLang="zh-CN"/>
              <a:t> x </a:t>
            </a:r>
            <a:r>
              <a:rPr lang="zh-CN" altLang="en-US"/>
              <a:t>和</a:t>
            </a:r>
            <a:r>
              <a:rPr lang="en-US" altLang="zh-CN"/>
              <a:t> y </a:t>
            </a:r>
            <a:r>
              <a:rPr lang="zh-CN" altLang="en-US"/>
              <a:t>匹配，进行递归的时候</a:t>
            </a:r>
          </a:p>
          <a:p>
            <a:pPr lvl="1"/>
            <a:r>
              <a:rPr lang="zh-CN" altLang="en-US"/>
              <a:t>用</a:t>
            </a:r>
            <a:r>
              <a:rPr lang="en-US" altLang="zh-CN"/>
              <a:t> match_output </a:t>
            </a:r>
            <a:r>
              <a:rPr lang="zh-CN" altLang="en-US"/>
              <a:t>匹配输出的时候</a:t>
            </a:r>
          </a:p>
          <a:p>
            <a:pPr lvl="1"/>
            <a:endParaRPr lang="zh-CN" altLang="en-US"/>
          </a:p>
          <a:p>
            <a:pPr lvl="0"/>
            <a:r>
              <a:rPr lang="zh-CN" altLang="en-US" sz="3200"/>
              <a:t>由于分割发生了变化，可以用刚才的方法再做减枝</a:t>
            </a:r>
            <a:endParaRPr lang="zh-CN" altLang="en-US"/>
          </a:p>
          <a:p>
            <a:pPr lvl="1"/>
            <a:r>
              <a:rPr lang="zh-CN" altLang="en-US"/>
              <a:t>注：仿真</a:t>
            </a:r>
            <a:r>
              <a:rPr lang="en-US" altLang="zh-CN"/>
              <a:t>2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仿真</a:t>
            </a:r>
            <a:r>
              <a:rPr lang="en-US" altLang="zh-CN"/>
              <a:t>3 </a:t>
            </a:r>
            <a:r>
              <a:rPr lang="zh-CN" altLang="en-US"/>
              <a:t>速度较慢，不适合在搜索过程中使用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预计得分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84580"/>
            <a:ext cx="5384800" cy="1186180"/>
          </a:xfrm>
        </p:spPr>
        <p:txBody>
          <a:bodyPr/>
          <a:lstStyle/>
          <a:p>
            <a:pPr lvl="0"/>
            <a:r>
              <a:rPr lang="en-US" altLang="zh-CN" sz="2000"/>
              <a:t>brute</a:t>
            </a:r>
            <a:r>
              <a:rPr lang="zh-CN" altLang="en-US" sz="2000"/>
              <a:t>：暴力</a:t>
            </a:r>
          </a:p>
          <a:p>
            <a:pPr lvl="0"/>
            <a:r>
              <a:rPr lang="en-US" altLang="zh-CN" sz="2000"/>
              <a:t>sset</a:t>
            </a:r>
            <a:r>
              <a:rPr lang="zh-CN" altLang="en-US" sz="2000"/>
              <a:t>：支持集合减枝</a:t>
            </a:r>
          </a:p>
          <a:p>
            <a:pPr lvl="0"/>
            <a:r>
              <a:rPr lang="en-US" altLang="zh-CN" sz="2000"/>
              <a:t>search</a:t>
            </a:r>
            <a:r>
              <a:rPr lang="zh-CN" altLang="en-US" sz="2000"/>
              <a:t>：搜索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97600" y="1084580"/>
            <a:ext cx="5384800" cy="1186180"/>
          </a:xfrm>
        </p:spPr>
        <p:txBody>
          <a:bodyPr/>
          <a:lstStyle/>
          <a:p>
            <a:r>
              <a:rPr lang="en-US" sz="2000"/>
              <a:t>sim123</a:t>
            </a:r>
            <a:r>
              <a:rPr lang="zh-CN" altLang="en-US" sz="2000"/>
              <a:t>：三种类型仿真减枝</a:t>
            </a:r>
          </a:p>
          <a:p>
            <a:r>
              <a:rPr lang="en-US" altLang="zh-CN" sz="2000"/>
              <a:t>cut</a:t>
            </a:r>
            <a:r>
              <a:rPr lang="zh-CN" altLang="en-US" sz="2000"/>
              <a:t>：在搜索过程中减枝</a:t>
            </a:r>
          </a:p>
          <a:p>
            <a:r>
              <a:rPr lang="zh-CN" altLang="en-US" sz="2000"/>
              <a:t>会调分</a:t>
            </a:r>
          </a:p>
        </p:txBody>
      </p:sp>
      <p:pic>
        <p:nvPicPr>
          <p:cNvPr id="4" name="Content Placeholder 4" descr="cas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2270760"/>
            <a:ext cx="6008370" cy="37553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s 10"/>
          <p:cNvSpPr/>
          <p:nvPr/>
        </p:nvSpPr>
        <p:spPr>
          <a:xfrm>
            <a:off x="864870" y="2760980"/>
            <a:ext cx="4823460" cy="305689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Project </a:t>
            </a:r>
            <a:r>
              <a:rPr lang="zh-CN" altLang="en-US"/>
              <a:t>工具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980440"/>
            <a:ext cx="5296535" cy="1697355"/>
          </a:xfrm>
        </p:spPr>
        <p:txBody>
          <a:bodyPr/>
          <a:lstStyle/>
          <a:p>
            <a:r>
              <a:rPr lang="zh-CN" altLang="en-US"/>
              <a:t>请看</a:t>
            </a:r>
            <a:r>
              <a:rPr lang="en-US" altLang="zh-CN"/>
              <a:t> README.md</a:t>
            </a:r>
          </a:p>
          <a:p>
            <a:pPr lvl="1"/>
            <a:r>
              <a:rPr lang="zh-CN" altLang="en-US"/>
              <a:t>需要先编译</a:t>
            </a:r>
            <a:r>
              <a:rPr lang="en-US" altLang="zh-CN"/>
              <a:t> CaDiCal</a:t>
            </a:r>
          </a:p>
          <a:p>
            <a:pPr lvl="1"/>
            <a:r>
              <a:rPr lang="zh-CN" altLang="en-US"/>
              <a:t>不用自己写读入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89000" y="3211195"/>
            <a:ext cx="4678680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$ </a:t>
            </a:r>
            <a:r>
              <a:rPr lang="en-US" sz="1000" b="1">
                <a:solidFill>
                  <a:schemeClr val="tx2">
                    <a:lumMod val="60000"/>
                    <a:lumOff val="4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bcm-check</a:t>
            </a:r>
            <a:r>
              <a:rPr lang="en-US" sz="1000">
                <a:solidFill>
                  <a:schemeClr val="tx2">
                    <a:lumMod val="60000"/>
                    <a:lumOff val="4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 example/01.1.v example/bad.1.txt example/01.2.v</a:t>
            </a:r>
            <a:endParaRPr lang="en-US" sz="1000">
              <a:solidFill>
                <a:schemeClr val="tx2">
                  <a:lumMod val="75000"/>
                </a:schemeClr>
              </a:solidFill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thread 'main' panicked at bcm-tool/src/main.rs:145:44:</a:t>
            </a:r>
          </a:p>
          <a:p>
            <a:pPr algn="l"/>
            <a:r>
              <a:rPr lang="en-US" sz="1000">
                <a:solidFill>
                  <a:srgbClr val="000000"/>
                </a:solidFill>
                <a:latin typeface="Source Code Pro" panose="020B0509030403020204" charset="0"/>
                <a:cs typeface="Source Code Pro" panose="020B0509030403020204" charset="0"/>
              </a:rPr>
              <a:t>i4 not found</a:t>
            </a:r>
          </a:p>
          <a:p>
            <a:pPr algn="l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...</a:t>
            </a:r>
          </a:p>
          <a:p>
            <a:pPr algn="l"/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$ </a:t>
            </a:r>
            <a:r>
              <a:rPr lang="en-US" sz="1000" b="1">
                <a:solidFill>
                  <a:schemeClr val="tx2">
                    <a:lumMod val="60000"/>
                    <a:lumOff val="4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bcm-check</a:t>
            </a:r>
            <a:r>
              <a:rPr lang="en-US" sz="1000">
                <a:solidFill>
                  <a:schemeClr val="tx2">
                    <a:lumMod val="60000"/>
                    <a:lumOff val="4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 example/01.1.v example/bad.2.txt example/01.2.v</a:t>
            </a:r>
          </a:p>
          <a:p>
            <a:pPr algn="l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thread 'main' panicked at bcm-tool/src/main.rs:134:60:</a:t>
            </a:r>
          </a:p>
          <a:p>
            <a:pPr algn="l"/>
            <a:r>
              <a:rPr lang="en-US" sz="1000">
                <a:solidFill>
                  <a:srgbClr val="000000"/>
                </a:solidFill>
                <a:latin typeface="Source Code Pro" panose="020B0509030403020204" charset="0"/>
                <a:cs typeface="Source Code Pro" panose="020B0509030403020204" charset="0"/>
              </a:rPr>
              <a:t>Wrong format at </a:t>
            </a:r>
            <a:r>
              <a:rPr lang="en-US" sz="1000" u="sng">
                <a:solidFill>
                  <a:srgbClr val="000000"/>
                </a:solidFill>
                <a:latin typeface="Source Code Pro" panose="020B0509030403020204" charset="0"/>
                <a:cs typeface="Source Code Pro" panose="020B0509030403020204" charset="0"/>
              </a:rPr>
              <a:t>example/bad.2.txt:7</a:t>
            </a:r>
            <a:r>
              <a:rPr lang="en-US" sz="1000">
                <a:solidFill>
                  <a:srgbClr val="000000"/>
                </a:solidFill>
                <a:latin typeface="Source Code Pro" panose="020B0509030403020204" charset="0"/>
                <a:cs typeface="Source Code Pro" panose="020B0509030403020204" charset="0"/>
              </a:rPr>
              <a:t> w7</a:t>
            </a:r>
          </a:p>
          <a:p>
            <a:pPr algn="l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...</a:t>
            </a:r>
          </a:p>
          <a:p>
            <a:pPr algn="l"/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$ </a:t>
            </a:r>
            <a:r>
              <a:rPr lang="en-US" sz="1000" b="1">
                <a:solidFill>
                  <a:schemeClr val="tx2">
                    <a:lumMod val="60000"/>
                    <a:lumOff val="4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bcm-check</a:t>
            </a:r>
            <a:r>
              <a:rPr lang="en-US" sz="1000">
                <a:solidFill>
                  <a:schemeClr val="tx2">
                    <a:lumMod val="60000"/>
                    <a:lumOff val="4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 example/01.1.v example/bad.3.txt example/01.2.v</a:t>
            </a:r>
          </a:p>
          <a:p>
            <a:pPr algn="l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Source Code Pro" panose="020B0509030403020204" charset="0"/>
                <a:cs typeface="Source Code Pro" panose="020B0509030403020204" charset="0"/>
              </a:rPr>
              <a:t>ABC command line: "cec check.1.VUDWCd.v check.2.C6MYbA.v".</a:t>
            </a:r>
          </a:p>
          <a:p>
            <a:pPr algn="l"/>
            <a:endParaRPr lang="en-US" sz="1000">
              <a:solidFill>
                <a:schemeClr val="bg1">
                  <a:lumMod val="50000"/>
                </a:schemeClr>
              </a:solidFill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sz="1000">
                <a:solidFill>
                  <a:srgbClr val="000000"/>
                </a:solidFill>
                <a:latin typeface="Source Code Pro" panose="020B0509030403020204" charset="0"/>
                <a:cs typeface="Source Code Pro" panose="020B0509030403020204" charset="0"/>
              </a:rPr>
              <a:t>Networks are NOT EQUIVALENT.  Time =     0.01 sec</a:t>
            </a:r>
          </a:p>
          <a:p>
            <a:pPr algn="l"/>
            <a:r>
              <a:rPr lang="en-US" sz="1000">
                <a:solidFill>
                  <a:srgbClr val="000000"/>
                </a:solidFill>
                <a:latin typeface="Source Code Pro" panose="020B0509030403020204" charset="0"/>
                <a:cs typeface="Source Code Pro" panose="020B0509030403020204" charset="0"/>
              </a:rPr>
              <a:t>Verification failed for at least 2 outputs:  w5 w8</a:t>
            </a:r>
          </a:p>
          <a:p>
            <a:pPr algn="l"/>
            <a:r>
              <a:rPr lang="en-US" sz="1000">
                <a:solidFill>
                  <a:srgbClr val="000000"/>
                </a:solidFill>
                <a:latin typeface="Source Code Pro" panose="020B0509030403020204" charset="0"/>
                <a:cs typeface="Source Code Pro" panose="020B0509030403020204" charset="0"/>
              </a:rPr>
              <a:t>Output w5: Value in Network1 = 1. Value in Network2 = 0.</a:t>
            </a:r>
          </a:p>
          <a:p>
            <a:pPr algn="l"/>
            <a:r>
              <a:rPr lang="en-US" sz="1000">
                <a:solidFill>
                  <a:srgbClr val="000000"/>
                </a:solidFill>
                <a:latin typeface="Source Code Pro" panose="020B0509030403020204" charset="0"/>
                <a:cs typeface="Source Code Pro" panose="020B0509030403020204" charset="0"/>
              </a:rPr>
              <a:t>Input pattern:  i0=1 i2=0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679700" y="284289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本地检查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905500" y="3982085"/>
            <a:ext cx="55168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1">
                <a:latin typeface="Source Code Pro" panose="020B0509030403020204" charset="0"/>
                <a:cs typeface="Source Code Pro" panose="020B0509030403020204" charset="0"/>
              </a:rPr>
              <a:t>Boolean Circuit Matching helper</a:t>
            </a:r>
          </a:p>
          <a:p>
            <a:pPr algn="l"/>
            <a:endParaRPr lang="en-US" sz="1000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Please use bcm-tool help xx command to get more information</a:t>
            </a:r>
          </a:p>
          <a:p>
            <a:pPr algn="l"/>
            <a:endParaRPr lang="en-US" sz="1000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sz="1000" b="1">
                <a:latin typeface="Source Code Pro" panose="020B0509030403020204" charset="0"/>
                <a:cs typeface="Source Code Pro" panose="020B0509030403020204" charset="0"/>
              </a:rPr>
              <a:t>Usage</a:t>
            </a:r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: bcm-tool &lt;COMMAND&gt;</a:t>
            </a:r>
          </a:p>
          <a:p>
            <a:pPr algn="l"/>
            <a:endParaRPr lang="en-US" sz="1000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sz="1000" b="1">
                <a:latin typeface="Source Code Pro" panose="020B0509030403020204" charset="0"/>
                <a:cs typeface="Source Code Pro" panose="020B0509030403020204" charset="0"/>
              </a:rPr>
              <a:t>Commands</a:t>
            </a:r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:</a:t>
            </a:r>
          </a:p>
          <a:p>
            <a:pPr algn="l"/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  </a:t>
            </a:r>
            <a:r>
              <a:rPr lang="en-US" sz="1000" u="sng">
                <a:latin typeface="Source Code Pro" panose="020B0509030403020204" charset="0"/>
                <a:cs typeface="Source Code Pro" panose="020B0509030403020204" charset="0"/>
              </a:rPr>
              <a:t>shuffle</a:t>
            </a:r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    Shuffle the circuit</a:t>
            </a:r>
          </a:p>
          <a:p>
            <a:pPr algn="l"/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  </a:t>
            </a:r>
            <a:r>
              <a:rPr lang="en-US" sz="1000" u="sng">
                <a:latin typeface="Source Code Pro" panose="020B0509030403020204" charset="0"/>
                <a:cs typeface="Source Code Pro" panose="020B0509030403020204" charset="0"/>
              </a:rPr>
              <a:t>apply</a:t>
            </a:r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      Apply a matching to a circuit</a:t>
            </a:r>
          </a:p>
          <a:p>
            <a:pPr algn="l"/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  </a:t>
            </a:r>
            <a:r>
              <a:rPr lang="en-US" sz="1000" u="sng">
                <a:latin typeface="Source Code Pro" panose="020B0509030403020204" charset="0"/>
                <a:cs typeface="Source Code Pro" panose="020B0509030403020204" charset="0"/>
              </a:rPr>
              <a:t>inspect</a:t>
            </a:r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    Transform the circuit into a dot file for visualization</a:t>
            </a:r>
          </a:p>
          <a:p>
            <a:pPr algn="l"/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  </a:t>
            </a:r>
            <a:r>
              <a:rPr lang="en-US" sz="1000" u="sng">
                <a:latin typeface="Source Code Pro" panose="020B0509030403020204" charset="0"/>
                <a:cs typeface="Source Code Pro" panose="020B0509030403020204" charset="0"/>
              </a:rPr>
              <a:t>transform</a:t>
            </a:r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  Transform the circuit into verilog format</a:t>
            </a:r>
          </a:p>
          <a:p>
            <a:pPr algn="l"/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  </a:t>
            </a:r>
            <a:r>
              <a:rPr lang="en-US" sz="1000" u="sng">
                <a:latin typeface="Source Code Pro" panose="020B0509030403020204" charset="0"/>
                <a:cs typeface="Source Code Pro" panose="020B0509030403020204" charset="0"/>
              </a:rPr>
              <a:t>help</a:t>
            </a:r>
            <a:r>
              <a:rPr lang="en-US" sz="1000">
                <a:latin typeface="Source Code Pro" panose="020B0509030403020204" charset="0"/>
                <a:cs typeface="Source Code Pro" panose="020B0509030403020204" charset="0"/>
              </a:rPr>
              <a:t>       Print this message or the help of the given subcommand(s)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7660005" y="3613785"/>
            <a:ext cx="2008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可视化</a:t>
            </a:r>
            <a:r>
              <a:rPr lang="en-US" altLang="zh-CN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数据生成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334125" y="1524635"/>
            <a:ext cx="466344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latin typeface="Source Code Pro" panose="020B0509030403020204" charset="0"/>
                <a:cs typeface="Source Code Pro" panose="020B0509030403020204" charset="0"/>
              </a:rPr>
              <a:t>$ </a:t>
            </a:r>
            <a:r>
              <a:rPr lang="en-US" sz="1200">
                <a:solidFill>
                  <a:schemeClr val="accent1"/>
                </a:solidFill>
                <a:latin typeface="Source Code Pro" panose="020B0509030403020204" charset="0"/>
                <a:cs typeface="Source Code Pro" panose="020B0509030403020204" charset="0"/>
              </a:rPr>
              <a:t>./autotest.sh</a:t>
            </a:r>
          </a:p>
          <a:p>
            <a:pPr algn="l"/>
            <a:r>
              <a:rPr lang="en-US" sz="1200">
                <a:latin typeface="Source Code Pro" panose="020B0509030403020204" charset="0"/>
                <a:cs typeface="Source Code Pro" panose="020B0509030403020204" charset="0"/>
              </a:rPr>
              <a:t>[ 60pt]   01.1.v   01.2.v &gt;   01.txt ... </a:t>
            </a:r>
            <a:r>
              <a:rPr lang="en-US" sz="12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Failed</a:t>
            </a:r>
            <a:endParaRPr lang="en-US" sz="1200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sz="1200">
                <a:latin typeface="Source Code Pro" panose="020B0509030403020204" charset="0"/>
                <a:cs typeface="Source Code Pro" panose="020B0509030403020204" charset="0"/>
              </a:rPr>
              <a:t>[ 60pt]   a1.1.v   a1.2.v &gt;   a1.txt ... </a:t>
            </a:r>
            <a:r>
              <a:rPr lang="en-US" sz="12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Failed</a:t>
            </a:r>
          </a:p>
          <a:p>
            <a:pPr algn="l"/>
            <a:r>
              <a:rPr lang="en-US" sz="1200">
                <a:latin typeface="Source Code Pro" panose="020B0509030403020204" charset="0"/>
                <a:cs typeface="Source Code Pro" panose="020B0509030403020204" charset="0"/>
              </a:rPr>
              <a:t>[ 60pt]   a2.1.v   a2.2.v &gt;   a2.txt ... </a:t>
            </a:r>
            <a:r>
              <a:rPr lang="en-US" sz="12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Failed</a:t>
            </a:r>
          </a:p>
          <a:p>
            <a:pPr algn="l"/>
            <a:r>
              <a:rPr lang="en-US" sz="1200">
                <a:latin typeface="Source Code Pro" panose="020B0509030403020204" charset="0"/>
                <a:cs typeface="Source Code Pro" panose="020B0509030403020204" charset="0"/>
              </a:rPr>
              <a:t>[ 60pt]   a3.1.v   a3.2.v &gt;   a3.txt ... </a:t>
            </a:r>
            <a:r>
              <a:rPr lang="en-US" sz="1200">
                <a:solidFill>
                  <a:srgbClr val="00B050"/>
                </a:solidFill>
                <a:latin typeface="Source Code Pro" panose="020B0509030403020204" charset="0"/>
                <a:cs typeface="Source Code Pro" panose="020B0509030403020204" charset="0"/>
              </a:rPr>
              <a:t>Accepted</a:t>
            </a:r>
            <a:endParaRPr lang="en-US" sz="1200">
              <a:latin typeface="Source Code Pro" panose="020B0509030403020204" charset="0"/>
              <a:cs typeface="Source Code Pro" panose="020B0509030403020204" charset="0"/>
            </a:endParaRPr>
          </a:p>
          <a:p>
            <a:pPr algn="l"/>
            <a:r>
              <a:rPr lang="en-US" sz="1200">
                <a:latin typeface="Source Code Pro" panose="020B0509030403020204" charset="0"/>
                <a:cs typeface="Source Code Pro" panose="020B0509030403020204" charset="0"/>
              </a:rPr>
              <a:t>[ 60pt]   a4.1.v   a4.2.v &gt;   a4.txt ... </a:t>
            </a:r>
            <a:r>
              <a:rPr lang="en-US" sz="12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Failed</a:t>
            </a:r>
          </a:p>
          <a:p>
            <a:pPr algn="l"/>
            <a:r>
              <a:rPr lang="en-US" sz="1200">
                <a:latin typeface="Source Code Pro" panose="020B0509030403020204" charset="0"/>
                <a:cs typeface="Source Code Pro" panose="020B0509030403020204" charset="0"/>
              </a:rPr>
              <a:t>[ 60pt]   a5.1.v   a5.2.v &gt;   a5.txt ... </a:t>
            </a:r>
            <a:r>
              <a:rPr lang="en-US" sz="1200">
                <a:solidFill>
                  <a:srgbClr val="FF0000"/>
                </a:solidFill>
                <a:latin typeface="Source Code Pro" panose="020B0509030403020204" charset="0"/>
                <a:cs typeface="Source Code Pro" panose="020B0509030403020204" charset="0"/>
              </a:rPr>
              <a:t>Failed</a:t>
            </a:r>
          </a:p>
          <a:p>
            <a:pPr algn="l"/>
            <a:r>
              <a:rPr lang="en-US" sz="1200">
                <a:latin typeface="Source Code Pro" panose="020B0509030403020204" charset="0"/>
                <a:cs typeface="Source Code Pro" panose="020B0509030403020204" charset="0"/>
              </a:rPr>
              <a:t>[ 60pt]  g05.1.v  g05.2.v &gt;  g05.txt ... </a:t>
            </a:r>
            <a:r>
              <a:rPr lang="en-US" sz="1200">
                <a:solidFill>
                  <a:srgbClr val="00B050"/>
                </a:solidFill>
                <a:latin typeface="Source Code Pro" panose="020B0509030403020204" charset="0"/>
                <a:cs typeface="Source Code Pro" panose="020B0509030403020204" charset="0"/>
              </a:rPr>
              <a:t>Accepted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113395" y="115633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自动测试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5905500" y="3507740"/>
            <a:ext cx="5517515" cy="253873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6141085" y="1075055"/>
            <a:ext cx="4998085" cy="213614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Cadical Solver </a:t>
            </a:r>
            <a:r>
              <a:rPr lang="zh-CN" altLang="en-US">
                <a:sym typeface="+mn-ea"/>
              </a:rPr>
              <a:t>使用方法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537585"/>
            <a:ext cx="422910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40" y="1430020"/>
            <a:ext cx="3257550" cy="36671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342390" y="5168900"/>
            <a:ext cx="31445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变量从</a:t>
            </a:r>
            <a:r>
              <a:rPr lang="en-US" altLang="zh-CN"/>
              <a:t> 1 </a:t>
            </a:r>
            <a:r>
              <a:rPr lang="zh-CN" altLang="en-US"/>
              <a:t>开始，负数表示取反</a:t>
            </a:r>
          </a:p>
          <a:p>
            <a:r>
              <a:rPr lang="en-US" altLang="zh-CN"/>
              <a:t>0 </a:t>
            </a:r>
            <a:r>
              <a:rPr lang="zh-CN" altLang="en-US"/>
              <a:t>表示</a:t>
            </a:r>
            <a:r>
              <a:rPr lang="en-US" altLang="zh-CN"/>
              <a:t> clause </a:t>
            </a:r>
            <a:r>
              <a:rPr lang="zh-CN" altLang="en-US"/>
              <a:t>结束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696585" y="5168900"/>
            <a:ext cx="34518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返回</a:t>
            </a:r>
            <a:r>
              <a:rPr lang="en-US" altLang="zh-CN"/>
              <a:t> 10 </a:t>
            </a:r>
            <a:r>
              <a:rPr lang="zh-CN" altLang="en-US"/>
              <a:t>表示</a:t>
            </a:r>
            <a:r>
              <a:rPr lang="en-US" altLang="zh-CN"/>
              <a:t> SAT</a:t>
            </a:r>
            <a:r>
              <a:rPr lang="zh-CN" altLang="en-US"/>
              <a:t>，</a:t>
            </a:r>
            <a:r>
              <a:rPr lang="en-US" altLang="zh-CN"/>
              <a:t>20 </a:t>
            </a:r>
            <a:r>
              <a:rPr lang="zh-CN" altLang="en-US"/>
              <a:t>表示</a:t>
            </a:r>
            <a:r>
              <a:rPr lang="en-US" altLang="zh-CN"/>
              <a:t> UNSAT</a:t>
            </a:r>
          </a:p>
          <a:p>
            <a:r>
              <a:rPr lang="en-US" altLang="zh-CN"/>
              <a:t>SAT </a:t>
            </a:r>
            <a:r>
              <a:rPr lang="zh-CN" altLang="en-US"/>
              <a:t>时用</a:t>
            </a:r>
            <a:r>
              <a:rPr lang="en-US" altLang="zh-CN"/>
              <a:t> solver.val(i) </a:t>
            </a:r>
            <a:r>
              <a:rPr lang="zh-CN" altLang="en-US"/>
              <a:t>获取输出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9815830" y="3100070"/>
            <a:ext cx="1236345" cy="3683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>
                <a:latin typeface="Source Code Pro" panose="020B0509030403020204" charset="0"/>
                <a:cs typeface="Source Code Pro" panose="020B0509030403020204" charset="0"/>
              </a:rPr>
              <a:t>1 -2 3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745740" y="3209290"/>
            <a:ext cx="338455" cy="1803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6200000">
            <a:off x="5241925" y="4223385"/>
            <a:ext cx="338455" cy="1803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6200000">
            <a:off x="9264015" y="3208655"/>
            <a:ext cx="338455" cy="1803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9284970" y="3684270"/>
            <a:ext cx="2298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输出</a:t>
            </a:r>
            <a:r>
              <a:rPr lang="en-US" altLang="zh-CN"/>
              <a:t> -2 </a:t>
            </a:r>
            <a:r>
              <a:rPr lang="zh-CN" altLang="en-US"/>
              <a:t>表示</a:t>
            </a:r>
            <a:r>
              <a:rPr lang="en-US" altLang="zh-CN"/>
              <a:t> x2 = false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95" y="1430020"/>
            <a:ext cx="143827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68620" y="5181600"/>
            <a:ext cx="18688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charset="0"/>
                <a:cs typeface="Fira Code" charset="0"/>
              </a:rPr>
              <a:t>h1 &lt;=&gt; w7</a:t>
            </a: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charset="0"/>
                <a:cs typeface="Fira Code" charset="0"/>
              </a:rPr>
              <a:t>a1 &lt;=&gt; i0</a:t>
            </a:r>
          </a:p>
        </p:txBody>
      </p:sp>
      <p:pic>
        <p:nvPicPr>
          <p:cNvPr id="4" name="Picture 3" descr="example_1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2078990"/>
            <a:ext cx="5633085" cy="25527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Picture 6" descr="example_1.t2.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2395220"/>
            <a:ext cx="4800600" cy="192024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0" name="Rectangles 9"/>
          <p:cNvSpPr/>
          <p:nvPr/>
        </p:nvSpPr>
        <p:spPr>
          <a:xfrm>
            <a:off x="529590" y="2736850"/>
            <a:ext cx="2128520" cy="12185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863715" y="2949575"/>
            <a:ext cx="1025525" cy="6375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Example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68620" y="5181600"/>
            <a:ext cx="18688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charset="0"/>
                <a:cs typeface="Fira Code" charset="0"/>
              </a:rPr>
              <a:t>m0 &lt;=&gt; w8</a:t>
            </a:r>
          </a:p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charset="0"/>
                <a:cs typeface="Fira Code" charset="0"/>
              </a:rPr>
              <a:t>b1 &lt;=&gt; i3</a:t>
            </a:r>
          </a:p>
        </p:txBody>
      </p:sp>
      <p:pic>
        <p:nvPicPr>
          <p:cNvPr id="4" name="Picture 3" descr="example_1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2078990"/>
            <a:ext cx="5633085" cy="25527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5" name="Picture 4" descr="example_1.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" y="2078990"/>
            <a:ext cx="5633085" cy="25527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7" name="Picture 6" descr="example_1.t2.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2395220"/>
            <a:ext cx="4800600" cy="192024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8" name="Picture 7" descr="example_1.t2.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2395220"/>
            <a:ext cx="4800600" cy="192024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256905" y="1737995"/>
            <a:ext cx="2082165" cy="3676650"/>
          </a:xfrm>
          <a:prstGeom prst="roundRect">
            <a:avLst>
              <a:gd name="adj" fmla="val 866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8572500" y="2489835"/>
            <a:ext cx="145161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Fira Code" charset="0"/>
                <a:cs typeface="Fira Code" charset="0"/>
              </a:rPr>
              <a:t>a0 &lt;=&gt; i4</a:t>
            </a:r>
          </a:p>
          <a:p>
            <a:pPr algn="l"/>
            <a:r>
              <a:rPr lang="en-US">
                <a:latin typeface="Fira Code" charset="0"/>
                <a:cs typeface="Fira Code" charset="0"/>
              </a:rPr>
              <a:t>a1 &lt;=&gt; i0</a:t>
            </a:r>
          </a:p>
          <a:p>
            <a:pPr algn="l"/>
            <a:r>
              <a:rPr lang="en-US">
                <a:latin typeface="Fira Code" charset="0"/>
                <a:cs typeface="Fira Code" charset="0"/>
              </a:rPr>
              <a:t>b1 &lt;=&gt; i3</a:t>
            </a:r>
          </a:p>
          <a:p>
            <a:pPr algn="l"/>
            <a:r>
              <a:rPr lang="en-US">
                <a:latin typeface="Fira Code" charset="0"/>
                <a:cs typeface="Fira Code" charset="0"/>
              </a:rPr>
              <a:t>b0 &lt;=&gt; i1</a:t>
            </a:r>
          </a:p>
          <a:p>
            <a:pPr algn="l"/>
            <a:r>
              <a:rPr lang="en-US">
                <a:latin typeface="Fira Code" charset="0"/>
                <a:cs typeface="Fira Code" charset="0"/>
              </a:rPr>
              <a:t>c  &lt;=&gt; i2</a:t>
            </a:r>
          </a:p>
          <a:p>
            <a:pPr algn="l"/>
            <a:r>
              <a:rPr lang="en-US">
                <a:latin typeface="Fira Code" charset="0"/>
                <a:cs typeface="Fira Code" charset="0"/>
              </a:rPr>
              <a:t>h0 &lt;=&gt; w6</a:t>
            </a:r>
          </a:p>
          <a:p>
            <a:pPr algn="l"/>
            <a:r>
              <a:rPr lang="en-US">
                <a:latin typeface="Fira Code" charset="0"/>
                <a:cs typeface="Fira Code" charset="0"/>
              </a:rPr>
              <a:t>h1 &lt;=&gt; w7</a:t>
            </a:r>
          </a:p>
          <a:p>
            <a:pPr algn="l"/>
            <a:r>
              <a:rPr lang="en-US">
                <a:latin typeface="Fira Code" charset="0"/>
                <a:cs typeface="Fira Code" charset="0"/>
              </a:rPr>
              <a:t>m0 &lt;=&gt; w8</a:t>
            </a:r>
          </a:p>
          <a:p>
            <a:pPr algn="l"/>
            <a:r>
              <a:rPr lang="en-US">
                <a:latin typeface="Fira Code" charset="0"/>
                <a:cs typeface="Fira Code" charset="0"/>
              </a:rPr>
              <a:t>m1 &lt;=&gt; w5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594725" y="187071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匹配方案</a:t>
            </a:r>
          </a:p>
        </p:txBody>
      </p:sp>
      <p:pic>
        <p:nvPicPr>
          <p:cNvPr id="10" name="Picture 9" descr="circuit_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8390" y="1139825"/>
            <a:ext cx="5471160" cy="251714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1" name="Picture 10" descr="circuit_1.t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2595" y="4021455"/>
            <a:ext cx="4222115" cy="171958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+mn-ea"/>
              </a:rPr>
              <a:t>Project </a:t>
            </a:r>
            <a:r>
              <a:rPr lang="zh-CN" altLang="en-US" sz="2800" dirty="0"/>
              <a:t>分为下面几个子任务</a:t>
            </a:r>
          </a:p>
          <a:p>
            <a:endParaRPr lang="zh-CN" altLang="en-US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(60pt)   </a:t>
            </a:r>
            <a:r>
              <a:rPr lang="zh-CN" altLang="en-US" sz="2800" dirty="0"/>
              <a:t>规模较小的电路，搜索排列用</a:t>
            </a:r>
            <a:r>
              <a:rPr lang="en-US" altLang="zh-CN" sz="2800" dirty="0"/>
              <a:t> solver </a:t>
            </a:r>
            <a:r>
              <a:rPr lang="zh-CN" altLang="en-US" sz="2800" dirty="0"/>
              <a:t>检查是否等价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(75pt)   </a:t>
            </a:r>
            <a:r>
              <a:rPr lang="zh-CN" altLang="en-US" sz="2800" dirty="0"/>
              <a:t>规模较小的电路，在</a:t>
            </a:r>
            <a:r>
              <a:rPr lang="en-US" altLang="zh-CN" sz="2800" dirty="0"/>
              <a:t> 2 </a:t>
            </a:r>
            <a:r>
              <a:rPr lang="zh-CN" altLang="en-US" sz="2800" dirty="0"/>
              <a:t>基础上，</a:t>
            </a:r>
            <a:r>
              <a:rPr lang="zh-CN" altLang="en-US" sz="2800" dirty="0">
                <a:sym typeface="+mn-ea"/>
              </a:rPr>
              <a:t>用基于特征的方法减枝</a:t>
            </a:r>
            <a:endParaRPr lang="zh-CN" altLang="en-US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(90pt)   </a:t>
            </a:r>
            <a:r>
              <a:rPr lang="zh-CN" altLang="en-US" sz="2800" dirty="0"/>
              <a:t>规模较大的电路，在</a:t>
            </a:r>
            <a:r>
              <a:rPr lang="en-US" altLang="zh-CN" sz="2800" dirty="0"/>
              <a:t> 3 </a:t>
            </a:r>
            <a:r>
              <a:rPr lang="zh-CN" altLang="en-US" sz="2800" dirty="0"/>
              <a:t>基础上，</a:t>
            </a:r>
            <a:r>
              <a:rPr lang="zh-CN" altLang="en-US" sz="2800" dirty="0">
                <a:sym typeface="+mn-ea"/>
              </a:rPr>
              <a:t>搜索过程中用</a:t>
            </a:r>
            <a:r>
              <a:rPr lang="en-US" altLang="zh-CN" sz="2800" dirty="0">
                <a:sym typeface="+mn-ea"/>
              </a:rPr>
              <a:t> solver </a:t>
            </a:r>
            <a:r>
              <a:rPr lang="zh-CN" altLang="en-US" sz="2800" dirty="0">
                <a:sym typeface="+mn-ea"/>
              </a:rPr>
              <a:t>减枝</a:t>
            </a:r>
            <a:endParaRPr lang="zh-CN" altLang="en-US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(100pt) </a:t>
            </a:r>
            <a:r>
              <a:rPr lang="zh-CN" altLang="en-US" sz="2800" dirty="0"/>
              <a:t>规模较大的电路，在</a:t>
            </a:r>
            <a:r>
              <a:rPr lang="en-US" altLang="zh-CN" sz="2800" dirty="0"/>
              <a:t> 4 </a:t>
            </a:r>
            <a:r>
              <a:rPr lang="zh-CN" altLang="en-US" sz="2800" dirty="0"/>
              <a:t>基础上，搜索过程中用特征减枝</a:t>
            </a:r>
          </a:p>
          <a:p>
            <a:endParaRPr lang="en-US" altLang="zh-CN" sz="2800" dirty="0"/>
          </a:p>
          <a:p>
            <a:r>
              <a:rPr lang="en-US" altLang="zh-CN" sz="2800" dirty="0"/>
              <a:t>SAT Solver: </a:t>
            </a:r>
            <a:r>
              <a:rPr lang="en-US" altLang="zh-CN" sz="2800" dirty="0" err="1"/>
              <a:t>CaDiCal</a:t>
            </a:r>
            <a:r>
              <a:rPr lang="zh-CN" altLang="en-US" sz="2800" dirty="0"/>
              <a:t>（和</a:t>
            </a:r>
            <a:r>
              <a:rPr lang="en-US" altLang="zh-CN" sz="2800" dirty="0" err="1"/>
              <a:t>minisat</a:t>
            </a:r>
            <a:r>
              <a:rPr lang="zh-CN" altLang="en-US" sz="2800" dirty="0"/>
              <a:t>相似）</a:t>
            </a:r>
            <a:endParaRPr lang="en-US" altLang="zh-CN" sz="2800" dirty="0"/>
          </a:p>
          <a:p>
            <a:r>
              <a:rPr lang="zh-CN" altLang="en-US" sz="2800" dirty="0"/>
              <a:t>每个测试点</a:t>
            </a:r>
            <a:r>
              <a:rPr lang="en-US" altLang="zh-CN" sz="2800" dirty="0"/>
              <a:t> 1 </a:t>
            </a:r>
            <a:r>
              <a:rPr lang="zh-CN" altLang="en-US" sz="2800" dirty="0"/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分数评定：</a:t>
            </a:r>
          </a:p>
          <a:p>
            <a:pPr lvl="1"/>
            <a:r>
              <a:rPr lang="zh-CN" altLang="en-US"/>
              <a:t>下发</a:t>
            </a:r>
            <a:r>
              <a:rPr lang="en-US" altLang="zh-CN"/>
              <a:t> 30 </a:t>
            </a:r>
            <a:r>
              <a:rPr lang="zh-CN" altLang="en-US"/>
              <a:t>个测试点</a:t>
            </a:r>
          </a:p>
          <a:p>
            <a:pPr lvl="1"/>
            <a:r>
              <a:rPr lang="en-US" altLang="zh-CN"/>
              <a:t>2 </a:t>
            </a:r>
            <a:r>
              <a:rPr lang="zh-CN" altLang="en-US"/>
              <a:t>周后</a:t>
            </a:r>
            <a:r>
              <a:rPr lang="zh-CN" altLang="en-US" b="1"/>
              <a:t>第一次评分</a:t>
            </a:r>
            <a:r>
              <a:rPr lang="zh-CN" altLang="en-US"/>
              <a:t>，用</a:t>
            </a:r>
            <a:r>
              <a:rPr lang="en-US" altLang="zh-CN"/>
              <a:t> 60% </a:t>
            </a:r>
            <a:r>
              <a:rPr lang="zh-CN" altLang="en-US"/>
              <a:t>数据（</a:t>
            </a:r>
            <a:r>
              <a:rPr lang="en-US" altLang="zh-CN" b="1"/>
              <a:t>60pt</a:t>
            </a:r>
            <a:r>
              <a:rPr lang="en-US" altLang="zh-CN"/>
              <a:t> + </a:t>
            </a:r>
            <a:r>
              <a:rPr lang="zh-CN" altLang="en-US">
                <a:sym typeface="+mn-ea"/>
              </a:rPr>
              <a:t>分层采样</a:t>
            </a:r>
            <a:r>
              <a:rPr lang="en-US" altLang="zh-CN">
                <a:sym typeface="+mn-ea"/>
              </a:rPr>
              <a:t> 1</a:t>
            </a:r>
            <a:r>
              <a:rPr lang="en-US" altLang="zh-CN"/>
              <a:t>5pt</a:t>
            </a:r>
            <a:r>
              <a:rPr lang="zh-CN" altLang="en-US"/>
              <a:t>）</a:t>
            </a:r>
          </a:p>
          <a:p>
            <a:pPr lvl="1"/>
            <a:r>
              <a:rPr lang="en-US" altLang="zh-CN"/>
              <a:t>4 </a:t>
            </a:r>
            <a:r>
              <a:rPr lang="zh-CN" altLang="en-US"/>
              <a:t>周后</a:t>
            </a:r>
            <a:r>
              <a:rPr lang="zh-CN" altLang="en-US" b="1"/>
              <a:t>第二次评分</a:t>
            </a:r>
            <a:r>
              <a:rPr lang="zh-CN" altLang="en-US"/>
              <a:t>，剩下</a:t>
            </a:r>
            <a:r>
              <a:rPr lang="en-US" altLang="zh-CN"/>
              <a:t> 40% </a:t>
            </a:r>
            <a:r>
              <a:rPr lang="zh-CN" altLang="en-US"/>
              <a:t>数据（分层采样</a:t>
            </a:r>
            <a:r>
              <a:rPr lang="en-US" altLang="zh-CN"/>
              <a:t> 25pt</a:t>
            </a:r>
            <a:r>
              <a:rPr lang="zh-CN" altLang="en-US"/>
              <a:t>）</a:t>
            </a:r>
          </a:p>
          <a:p>
            <a:pPr lvl="1"/>
            <a:endParaRPr lang="zh-CN" altLang="en-US"/>
          </a:p>
          <a:p>
            <a:pPr lvl="0"/>
            <a:r>
              <a:rPr lang="zh-CN" altLang="en-US"/>
              <a:t>代码查重和面测</a:t>
            </a:r>
          </a:p>
          <a:p>
            <a:pPr lvl="1"/>
            <a:r>
              <a:rPr lang="zh-CN" altLang="en-US" sz="2800"/>
              <a:t>代码会查重，出现雷同会上报教务</a:t>
            </a:r>
            <a:endParaRPr lang="zh-CN" altLang="en-US"/>
          </a:p>
          <a:p>
            <a:pPr lvl="1"/>
            <a:r>
              <a:rPr lang="zh-CN" altLang="en-US"/>
              <a:t>面测时间待定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解法提示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2664</Words>
  <Application>Microsoft Office PowerPoint</Application>
  <PresentationFormat>宽屏</PresentationFormat>
  <Paragraphs>336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Arial</vt:lpstr>
      <vt:lpstr>Calibri</vt:lpstr>
      <vt:lpstr>Cambria Math</vt:lpstr>
      <vt:lpstr>Fira Code</vt:lpstr>
      <vt:lpstr>Source Code Pro</vt:lpstr>
      <vt:lpstr>mytemplate</vt:lpstr>
      <vt:lpstr>Final Project Boolean Circuit Matching</vt:lpstr>
      <vt:lpstr>Project 简介</vt:lpstr>
      <vt:lpstr>Project 简介</vt:lpstr>
      <vt:lpstr>Example</vt:lpstr>
      <vt:lpstr>Example</vt:lpstr>
      <vt:lpstr>Example</vt:lpstr>
      <vt:lpstr>Project</vt:lpstr>
      <vt:lpstr>Project</vt:lpstr>
      <vt:lpstr>解法提示</vt:lpstr>
      <vt:lpstr>解法提示</vt:lpstr>
      <vt:lpstr>暴力枚举方法</vt:lpstr>
      <vt:lpstr>减枝方法</vt:lpstr>
      <vt:lpstr>减枝方法</vt:lpstr>
      <vt:lpstr>支持集减枝</vt:lpstr>
      <vt:lpstr>支持集减枝</vt:lpstr>
      <vt:lpstr>支持集减枝</vt:lpstr>
      <vt:lpstr>支持集减枝</vt:lpstr>
      <vt:lpstr>支持集减枝</vt:lpstr>
      <vt:lpstr>随机仿真减枝</vt:lpstr>
      <vt:lpstr>随机仿真减枝 1</vt:lpstr>
      <vt:lpstr>随机仿真减枝 1</vt:lpstr>
      <vt:lpstr>随机仿真减枝 1</vt:lpstr>
      <vt:lpstr>随机仿真减枝 2</vt:lpstr>
      <vt:lpstr>随机仿真减枝3</vt:lpstr>
      <vt:lpstr>搜索方法</vt:lpstr>
      <vt:lpstr>匹配输出</vt:lpstr>
      <vt:lpstr>匹配输出</vt:lpstr>
      <vt:lpstr>匹配输出</vt:lpstr>
      <vt:lpstr>支持集细化方法 2</vt:lpstr>
      <vt:lpstr>支持集细化方法 2</vt:lpstr>
      <vt:lpstr>支持集细化方法 2</vt:lpstr>
      <vt:lpstr>支持集细化方法 2</vt:lpstr>
      <vt:lpstr>循环多次减枝</vt:lpstr>
      <vt:lpstr>在搜索的过程中减枝</vt:lpstr>
      <vt:lpstr>预计得分</vt:lpstr>
      <vt:lpstr>Project 工具</vt:lpstr>
      <vt:lpstr>Cadical Solver 使用方法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keke</dc:creator>
  <cp:lastModifiedBy>语少 王</cp:lastModifiedBy>
  <cp:revision>2665</cp:revision>
  <dcterms:created xsi:type="dcterms:W3CDTF">2024-05-23T04:24:22Z</dcterms:created>
  <dcterms:modified xsi:type="dcterms:W3CDTF">2024-06-18T08:55:48Z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