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83" r:id="rId5"/>
    <p:sldId id="309" r:id="rId6"/>
    <p:sldId id="299" r:id="rId7"/>
    <p:sldId id="290" r:id="rId8"/>
    <p:sldId id="313" r:id="rId9"/>
    <p:sldId id="314" r:id="rId10"/>
    <p:sldId id="291" r:id="rId11"/>
    <p:sldId id="292" r:id="rId12"/>
    <p:sldId id="293" r:id="rId13"/>
    <p:sldId id="300" r:id="rId14"/>
    <p:sldId id="301" r:id="rId15"/>
    <p:sldId id="302" r:id="rId16"/>
    <p:sldId id="305" r:id="rId17"/>
    <p:sldId id="306" r:id="rId18"/>
    <p:sldId id="312" r:id="rId19"/>
    <p:sldId id="310" r:id="rId20"/>
    <p:sldId id="311" r:id="rId21"/>
    <p:sldId id="307" r:id="rId22"/>
    <p:sldId id="288" r:id="rId23"/>
    <p:sldId id="308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C3300"/>
    <a:srgbClr val="FFCC00"/>
    <a:srgbClr val="EE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6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30E9B-5CA7-49A9-999E-8F59E562EA55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CED5C-D0B5-42AC-9B92-9AE39D9D7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60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Popularity%20of%20Different%20Fuel%20Type%20by%20city%20and%20rural%20county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Changes%20in%20Preference%20for%20Different%20Vehicle%20Fuel%20Types%20Over%20Tim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Changes%20in%20Preference%20for%20Accepted%20Vehicle%20Price%20Over%20Tim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Changes%20in%20Preference%20for%20Different%20Body%20Types%20Over%20Tim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Changes%20in%20Preference%20of%20New%20vs%20Used%20Cars%20(Quantity).html" TargetMode="External"/><Relationship Id="rId2" Type="http://schemas.openxmlformats.org/officeDocument/2006/relationships/hyperlink" Target="Changes%20in%20Preference%20of%20New%20vs%20Used%20Cars%20(Percentage)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Changes%20in%20Fuel%20Tpye%20of%20TOYOTA%20Sales%20Over%20Tim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Fuel%20Type%20Market%20Share%20of%20Top%205%20Makes%20(Including%20Toyota)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16AAE36-387B-402D-BC63-44E0E1D241A6}"/>
              </a:ext>
            </a:extLst>
          </p:cNvPr>
          <p:cNvSpPr/>
          <p:nvPr/>
        </p:nvSpPr>
        <p:spPr>
          <a:xfrm>
            <a:off x="503583" y="450594"/>
            <a:ext cx="11237843" cy="6042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22ECC2-67D1-45A0-82F2-08847B920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868" y="-172309"/>
            <a:ext cx="2796240" cy="2796240"/>
          </a:xfrm>
          <a:prstGeom prst="rect">
            <a:avLst/>
          </a:prstGeom>
        </p:spPr>
      </p:pic>
      <p:sp>
        <p:nvSpPr>
          <p:cNvPr id="2" name="TextBox 12">
            <a:extLst>
              <a:ext uri="{FF2B5EF4-FFF2-40B4-BE49-F238E27FC236}">
                <a16:creationId xmlns:a16="http://schemas.microsoft.com/office/drawing/2014/main" id="{225C34FE-BCC4-60A9-B06A-8A2B4B5A2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526" y="2754801"/>
            <a:ext cx="96614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/>
              <a:t> </a:t>
            </a: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Irish Car Market Analysis </a:t>
            </a:r>
          </a:p>
          <a:p>
            <a:pPr algn="ctr"/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for the years 2019-2024 based on Python</a:t>
            </a:r>
            <a:endParaRPr lang="en-US" altLang="zh-CN" sz="4000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矩形 4">
            <a:extLst>
              <a:ext uri="{FF2B5EF4-FFF2-40B4-BE49-F238E27FC236}">
                <a16:creationId xmlns:a16="http://schemas.microsoft.com/office/drawing/2014/main" id="{7CBA5551-D80B-9AEF-8350-2E94079DC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967" y="3947860"/>
            <a:ext cx="3817545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kern="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Zixuan(Gia) Gao       Date: 29/10/2024</a:t>
            </a:r>
          </a:p>
        </p:txBody>
      </p:sp>
    </p:spTree>
    <p:extLst>
      <p:ext uri="{BB962C8B-B14F-4D97-AF65-F5344CB8AC3E}">
        <p14:creationId xmlns:p14="http://schemas.microsoft.com/office/powerpoint/2010/main" val="284405682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3C92C-4754-E3F9-43A2-4A82033FE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FCE4B5-DA75-2DC8-DAF0-4A8F4914906A}"/>
              </a:ext>
            </a:extLst>
          </p:cNvPr>
          <p:cNvSpPr/>
          <p:nvPr/>
        </p:nvSpPr>
        <p:spPr>
          <a:xfrm>
            <a:off x="503583" y="443667"/>
            <a:ext cx="11237843" cy="6042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9669DFC9-B40C-41AE-81A1-8A9F22809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82" y="443668"/>
            <a:ext cx="2675398" cy="619589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A846AFF9-D207-8824-1281-E27DB3436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980" y="443667"/>
            <a:ext cx="3267744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方正兰亭黑_GBK" pitchFamily="2" charset="-122"/>
              </a:rPr>
              <a:t>Analysis</a:t>
            </a:r>
            <a:endParaRPr lang="zh-CN" altLang="zh-CN" b="1" dirty="0">
              <a:latin typeface="Arial" panose="020B0604020202020204" pitchFamily="34" charset="0"/>
              <a:cs typeface="Arial" panose="020B0604020202020204" pitchFamily="34" charset="0"/>
              <a:sym typeface="方正兰亭黑_GBK" pitchFamily="2" charset="-122"/>
            </a:endParaRP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D433C080-ECA1-063C-C9CC-4465BA304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724" y="443667"/>
            <a:ext cx="2619304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F984204F-22DB-3C3E-E709-2CDB82CA2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28" y="443667"/>
            <a:ext cx="2675398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45D66309-EFDD-15F4-6C85-4AA60BB3FE4B}"/>
              </a:ext>
            </a:extLst>
          </p:cNvPr>
          <p:cNvSpPr/>
          <p:nvPr/>
        </p:nvSpPr>
        <p:spPr>
          <a:xfrm>
            <a:off x="499268" y="2836352"/>
            <a:ext cx="2023008" cy="1857150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Buyer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21156D09-5571-3F08-A1A5-F1FEA7E56035}"/>
              </a:ext>
            </a:extLst>
          </p:cNvPr>
          <p:cNvSpPr/>
          <p:nvPr/>
        </p:nvSpPr>
        <p:spPr>
          <a:xfrm>
            <a:off x="499268" y="4707678"/>
            <a:ext cx="2023007" cy="1793155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Nunito Sans" pitchFamily="2" charset="0"/>
              </a:rPr>
              <a:t> Reasons </a:t>
            </a:r>
            <a:r>
              <a:rPr lang="en-US" altLang="zh-CN" sz="2000" dirty="0">
                <a:solidFill>
                  <a:srgbClr val="000000"/>
                </a:solidFill>
                <a:latin typeface="Nunito Sans" pitchFamily="2" charset="0"/>
              </a:rPr>
              <a:t>F</a:t>
            </a:r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Nunito Sans" pitchFamily="2" charset="0"/>
              </a:rPr>
              <a:t>or </a:t>
            </a:r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TOYOTA</a:t>
            </a:r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Nunito Sans" pitchFamily="2" charset="0"/>
              </a:rPr>
              <a:t> Increase</a:t>
            </a:r>
            <a:endParaRPr lang="zh-CN" altLang="en-US" sz="2000" dirty="0"/>
          </a:p>
        </p:txBody>
      </p:sp>
      <p:sp>
        <p:nvSpPr>
          <p:cNvPr id="14" name="矩形 1">
            <a:extLst>
              <a:ext uri="{FF2B5EF4-FFF2-40B4-BE49-F238E27FC236}">
                <a16:creationId xmlns:a16="http://schemas.microsoft.com/office/drawing/2014/main" id="{5BD27DD7-A484-60FA-FDAD-24CA44189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358" y="1056169"/>
            <a:ext cx="3267744" cy="417609"/>
          </a:xfrm>
          <a:prstGeom prst="round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buNone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Geographical Distribution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3B257F-E04F-724B-03A3-C169A5677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798" y="1550589"/>
            <a:ext cx="6178838" cy="3432688"/>
          </a:xfrm>
          <a:prstGeom prst="rect">
            <a:avLst/>
          </a:prstGeom>
        </p:spPr>
      </p:pic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45699A8B-1E5D-6150-69F7-F1D09ABF4FA0}"/>
              </a:ext>
            </a:extLst>
          </p:cNvPr>
          <p:cNvSpPr/>
          <p:nvPr/>
        </p:nvSpPr>
        <p:spPr>
          <a:xfrm>
            <a:off x="503580" y="1056169"/>
            <a:ext cx="2345946" cy="1765004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Topline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nalysis 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19D5B3-76F8-97D4-F53F-2BC391A3B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161" y="3133676"/>
            <a:ext cx="5409734" cy="3005407"/>
          </a:xfrm>
          <a:prstGeom prst="rect">
            <a:avLst/>
          </a:prstGeom>
        </p:spPr>
      </p:pic>
      <p:sp>
        <p:nvSpPr>
          <p:cNvPr id="12" name="Rectangle: Rounded Corners 11">
            <a:hlinkClick r:id="rId4" action="ppaction://hlinkfile"/>
            <a:extLst>
              <a:ext uri="{FF2B5EF4-FFF2-40B4-BE49-F238E27FC236}">
                <a16:creationId xmlns:a16="http://schemas.microsoft.com/office/drawing/2014/main" id="{9FD98F3B-5636-F09B-4A83-1B12883DA45F}"/>
              </a:ext>
            </a:extLst>
          </p:cNvPr>
          <p:cNvSpPr/>
          <p:nvPr/>
        </p:nvSpPr>
        <p:spPr>
          <a:xfrm>
            <a:off x="10271733" y="6049349"/>
            <a:ext cx="1318437" cy="34024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Link Chart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63099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9779D-1051-D84C-D173-3BE9ECAEE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27C07DB-FAAD-4141-8748-F9CFB0248C5D}"/>
              </a:ext>
            </a:extLst>
          </p:cNvPr>
          <p:cNvSpPr/>
          <p:nvPr/>
        </p:nvSpPr>
        <p:spPr>
          <a:xfrm>
            <a:off x="503583" y="443667"/>
            <a:ext cx="11237843" cy="6042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: Rounded Corners 10">
            <a:hlinkClick r:id="rId2" action="ppaction://hlinkfile"/>
            <a:extLst>
              <a:ext uri="{FF2B5EF4-FFF2-40B4-BE49-F238E27FC236}">
                <a16:creationId xmlns:a16="http://schemas.microsoft.com/office/drawing/2014/main" id="{89AEDFA3-20EE-4DEE-E0E9-8A89BD55AFB2}"/>
              </a:ext>
            </a:extLst>
          </p:cNvPr>
          <p:cNvSpPr/>
          <p:nvPr/>
        </p:nvSpPr>
        <p:spPr>
          <a:xfrm>
            <a:off x="9944986" y="5869172"/>
            <a:ext cx="1318437" cy="34024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Link Chart</a:t>
            </a:r>
            <a:endParaRPr lang="zh-CN" altLang="en-US" dirty="0"/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702F9C18-3D8E-049F-A1DB-1850F86BD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82" y="443668"/>
            <a:ext cx="2675398" cy="619589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33F87B76-02C4-080E-6DF9-DBF11608D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980" y="443667"/>
            <a:ext cx="3267744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方正兰亭黑_GBK" pitchFamily="2" charset="-122"/>
              </a:rPr>
              <a:t>Analysis</a:t>
            </a:r>
            <a:endParaRPr lang="zh-CN" altLang="zh-CN" b="1" dirty="0">
              <a:latin typeface="Arial" panose="020B0604020202020204" pitchFamily="34" charset="0"/>
              <a:cs typeface="Arial" panose="020B0604020202020204" pitchFamily="34" charset="0"/>
              <a:sym typeface="方正兰亭黑_GBK" pitchFamily="2" charset="-122"/>
            </a:endParaRP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2EE75296-94E9-E534-5A84-598BA6B76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724" y="443667"/>
            <a:ext cx="2619304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E2D8A74A-DAE1-BC6F-72F9-F6F96271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28" y="443667"/>
            <a:ext cx="2675398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0643734D-5604-A341-6302-9C103CECFC1E}"/>
              </a:ext>
            </a:extLst>
          </p:cNvPr>
          <p:cNvSpPr/>
          <p:nvPr/>
        </p:nvSpPr>
        <p:spPr>
          <a:xfrm>
            <a:off x="503580" y="1056169"/>
            <a:ext cx="2018695" cy="1715384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Topline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nalysis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429C7369-8E82-380A-0C23-A32A559C2A60}"/>
              </a:ext>
            </a:extLst>
          </p:cNvPr>
          <p:cNvSpPr/>
          <p:nvPr/>
        </p:nvSpPr>
        <p:spPr>
          <a:xfrm>
            <a:off x="499268" y="2792817"/>
            <a:ext cx="2440782" cy="1899683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Buyer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C38050E8-358A-3DED-2AE1-699F31D56CBD}"/>
              </a:ext>
            </a:extLst>
          </p:cNvPr>
          <p:cNvSpPr/>
          <p:nvPr/>
        </p:nvSpPr>
        <p:spPr>
          <a:xfrm>
            <a:off x="499268" y="4707678"/>
            <a:ext cx="2023007" cy="1793155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Reasons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TOYOTA Increase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">
            <a:extLst>
              <a:ext uri="{FF2B5EF4-FFF2-40B4-BE49-F238E27FC236}">
                <a16:creationId xmlns:a16="http://schemas.microsoft.com/office/drawing/2014/main" id="{5E5CE153-CD40-8300-6697-E296602C7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358" y="1056169"/>
            <a:ext cx="3267744" cy="461481"/>
          </a:xfrm>
          <a:prstGeom prst="round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30000"/>
              </a:lnSpc>
              <a:buFontTx/>
              <a:buNone/>
            </a:pPr>
            <a:endParaRPr lang="en-US" altLang="zh-CN" sz="1600" b="1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ctr">
              <a:lnSpc>
                <a:spcPct val="30000"/>
              </a:lnSpc>
              <a:buFontTx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Adoption of </a:t>
            </a:r>
          </a:p>
          <a:p>
            <a:pPr algn="ctr">
              <a:lnSpc>
                <a:spcPct val="30000"/>
              </a:lnSpc>
              <a:buFontTx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Eco-Friendly Vehicles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EEBBDD-A89B-0163-BCC2-C83BCD753FD5}"/>
              </a:ext>
            </a:extLst>
          </p:cNvPr>
          <p:cNvGrpSpPr/>
          <p:nvPr/>
        </p:nvGrpSpPr>
        <p:grpSpPr>
          <a:xfrm>
            <a:off x="3061855" y="1781928"/>
            <a:ext cx="7824580" cy="3912290"/>
            <a:chOff x="3061855" y="1781928"/>
            <a:chExt cx="7824580" cy="391229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A798A16-AD5E-B49B-2926-A9A2013F1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1855" y="1781928"/>
              <a:ext cx="7824580" cy="391229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D20F9D-34AB-C824-EE47-AC337E739596}"/>
                </a:ext>
              </a:extLst>
            </p:cNvPr>
            <p:cNvSpPr txBox="1"/>
            <p:nvPr/>
          </p:nvSpPr>
          <p:spPr>
            <a:xfrm>
              <a:off x="8145895" y="4707678"/>
              <a:ext cx="155575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The data is available up to April 2024.</a:t>
              </a:r>
              <a:endParaRPr lang="zh-CN" altLang="en-US" sz="11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7105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004FA-31F9-E687-9DD4-8D2F6D1B2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22484E-1FD3-3AB0-3416-C4F1C8ADE4EB}"/>
              </a:ext>
            </a:extLst>
          </p:cNvPr>
          <p:cNvSpPr/>
          <p:nvPr/>
        </p:nvSpPr>
        <p:spPr>
          <a:xfrm>
            <a:off x="503583" y="443667"/>
            <a:ext cx="11237843" cy="6042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30062C64-2CE8-C45E-AFDC-B32979075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28" y="443667"/>
            <a:ext cx="2675398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585A0062-E741-AD84-F30F-FE1B5A89D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82" y="443668"/>
            <a:ext cx="2675398" cy="619589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1FABBF8D-A7EA-202D-0E95-4A7468FCF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980" y="443667"/>
            <a:ext cx="3267744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方正兰亭黑_GBK" pitchFamily="2" charset="-122"/>
              </a:rPr>
              <a:t>Analysis</a:t>
            </a:r>
            <a:endParaRPr lang="zh-CN" altLang="zh-CN" b="1" dirty="0">
              <a:latin typeface="Arial" panose="020B0604020202020204" pitchFamily="34" charset="0"/>
              <a:cs typeface="Arial" panose="020B0604020202020204" pitchFamily="34" charset="0"/>
              <a:sym typeface="方正兰亭黑_GBK" pitchFamily="2" charset="-122"/>
            </a:endParaRP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1955A9CE-D8C5-9E26-DEE2-55C594E37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724" y="443667"/>
            <a:ext cx="2619304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8E80A58C-3A13-5F2C-4172-FADAC2A87F20}"/>
              </a:ext>
            </a:extLst>
          </p:cNvPr>
          <p:cNvSpPr/>
          <p:nvPr/>
        </p:nvSpPr>
        <p:spPr>
          <a:xfrm>
            <a:off x="503580" y="1056169"/>
            <a:ext cx="2018695" cy="1715384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Topline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nalysis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FAC30B8E-B317-EE46-293F-2AB6CF7A8385}"/>
              </a:ext>
            </a:extLst>
          </p:cNvPr>
          <p:cNvSpPr/>
          <p:nvPr/>
        </p:nvSpPr>
        <p:spPr>
          <a:xfrm>
            <a:off x="499268" y="4707678"/>
            <a:ext cx="2023007" cy="1793155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Reasons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TOYOTA Increase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hlinkClick r:id="rId2" action="ppaction://hlinkfile"/>
            <a:extLst>
              <a:ext uri="{FF2B5EF4-FFF2-40B4-BE49-F238E27FC236}">
                <a16:creationId xmlns:a16="http://schemas.microsoft.com/office/drawing/2014/main" id="{63E3C286-8189-61F9-312E-8EA5960CBDBD}"/>
              </a:ext>
            </a:extLst>
          </p:cNvPr>
          <p:cNvSpPr/>
          <p:nvPr/>
        </p:nvSpPr>
        <p:spPr>
          <a:xfrm>
            <a:off x="9944986" y="5869172"/>
            <a:ext cx="1318437" cy="34024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Link Chart</a:t>
            </a:r>
            <a:endParaRPr lang="zh-CN" altLang="en-US" dirty="0"/>
          </a:p>
        </p:txBody>
      </p:sp>
      <p:sp>
        <p:nvSpPr>
          <p:cNvPr id="16" name="矩形 1">
            <a:extLst>
              <a:ext uri="{FF2B5EF4-FFF2-40B4-BE49-F238E27FC236}">
                <a16:creationId xmlns:a16="http://schemas.microsoft.com/office/drawing/2014/main" id="{CD29D517-2EA0-0700-C84B-8E372401C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358" y="1056169"/>
            <a:ext cx="3267744" cy="461481"/>
          </a:xfrm>
          <a:prstGeom prst="round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30000"/>
              </a:lnSpc>
              <a:buFontTx/>
              <a:buNone/>
            </a:pPr>
            <a:endParaRPr lang="en-US" altLang="zh-CN" sz="1600" b="1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ctr">
              <a:lnSpc>
                <a:spcPct val="30000"/>
              </a:lnSpc>
              <a:buFontTx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Preference for </a:t>
            </a:r>
          </a:p>
          <a:p>
            <a:pPr algn="ctr">
              <a:lnSpc>
                <a:spcPct val="30000"/>
              </a:lnSpc>
              <a:buFontTx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Mid-Range Prices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C5B063-1A36-98E5-E234-01B3A5027FB7}"/>
              </a:ext>
            </a:extLst>
          </p:cNvPr>
          <p:cNvGrpSpPr/>
          <p:nvPr/>
        </p:nvGrpSpPr>
        <p:grpSpPr>
          <a:xfrm>
            <a:off x="2898556" y="1631832"/>
            <a:ext cx="7705648" cy="4182138"/>
            <a:chOff x="2898556" y="1631832"/>
            <a:chExt cx="7705648" cy="418213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BD84B0E-F96E-E03A-C798-65FD7C1E4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8556" y="1631832"/>
              <a:ext cx="7513136" cy="418213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EDB0B3-B67A-2FB2-F711-F4669B46347E}"/>
                </a:ext>
              </a:extLst>
            </p:cNvPr>
            <p:cNvSpPr txBox="1"/>
            <p:nvPr/>
          </p:nvSpPr>
          <p:spPr>
            <a:xfrm>
              <a:off x="9048454" y="4845533"/>
              <a:ext cx="155575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The data is available up to April 2024.</a:t>
              </a:r>
              <a:endParaRPr lang="zh-CN" altLang="en-US" sz="11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9945DB32-33BA-9842-6CF4-03F7C6FB3F46}"/>
              </a:ext>
            </a:extLst>
          </p:cNvPr>
          <p:cNvSpPr/>
          <p:nvPr/>
        </p:nvSpPr>
        <p:spPr>
          <a:xfrm>
            <a:off x="499268" y="2792817"/>
            <a:ext cx="2497932" cy="1899683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Buyer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57012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43239-EA92-F0A7-8F00-8F765D10A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713871-8114-FCC2-5F17-19CFA7C6C176}"/>
              </a:ext>
            </a:extLst>
          </p:cNvPr>
          <p:cNvSpPr/>
          <p:nvPr/>
        </p:nvSpPr>
        <p:spPr>
          <a:xfrm>
            <a:off x="503583" y="443667"/>
            <a:ext cx="11237843" cy="6042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16F378C4-E7E3-1A1D-84C9-FDEA99980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28" y="443667"/>
            <a:ext cx="2675398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698D473C-55BD-DCD9-D341-7C037B062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82" y="443668"/>
            <a:ext cx="2675398" cy="619589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642EBC5F-4775-75BF-3A19-C3E75AA58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980" y="443667"/>
            <a:ext cx="3267744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方正兰亭黑_GBK" pitchFamily="2" charset="-122"/>
              </a:rPr>
              <a:t>Analysis</a:t>
            </a:r>
            <a:endParaRPr lang="zh-CN" altLang="zh-CN" b="1" dirty="0">
              <a:latin typeface="Arial" panose="020B0604020202020204" pitchFamily="34" charset="0"/>
              <a:cs typeface="Arial" panose="020B0604020202020204" pitchFamily="34" charset="0"/>
              <a:sym typeface="方正兰亭黑_GBK" pitchFamily="2" charset="-122"/>
            </a:endParaRP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74E7261C-100A-5966-C5D8-461DEBADB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724" y="443667"/>
            <a:ext cx="2619304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4BBCFF65-FECC-187D-5AFB-74E986D98526}"/>
              </a:ext>
            </a:extLst>
          </p:cNvPr>
          <p:cNvSpPr/>
          <p:nvPr/>
        </p:nvSpPr>
        <p:spPr>
          <a:xfrm>
            <a:off x="503580" y="1056169"/>
            <a:ext cx="2018695" cy="1715384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Topline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nalysis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40301C05-1AC8-1C4E-4135-F49C580C8F92}"/>
              </a:ext>
            </a:extLst>
          </p:cNvPr>
          <p:cNvSpPr/>
          <p:nvPr/>
        </p:nvSpPr>
        <p:spPr>
          <a:xfrm>
            <a:off x="499268" y="4707678"/>
            <a:ext cx="2023007" cy="1793155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Reasons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TOYOTA Increase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2" action="ppaction://hlinkfile"/>
            <a:extLst>
              <a:ext uri="{FF2B5EF4-FFF2-40B4-BE49-F238E27FC236}">
                <a16:creationId xmlns:a16="http://schemas.microsoft.com/office/drawing/2014/main" id="{33CABDB9-FF05-0EA2-B87F-001C372F80A7}"/>
              </a:ext>
            </a:extLst>
          </p:cNvPr>
          <p:cNvSpPr/>
          <p:nvPr/>
        </p:nvSpPr>
        <p:spPr>
          <a:xfrm>
            <a:off x="9944986" y="5869172"/>
            <a:ext cx="1318437" cy="34024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Link Chart</a:t>
            </a:r>
            <a:endParaRPr lang="zh-CN" altLang="en-US" dirty="0"/>
          </a:p>
        </p:txBody>
      </p:sp>
      <p:sp>
        <p:nvSpPr>
          <p:cNvPr id="14" name="矩形 1">
            <a:extLst>
              <a:ext uri="{FF2B5EF4-FFF2-40B4-BE49-F238E27FC236}">
                <a16:creationId xmlns:a16="http://schemas.microsoft.com/office/drawing/2014/main" id="{792A8E35-1BF7-028E-FD31-5578DD568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358" y="1056169"/>
            <a:ext cx="3267744" cy="461481"/>
          </a:xfrm>
          <a:prstGeom prst="round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30000"/>
              </a:lnSpc>
              <a:buNone/>
            </a:pPr>
            <a:endParaRPr lang="en-US" altLang="zh-CN" sz="1600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ctr">
              <a:lnSpc>
                <a:spcPct val="30000"/>
              </a:lnSpc>
              <a:buNone/>
            </a:pPr>
            <a:r>
              <a:rPr lang="en-US" altLang="zh-CN" sz="16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Diverse </a:t>
            </a:r>
          </a:p>
          <a:p>
            <a:pPr algn="ctr">
              <a:lnSpc>
                <a:spcPct val="30000"/>
              </a:lnSpc>
              <a:buNone/>
            </a:pPr>
            <a:r>
              <a:rPr lang="en-US" altLang="zh-CN" sz="16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Body Type Choices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DAC26C-A53F-C05A-27C3-53CA32548693}"/>
              </a:ext>
            </a:extLst>
          </p:cNvPr>
          <p:cNvGrpSpPr/>
          <p:nvPr/>
        </p:nvGrpSpPr>
        <p:grpSpPr>
          <a:xfrm>
            <a:off x="2937868" y="1781927"/>
            <a:ext cx="7872014" cy="3870727"/>
            <a:chOff x="2937868" y="1781927"/>
            <a:chExt cx="7872014" cy="387072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EBAF127-C633-3245-5C2E-1A1DA0070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7868" y="1781927"/>
              <a:ext cx="7741454" cy="387072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2C98CA-AAD8-54F4-166E-8E6EC08AAB5C}"/>
                </a:ext>
              </a:extLst>
            </p:cNvPr>
            <p:cNvSpPr txBox="1"/>
            <p:nvPr/>
          </p:nvSpPr>
          <p:spPr>
            <a:xfrm>
              <a:off x="9254132" y="4692500"/>
              <a:ext cx="155575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The data is available up to April 2024.</a:t>
              </a:r>
              <a:endParaRPr lang="zh-CN" altLang="en-US" sz="11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473FB0C8-8156-B28D-A8D4-C230EFBE57DB}"/>
              </a:ext>
            </a:extLst>
          </p:cNvPr>
          <p:cNvSpPr/>
          <p:nvPr/>
        </p:nvSpPr>
        <p:spPr>
          <a:xfrm>
            <a:off x="499268" y="2792817"/>
            <a:ext cx="2473236" cy="1899683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Buyer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24664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9C118-0E82-91E2-03E2-698046907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C04CAB-87D4-8563-0605-0DC870F6065C}"/>
              </a:ext>
            </a:extLst>
          </p:cNvPr>
          <p:cNvSpPr/>
          <p:nvPr/>
        </p:nvSpPr>
        <p:spPr>
          <a:xfrm>
            <a:off x="503583" y="443667"/>
            <a:ext cx="11237843" cy="6042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255FBEC9-F6C5-4660-253B-42BC4F001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28" y="443667"/>
            <a:ext cx="2675398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059235A4-D038-4DFF-2F5A-CCB7D3063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82" y="443668"/>
            <a:ext cx="2675398" cy="619589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72B11316-D238-391F-D5AE-8F30F78EC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980" y="443667"/>
            <a:ext cx="3267744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方正兰亭黑_GBK" pitchFamily="2" charset="-122"/>
              </a:rPr>
              <a:t>Analysis</a:t>
            </a:r>
            <a:endParaRPr lang="zh-CN" altLang="zh-CN" b="1" dirty="0">
              <a:latin typeface="Arial" panose="020B0604020202020204" pitchFamily="34" charset="0"/>
              <a:cs typeface="Arial" panose="020B0604020202020204" pitchFamily="34" charset="0"/>
              <a:sym typeface="方正兰亭黑_GBK" pitchFamily="2" charset="-122"/>
            </a:endParaRP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6C832DCC-7285-1D10-5DF2-219D117D0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724" y="443667"/>
            <a:ext cx="2619304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090D4A0C-D6C7-2659-8AB7-4B1DABD3126E}"/>
              </a:ext>
            </a:extLst>
          </p:cNvPr>
          <p:cNvSpPr/>
          <p:nvPr/>
        </p:nvSpPr>
        <p:spPr>
          <a:xfrm>
            <a:off x="503580" y="1056169"/>
            <a:ext cx="2018695" cy="1715384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Topline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nalysis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14A9902-40AD-9514-C34D-B305059B2446}"/>
              </a:ext>
            </a:extLst>
          </p:cNvPr>
          <p:cNvSpPr/>
          <p:nvPr/>
        </p:nvSpPr>
        <p:spPr>
          <a:xfrm>
            <a:off x="499267" y="2792817"/>
            <a:ext cx="2499203" cy="1899683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Buyer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D646230A-41B4-7023-1A9C-2DE644B365DD}"/>
              </a:ext>
            </a:extLst>
          </p:cNvPr>
          <p:cNvSpPr/>
          <p:nvPr/>
        </p:nvSpPr>
        <p:spPr>
          <a:xfrm>
            <a:off x="499268" y="4707678"/>
            <a:ext cx="2023007" cy="1793155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Reasons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TOYOTA Increase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hlinkClick r:id="rId2" action="ppaction://hlinkfile"/>
            <a:extLst>
              <a:ext uri="{FF2B5EF4-FFF2-40B4-BE49-F238E27FC236}">
                <a16:creationId xmlns:a16="http://schemas.microsoft.com/office/drawing/2014/main" id="{6FA7F18E-FF37-DFF7-F3A4-FBF8ABD5A965}"/>
              </a:ext>
            </a:extLst>
          </p:cNvPr>
          <p:cNvSpPr/>
          <p:nvPr/>
        </p:nvSpPr>
        <p:spPr>
          <a:xfrm>
            <a:off x="9944986" y="5869172"/>
            <a:ext cx="1318437" cy="34024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Link Chart</a:t>
            </a:r>
            <a:endParaRPr lang="zh-CN" altLang="en-US" dirty="0"/>
          </a:p>
        </p:txBody>
      </p:sp>
      <p:sp>
        <p:nvSpPr>
          <p:cNvPr id="13" name="Rectangle: Rounded Corners 12">
            <a:hlinkClick r:id="rId3" action="ppaction://hlinkfile"/>
            <a:extLst>
              <a:ext uri="{FF2B5EF4-FFF2-40B4-BE49-F238E27FC236}">
                <a16:creationId xmlns:a16="http://schemas.microsoft.com/office/drawing/2014/main" id="{6AFB9829-A603-CAF2-CE98-82BD1A62B45B}"/>
              </a:ext>
            </a:extLst>
          </p:cNvPr>
          <p:cNvSpPr/>
          <p:nvPr/>
        </p:nvSpPr>
        <p:spPr>
          <a:xfrm>
            <a:off x="9919406" y="3110023"/>
            <a:ext cx="1318437" cy="34024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Link Chart</a:t>
            </a:r>
            <a:endParaRPr lang="zh-CN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2D7A002-A522-CB4E-495C-C19278ECC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300" y="4177323"/>
            <a:ext cx="4184333" cy="26152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2208B8-9FF2-7EA3-8C09-10490C895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548" y="1431942"/>
            <a:ext cx="4593780" cy="28711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925BA7-2B71-444A-E087-221014842F18}"/>
              </a:ext>
            </a:extLst>
          </p:cNvPr>
          <p:cNvSpPr txBox="1"/>
          <p:nvPr/>
        </p:nvSpPr>
        <p:spPr>
          <a:xfrm>
            <a:off x="7527267" y="3612719"/>
            <a:ext cx="1604073" cy="422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>
                <a:latin typeface="Arial" panose="020B0604020202020204" pitchFamily="34" charset="0"/>
                <a:cs typeface="Arial" panose="020B0604020202020204" pitchFamily="34" charset="0"/>
              </a:rPr>
              <a:t>The data is available up to April 2024.</a:t>
            </a:r>
            <a:endParaRPr lang="zh-CN" alt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EBA644-98F0-49A4-113F-04EE785E3170}"/>
              </a:ext>
            </a:extLst>
          </p:cNvPr>
          <p:cNvSpPr txBox="1"/>
          <p:nvPr/>
        </p:nvSpPr>
        <p:spPr>
          <a:xfrm>
            <a:off x="7326447" y="6056165"/>
            <a:ext cx="1597762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>
                <a:latin typeface="Arial" panose="020B0604020202020204" pitchFamily="34" charset="0"/>
                <a:cs typeface="Arial" panose="020B0604020202020204" pitchFamily="34" charset="0"/>
              </a:rPr>
              <a:t>The data is available up to April 2024.</a:t>
            </a:r>
            <a:endParaRPr lang="zh-CN" alt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">
            <a:extLst>
              <a:ext uri="{FF2B5EF4-FFF2-40B4-BE49-F238E27FC236}">
                <a16:creationId xmlns:a16="http://schemas.microsoft.com/office/drawing/2014/main" id="{D3028A26-BA29-6212-5C72-3ABC45085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358" y="1056169"/>
            <a:ext cx="3267744" cy="461481"/>
          </a:xfrm>
          <a:prstGeom prst="round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30000"/>
              </a:lnSpc>
              <a:buFontTx/>
              <a:buNone/>
            </a:pPr>
            <a:endParaRPr lang="en-US" altLang="zh-CN" sz="1600" b="1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ctr">
              <a:lnSpc>
                <a:spcPct val="30000"/>
              </a:lnSpc>
              <a:buFontTx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Economic Influence</a:t>
            </a:r>
          </a:p>
          <a:p>
            <a:pPr algn="ctr">
              <a:lnSpc>
                <a:spcPct val="30000"/>
              </a:lnSpc>
              <a:buFontTx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on New vs. Used</a:t>
            </a:r>
            <a:endParaRPr lang="en-US" altLang="zh-CN" sz="12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84978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DD875-FF78-99AE-C73F-94D3377E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71494C7-9133-5820-A9E3-7EFC5FD73A79}"/>
              </a:ext>
            </a:extLst>
          </p:cNvPr>
          <p:cNvSpPr/>
          <p:nvPr/>
        </p:nvSpPr>
        <p:spPr>
          <a:xfrm>
            <a:off x="503583" y="443667"/>
            <a:ext cx="11237843" cy="6042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016ABE31-8164-FD91-ED95-85C3504F8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28" y="443667"/>
            <a:ext cx="2675398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9B42488D-FBAB-BA59-C6FE-3095DBB05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82" y="443668"/>
            <a:ext cx="2675398" cy="619589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BAC21E88-07AC-5D2E-67CE-9813B3C81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980" y="443667"/>
            <a:ext cx="3267744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方正兰亭黑_GBK" pitchFamily="2" charset="-122"/>
              </a:rPr>
              <a:t>Analysis</a:t>
            </a:r>
            <a:endParaRPr lang="zh-CN" altLang="zh-CN" b="1" dirty="0">
              <a:latin typeface="Arial" panose="020B0604020202020204" pitchFamily="34" charset="0"/>
              <a:cs typeface="Arial" panose="020B0604020202020204" pitchFamily="34" charset="0"/>
              <a:sym typeface="方正兰亭黑_GBK" pitchFamily="2" charset="-122"/>
            </a:endParaRP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7EF96F9A-0B7C-9D00-9A4D-B84953DD2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724" y="443667"/>
            <a:ext cx="2619304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6F89C79E-008B-1171-936F-A4902CD1AB7D}"/>
              </a:ext>
            </a:extLst>
          </p:cNvPr>
          <p:cNvSpPr/>
          <p:nvPr/>
        </p:nvSpPr>
        <p:spPr>
          <a:xfrm>
            <a:off x="503580" y="1056169"/>
            <a:ext cx="2018695" cy="1715384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Topline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nalysis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4E9AC78C-0220-A11A-4407-1C5EBE954959}"/>
              </a:ext>
            </a:extLst>
          </p:cNvPr>
          <p:cNvSpPr/>
          <p:nvPr/>
        </p:nvSpPr>
        <p:spPr>
          <a:xfrm>
            <a:off x="499268" y="2792818"/>
            <a:ext cx="2018695" cy="1715384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Buyer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hlinkClick r:id="rId2" action="ppaction://hlinkfile"/>
            <a:extLst>
              <a:ext uri="{FF2B5EF4-FFF2-40B4-BE49-F238E27FC236}">
                <a16:creationId xmlns:a16="http://schemas.microsoft.com/office/drawing/2014/main" id="{BDA8DB60-4854-B71A-D726-F4A9892938E1}"/>
              </a:ext>
            </a:extLst>
          </p:cNvPr>
          <p:cNvSpPr/>
          <p:nvPr/>
        </p:nvSpPr>
        <p:spPr>
          <a:xfrm>
            <a:off x="9944986" y="5869172"/>
            <a:ext cx="1318437" cy="34024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Link Chart</a:t>
            </a:r>
            <a:endParaRPr lang="zh-CN" altLang="en-US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985D8BB6-4E4B-FF27-B79D-A8F337171D26}"/>
              </a:ext>
            </a:extLst>
          </p:cNvPr>
          <p:cNvSpPr/>
          <p:nvPr/>
        </p:nvSpPr>
        <p:spPr>
          <a:xfrm>
            <a:off x="499268" y="4529468"/>
            <a:ext cx="2463672" cy="1971366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Reasons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TOYOTA Increase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805BE2-6F8E-E674-DD13-9A0F13A38B04}"/>
              </a:ext>
            </a:extLst>
          </p:cNvPr>
          <p:cNvGrpSpPr/>
          <p:nvPr/>
        </p:nvGrpSpPr>
        <p:grpSpPr>
          <a:xfrm>
            <a:off x="2894723" y="1743906"/>
            <a:ext cx="8248989" cy="3633860"/>
            <a:chOff x="2894723" y="1743906"/>
            <a:chExt cx="8248989" cy="36338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097C419-C06F-FB59-9AA7-25C2185B1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4723" y="1743906"/>
              <a:ext cx="8248989" cy="363386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055B9A-765E-1642-B61C-19BAB32F7FC8}"/>
                </a:ext>
              </a:extLst>
            </p:cNvPr>
            <p:cNvSpPr txBox="1"/>
            <p:nvPr/>
          </p:nvSpPr>
          <p:spPr>
            <a:xfrm>
              <a:off x="8288153" y="4646982"/>
              <a:ext cx="155575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The data is available up to April 2024.</a:t>
              </a:r>
              <a:endParaRPr lang="zh-CN" altLang="en-US" sz="11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矩形 1">
            <a:extLst>
              <a:ext uri="{FF2B5EF4-FFF2-40B4-BE49-F238E27FC236}">
                <a16:creationId xmlns:a16="http://schemas.microsoft.com/office/drawing/2014/main" id="{F18972BD-FDEC-C6E2-6BBF-9570B0D8B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358" y="1056169"/>
            <a:ext cx="3267744" cy="461481"/>
          </a:xfrm>
          <a:prstGeom prst="round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30000"/>
              </a:lnSpc>
              <a:buFontTx/>
              <a:buNone/>
            </a:pPr>
            <a:endParaRPr lang="en-US" altLang="zh-CN" sz="1600" b="1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ctr">
              <a:lnSpc>
                <a:spcPct val="30000"/>
              </a:lnSpc>
              <a:buFontTx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Fuel Type diversification</a:t>
            </a:r>
            <a:endParaRPr lang="en-US" altLang="zh-CN" sz="12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09672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1A48B-10D7-D9FE-D492-4E0E7F7A2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4D4E1E-C755-F559-C77B-147B5378CA27}"/>
              </a:ext>
            </a:extLst>
          </p:cNvPr>
          <p:cNvSpPr/>
          <p:nvPr/>
        </p:nvSpPr>
        <p:spPr>
          <a:xfrm>
            <a:off x="503583" y="443667"/>
            <a:ext cx="11237843" cy="6042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CB20E3B3-DFF3-0375-1BD3-C8BEDC98B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28" y="443667"/>
            <a:ext cx="2675398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0A1D14D9-505F-C467-1EF4-27911C53E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82" y="443668"/>
            <a:ext cx="2675398" cy="619589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8283FA9F-BB7B-ED83-BE00-171043FA0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980" y="443667"/>
            <a:ext cx="3267744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方正兰亭黑_GBK" pitchFamily="2" charset="-122"/>
              </a:rPr>
              <a:t>Analysis</a:t>
            </a:r>
            <a:endParaRPr lang="zh-CN" altLang="zh-CN" b="1" dirty="0">
              <a:latin typeface="Arial" panose="020B0604020202020204" pitchFamily="34" charset="0"/>
              <a:cs typeface="Arial" panose="020B0604020202020204" pitchFamily="34" charset="0"/>
              <a:sym typeface="方正兰亭黑_GBK" pitchFamily="2" charset="-122"/>
            </a:endParaRP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CE8A7213-2926-6CF0-BE15-955A2D817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724" y="443667"/>
            <a:ext cx="2619304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C15501F5-E071-645D-3455-150C1F2A2DED}"/>
              </a:ext>
            </a:extLst>
          </p:cNvPr>
          <p:cNvSpPr/>
          <p:nvPr/>
        </p:nvSpPr>
        <p:spPr>
          <a:xfrm>
            <a:off x="503580" y="1056169"/>
            <a:ext cx="2018695" cy="1715384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Topline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nalysis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F3FF09B-C2BB-BFD1-77FD-E06076707341}"/>
              </a:ext>
            </a:extLst>
          </p:cNvPr>
          <p:cNvSpPr/>
          <p:nvPr/>
        </p:nvSpPr>
        <p:spPr>
          <a:xfrm>
            <a:off x="499268" y="2792818"/>
            <a:ext cx="2018695" cy="1715384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Buyer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hlinkClick r:id="rId2" action="ppaction://hlinkfile"/>
            <a:extLst>
              <a:ext uri="{FF2B5EF4-FFF2-40B4-BE49-F238E27FC236}">
                <a16:creationId xmlns:a16="http://schemas.microsoft.com/office/drawing/2014/main" id="{544CD492-FB73-DFFE-3CFE-E02221EFC298}"/>
              </a:ext>
            </a:extLst>
          </p:cNvPr>
          <p:cNvSpPr/>
          <p:nvPr/>
        </p:nvSpPr>
        <p:spPr>
          <a:xfrm>
            <a:off x="9944986" y="5869172"/>
            <a:ext cx="1318437" cy="34024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Link Chart</a:t>
            </a:r>
            <a:endParaRPr lang="zh-CN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9737E-B8F3-051B-63AC-D11CA314F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328" y="1656780"/>
            <a:ext cx="8245201" cy="3782261"/>
          </a:xfrm>
          <a:prstGeom prst="rect">
            <a:avLst/>
          </a:prstGeom>
        </p:spPr>
      </p:pic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0DCDDC1-080D-2563-12BA-2F7AF4166868}"/>
              </a:ext>
            </a:extLst>
          </p:cNvPr>
          <p:cNvSpPr/>
          <p:nvPr/>
        </p:nvSpPr>
        <p:spPr>
          <a:xfrm>
            <a:off x="499268" y="4529468"/>
            <a:ext cx="2463672" cy="1971366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Reasons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TOYOTA Increase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">
            <a:extLst>
              <a:ext uri="{FF2B5EF4-FFF2-40B4-BE49-F238E27FC236}">
                <a16:creationId xmlns:a16="http://schemas.microsoft.com/office/drawing/2014/main" id="{F344F9C7-323A-CE7C-CAFF-8F6DF6D93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358" y="1056169"/>
            <a:ext cx="3267744" cy="461481"/>
          </a:xfrm>
          <a:prstGeom prst="round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30000"/>
              </a:lnSpc>
              <a:buFontTx/>
              <a:buNone/>
            </a:pPr>
            <a:endParaRPr lang="en-US" altLang="zh-CN" sz="1600" b="1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ctr">
              <a:lnSpc>
                <a:spcPct val="30000"/>
              </a:lnSpc>
              <a:buFontTx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Competitiveness </a:t>
            </a:r>
          </a:p>
          <a:p>
            <a:pPr algn="ctr">
              <a:lnSpc>
                <a:spcPct val="30000"/>
              </a:lnSpc>
              <a:buFontTx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 major fuel types</a:t>
            </a:r>
            <a:endParaRPr lang="en-US" altLang="zh-CN" sz="12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19625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F0CC2-4333-A10D-CC72-53F995045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8623AB-1020-FB9C-0771-AF7ACC770E16}"/>
              </a:ext>
            </a:extLst>
          </p:cNvPr>
          <p:cNvSpPr/>
          <p:nvPr/>
        </p:nvSpPr>
        <p:spPr>
          <a:xfrm>
            <a:off x="477078" y="407504"/>
            <a:ext cx="11237843" cy="6042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82409F-D8C3-224F-B7AA-9A13C467276D}"/>
              </a:ext>
            </a:extLst>
          </p:cNvPr>
          <p:cNvSpPr txBox="1"/>
          <p:nvPr/>
        </p:nvSpPr>
        <p:spPr>
          <a:xfrm>
            <a:off x="4334260" y="2642853"/>
            <a:ext cx="662985" cy="584775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7B775E60-5C91-B3FF-B52D-2C9761192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8856" y="2522352"/>
            <a:ext cx="3438182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altLang="zh-CN" sz="2800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1F14D1-E06A-C97A-A7E0-76E21DC6D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629980" y="4597826"/>
            <a:ext cx="2419557" cy="241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3526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7E257-9C3A-EAB6-B354-4239B6886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2CC8C11-0691-3FEE-6A9C-C3120F2FE957}"/>
              </a:ext>
            </a:extLst>
          </p:cNvPr>
          <p:cNvSpPr/>
          <p:nvPr/>
        </p:nvSpPr>
        <p:spPr>
          <a:xfrm>
            <a:off x="503583" y="443667"/>
            <a:ext cx="11237843" cy="6042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0BDFBA03-C7C7-389A-4563-2291D81D5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82" y="443668"/>
            <a:ext cx="2675398" cy="619589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84A6773B-37ED-BCB4-59AF-5CB6ADF31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980" y="443667"/>
            <a:ext cx="2803606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方正兰亭黑_GBK" pitchFamily="2" charset="-122"/>
              </a:rPr>
              <a:t>Analysis</a:t>
            </a:r>
            <a:endParaRPr lang="zh-CN" altLang="zh-CN" sz="2400" dirty="0">
              <a:latin typeface="Arial" panose="020B0604020202020204" pitchFamily="34" charset="0"/>
              <a:cs typeface="Arial" panose="020B0604020202020204" pitchFamily="34" charset="0"/>
              <a:sym typeface="方正兰亭黑_GBK" pitchFamily="2" charset="-122"/>
            </a:endParaRP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6A372AC9-E2F4-853F-20E6-5BDBC2C2F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2586" y="443667"/>
            <a:ext cx="3083442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altLang="zh-CN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B537396F-FB7E-7CC3-7D50-6800B3C15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28" y="443667"/>
            <a:ext cx="2675398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A431ECBB-C7BA-DB93-779C-1146FFCF7C78}"/>
              </a:ext>
            </a:extLst>
          </p:cNvPr>
          <p:cNvSpPr/>
          <p:nvPr/>
        </p:nvSpPr>
        <p:spPr>
          <a:xfrm>
            <a:off x="499268" y="2836352"/>
            <a:ext cx="2023008" cy="1857150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Buyer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04370CBA-A3FB-429A-3A17-C054E0212A65}"/>
              </a:ext>
            </a:extLst>
          </p:cNvPr>
          <p:cNvSpPr/>
          <p:nvPr/>
        </p:nvSpPr>
        <p:spPr>
          <a:xfrm>
            <a:off x="499268" y="4707678"/>
            <a:ext cx="2023007" cy="1793155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Reasons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TOYOTA Increase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EC7323-C9B4-DFE8-278A-8A860ECBC730}"/>
              </a:ext>
            </a:extLst>
          </p:cNvPr>
          <p:cNvGrpSpPr/>
          <p:nvPr/>
        </p:nvGrpSpPr>
        <p:grpSpPr>
          <a:xfrm>
            <a:off x="2305374" y="2297478"/>
            <a:ext cx="9323632" cy="3546025"/>
            <a:chOff x="2203774" y="2297478"/>
            <a:chExt cx="9323632" cy="3546025"/>
          </a:xfrm>
        </p:grpSpPr>
        <p:sp>
          <p:nvSpPr>
            <p:cNvPr id="2" name="矩形 18">
              <a:extLst>
                <a:ext uri="{FF2B5EF4-FFF2-40B4-BE49-F238E27FC236}">
                  <a16:creationId xmlns:a16="http://schemas.microsoft.com/office/drawing/2014/main" id="{AA3D696C-9270-4572-B474-F4F8FB075152}"/>
                </a:ext>
              </a:extLst>
            </p:cNvPr>
            <p:cNvSpPr/>
            <p:nvPr/>
          </p:nvSpPr>
          <p:spPr>
            <a:xfrm>
              <a:off x="2203774" y="2297478"/>
              <a:ext cx="2803606" cy="76944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Irish automotive market shows fluctuations in vehicle registrations across different years, especially influenced by external factors such as the pandemic.</a:t>
              </a:r>
            </a:p>
          </p:txBody>
        </p:sp>
        <p:sp>
          <p:nvSpPr>
            <p:cNvPr id="18" name="Rounded Rectangle 30">
              <a:extLst>
                <a:ext uri="{FF2B5EF4-FFF2-40B4-BE49-F238E27FC236}">
                  <a16:creationId xmlns:a16="http://schemas.microsoft.com/office/drawing/2014/main" id="{0EC8EEAD-9B46-7BA3-1758-9B32A9B8116A}"/>
                </a:ext>
              </a:extLst>
            </p:cNvPr>
            <p:cNvSpPr/>
            <p:nvPr/>
          </p:nvSpPr>
          <p:spPr>
            <a:xfrm>
              <a:off x="9124365" y="3131517"/>
              <a:ext cx="383100" cy="18139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5000"/>
              </a:schemeClr>
            </a:solidFill>
            <a:ln w="952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Rounded Rectangle 29">
              <a:extLst>
                <a:ext uri="{FF2B5EF4-FFF2-40B4-BE49-F238E27FC236}">
                  <a16:creationId xmlns:a16="http://schemas.microsoft.com/office/drawing/2014/main" id="{9D1866A3-489B-468C-9AE3-B09C654F69CB}"/>
                </a:ext>
              </a:extLst>
            </p:cNvPr>
            <p:cNvSpPr/>
            <p:nvPr/>
          </p:nvSpPr>
          <p:spPr>
            <a:xfrm>
              <a:off x="7462319" y="3131517"/>
              <a:ext cx="383100" cy="18139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5000"/>
              </a:schemeClr>
            </a:solidFill>
            <a:ln w="952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Rounded Rectangle 28">
              <a:extLst>
                <a:ext uri="{FF2B5EF4-FFF2-40B4-BE49-F238E27FC236}">
                  <a16:creationId xmlns:a16="http://schemas.microsoft.com/office/drawing/2014/main" id="{1ED8489A-3D83-02DB-1BB9-5D52F2280D3F}"/>
                </a:ext>
              </a:extLst>
            </p:cNvPr>
            <p:cNvSpPr/>
            <p:nvPr/>
          </p:nvSpPr>
          <p:spPr>
            <a:xfrm>
              <a:off x="5800275" y="3131517"/>
              <a:ext cx="383100" cy="18139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5000"/>
              </a:schemeClr>
            </a:solidFill>
            <a:ln w="952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Rounded Rectangle 4">
              <a:extLst>
                <a:ext uri="{FF2B5EF4-FFF2-40B4-BE49-F238E27FC236}">
                  <a16:creationId xmlns:a16="http://schemas.microsoft.com/office/drawing/2014/main" id="{00EB783B-C88C-FFBD-2CAC-E0FFA31DE8B7}"/>
                </a:ext>
              </a:extLst>
            </p:cNvPr>
            <p:cNvSpPr/>
            <p:nvPr/>
          </p:nvSpPr>
          <p:spPr>
            <a:xfrm>
              <a:off x="4137732" y="3131517"/>
              <a:ext cx="383100" cy="18139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5000"/>
              </a:schemeClr>
            </a:solidFill>
            <a:ln w="952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26EAF5E-B73C-90FA-9138-89A94BF66C93}"/>
                </a:ext>
              </a:extLst>
            </p:cNvPr>
            <p:cNvGrpSpPr/>
            <p:nvPr/>
          </p:nvGrpSpPr>
          <p:grpSpPr>
            <a:xfrm>
              <a:off x="2469578" y="3035586"/>
              <a:ext cx="8686829" cy="1935503"/>
              <a:chOff x="931179" y="2618270"/>
              <a:chExt cx="10306398" cy="2180629"/>
            </a:xfrm>
          </p:grpSpPr>
          <p:sp>
            <p:nvSpPr>
              <p:cNvPr id="33" name="Rounded Rectangle 8">
                <a:extLst>
                  <a:ext uri="{FF2B5EF4-FFF2-40B4-BE49-F238E27FC236}">
                    <a16:creationId xmlns:a16="http://schemas.microsoft.com/office/drawing/2014/main" id="{B309E842-A12D-98AF-EE65-DB07E86FA5BC}"/>
                  </a:ext>
                </a:extLst>
              </p:cNvPr>
              <p:cNvSpPr/>
              <p:nvPr/>
            </p:nvSpPr>
            <p:spPr>
              <a:xfrm>
                <a:off x="931179" y="2677923"/>
                <a:ext cx="2441982" cy="458370"/>
              </a:xfrm>
              <a:prstGeom prst="roundRect">
                <a:avLst>
                  <a:gd name="adj" fmla="val 50000"/>
                </a:avLst>
              </a:prstGeom>
              <a:solidFill>
                <a:srgbClr val="FF9900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000" b="1">
                  <a:solidFill>
                    <a:srgbClr val="FF99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Rounded Rectangle 11">
                <a:extLst>
                  <a:ext uri="{FF2B5EF4-FFF2-40B4-BE49-F238E27FC236}">
                    <a16:creationId xmlns:a16="http://schemas.microsoft.com/office/drawing/2014/main" id="{7BA1BFED-9E41-71B5-0953-751725FB497D}"/>
                  </a:ext>
                </a:extLst>
              </p:cNvPr>
              <p:cNvSpPr/>
              <p:nvPr/>
            </p:nvSpPr>
            <p:spPr>
              <a:xfrm>
                <a:off x="8795595" y="2618270"/>
                <a:ext cx="2441982" cy="676173"/>
              </a:xfrm>
              <a:prstGeom prst="roundRect">
                <a:avLst>
                  <a:gd name="adj" fmla="val 50000"/>
                </a:avLst>
              </a:prstGeom>
              <a:solidFill>
                <a:srgbClr val="FF9900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000" b="1">
                  <a:solidFill>
                    <a:srgbClr val="FF99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Rounded Rectangle 21">
                <a:extLst>
                  <a:ext uri="{FF2B5EF4-FFF2-40B4-BE49-F238E27FC236}">
                    <a16:creationId xmlns:a16="http://schemas.microsoft.com/office/drawing/2014/main" id="{E981BBFC-B0B1-51C4-68B5-D6A6C52FCFBD}"/>
                  </a:ext>
                </a:extLst>
              </p:cNvPr>
              <p:cNvSpPr/>
              <p:nvPr/>
            </p:nvSpPr>
            <p:spPr>
              <a:xfrm>
                <a:off x="4875009" y="2706543"/>
                <a:ext cx="2441982" cy="458368"/>
              </a:xfrm>
              <a:prstGeom prst="roundRect">
                <a:avLst>
                  <a:gd name="adj" fmla="val 50000"/>
                </a:avLst>
              </a:prstGeom>
              <a:solidFill>
                <a:srgbClr val="FF9900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000" b="1">
                  <a:solidFill>
                    <a:srgbClr val="FF99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Rounded Rectangle 14">
                <a:extLst>
                  <a:ext uri="{FF2B5EF4-FFF2-40B4-BE49-F238E27FC236}">
                    <a16:creationId xmlns:a16="http://schemas.microsoft.com/office/drawing/2014/main" id="{07189280-0BF7-7624-96F6-7AB0A63A13BC}"/>
                  </a:ext>
                </a:extLst>
              </p:cNvPr>
              <p:cNvSpPr/>
              <p:nvPr/>
            </p:nvSpPr>
            <p:spPr>
              <a:xfrm>
                <a:off x="2903094" y="4340529"/>
                <a:ext cx="2441982" cy="458370"/>
              </a:xfrm>
              <a:prstGeom prst="roundRect">
                <a:avLst>
                  <a:gd name="adj" fmla="val 50000"/>
                </a:avLst>
              </a:prstGeom>
              <a:solidFill>
                <a:srgbClr val="FF9900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000" b="1">
                  <a:solidFill>
                    <a:srgbClr val="FF99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Rounded Rectangle 26">
                <a:extLst>
                  <a:ext uri="{FF2B5EF4-FFF2-40B4-BE49-F238E27FC236}">
                    <a16:creationId xmlns:a16="http://schemas.microsoft.com/office/drawing/2014/main" id="{71C3B9B8-6742-6F0A-A3D7-54A39AEC1C89}"/>
                  </a:ext>
                </a:extLst>
              </p:cNvPr>
              <p:cNvSpPr/>
              <p:nvPr/>
            </p:nvSpPr>
            <p:spPr>
              <a:xfrm>
                <a:off x="6846925" y="4340529"/>
                <a:ext cx="2441982" cy="458370"/>
              </a:xfrm>
              <a:prstGeom prst="roundRect">
                <a:avLst>
                  <a:gd name="adj" fmla="val 50000"/>
                </a:avLst>
              </a:prstGeom>
              <a:solidFill>
                <a:srgbClr val="FF9900"/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000" b="1">
                  <a:solidFill>
                    <a:srgbClr val="FF99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3" name="Freeform 37">
              <a:extLst>
                <a:ext uri="{FF2B5EF4-FFF2-40B4-BE49-F238E27FC236}">
                  <a16:creationId xmlns:a16="http://schemas.microsoft.com/office/drawing/2014/main" id="{27CD4B1F-20BA-5FAA-5019-90DA3697F3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0552" y="3810015"/>
              <a:ext cx="363684" cy="509890"/>
            </a:xfrm>
            <a:custGeom>
              <a:avLst/>
              <a:gdLst>
                <a:gd name="T0" fmla="*/ 828 w 1353"/>
                <a:gd name="T1" fmla="*/ 1302 h 1799"/>
                <a:gd name="T2" fmla="*/ 1330 w 1353"/>
                <a:gd name="T3" fmla="*/ 963 h 1799"/>
                <a:gd name="T4" fmla="*/ 1311 w 1353"/>
                <a:gd name="T5" fmla="*/ 1327 h 1799"/>
                <a:gd name="T6" fmla="*/ 561 w 1353"/>
                <a:gd name="T7" fmla="*/ 99 h 1799"/>
                <a:gd name="T8" fmla="*/ 562 w 1353"/>
                <a:gd name="T9" fmla="*/ 79 h 1799"/>
                <a:gd name="T10" fmla="*/ 578 w 1353"/>
                <a:gd name="T11" fmla="*/ 44 h 1799"/>
                <a:gd name="T12" fmla="*/ 604 w 1353"/>
                <a:gd name="T13" fmla="*/ 18 h 1799"/>
                <a:gd name="T14" fmla="*/ 640 w 1353"/>
                <a:gd name="T15" fmla="*/ 2 h 1799"/>
                <a:gd name="T16" fmla="*/ 659 w 1353"/>
                <a:gd name="T17" fmla="*/ 0 h 1799"/>
                <a:gd name="T18" fmla="*/ 698 w 1353"/>
                <a:gd name="T19" fmla="*/ 7 h 1799"/>
                <a:gd name="T20" fmla="*/ 729 w 1353"/>
                <a:gd name="T21" fmla="*/ 29 h 1799"/>
                <a:gd name="T22" fmla="*/ 750 w 1353"/>
                <a:gd name="T23" fmla="*/ 60 h 1799"/>
                <a:gd name="T24" fmla="*/ 757 w 1353"/>
                <a:gd name="T25" fmla="*/ 99 h 1799"/>
                <a:gd name="T26" fmla="*/ 561 w 1353"/>
                <a:gd name="T27" fmla="*/ 238 h 1799"/>
                <a:gd name="T28" fmla="*/ 561 w 1353"/>
                <a:gd name="T29" fmla="*/ 99 h 1799"/>
                <a:gd name="T30" fmla="*/ 757 w 1353"/>
                <a:gd name="T31" fmla="*/ 1631 h 1799"/>
                <a:gd name="T32" fmla="*/ 759 w 1353"/>
                <a:gd name="T33" fmla="*/ 1636 h 1799"/>
                <a:gd name="T34" fmla="*/ 766 w 1353"/>
                <a:gd name="T35" fmla="*/ 1650 h 1799"/>
                <a:gd name="T36" fmla="*/ 780 w 1353"/>
                <a:gd name="T37" fmla="*/ 1659 h 1799"/>
                <a:gd name="T38" fmla="*/ 840 w 1353"/>
                <a:gd name="T39" fmla="*/ 1659 h 1799"/>
                <a:gd name="T40" fmla="*/ 856 w 1353"/>
                <a:gd name="T41" fmla="*/ 1661 h 1799"/>
                <a:gd name="T42" fmla="*/ 884 w 1353"/>
                <a:gd name="T43" fmla="*/ 1673 h 1799"/>
                <a:gd name="T44" fmla="*/ 907 w 1353"/>
                <a:gd name="T45" fmla="*/ 1694 h 1799"/>
                <a:gd name="T46" fmla="*/ 917 w 1353"/>
                <a:gd name="T47" fmla="*/ 1722 h 1799"/>
                <a:gd name="T48" fmla="*/ 919 w 1353"/>
                <a:gd name="T49" fmla="*/ 1799 h 1799"/>
                <a:gd name="T50" fmla="*/ 399 w 1353"/>
                <a:gd name="T51" fmla="*/ 1738 h 1799"/>
                <a:gd name="T52" fmla="*/ 401 w 1353"/>
                <a:gd name="T53" fmla="*/ 1722 h 1799"/>
                <a:gd name="T54" fmla="*/ 413 w 1353"/>
                <a:gd name="T55" fmla="*/ 1694 h 1799"/>
                <a:gd name="T56" fmla="*/ 434 w 1353"/>
                <a:gd name="T57" fmla="*/ 1673 h 1799"/>
                <a:gd name="T58" fmla="*/ 462 w 1353"/>
                <a:gd name="T59" fmla="*/ 1661 h 1799"/>
                <a:gd name="T60" fmla="*/ 532 w 1353"/>
                <a:gd name="T61" fmla="*/ 1659 h 1799"/>
                <a:gd name="T62" fmla="*/ 538 w 1353"/>
                <a:gd name="T63" fmla="*/ 1659 h 1799"/>
                <a:gd name="T64" fmla="*/ 553 w 1353"/>
                <a:gd name="T65" fmla="*/ 1650 h 1799"/>
                <a:gd name="T66" fmla="*/ 561 w 1353"/>
                <a:gd name="T67" fmla="*/ 1636 h 1799"/>
                <a:gd name="T68" fmla="*/ 561 w 1353"/>
                <a:gd name="T69" fmla="*/ 745 h 1799"/>
                <a:gd name="T70" fmla="*/ 757 w 1353"/>
                <a:gd name="T71" fmla="*/ 735 h 1799"/>
                <a:gd name="T72" fmla="*/ 132 w 1353"/>
                <a:gd name="T73" fmla="*/ 1265 h 1799"/>
                <a:gd name="T74" fmla="*/ 151 w 1353"/>
                <a:gd name="T75" fmla="*/ 902 h 1799"/>
                <a:gd name="T76" fmla="*/ 490 w 1353"/>
                <a:gd name="T77" fmla="*/ 1285 h 1799"/>
                <a:gd name="T78" fmla="*/ 23 w 1353"/>
                <a:gd name="T79" fmla="*/ 338 h 1799"/>
                <a:gd name="T80" fmla="*/ 1204 w 1353"/>
                <a:gd name="T81" fmla="*/ 274 h 1799"/>
                <a:gd name="T82" fmla="*/ 1223 w 1353"/>
                <a:gd name="T83" fmla="*/ 640 h 1799"/>
                <a:gd name="T84" fmla="*/ 42 w 1353"/>
                <a:gd name="T85" fmla="*/ 703 h 1799"/>
                <a:gd name="T86" fmla="*/ 23 w 1353"/>
                <a:gd name="T87" fmla="*/ 338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53" h="1799">
                  <a:moveTo>
                    <a:pt x="1311" y="1327"/>
                  </a:moveTo>
                  <a:lnTo>
                    <a:pt x="828" y="1302"/>
                  </a:lnTo>
                  <a:lnTo>
                    <a:pt x="828" y="937"/>
                  </a:lnTo>
                  <a:lnTo>
                    <a:pt x="1330" y="963"/>
                  </a:lnTo>
                  <a:lnTo>
                    <a:pt x="1181" y="1137"/>
                  </a:lnTo>
                  <a:lnTo>
                    <a:pt x="1311" y="1327"/>
                  </a:lnTo>
                  <a:lnTo>
                    <a:pt x="1311" y="1327"/>
                  </a:lnTo>
                  <a:close/>
                  <a:moveTo>
                    <a:pt x="561" y="99"/>
                  </a:moveTo>
                  <a:lnTo>
                    <a:pt x="561" y="99"/>
                  </a:lnTo>
                  <a:lnTo>
                    <a:pt x="562" y="79"/>
                  </a:lnTo>
                  <a:lnTo>
                    <a:pt x="569" y="60"/>
                  </a:lnTo>
                  <a:lnTo>
                    <a:pt x="578" y="44"/>
                  </a:lnTo>
                  <a:lnTo>
                    <a:pt x="590" y="29"/>
                  </a:lnTo>
                  <a:lnTo>
                    <a:pt x="604" y="18"/>
                  </a:lnTo>
                  <a:lnTo>
                    <a:pt x="620" y="7"/>
                  </a:lnTo>
                  <a:lnTo>
                    <a:pt x="640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80" y="2"/>
                  </a:lnTo>
                  <a:lnTo>
                    <a:pt x="698" y="7"/>
                  </a:lnTo>
                  <a:lnTo>
                    <a:pt x="715" y="18"/>
                  </a:lnTo>
                  <a:lnTo>
                    <a:pt x="729" y="29"/>
                  </a:lnTo>
                  <a:lnTo>
                    <a:pt x="741" y="44"/>
                  </a:lnTo>
                  <a:lnTo>
                    <a:pt x="750" y="60"/>
                  </a:lnTo>
                  <a:lnTo>
                    <a:pt x="756" y="79"/>
                  </a:lnTo>
                  <a:lnTo>
                    <a:pt x="757" y="99"/>
                  </a:lnTo>
                  <a:lnTo>
                    <a:pt x="757" y="229"/>
                  </a:lnTo>
                  <a:lnTo>
                    <a:pt x="561" y="238"/>
                  </a:lnTo>
                  <a:lnTo>
                    <a:pt x="561" y="99"/>
                  </a:lnTo>
                  <a:lnTo>
                    <a:pt x="561" y="99"/>
                  </a:lnTo>
                  <a:close/>
                  <a:moveTo>
                    <a:pt x="757" y="735"/>
                  </a:moveTo>
                  <a:lnTo>
                    <a:pt x="757" y="1631"/>
                  </a:lnTo>
                  <a:lnTo>
                    <a:pt x="757" y="1631"/>
                  </a:lnTo>
                  <a:lnTo>
                    <a:pt x="759" y="1636"/>
                  </a:lnTo>
                  <a:lnTo>
                    <a:pt x="761" y="1641"/>
                  </a:lnTo>
                  <a:lnTo>
                    <a:pt x="766" y="1650"/>
                  </a:lnTo>
                  <a:lnTo>
                    <a:pt x="775" y="1657"/>
                  </a:lnTo>
                  <a:lnTo>
                    <a:pt x="780" y="1659"/>
                  </a:lnTo>
                  <a:lnTo>
                    <a:pt x="785" y="1659"/>
                  </a:lnTo>
                  <a:lnTo>
                    <a:pt x="840" y="1659"/>
                  </a:lnTo>
                  <a:lnTo>
                    <a:pt x="840" y="1659"/>
                  </a:lnTo>
                  <a:lnTo>
                    <a:pt x="856" y="1661"/>
                  </a:lnTo>
                  <a:lnTo>
                    <a:pt x="871" y="1666"/>
                  </a:lnTo>
                  <a:lnTo>
                    <a:pt x="884" y="1673"/>
                  </a:lnTo>
                  <a:lnTo>
                    <a:pt x="896" y="1682"/>
                  </a:lnTo>
                  <a:lnTo>
                    <a:pt x="907" y="1694"/>
                  </a:lnTo>
                  <a:lnTo>
                    <a:pt x="914" y="1708"/>
                  </a:lnTo>
                  <a:lnTo>
                    <a:pt x="917" y="1722"/>
                  </a:lnTo>
                  <a:lnTo>
                    <a:pt x="919" y="1738"/>
                  </a:lnTo>
                  <a:lnTo>
                    <a:pt x="919" y="1799"/>
                  </a:lnTo>
                  <a:lnTo>
                    <a:pt x="399" y="1799"/>
                  </a:lnTo>
                  <a:lnTo>
                    <a:pt x="399" y="1738"/>
                  </a:lnTo>
                  <a:lnTo>
                    <a:pt x="399" y="1738"/>
                  </a:lnTo>
                  <a:lnTo>
                    <a:pt x="401" y="1722"/>
                  </a:lnTo>
                  <a:lnTo>
                    <a:pt x="406" y="1708"/>
                  </a:lnTo>
                  <a:lnTo>
                    <a:pt x="413" y="1694"/>
                  </a:lnTo>
                  <a:lnTo>
                    <a:pt x="422" y="1682"/>
                  </a:lnTo>
                  <a:lnTo>
                    <a:pt x="434" y="1673"/>
                  </a:lnTo>
                  <a:lnTo>
                    <a:pt x="448" y="1666"/>
                  </a:lnTo>
                  <a:lnTo>
                    <a:pt x="462" y="1661"/>
                  </a:lnTo>
                  <a:lnTo>
                    <a:pt x="478" y="1659"/>
                  </a:lnTo>
                  <a:lnTo>
                    <a:pt x="532" y="1659"/>
                  </a:lnTo>
                  <a:lnTo>
                    <a:pt x="532" y="1659"/>
                  </a:lnTo>
                  <a:lnTo>
                    <a:pt x="538" y="1659"/>
                  </a:lnTo>
                  <a:lnTo>
                    <a:pt x="543" y="1657"/>
                  </a:lnTo>
                  <a:lnTo>
                    <a:pt x="553" y="1650"/>
                  </a:lnTo>
                  <a:lnTo>
                    <a:pt x="559" y="1641"/>
                  </a:lnTo>
                  <a:lnTo>
                    <a:pt x="561" y="1636"/>
                  </a:lnTo>
                  <a:lnTo>
                    <a:pt x="561" y="1631"/>
                  </a:lnTo>
                  <a:lnTo>
                    <a:pt x="561" y="745"/>
                  </a:lnTo>
                  <a:lnTo>
                    <a:pt x="757" y="735"/>
                  </a:lnTo>
                  <a:lnTo>
                    <a:pt x="757" y="735"/>
                  </a:lnTo>
                  <a:close/>
                  <a:moveTo>
                    <a:pt x="490" y="1285"/>
                  </a:moveTo>
                  <a:lnTo>
                    <a:pt x="132" y="1265"/>
                  </a:lnTo>
                  <a:lnTo>
                    <a:pt x="0" y="1076"/>
                  </a:lnTo>
                  <a:lnTo>
                    <a:pt x="151" y="902"/>
                  </a:lnTo>
                  <a:lnTo>
                    <a:pt x="490" y="919"/>
                  </a:lnTo>
                  <a:lnTo>
                    <a:pt x="490" y="1285"/>
                  </a:lnTo>
                  <a:lnTo>
                    <a:pt x="490" y="1285"/>
                  </a:lnTo>
                  <a:close/>
                  <a:moveTo>
                    <a:pt x="23" y="338"/>
                  </a:moveTo>
                  <a:lnTo>
                    <a:pt x="613" y="306"/>
                  </a:lnTo>
                  <a:lnTo>
                    <a:pt x="1204" y="274"/>
                  </a:lnTo>
                  <a:lnTo>
                    <a:pt x="1353" y="450"/>
                  </a:lnTo>
                  <a:lnTo>
                    <a:pt x="1223" y="640"/>
                  </a:lnTo>
                  <a:lnTo>
                    <a:pt x="633" y="672"/>
                  </a:lnTo>
                  <a:lnTo>
                    <a:pt x="42" y="703"/>
                  </a:lnTo>
                  <a:lnTo>
                    <a:pt x="174" y="512"/>
                  </a:lnTo>
                  <a:lnTo>
                    <a:pt x="23" y="338"/>
                  </a:lnTo>
                  <a:lnTo>
                    <a:pt x="23" y="33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40">
              <a:extLst>
                <a:ext uri="{FF2B5EF4-FFF2-40B4-BE49-F238E27FC236}">
                  <a16:creationId xmlns:a16="http://schemas.microsoft.com/office/drawing/2014/main" id="{B3669D33-D4B1-BBBA-C54B-3AE4227D52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6622" y="3848440"/>
              <a:ext cx="456759" cy="399416"/>
            </a:xfrm>
            <a:custGeom>
              <a:avLst/>
              <a:gdLst>
                <a:gd name="T0" fmla="*/ 1518 w 1697"/>
                <a:gd name="T1" fmla="*/ 799 h 1410"/>
                <a:gd name="T2" fmla="*/ 1542 w 1697"/>
                <a:gd name="T3" fmla="*/ 977 h 1410"/>
                <a:gd name="T4" fmla="*/ 1484 w 1697"/>
                <a:gd name="T5" fmla="*/ 1112 h 1410"/>
                <a:gd name="T6" fmla="*/ 1351 w 1697"/>
                <a:gd name="T7" fmla="*/ 1201 h 1410"/>
                <a:gd name="T8" fmla="*/ 1274 w 1697"/>
                <a:gd name="T9" fmla="*/ 1303 h 1410"/>
                <a:gd name="T10" fmla="*/ 1161 w 1697"/>
                <a:gd name="T11" fmla="*/ 1368 h 1410"/>
                <a:gd name="T12" fmla="*/ 989 w 1697"/>
                <a:gd name="T13" fmla="*/ 1395 h 1410"/>
                <a:gd name="T14" fmla="*/ 1036 w 1697"/>
                <a:gd name="T15" fmla="*/ 1323 h 1410"/>
                <a:gd name="T16" fmla="*/ 1110 w 1697"/>
                <a:gd name="T17" fmla="*/ 1295 h 1410"/>
                <a:gd name="T18" fmla="*/ 989 w 1697"/>
                <a:gd name="T19" fmla="*/ 1124 h 1410"/>
                <a:gd name="T20" fmla="*/ 1172 w 1697"/>
                <a:gd name="T21" fmla="*/ 1205 h 1410"/>
                <a:gd name="T22" fmla="*/ 1261 w 1697"/>
                <a:gd name="T23" fmla="*/ 1210 h 1410"/>
                <a:gd name="T24" fmla="*/ 1114 w 1697"/>
                <a:gd name="T25" fmla="*/ 1045 h 1410"/>
                <a:gd name="T26" fmla="*/ 1133 w 1697"/>
                <a:gd name="T27" fmla="*/ 978 h 1410"/>
                <a:gd name="T28" fmla="*/ 1342 w 1697"/>
                <a:gd name="T29" fmla="*/ 1115 h 1410"/>
                <a:gd name="T30" fmla="*/ 1400 w 1697"/>
                <a:gd name="T31" fmla="*/ 1056 h 1410"/>
                <a:gd name="T32" fmla="*/ 1200 w 1697"/>
                <a:gd name="T33" fmla="*/ 859 h 1410"/>
                <a:gd name="T34" fmla="*/ 1267 w 1697"/>
                <a:gd name="T35" fmla="*/ 836 h 1410"/>
                <a:gd name="T36" fmla="*/ 1474 w 1697"/>
                <a:gd name="T37" fmla="*/ 927 h 1410"/>
                <a:gd name="T38" fmla="*/ 1008 w 1697"/>
                <a:gd name="T39" fmla="*/ 444 h 1410"/>
                <a:gd name="T40" fmla="*/ 1079 w 1697"/>
                <a:gd name="T41" fmla="*/ 421 h 1410"/>
                <a:gd name="T42" fmla="*/ 142 w 1697"/>
                <a:gd name="T43" fmla="*/ 648 h 1410"/>
                <a:gd name="T44" fmla="*/ 0 w 1697"/>
                <a:gd name="T45" fmla="*/ 376 h 1410"/>
                <a:gd name="T46" fmla="*/ 256 w 1697"/>
                <a:gd name="T47" fmla="*/ 47 h 1410"/>
                <a:gd name="T48" fmla="*/ 383 w 1697"/>
                <a:gd name="T49" fmla="*/ 3 h 1410"/>
                <a:gd name="T50" fmla="*/ 534 w 1697"/>
                <a:gd name="T51" fmla="*/ 88 h 1410"/>
                <a:gd name="T52" fmla="*/ 775 w 1697"/>
                <a:gd name="T53" fmla="*/ 60 h 1410"/>
                <a:gd name="T54" fmla="*/ 499 w 1697"/>
                <a:gd name="T55" fmla="*/ 165 h 1410"/>
                <a:gd name="T56" fmla="*/ 344 w 1697"/>
                <a:gd name="T57" fmla="*/ 88 h 1410"/>
                <a:gd name="T58" fmla="*/ 88 w 1697"/>
                <a:gd name="T59" fmla="*/ 395 h 1410"/>
                <a:gd name="T60" fmla="*/ 211 w 1697"/>
                <a:gd name="T61" fmla="*/ 543 h 1410"/>
                <a:gd name="T62" fmla="*/ 220 w 1697"/>
                <a:gd name="T63" fmla="*/ 739 h 1410"/>
                <a:gd name="T64" fmla="*/ 794 w 1697"/>
                <a:gd name="T65" fmla="*/ 1165 h 1410"/>
                <a:gd name="T66" fmla="*/ 755 w 1697"/>
                <a:gd name="T67" fmla="*/ 1142 h 1410"/>
                <a:gd name="T68" fmla="*/ 673 w 1697"/>
                <a:gd name="T69" fmla="*/ 1045 h 1410"/>
                <a:gd name="T70" fmla="*/ 581 w 1697"/>
                <a:gd name="T71" fmla="*/ 1049 h 1410"/>
                <a:gd name="T72" fmla="*/ 546 w 1697"/>
                <a:gd name="T73" fmla="*/ 948 h 1410"/>
                <a:gd name="T74" fmla="*/ 436 w 1697"/>
                <a:gd name="T75" fmla="*/ 926 h 1410"/>
                <a:gd name="T76" fmla="*/ 418 w 1697"/>
                <a:gd name="T77" fmla="*/ 806 h 1410"/>
                <a:gd name="T78" fmla="*/ 288 w 1697"/>
                <a:gd name="T79" fmla="*/ 778 h 1410"/>
                <a:gd name="T80" fmla="*/ 198 w 1697"/>
                <a:gd name="T81" fmla="*/ 898 h 1410"/>
                <a:gd name="T82" fmla="*/ 256 w 1697"/>
                <a:gd name="T83" fmla="*/ 1006 h 1410"/>
                <a:gd name="T84" fmla="*/ 339 w 1697"/>
                <a:gd name="T85" fmla="*/ 1022 h 1410"/>
                <a:gd name="T86" fmla="*/ 353 w 1697"/>
                <a:gd name="T87" fmla="*/ 1173 h 1410"/>
                <a:gd name="T88" fmla="*/ 502 w 1697"/>
                <a:gd name="T89" fmla="*/ 1166 h 1410"/>
                <a:gd name="T90" fmla="*/ 529 w 1697"/>
                <a:gd name="T91" fmla="*/ 1245 h 1410"/>
                <a:gd name="T92" fmla="*/ 676 w 1697"/>
                <a:gd name="T93" fmla="*/ 1273 h 1410"/>
                <a:gd name="T94" fmla="*/ 706 w 1697"/>
                <a:gd name="T95" fmla="*/ 1305 h 1410"/>
                <a:gd name="T96" fmla="*/ 798 w 1697"/>
                <a:gd name="T97" fmla="*/ 1384 h 1410"/>
                <a:gd name="T98" fmla="*/ 912 w 1697"/>
                <a:gd name="T99" fmla="*/ 1321 h 1410"/>
                <a:gd name="T100" fmla="*/ 889 w 1697"/>
                <a:gd name="T101" fmla="*/ 1187 h 1410"/>
                <a:gd name="T102" fmla="*/ 1528 w 1697"/>
                <a:gd name="T103" fmla="*/ 653 h 1410"/>
                <a:gd name="T104" fmla="*/ 1609 w 1697"/>
                <a:gd name="T105" fmla="*/ 462 h 1410"/>
                <a:gd name="T106" fmla="*/ 1669 w 1697"/>
                <a:gd name="T107" fmla="*/ 255 h 1410"/>
                <a:gd name="T108" fmla="*/ 1275 w 1697"/>
                <a:gd name="T109" fmla="*/ 61 h 1410"/>
                <a:gd name="T110" fmla="*/ 1012 w 1697"/>
                <a:gd name="T111" fmla="*/ 63 h 1410"/>
                <a:gd name="T112" fmla="*/ 492 w 1697"/>
                <a:gd name="T113" fmla="*/ 365 h 1410"/>
                <a:gd name="T114" fmla="*/ 529 w 1697"/>
                <a:gd name="T115" fmla="*/ 499 h 1410"/>
                <a:gd name="T116" fmla="*/ 899 w 1697"/>
                <a:gd name="T117" fmla="*/ 328 h 1410"/>
                <a:gd name="T118" fmla="*/ 1052 w 1697"/>
                <a:gd name="T119" fmla="*/ 355 h 1410"/>
                <a:gd name="T120" fmla="*/ 1177 w 1697"/>
                <a:gd name="T121" fmla="*/ 377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97" h="1410">
                  <a:moveTo>
                    <a:pt x="1105" y="420"/>
                  </a:moveTo>
                  <a:lnTo>
                    <a:pt x="1105" y="420"/>
                  </a:lnTo>
                  <a:lnTo>
                    <a:pt x="1258" y="558"/>
                  </a:lnTo>
                  <a:lnTo>
                    <a:pt x="1333" y="627"/>
                  </a:lnTo>
                  <a:lnTo>
                    <a:pt x="1409" y="699"/>
                  </a:lnTo>
                  <a:lnTo>
                    <a:pt x="1409" y="699"/>
                  </a:lnTo>
                  <a:lnTo>
                    <a:pt x="1419" y="706"/>
                  </a:lnTo>
                  <a:lnTo>
                    <a:pt x="1430" y="715"/>
                  </a:lnTo>
                  <a:lnTo>
                    <a:pt x="1486" y="766"/>
                  </a:lnTo>
                  <a:lnTo>
                    <a:pt x="1518" y="799"/>
                  </a:lnTo>
                  <a:lnTo>
                    <a:pt x="1518" y="799"/>
                  </a:lnTo>
                  <a:lnTo>
                    <a:pt x="1532" y="815"/>
                  </a:lnTo>
                  <a:lnTo>
                    <a:pt x="1542" y="831"/>
                  </a:lnTo>
                  <a:lnTo>
                    <a:pt x="1551" y="847"/>
                  </a:lnTo>
                  <a:lnTo>
                    <a:pt x="1556" y="864"/>
                  </a:lnTo>
                  <a:lnTo>
                    <a:pt x="1562" y="880"/>
                  </a:lnTo>
                  <a:lnTo>
                    <a:pt x="1562" y="898"/>
                  </a:lnTo>
                  <a:lnTo>
                    <a:pt x="1562" y="913"/>
                  </a:lnTo>
                  <a:lnTo>
                    <a:pt x="1560" y="931"/>
                  </a:lnTo>
                  <a:lnTo>
                    <a:pt x="1556" y="947"/>
                  </a:lnTo>
                  <a:lnTo>
                    <a:pt x="1549" y="963"/>
                  </a:lnTo>
                  <a:lnTo>
                    <a:pt x="1542" y="977"/>
                  </a:lnTo>
                  <a:lnTo>
                    <a:pt x="1534" y="991"/>
                  </a:lnTo>
                  <a:lnTo>
                    <a:pt x="1521" y="1003"/>
                  </a:lnTo>
                  <a:lnTo>
                    <a:pt x="1509" y="1013"/>
                  </a:lnTo>
                  <a:lnTo>
                    <a:pt x="1497" y="1022"/>
                  </a:lnTo>
                  <a:lnTo>
                    <a:pt x="1481" y="1029"/>
                  </a:lnTo>
                  <a:lnTo>
                    <a:pt x="1481" y="1029"/>
                  </a:lnTo>
                  <a:lnTo>
                    <a:pt x="1486" y="1047"/>
                  </a:lnTo>
                  <a:lnTo>
                    <a:pt x="1490" y="1064"/>
                  </a:lnTo>
                  <a:lnTo>
                    <a:pt x="1490" y="1080"/>
                  </a:lnTo>
                  <a:lnTo>
                    <a:pt x="1488" y="1096"/>
                  </a:lnTo>
                  <a:lnTo>
                    <a:pt x="1484" y="1112"/>
                  </a:lnTo>
                  <a:lnTo>
                    <a:pt x="1479" y="1126"/>
                  </a:lnTo>
                  <a:lnTo>
                    <a:pt x="1472" y="1140"/>
                  </a:lnTo>
                  <a:lnTo>
                    <a:pt x="1463" y="1152"/>
                  </a:lnTo>
                  <a:lnTo>
                    <a:pt x="1453" y="1163"/>
                  </a:lnTo>
                  <a:lnTo>
                    <a:pt x="1442" y="1173"/>
                  </a:lnTo>
                  <a:lnTo>
                    <a:pt x="1428" y="1182"/>
                  </a:lnTo>
                  <a:lnTo>
                    <a:pt x="1414" y="1191"/>
                  </a:lnTo>
                  <a:lnTo>
                    <a:pt x="1400" y="1196"/>
                  </a:lnTo>
                  <a:lnTo>
                    <a:pt x="1384" y="1200"/>
                  </a:lnTo>
                  <a:lnTo>
                    <a:pt x="1368" y="1201"/>
                  </a:lnTo>
                  <a:lnTo>
                    <a:pt x="1351" y="1201"/>
                  </a:lnTo>
                  <a:lnTo>
                    <a:pt x="1351" y="1201"/>
                  </a:lnTo>
                  <a:lnTo>
                    <a:pt x="1349" y="1215"/>
                  </a:lnTo>
                  <a:lnTo>
                    <a:pt x="1346" y="1230"/>
                  </a:lnTo>
                  <a:lnTo>
                    <a:pt x="1340" y="1242"/>
                  </a:lnTo>
                  <a:lnTo>
                    <a:pt x="1333" y="1254"/>
                  </a:lnTo>
                  <a:lnTo>
                    <a:pt x="1326" y="1265"/>
                  </a:lnTo>
                  <a:lnTo>
                    <a:pt x="1318" y="1273"/>
                  </a:lnTo>
                  <a:lnTo>
                    <a:pt x="1307" y="1284"/>
                  </a:lnTo>
                  <a:lnTo>
                    <a:pt x="1296" y="1291"/>
                  </a:lnTo>
                  <a:lnTo>
                    <a:pt x="1286" y="1298"/>
                  </a:lnTo>
                  <a:lnTo>
                    <a:pt x="1274" y="1303"/>
                  </a:lnTo>
                  <a:lnTo>
                    <a:pt x="1261" y="1309"/>
                  </a:lnTo>
                  <a:lnTo>
                    <a:pt x="1249" y="1312"/>
                  </a:lnTo>
                  <a:lnTo>
                    <a:pt x="1235" y="1314"/>
                  </a:lnTo>
                  <a:lnTo>
                    <a:pt x="1221" y="1314"/>
                  </a:lnTo>
                  <a:lnTo>
                    <a:pt x="1207" y="1312"/>
                  </a:lnTo>
                  <a:lnTo>
                    <a:pt x="1193" y="1310"/>
                  </a:lnTo>
                  <a:lnTo>
                    <a:pt x="1193" y="1310"/>
                  </a:lnTo>
                  <a:lnTo>
                    <a:pt x="1188" y="1326"/>
                  </a:lnTo>
                  <a:lnTo>
                    <a:pt x="1180" y="1342"/>
                  </a:lnTo>
                  <a:lnTo>
                    <a:pt x="1172" y="1356"/>
                  </a:lnTo>
                  <a:lnTo>
                    <a:pt x="1161" y="1368"/>
                  </a:lnTo>
                  <a:lnTo>
                    <a:pt x="1149" y="1381"/>
                  </a:lnTo>
                  <a:lnTo>
                    <a:pt x="1137" y="1389"/>
                  </a:lnTo>
                  <a:lnTo>
                    <a:pt x="1123" y="1396"/>
                  </a:lnTo>
                  <a:lnTo>
                    <a:pt x="1107" y="1403"/>
                  </a:lnTo>
                  <a:lnTo>
                    <a:pt x="1091" y="1407"/>
                  </a:lnTo>
                  <a:lnTo>
                    <a:pt x="1075" y="1410"/>
                  </a:lnTo>
                  <a:lnTo>
                    <a:pt x="1058" y="1410"/>
                  </a:lnTo>
                  <a:lnTo>
                    <a:pt x="1040" y="1409"/>
                  </a:lnTo>
                  <a:lnTo>
                    <a:pt x="1022" y="1407"/>
                  </a:lnTo>
                  <a:lnTo>
                    <a:pt x="1005" y="1402"/>
                  </a:lnTo>
                  <a:lnTo>
                    <a:pt x="989" y="1395"/>
                  </a:lnTo>
                  <a:lnTo>
                    <a:pt x="971" y="1386"/>
                  </a:lnTo>
                  <a:lnTo>
                    <a:pt x="959" y="1377"/>
                  </a:lnTo>
                  <a:lnTo>
                    <a:pt x="959" y="1377"/>
                  </a:lnTo>
                  <a:lnTo>
                    <a:pt x="971" y="1360"/>
                  </a:lnTo>
                  <a:lnTo>
                    <a:pt x="980" y="1340"/>
                  </a:lnTo>
                  <a:lnTo>
                    <a:pt x="987" y="1321"/>
                  </a:lnTo>
                  <a:lnTo>
                    <a:pt x="993" y="1300"/>
                  </a:lnTo>
                  <a:lnTo>
                    <a:pt x="993" y="1300"/>
                  </a:lnTo>
                  <a:lnTo>
                    <a:pt x="1010" y="1310"/>
                  </a:lnTo>
                  <a:lnTo>
                    <a:pt x="1028" y="1319"/>
                  </a:lnTo>
                  <a:lnTo>
                    <a:pt x="1036" y="1323"/>
                  </a:lnTo>
                  <a:lnTo>
                    <a:pt x="1045" y="1324"/>
                  </a:lnTo>
                  <a:lnTo>
                    <a:pt x="1054" y="1326"/>
                  </a:lnTo>
                  <a:lnTo>
                    <a:pt x="1065" y="1326"/>
                  </a:lnTo>
                  <a:lnTo>
                    <a:pt x="1065" y="1326"/>
                  </a:lnTo>
                  <a:lnTo>
                    <a:pt x="1080" y="1323"/>
                  </a:lnTo>
                  <a:lnTo>
                    <a:pt x="1093" y="1317"/>
                  </a:lnTo>
                  <a:lnTo>
                    <a:pt x="1098" y="1312"/>
                  </a:lnTo>
                  <a:lnTo>
                    <a:pt x="1103" y="1307"/>
                  </a:lnTo>
                  <a:lnTo>
                    <a:pt x="1107" y="1302"/>
                  </a:lnTo>
                  <a:lnTo>
                    <a:pt x="1110" y="1295"/>
                  </a:lnTo>
                  <a:lnTo>
                    <a:pt x="1110" y="1295"/>
                  </a:lnTo>
                  <a:lnTo>
                    <a:pt x="1112" y="1280"/>
                  </a:lnTo>
                  <a:lnTo>
                    <a:pt x="1108" y="1263"/>
                  </a:lnTo>
                  <a:lnTo>
                    <a:pt x="1000" y="1175"/>
                  </a:lnTo>
                  <a:lnTo>
                    <a:pt x="1000" y="1175"/>
                  </a:lnTo>
                  <a:lnTo>
                    <a:pt x="994" y="1170"/>
                  </a:lnTo>
                  <a:lnTo>
                    <a:pt x="989" y="1163"/>
                  </a:lnTo>
                  <a:lnTo>
                    <a:pt x="985" y="1156"/>
                  </a:lnTo>
                  <a:lnTo>
                    <a:pt x="984" y="1147"/>
                  </a:lnTo>
                  <a:lnTo>
                    <a:pt x="984" y="1140"/>
                  </a:lnTo>
                  <a:lnTo>
                    <a:pt x="985" y="1131"/>
                  </a:lnTo>
                  <a:lnTo>
                    <a:pt x="989" y="1124"/>
                  </a:lnTo>
                  <a:lnTo>
                    <a:pt x="993" y="1117"/>
                  </a:lnTo>
                  <a:lnTo>
                    <a:pt x="993" y="1117"/>
                  </a:lnTo>
                  <a:lnTo>
                    <a:pt x="1000" y="1110"/>
                  </a:lnTo>
                  <a:lnTo>
                    <a:pt x="1007" y="1107"/>
                  </a:lnTo>
                  <a:lnTo>
                    <a:pt x="1014" y="1103"/>
                  </a:lnTo>
                  <a:lnTo>
                    <a:pt x="1021" y="1101"/>
                  </a:lnTo>
                  <a:lnTo>
                    <a:pt x="1029" y="1101"/>
                  </a:lnTo>
                  <a:lnTo>
                    <a:pt x="1036" y="1103"/>
                  </a:lnTo>
                  <a:lnTo>
                    <a:pt x="1045" y="1105"/>
                  </a:lnTo>
                  <a:lnTo>
                    <a:pt x="1052" y="1110"/>
                  </a:lnTo>
                  <a:lnTo>
                    <a:pt x="1172" y="1205"/>
                  </a:lnTo>
                  <a:lnTo>
                    <a:pt x="1172" y="1205"/>
                  </a:lnTo>
                  <a:lnTo>
                    <a:pt x="1182" y="1214"/>
                  </a:lnTo>
                  <a:lnTo>
                    <a:pt x="1193" y="1221"/>
                  </a:lnTo>
                  <a:lnTo>
                    <a:pt x="1205" y="1226"/>
                  </a:lnTo>
                  <a:lnTo>
                    <a:pt x="1216" y="1228"/>
                  </a:lnTo>
                  <a:lnTo>
                    <a:pt x="1224" y="1230"/>
                  </a:lnTo>
                  <a:lnTo>
                    <a:pt x="1235" y="1228"/>
                  </a:lnTo>
                  <a:lnTo>
                    <a:pt x="1245" y="1224"/>
                  </a:lnTo>
                  <a:lnTo>
                    <a:pt x="1254" y="1219"/>
                  </a:lnTo>
                  <a:lnTo>
                    <a:pt x="1254" y="1219"/>
                  </a:lnTo>
                  <a:lnTo>
                    <a:pt x="1261" y="1210"/>
                  </a:lnTo>
                  <a:lnTo>
                    <a:pt x="1267" y="1201"/>
                  </a:lnTo>
                  <a:lnTo>
                    <a:pt x="1267" y="1201"/>
                  </a:lnTo>
                  <a:lnTo>
                    <a:pt x="1268" y="1191"/>
                  </a:lnTo>
                  <a:lnTo>
                    <a:pt x="1270" y="1180"/>
                  </a:lnTo>
                  <a:lnTo>
                    <a:pt x="1270" y="1175"/>
                  </a:lnTo>
                  <a:lnTo>
                    <a:pt x="1268" y="1170"/>
                  </a:lnTo>
                  <a:lnTo>
                    <a:pt x="1265" y="1166"/>
                  </a:lnTo>
                  <a:lnTo>
                    <a:pt x="1261" y="1161"/>
                  </a:lnTo>
                  <a:lnTo>
                    <a:pt x="1119" y="1050"/>
                  </a:lnTo>
                  <a:lnTo>
                    <a:pt x="1119" y="1050"/>
                  </a:lnTo>
                  <a:lnTo>
                    <a:pt x="1114" y="1045"/>
                  </a:lnTo>
                  <a:lnTo>
                    <a:pt x="1108" y="1038"/>
                  </a:lnTo>
                  <a:lnTo>
                    <a:pt x="1105" y="1031"/>
                  </a:lnTo>
                  <a:lnTo>
                    <a:pt x="1103" y="1022"/>
                  </a:lnTo>
                  <a:lnTo>
                    <a:pt x="1103" y="1015"/>
                  </a:lnTo>
                  <a:lnTo>
                    <a:pt x="1105" y="1006"/>
                  </a:lnTo>
                  <a:lnTo>
                    <a:pt x="1108" y="999"/>
                  </a:lnTo>
                  <a:lnTo>
                    <a:pt x="1112" y="992"/>
                  </a:lnTo>
                  <a:lnTo>
                    <a:pt x="1112" y="992"/>
                  </a:lnTo>
                  <a:lnTo>
                    <a:pt x="1119" y="985"/>
                  </a:lnTo>
                  <a:lnTo>
                    <a:pt x="1126" y="982"/>
                  </a:lnTo>
                  <a:lnTo>
                    <a:pt x="1133" y="978"/>
                  </a:lnTo>
                  <a:lnTo>
                    <a:pt x="1140" y="977"/>
                  </a:lnTo>
                  <a:lnTo>
                    <a:pt x="1149" y="977"/>
                  </a:lnTo>
                  <a:lnTo>
                    <a:pt x="1156" y="977"/>
                  </a:lnTo>
                  <a:lnTo>
                    <a:pt x="1165" y="980"/>
                  </a:lnTo>
                  <a:lnTo>
                    <a:pt x="1172" y="985"/>
                  </a:lnTo>
                  <a:lnTo>
                    <a:pt x="1319" y="1101"/>
                  </a:lnTo>
                  <a:lnTo>
                    <a:pt x="1319" y="1101"/>
                  </a:lnTo>
                  <a:lnTo>
                    <a:pt x="1323" y="1103"/>
                  </a:lnTo>
                  <a:lnTo>
                    <a:pt x="1323" y="1103"/>
                  </a:lnTo>
                  <a:lnTo>
                    <a:pt x="1332" y="1110"/>
                  </a:lnTo>
                  <a:lnTo>
                    <a:pt x="1342" y="1115"/>
                  </a:lnTo>
                  <a:lnTo>
                    <a:pt x="1353" y="1117"/>
                  </a:lnTo>
                  <a:lnTo>
                    <a:pt x="1361" y="1119"/>
                  </a:lnTo>
                  <a:lnTo>
                    <a:pt x="1372" y="1117"/>
                  </a:lnTo>
                  <a:lnTo>
                    <a:pt x="1381" y="1114"/>
                  </a:lnTo>
                  <a:lnTo>
                    <a:pt x="1388" y="1108"/>
                  </a:lnTo>
                  <a:lnTo>
                    <a:pt x="1395" y="1103"/>
                  </a:lnTo>
                  <a:lnTo>
                    <a:pt x="1400" y="1094"/>
                  </a:lnTo>
                  <a:lnTo>
                    <a:pt x="1404" y="1085"/>
                  </a:lnTo>
                  <a:lnTo>
                    <a:pt x="1405" y="1077"/>
                  </a:lnTo>
                  <a:lnTo>
                    <a:pt x="1404" y="1066"/>
                  </a:lnTo>
                  <a:lnTo>
                    <a:pt x="1400" y="1056"/>
                  </a:lnTo>
                  <a:lnTo>
                    <a:pt x="1395" y="1043"/>
                  </a:lnTo>
                  <a:lnTo>
                    <a:pt x="1384" y="1033"/>
                  </a:lnTo>
                  <a:lnTo>
                    <a:pt x="1372" y="1020"/>
                  </a:lnTo>
                  <a:lnTo>
                    <a:pt x="1216" y="903"/>
                  </a:lnTo>
                  <a:lnTo>
                    <a:pt x="1216" y="903"/>
                  </a:lnTo>
                  <a:lnTo>
                    <a:pt x="1209" y="898"/>
                  </a:lnTo>
                  <a:lnTo>
                    <a:pt x="1205" y="890"/>
                  </a:lnTo>
                  <a:lnTo>
                    <a:pt x="1202" y="883"/>
                  </a:lnTo>
                  <a:lnTo>
                    <a:pt x="1200" y="875"/>
                  </a:lnTo>
                  <a:lnTo>
                    <a:pt x="1200" y="868"/>
                  </a:lnTo>
                  <a:lnTo>
                    <a:pt x="1200" y="859"/>
                  </a:lnTo>
                  <a:lnTo>
                    <a:pt x="1203" y="852"/>
                  </a:lnTo>
                  <a:lnTo>
                    <a:pt x="1207" y="845"/>
                  </a:lnTo>
                  <a:lnTo>
                    <a:pt x="1207" y="845"/>
                  </a:lnTo>
                  <a:lnTo>
                    <a:pt x="1214" y="838"/>
                  </a:lnTo>
                  <a:lnTo>
                    <a:pt x="1219" y="832"/>
                  </a:lnTo>
                  <a:lnTo>
                    <a:pt x="1228" y="829"/>
                  </a:lnTo>
                  <a:lnTo>
                    <a:pt x="1235" y="827"/>
                  </a:lnTo>
                  <a:lnTo>
                    <a:pt x="1244" y="827"/>
                  </a:lnTo>
                  <a:lnTo>
                    <a:pt x="1251" y="829"/>
                  </a:lnTo>
                  <a:lnTo>
                    <a:pt x="1260" y="831"/>
                  </a:lnTo>
                  <a:lnTo>
                    <a:pt x="1267" y="836"/>
                  </a:lnTo>
                  <a:lnTo>
                    <a:pt x="1421" y="952"/>
                  </a:lnTo>
                  <a:lnTo>
                    <a:pt x="1421" y="952"/>
                  </a:lnTo>
                  <a:lnTo>
                    <a:pt x="1428" y="955"/>
                  </a:lnTo>
                  <a:lnTo>
                    <a:pt x="1433" y="955"/>
                  </a:lnTo>
                  <a:lnTo>
                    <a:pt x="1441" y="955"/>
                  </a:lnTo>
                  <a:lnTo>
                    <a:pt x="1446" y="954"/>
                  </a:lnTo>
                  <a:lnTo>
                    <a:pt x="1453" y="950"/>
                  </a:lnTo>
                  <a:lnTo>
                    <a:pt x="1458" y="947"/>
                  </a:lnTo>
                  <a:lnTo>
                    <a:pt x="1469" y="936"/>
                  </a:lnTo>
                  <a:lnTo>
                    <a:pt x="1469" y="936"/>
                  </a:lnTo>
                  <a:lnTo>
                    <a:pt x="1474" y="927"/>
                  </a:lnTo>
                  <a:lnTo>
                    <a:pt x="1477" y="917"/>
                  </a:lnTo>
                  <a:lnTo>
                    <a:pt x="1479" y="908"/>
                  </a:lnTo>
                  <a:lnTo>
                    <a:pt x="1479" y="898"/>
                  </a:lnTo>
                  <a:lnTo>
                    <a:pt x="1476" y="887"/>
                  </a:lnTo>
                  <a:lnTo>
                    <a:pt x="1472" y="876"/>
                  </a:lnTo>
                  <a:lnTo>
                    <a:pt x="1467" y="868"/>
                  </a:lnTo>
                  <a:lnTo>
                    <a:pt x="1458" y="859"/>
                  </a:lnTo>
                  <a:lnTo>
                    <a:pt x="1426" y="825"/>
                  </a:lnTo>
                  <a:lnTo>
                    <a:pt x="1012" y="448"/>
                  </a:lnTo>
                  <a:lnTo>
                    <a:pt x="1012" y="448"/>
                  </a:lnTo>
                  <a:lnTo>
                    <a:pt x="1008" y="444"/>
                  </a:lnTo>
                  <a:lnTo>
                    <a:pt x="1008" y="441"/>
                  </a:lnTo>
                  <a:lnTo>
                    <a:pt x="1007" y="437"/>
                  </a:lnTo>
                  <a:lnTo>
                    <a:pt x="1008" y="432"/>
                  </a:lnTo>
                  <a:lnTo>
                    <a:pt x="1010" y="428"/>
                  </a:lnTo>
                  <a:lnTo>
                    <a:pt x="1014" y="427"/>
                  </a:lnTo>
                  <a:lnTo>
                    <a:pt x="1017" y="425"/>
                  </a:lnTo>
                  <a:lnTo>
                    <a:pt x="1022" y="425"/>
                  </a:lnTo>
                  <a:lnTo>
                    <a:pt x="1022" y="425"/>
                  </a:lnTo>
                  <a:lnTo>
                    <a:pt x="1042" y="425"/>
                  </a:lnTo>
                  <a:lnTo>
                    <a:pt x="1061" y="423"/>
                  </a:lnTo>
                  <a:lnTo>
                    <a:pt x="1079" y="421"/>
                  </a:lnTo>
                  <a:lnTo>
                    <a:pt x="1098" y="420"/>
                  </a:lnTo>
                  <a:lnTo>
                    <a:pt x="1098" y="420"/>
                  </a:lnTo>
                  <a:lnTo>
                    <a:pt x="1105" y="420"/>
                  </a:lnTo>
                  <a:lnTo>
                    <a:pt x="1105" y="420"/>
                  </a:lnTo>
                  <a:close/>
                  <a:moveTo>
                    <a:pt x="190" y="771"/>
                  </a:moveTo>
                  <a:lnTo>
                    <a:pt x="190" y="771"/>
                  </a:lnTo>
                  <a:lnTo>
                    <a:pt x="176" y="748"/>
                  </a:lnTo>
                  <a:lnTo>
                    <a:pt x="165" y="725"/>
                  </a:lnTo>
                  <a:lnTo>
                    <a:pt x="156" y="701"/>
                  </a:lnTo>
                  <a:lnTo>
                    <a:pt x="149" y="674"/>
                  </a:lnTo>
                  <a:lnTo>
                    <a:pt x="142" y="648"/>
                  </a:lnTo>
                  <a:lnTo>
                    <a:pt x="139" y="622"/>
                  </a:lnTo>
                  <a:lnTo>
                    <a:pt x="132" y="565"/>
                  </a:lnTo>
                  <a:lnTo>
                    <a:pt x="79" y="516"/>
                  </a:lnTo>
                  <a:lnTo>
                    <a:pt x="79" y="516"/>
                  </a:lnTo>
                  <a:lnTo>
                    <a:pt x="49" y="485"/>
                  </a:lnTo>
                  <a:lnTo>
                    <a:pt x="35" y="469"/>
                  </a:lnTo>
                  <a:lnTo>
                    <a:pt x="24" y="453"/>
                  </a:lnTo>
                  <a:lnTo>
                    <a:pt x="14" y="437"/>
                  </a:lnTo>
                  <a:lnTo>
                    <a:pt x="7" y="418"/>
                  </a:lnTo>
                  <a:lnTo>
                    <a:pt x="2" y="399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2" y="363"/>
                  </a:lnTo>
                  <a:lnTo>
                    <a:pt x="3" y="351"/>
                  </a:lnTo>
                  <a:lnTo>
                    <a:pt x="5" y="339"/>
                  </a:lnTo>
                  <a:lnTo>
                    <a:pt x="10" y="328"/>
                  </a:lnTo>
                  <a:lnTo>
                    <a:pt x="16" y="316"/>
                  </a:lnTo>
                  <a:lnTo>
                    <a:pt x="21" y="305"/>
                  </a:lnTo>
                  <a:lnTo>
                    <a:pt x="28" y="295"/>
                  </a:lnTo>
                  <a:lnTo>
                    <a:pt x="37" y="284"/>
                  </a:lnTo>
                  <a:lnTo>
                    <a:pt x="256" y="47"/>
                  </a:lnTo>
                  <a:lnTo>
                    <a:pt x="256" y="47"/>
                  </a:lnTo>
                  <a:lnTo>
                    <a:pt x="265" y="37"/>
                  </a:lnTo>
                  <a:lnTo>
                    <a:pt x="276" y="30"/>
                  </a:lnTo>
                  <a:lnTo>
                    <a:pt x="286" y="23"/>
                  </a:lnTo>
                  <a:lnTo>
                    <a:pt x="299" y="16"/>
                  </a:lnTo>
                  <a:lnTo>
                    <a:pt x="309" y="10"/>
                  </a:lnTo>
                  <a:lnTo>
                    <a:pt x="321" y="7"/>
                  </a:lnTo>
                  <a:lnTo>
                    <a:pt x="334" y="3"/>
                  </a:lnTo>
                  <a:lnTo>
                    <a:pt x="346" y="2"/>
                  </a:lnTo>
                  <a:lnTo>
                    <a:pt x="358" y="2"/>
                  </a:lnTo>
                  <a:lnTo>
                    <a:pt x="371" y="2"/>
                  </a:lnTo>
                  <a:lnTo>
                    <a:pt x="383" y="3"/>
                  </a:lnTo>
                  <a:lnTo>
                    <a:pt x="395" y="7"/>
                  </a:lnTo>
                  <a:lnTo>
                    <a:pt x="407" y="10"/>
                  </a:lnTo>
                  <a:lnTo>
                    <a:pt x="420" y="16"/>
                  </a:lnTo>
                  <a:lnTo>
                    <a:pt x="430" y="23"/>
                  </a:lnTo>
                  <a:lnTo>
                    <a:pt x="441" y="30"/>
                  </a:lnTo>
                  <a:lnTo>
                    <a:pt x="441" y="30"/>
                  </a:lnTo>
                  <a:lnTo>
                    <a:pt x="464" y="47"/>
                  </a:lnTo>
                  <a:lnTo>
                    <a:pt x="485" y="61"/>
                  </a:lnTo>
                  <a:lnTo>
                    <a:pt x="506" y="75"/>
                  </a:lnTo>
                  <a:lnTo>
                    <a:pt x="534" y="88"/>
                  </a:lnTo>
                  <a:lnTo>
                    <a:pt x="534" y="88"/>
                  </a:lnTo>
                  <a:lnTo>
                    <a:pt x="553" y="95"/>
                  </a:lnTo>
                  <a:lnTo>
                    <a:pt x="564" y="96"/>
                  </a:lnTo>
                  <a:lnTo>
                    <a:pt x="564" y="96"/>
                  </a:lnTo>
                  <a:lnTo>
                    <a:pt x="588" y="91"/>
                  </a:lnTo>
                  <a:lnTo>
                    <a:pt x="613" y="86"/>
                  </a:lnTo>
                  <a:lnTo>
                    <a:pt x="666" y="74"/>
                  </a:lnTo>
                  <a:lnTo>
                    <a:pt x="692" y="68"/>
                  </a:lnTo>
                  <a:lnTo>
                    <a:pt x="720" y="63"/>
                  </a:lnTo>
                  <a:lnTo>
                    <a:pt x="747" y="60"/>
                  </a:lnTo>
                  <a:lnTo>
                    <a:pt x="775" y="60"/>
                  </a:lnTo>
                  <a:lnTo>
                    <a:pt x="775" y="60"/>
                  </a:lnTo>
                  <a:lnTo>
                    <a:pt x="740" y="84"/>
                  </a:lnTo>
                  <a:lnTo>
                    <a:pt x="692" y="121"/>
                  </a:lnTo>
                  <a:lnTo>
                    <a:pt x="629" y="168"/>
                  </a:lnTo>
                  <a:lnTo>
                    <a:pt x="629" y="168"/>
                  </a:lnTo>
                  <a:lnTo>
                    <a:pt x="601" y="175"/>
                  </a:lnTo>
                  <a:lnTo>
                    <a:pt x="574" y="179"/>
                  </a:lnTo>
                  <a:lnTo>
                    <a:pt x="574" y="179"/>
                  </a:lnTo>
                  <a:lnTo>
                    <a:pt x="559" y="179"/>
                  </a:lnTo>
                  <a:lnTo>
                    <a:pt x="539" y="177"/>
                  </a:lnTo>
                  <a:lnTo>
                    <a:pt x="520" y="172"/>
                  </a:lnTo>
                  <a:lnTo>
                    <a:pt x="499" y="165"/>
                  </a:lnTo>
                  <a:lnTo>
                    <a:pt x="480" y="156"/>
                  </a:lnTo>
                  <a:lnTo>
                    <a:pt x="462" y="147"/>
                  </a:lnTo>
                  <a:lnTo>
                    <a:pt x="446" y="137"/>
                  </a:lnTo>
                  <a:lnTo>
                    <a:pt x="432" y="130"/>
                  </a:lnTo>
                  <a:lnTo>
                    <a:pt x="390" y="96"/>
                  </a:lnTo>
                  <a:lnTo>
                    <a:pt x="390" y="96"/>
                  </a:lnTo>
                  <a:lnTo>
                    <a:pt x="381" y="91"/>
                  </a:lnTo>
                  <a:lnTo>
                    <a:pt x="372" y="88"/>
                  </a:lnTo>
                  <a:lnTo>
                    <a:pt x="364" y="86"/>
                  </a:lnTo>
                  <a:lnTo>
                    <a:pt x="353" y="86"/>
                  </a:lnTo>
                  <a:lnTo>
                    <a:pt x="344" y="88"/>
                  </a:lnTo>
                  <a:lnTo>
                    <a:pt x="335" y="91"/>
                  </a:lnTo>
                  <a:lnTo>
                    <a:pt x="327" y="96"/>
                  </a:lnTo>
                  <a:lnTo>
                    <a:pt x="318" y="103"/>
                  </a:lnTo>
                  <a:lnTo>
                    <a:pt x="98" y="341"/>
                  </a:lnTo>
                  <a:lnTo>
                    <a:pt x="98" y="341"/>
                  </a:lnTo>
                  <a:lnTo>
                    <a:pt x="93" y="349"/>
                  </a:lnTo>
                  <a:lnTo>
                    <a:pt x="88" y="358"/>
                  </a:lnTo>
                  <a:lnTo>
                    <a:pt x="86" y="367"/>
                  </a:lnTo>
                  <a:lnTo>
                    <a:pt x="84" y="377"/>
                  </a:lnTo>
                  <a:lnTo>
                    <a:pt x="86" y="386"/>
                  </a:lnTo>
                  <a:lnTo>
                    <a:pt x="88" y="395"/>
                  </a:lnTo>
                  <a:lnTo>
                    <a:pt x="93" y="404"/>
                  </a:lnTo>
                  <a:lnTo>
                    <a:pt x="98" y="413"/>
                  </a:lnTo>
                  <a:lnTo>
                    <a:pt x="98" y="413"/>
                  </a:lnTo>
                  <a:lnTo>
                    <a:pt x="125" y="442"/>
                  </a:lnTo>
                  <a:lnTo>
                    <a:pt x="155" y="472"/>
                  </a:lnTo>
                  <a:lnTo>
                    <a:pt x="155" y="472"/>
                  </a:lnTo>
                  <a:lnTo>
                    <a:pt x="172" y="490"/>
                  </a:lnTo>
                  <a:lnTo>
                    <a:pt x="191" y="511"/>
                  </a:lnTo>
                  <a:lnTo>
                    <a:pt x="200" y="522"/>
                  </a:lnTo>
                  <a:lnTo>
                    <a:pt x="205" y="532"/>
                  </a:lnTo>
                  <a:lnTo>
                    <a:pt x="211" y="543"/>
                  </a:lnTo>
                  <a:lnTo>
                    <a:pt x="214" y="553"/>
                  </a:lnTo>
                  <a:lnTo>
                    <a:pt x="214" y="553"/>
                  </a:lnTo>
                  <a:lnTo>
                    <a:pt x="220" y="595"/>
                  </a:lnTo>
                  <a:lnTo>
                    <a:pt x="227" y="639"/>
                  </a:lnTo>
                  <a:lnTo>
                    <a:pt x="232" y="662"/>
                  </a:lnTo>
                  <a:lnTo>
                    <a:pt x="237" y="681"/>
                  </a:lnTo>
                  <a:lnTo>
                    <a:pt x="246" y="701"/>
                  </a:lnTo>
                  <a:lnTo>
                    <a:pt x="255" y="717"/>
                  </a:lnTo>
                  <a:lnTo>
                    <a:pt x="255" y="717"/>
                  </a:lnTo>
                  <a:lnTo>
                    <a:pt x="235" y="727"/>
                  </a:lnTo>
                  <a:lnTo>
                    <a:pt x="220" y="739"/>
                  </a:lnTo>
                  <a:lnTo>
                    <a:pt x="205" y="753"/>
                  </a:lnTo>
                  <a:lnTo>
                    <a:pt x="190" y="771"/>
                  </a:lnTo>
                  <a:lnTo>
                    <a:pt x="190" y="771"/>
                  </a:lnTo>
                  <a:close/>
                  <a:moveTo>
                    <a:pt x="889" y="1187"/>
                  </a:moveTo>
                  <a:lnTo>
                    <a:pt x="889" y="1187"/>
                  </a:lnTo>
                  <a:lnTo>
                    <a:pt x="875" y="1177"/>
                  </a:lnTo>
                  <a:lnTo>
                    <a:pt x="859" y="1170"/>
                  </a:lnTo>
                  <a:lnTo>
                    <a:pt x="843" y="1165"/>
                  </a:lnTo>
                  <a:lnTo>
                    <a:pt x="827" y="1161"/>
                  </a:lnTo>
                  <a:lnTo>
                    <a:pt x="810" y="1161"/>
                  </a:lnTo>
                  <a:lnTo>
                    <a:pt x="794" y="1165"/>
                  </a:lnTo>
                  <a:lnTo>
                    <a:pt x="778" y="1168"/>
                  </a:lnTo>
                  <a:lnTo>
                    <a:pt x="764" y="1177"/>
                  </a:lnTo>
                  <a:lnTo>
                    <a:pt x="764" y="1177"/>
                  </a:lnTo>
                  <a:lnTo>
                    <a:pt x="759" y="1177"/>
                  </a:lnTo>
                  <a:lnTo>
                    <a:pt x="755" y="1175"/>
                  </a:lnTo>
                  <a:lnTo>
                    <a:pt x="755" y="1175"/>
                  </a:lnTo>
                  <a:lnTo>
                    <a:pt x="754" y="1173"/>
                  </a:lnTo>
                  <a:lnTo>
                    <a:pt x="754" y="1168"/>
                  </a:lnTo>
                  <a:lnTo>
                    <a:pt x="754" y="1168"/>
                  </a:lnTo>
                  <a:lnTo>
                    <a:pt x="755" y="1156"/>
                  </a:lnTo>
                  <a:lnTo>
                    <a:pt x="755" y="1142"/>
                  </a:lnTo>
                  <a:lnTo>
                    <a:pt x="752" y="1128"/>
                  </a:lnTo>
                  <a:lnTo>
                    <a:pt x="748" y="1114"/>
                  </a:lnTo>
                  <a:lnTo>
                    <a:pt x="743" y="1101"/>
                  </a:lnTo>
                  <a:lnTo>
                    <a:pt x="736" y="1089"/>
                  </a:lnTo>
                  <a:lnTo>
                    <a:pt x="727" y="1077"/>
                  </a:lnTo>
                  <a:lnTo>
                    <a:pt x="718" y="1068"/>
                  </a:lnTo>
                  <a:lnTo>
                    <a:pt x="718" y="1068"/>
                  </a:lnTo>
                  <a:lnTo>
                    <a:pt x="718" y="1068"/>
                  </a:lnTo>
                  <a:lnTo>
                    <a:pt x="704" y="1057"/>
                  </a:lnTo>
                  <a:lnTo>
                    <a:pt x="689" y="1049"/>
                  </a:lnTo>
                  <a:lnTo>
                    <a:pt x="673" y="1045"/>
                  </a:lnTo>
                  <a:lnTo>
                    <a:pt x="655" y="1042"/>
                  </a:lnTo>
                  <a:lnTo>
                    <a:pt x="639" y="1042"/>
                  </a:lnTo>
                  <a:lnTo>
                    <a:pt x="624" y="1043"/>
                  </a:lnTo>
                  <a:lnTo>
                    <a:pt x="608" y="1049"/>
                  </a:lnTo>
                  <a:lnTo>
                    <a:pt x="592" y="1057"/>
                  </a:lnTo>
                  <a:lnTo>
                    <a:pt x="592" y="1057"/>
                  </a:lnTo>
                  <a:lnTo>
                    <a:pt x="588" y="1057"/>
                  </a:lnTo>
                  <a:lnTo>
                    <a:pt x="585" y="1056"/>
                  </a:lnTo>
                  <a:lnTo>
                    <a:pt x="585" y="1056"/>
                  </a:lnTo>
                  <a:lnTo>
                    <a:pt x="581" y="1054"/>
                  </a:lnTo>
                  <a:lnTo>
                    <a:pt x="581" y="1049"/>
                  </a:lnTo>
                  <a:lnTo>
                    <a:pt x="581" y="1049"/>
                  </a:lnTo>
                  <a:lnTo>
                    <a:pt x="583" y="1035"/>
                  </a:lnTo>
                  <a:lnTo>
                    <a:pt x="583" y="1022"/>
                  </a:lnTo>
                  <a:lnTo>
                    <a:pt x="581" y="1008"/>
                  </a:lnTo>
                  <a:lnTo>
                    <a:pt x="578" y="994"/>
                  </a:lnTo>
                  <a:lnTo>
                    <a:pt x="573" y="982"/>
                  </a:lnTo>
                  <a:lnTo>
                    <a:pt x="566" y="970"/>
                  </a:lnTo>
                  <a:lnTo>
                    <a:pt x="557" y="957"/>
                  </a:lnTo>
                  <a:lnTo>
                    <a:pt x="546" y="948"/>
                  </a:lnTo>
                  <a:lnTo>
                    <a:pt x="546" y="948"/>
                  </a:lnTo>
                  <a:lnTo>
                    <a:pt x="546" y="948"/>
                  </a:lnTo>
                  <a:lnTo>
                    <a:pt x="536" y="940"/>
                  </a:lnTo>
                  <a:lnTo>
                    <a:pt x="523" y="933"/>
                  </a:lnTo>
                  <a:lnTo>
                    <a:pt x="509" y="927"/>
                  </a:lnTo>
                  <a:lnTo>
                    <a:pt x="497" y="924"/>
                  </a:lnTo>
                  <a:lnTo>
                    <a:pt x="483" y="922"/>
                  </a:lnTo>
                  <a:lnTo>
                    <a:pt x="469" y="922"/>
                  </a:lnTo>
                  <a:lnTo>
                    <a:pt x="455" y="924"/>
                  </a:lnTo>
                  <a:lnTo>
                    <a:pt x="443" y="927"/>
                  </a:lnTo>
                  <a:lnTo>
                    <a:pt x="443" y="927"/>
                  </a:lnTo>
                  <a:lnTo>
                    <a:pt x="439" y="927"/>
                  </a:lnTo>
                  <a:lnTo>
                    <a:pt x="436" y="926"/>
                  </a:lnTo>
                  <a:lnTo>
                    <a:pt x="436" y="926"/>
                  </a:lnTo>
                  <a:lnTo>
                    <a:pt x="434" y="922"/>
                  </a:lnTo>
                  <a:lnTo>
                    <a:pt x="434" y="919"/>
                  </a:lnTo>
                  <a:lnTo>
                    <a:pt x="434" y="919"/>
                  </a:lnTo>
                  <a:lnTo>
                    <a:pt x="439" y="901"/>
                  </a:lnTo>
                  <a:lnTo>
                    <a:pt x="443" y="885"/>
                  </a:lnTo>
                  <a:lnTo>
                    <a:pt x="443" y="868"/>
                  </a:lnTo>
                  <a:lnTo>
                    <a:pt x="441" y="852"/>
                  </a:lnTo>
                  <a:lnTo>
                    <a:pt x="436" y="836"/>
                  </a:lnTo>
                  <a:lnTo>
                    <a:pt x="429" y="820"/>
                  </a:lnTo>
                  <a:lnTo>
                    <a:pt x="418" y="806"/>
                  </a:lnTo>
                  <a:lnTo>
                    <a:pt x="406" y="794"/>
                  </a:lnTo>
                  <a:lnTo>
                    <a:pt x="406" y="794"/>
                  </a:lnTo>
                  <a:lnTo>
                    <a:pt x="406" y="794"/>
                  </a:lnTo>
                  <a:lnTo>
                    <a:pt x="397" y="787"/>
                  </a:lnTo>
                  <a:lnTo>
                    <a:pt x="388" y="782"/>
                  </a:lnTo>
                  <a:lnTo>
                    <a:pt x="378" y="776"/>
                  </a:lnTo>
                  <a:lnTo>
                    <a:pt x="369" y="773"/>
                  </a:lnTo>
                  <a:lnTo>
                    <a:pt x="348" y="767"/>
                  </a:lnTo>
                  <a:lnTo>
                    <a:pt x="327" y="767"/>
                  </a:lnTo>
                  <a:lnTo>
                    <a:pt x="307" y="771"/>
                  </a:lnTo>
                  <a:lnTo>
                    <a:pt x="288" y="778"/>
                  </a:lnTo>
                  <a:lnTo>
                    <a:pt x="279" y="783"/>
                  </a:lnTo>
                  <a:lnTo>
                    <a:pt x="270" y="790"/>
                  </a:lnTo>
                  <a:lnTo>
                    <a:pt x="262" y="797"/>
                  </a:lnTo>
                  <a:lnTo>
                    <a:pt x="255" y="804"/>
                  </a:lnTo>
                  <a:lnTo>
                    <a:pt x="223" y="840"/>
                  </a:lnTo>
                  <a:lnTo>
                    <a:pt x="223" y="840"/>
                  </a:lnTo>
                  <a:lnTo>
                    <a:pt x="216" y="848"/>
                  </a:lnTo>
                  <a:lnTo>
                    <a:pt x="211" y="859"/>
                  </a:lnTo>
                  <a:lnTo>
                    <a:pt x="205" y="868"/>
                  </a:lnTo>
                  <a:lnTo>
                    <a:pt x="202" y="878"/>
                  </a:lnTo>
                  <a:lnTo>
                    <a:pt x="198" y="898"/>
                  </a:lnTo>
                  <a:lnTo>
                    <a:pt x="197" y="919"/>
                  </a:lnTo>
                  <a:lnTo>
                    <a:pt x="200" y="938"/>
                  </a:lnTo>
                  <a:lnTo>
                    <a:pt x="209" y="957"/>
                  </a:lnTo>
                  <a:lnTo>
                    <a:pt x="214" y="968"/>
                  </a:lnTo>
                  <a:lnTo>
                    <a:pt x="220" y="977"/>
                  </a:lnTo>
                  <a:lnTo>
                    <a:pt x="227" y="984"/>
                  </a:lnTo>
                  <a:lnTo>
                    <a:pt x="234" y="992"/>
                  </a:lnTo>
                  <a:lnTo>
                    <a:pt x="234" y="992"/>
                  </a:lnTo>
                  <a:lnTo>
                    <a:pt x="234" y="992"/>
                  </a:lnTo>
                  <a:lnTo>
                    <a:pt x="244" y="999"/>
                  </a:lnTo>
                  <a:lnTo>
                    <a:pt x="256" y="1006"/>
                  </a:lnTo>
                  <a:lnTo>
                    <a:pt x="269" y="1012"/>
                  </a:lnTo>
                  <a:lnTo>
                    <a:pt x="281" y="1015"/>
                  </a:lnTo>
                  <a:lnTo>
                    <a:pt x="293" y="1017"/>
                  </a:lnTo>
                  <a:lnTo>
                    <a:pt x="306" y="1017"/>
                  </a:lnTo>
                  <a:lnTo>
                    <a:pt x="318" y="1017"/>
                  </a:lnTo>
                  <a:lnTo>
                    <a:pt x="330" y="1015"/>
                  </a:lnTo>
                  <a:lnTo>
                    <a:pt x="330" y="1015"/>
                  </a:lnTo>
                  <a:lnTo>
                    <a:pt x="335" y="1015"/>
                  </a:lnTo>
                  <a:lnTo>
                    <a:pt x="339" y="1017"/>
                  </a:lnTo>
                  <a:lnTo>
                    <a:pt x="339" y="1017"/>
                  </a:lnTo>
                  <a:lnTo>
                    <a:pt x="339" y="1022"/>
                  </a:lnTo>
                  <a:lnTo>
                    <a:pt x="337" y="1026"/>
                  </a:lnTo>
                  <a:lnTo>
                    <a:pt x="337" y="1026"/>
                  </a:lnTo>
                  <a:lnTo>
                    <a:pt x="327" y="1043"/>
                  </a:lnTo>
                  <a:lnTo>
                    <a:pt x="320" y="1063"/>
                  </a:lnTo>
                  <a:lnTo>
                    <a:pt x="316" y="1082"/>
                  </a:lnTo>
                  <a:lnTo>
                    <a:pt x="316" y="1101"/>
                  </a:lnTo>
                  <a:lnTo>
                    <a:pt x="320" y="1121"/>
                  </a:lnTo>
                  <a:lnTo>
                    <a:pt x="327" y="1140"/>
                  </a:lnTo>
                  <a:lnTo>
                    <a:pt x="337" y="1158"/>
                  </a:lnTo>
                  <a:lnTo>
                    <a:pt x="353" y="1173"/>
                  </a:lnTo>
                  <a:lnTo>
                    <a:pt x="353" y="1173"/>
                  </a:lnTo>
                  <a:lnTo>
                    <a:pt x="353" y="1173"/>
                  </a:lnTo>
                  <a:lnTo>
                    <a:pt x="369" y="1184"/>
                  </a:lnTo>
                  <a:lnTo>
                    <a:pt x="388" y="1193"/>
                  </a:lnTo>
                  <a:lnTo>
                    <a:pt x="407" y="1198"/>
                  </a:lnTo>
                  <a:lnTo>
                    <a:pt x="427" y="1198"/>
                  </a:lnTo>
                  <a:lnTo>
                    <a:pt x="446" y="1196"/>
                  </a:lnTo>
                  <a:lnTo>
                    <a:pt x="465" y="1189"/>
                  </a:lnTo>
                  <a:lnTo>
                    <a:pt x="483" y="1180"/>
                  </a:lnTo>
                  <a:lnTo>
                    <a:pt x="499" y="1168"/>
                  </a:lnTo>
                  <a:lnTo>
                    <a:pt x="499" y="1168"/>
                  </a:lnTo>
                  <a:lnTo>
                    <a:pt x="502" y="1166"/>
                  </a:lnTo>
                  <a:lnTo>
                    <a:pt x="506" y="1166"/>
                  </a:lnTo>
                  <a:lnTo>
                    <a:pt x="506" y="1166"/>
                  </a:lnTo>
                  <a:lnTo>
                    <a:pt x="509" y="1170"/>
                  </a:lnTo>
                  <a:lnTo>
                    <a:pt x="509" y="1173"/>
                  </a:lnTo>
                  <a:lnTo>
                    <a:pt x="509" y="1173"/>
                  </a:lnTo>
                  <a:lnTo>
                    <a:pt x="509" y="1186"/>
                  </a:lnTo>
                  <a:lnTo>
                    <a:pt x="511" y="1198"/>
                  </a:lnTo>
                  <a:lnTo>
                    <a:pt x="513" y="1212"/>
                  </a:lnTo>
                  <a:lnTo>
                    <a:pt x="516" y="1223"/>
                  </a:lnTo>
                  <a:lnTo>
                    <a:pt x="522" y="1235"/>
                  </a:lnTo>
                  <a:lnTo>
                    <a:pt x="529" y="1245"/>
                  </a:lnTo>
                  <a:lnTo>
                    <a:pt x="537" y="1256"/>
                  </a:lnTo>
                  <a:lnTo>
                    <a:pt x="546" y="1266"/>
                  </a:lnTo>
                  <a:lnTo>
                    <a:pt x="546" y="1266"/>
                  </a:lnTo>
                  <a:lnTo>
                    <a:pt x="546" y="1266"/>
                  </a:lnTo>
                  <a:lnTo>
                    <a:pt x="564" y="1277"/>
                  </a:lnTo>
                  <a:lnTo>
                    <a:pt x="581" y="1286"/>
                  </a:lnTo>
                  <a:lnTo>
                    <a:pt x="601" y="1291"/>
                  </a:lnTo>
                  <a:lnTo>
                    <a:pt x="620" y="1291"/>
                  </a:lnTo>
                  <a:lnTo>
                    <a:pt x="639" y="1289"/>
                  </a:lnTo>
                  <a:lnTo>
                    <a:pt x="659" y="1282"/>
                  </a:lnTo>
                  <a:lnTo>
                    <a:pt x="676" y="1273"/>
                  </a:lnTo>
                  <a:lnTo>
                    <a:pt x="692" y="1261"/>
                  </a:lnTo>
                  <a:lnTo>
                    <a:pt x="692" y="1261"/>
                  </a:lnTo>
                  <a:lnTo>
                    <a:pt x="696" y="1259"/>
                  </a:lnTo>
                  <a:lnTo>
                    <a:pt x="699" y="1259"/>
                  </a:lnTo>
                  <a:lnTo>
                    <a:pt x="699" y="1259"/>
                  </a:lnTo>
                  <a:lnTo>
                    <a:pt x="703" y="1263"/>
                  </a:lnTo>
                  <a:lnTo>
                    <a:pt x="704" y="1266"/>
                  </a:lnTo>
                  <a:lnTo>
                    <a:pt x="704" y="1266"/>
                  </a:lnTo>
                  <a:lnTo>
                    <a:pt x="703" y="1279"/>
                  </a:lnTo>
                  <a:lnTo>
                    <a:pt x="704" y="1291"/>
                  </a:lnTo>
                  <a:lnTo>
                    <a:pt x="706" y="1305"/>
                  </a:lnTo>
                  <a:lnTo>
                    <a:pt x="711" y="1316"/>
                  </a:lnTo>
                  <a:lnTo>
                    <a:pt x="717" y="1328"/>
                  </a:lnTo>
                  <a:lnTo>
                    <a:pt x="722" y="1338"/>
                  </a:lnTo>
                  <a:lnTo>
                    <a:pt x="731" y="1349"/>
                  </a:lnTo>
                  <a:lnTo>
                    <a:pt x="741" y="1360"/>
                  </a:lnTo>
                  <a:lnTo>
                    <a:pt x="741" y="1360"/>
                  </a:lnTo>
                  <a:lnTo>
                    <a:pt x="748" y="1365"/>
                  </a:lnTo>
                  <a:lnTo>
                    <a:pt x="759" y="1372"/>
                  </a:lnTo>
                  <a:lnTo>
                    <a:pt x="768" y="1375"/>
                  </a:lnTo>
                  <a:lnTo>
                    <a:pt x="778" y="1379"/>
                  </a:lnTo>
                  <a:lnTo>
                    <a:pt x="798" y="1384"/>
                  </a:lnTo>
                  <a:lnTo>
                    <a:pt x="819" y="1384"/>
                  </a:lnTo>
                  <a:lnTo>
                    <a:pt x="840" y="1381"/>
                  </a:lnTo>
                  <a:lnTo>
                    <a:pt x="859" y="1374"/>
                  </a:lnTo>
                  <a:lnTo>
                    <a:pt x="868" y="1368"/>
                  </a:lnTo>
                  <a:lnTo>
                    <a:pt x="877" y="1363"/>
                  </a:lnTo>
                  <a:lnTo>
                    <a:pt x="884" y="1356"/>
                  </a:lnTo>
                  <a:lnTo>
                    <a:pt x="892" y="1347"/>
                  </a:lnTo>
                  <a:lnTo>
                    <a:pt x="899" y="1338"/>
                  </a:lnTo>
                  <a:lnTo>
                    <a:pt x="899" y="1338"/>
                  </a:lnTo>
                  <a:lnTo>
                    <a:pt x="906" y="1330"/>
                  </a:lnTo>
                  <a:lnTo>
                    <a:pt x="912" y="1321"/>
                  </a:lnTo>
                  <a:lnTo>
                    <a:pt x="917" y="1310"/>
                  </a:lnTo>
                  <a:lnTo>
                    <a:pt x="920" y="1302"/>
                  </a:lnTo>
                  <a:lnTo>
                    <a:pt x="926" y="1280"/>
                  </a:lnTo>
                  <a:lnTo>
                    <a:pt x="926" y="1261"/>
                  </a:lnTo>
                  <a:lnTo>
                    <a:pt x="922" y="1240"/>
                  </a:lnTo>
                  <a:lnTo>
                    <a:pt x="915" y="1221"/>
                  </a:lnTo>
                  <a:lnTo>
                    <a:pt x="910" y="1212"/>
                  </a:lnTo>
                  <a:lnTo>
                    <a:pt x="903" y="1203"/>
                  </a:lnTo>
                  <a:lnTo>
                    <a:pt x="896" y="1194"/>
                  </a:lnTo>
                  <a:lnTo>
                    <a:pt x="889" y="1187"/>
                  </a:lnTo>
                  <a:lnTo>
                    <a:pt x="889" y="1187"/>
                  </a:lnTo>
                  <a:close/>
                  <a:moveTo>
                    <a:pt x="1177" y="377"/>
                  </a:moveTo>
                  <a:lnTo>
                    <a:pt x="1177" y="377"/>
                  </a:lnTo>
                  <a:lnTo>
                    <a:pt x="1458" y="648"/>
                  </a:lnTo>
                  <a:lnTo>
                    <a:pt x="1458" y="648"/>
                  </a:lnTo>
                  <a:lnTo>
                    <a:pt x="1469" y="655"/>
                  </a:lnTo>
                  <a:lnTo>
                    <a:pt x="1479" y="660"/>
                  </a:lnTo>
                  <a:lnTo>
                    <a:pt x="1491" y="664"/>
                  </a:lnTo>
                  <a:lnTo>
                    <a:pt x="1506" y="662"/>
                  </a:lnTo>
                  <a:lnTo>
                    <a:pt x="1506" y="662"/>
                  </a:lnTo>
                  <a:lnTo>
                    <a:pt x="1518" y="659"/>
                  </a:lnTo>
                  <a:lnTo>
                    <a:pt x="1528" y="653"/>
                  </a:lnTo>
                  <a:lnTo>
                    <a:pt x="1539" y="645"/>
                  </a:lnTo>
                  <a:lnTo>
                    <a:pt x="1546" y="634"/>
                  </a:lnTo>
                  <a:lnTo>
                    <a:pt x="1546" y="634"/>
                  </a:lnTo>
                  <a:lnTo>
                    <a:pt x="1562" y="604"/>
                  </a:lnTo>
                  <a:lnTo>
                    <a:pt x="1574" y="572"/>
                  </a:lnTo>
                  <a:lnTo>
                    <a:pt x="1583" y="539"/>
                  </a:lnTo>
                  <a:lnTo>
                    <a:pt x="1592" y="504"/>
                  </a:lnTo>
                  <a:lnTo>
                    <a:pt x="1592" y="504"/>
                  </a:lnTo>
                  <a:lnTo>
                    <a:pt x="1595" y="488"/>
                  </a:lnTo>
                  <a:lnTo>
                    <a:pt x="1600" y="474"/>
                  </a:lnTo>
                  <a:lnTo>
                    <a:pt x="1609" y="462"/>
                  </a:lnTo>
                  <a:lnTo>
                    <a:pt x="1618" y="450"/>
                  </a:lnTo>
                  <a:lnTo>
                    <a:pt x="1667" y="397"/>
                  </a:lnTo>
                  <a:lnTo>
                    <a:pt x="1667" y="397"/>
                  </a:lnTo>
                  <a:lnTo>
                    <a:pt x="1681" y="381"/>
                  </a:lnTo>
                  <a:lnTo>
                    <a:pt x="1690" y="363"/>
                  </a:lnTo>
                  <a:lnTo>
                    <a:pt x="1695" y="344"/>
                  </a:lnTo>
                  <a:lnTo>
                    <a:pt x="1697" y="325"/>
                  </a:lnTo>
                  <a:lnTo>
                    <a:pt x="1695" y="307"/>
                  </a:lnTo>
                  <a:lnTo>
                    <a:pt x="1690" y="288"/>
                  </a:lnTo>
                  <a:lnTo>
                    <a:pt x="1681" y="270"/>
                  </a:lnTo>
                  <a:lnTo>
                    <a:pt x="1669" y="255"/>
                  </a:lnTo>
                  <a:lnTo>
                    <a:pt x="1467" y="33"/>
                  </a:lnTo>
                  <a:lnTo>
                    <a:pt x="1467" y="33"/>
                  </a:lnTo>
                  <a:lnTo>
                    <a:pt x="1451" y="19"/>
                  </a:lnTo>
                  <a:lnTo>
                    <a:pt x="1435" y="10"/>
                  </a:lnTo>
                  <a:lnTo>
                    <a:pt x="1416" y="3"/>
                  </a:lnTo>
                  <a:lnTo>
                    <a:pt x="1397" y="0"/>
                  </a:lnTo>
                  <a:lnTo>
                    <a:pt x="1377" y="0"/>
                  </a:lnTo>
                  <a:lnTo>
                    <a:pt x="1358" y="3"/>
                  </a:lnTo>
                  <a:lnTo>
                    <a:pt x="1340" y="10"/>
                  </a:lnTo>
                  <a:lnTo>
                    <a:pt x="1323" y="23"/>
                  </a:lnTo>
                  <a:lnTo>
                    <a:pt x="1275" y="61"/>
                  </a:lnTo>
                  <a:lnTo>
                    <a:pt x="1275" y="61"/>
                  </a:lnTo>
                  <a:lnTo>
                    <a:pt x="1258" y="72"/>
                  </a:lnTo>
                  <a:lnTo>
                    <a:pt x="1247" y="77"/>
                  </a:lnTo>
                  <a:lnTo>
                    <a:pt x="1238" y="81"/>
                  </a:lnTo>
                  <a:lnTo>
                    <a:pt x="1228" y="82"/>
                  </a:lnTo>
                  <a:lnTo>
                    <a:pt x="1217" y="84"/>
                  </a:lnTo>
                  <a:lnTo>
                    <a:pt x="1196" y="84"/>
                  </a:lnTo>
                  <a:lnTo>
                    <a:pt x="1196" y="84"/>
                  </a:lnTo>
                  <a:lnTo>
                    <a:pt x="1045" y="65"/>
                  </a:lnTo>
                  <a:lnTo>
                    <a:pt x="1045" y="65"/>
                  </a:lnTo>
                  <a:lnTo>
                    <a:pt x="1012" y="63"/>
                  </a:lnTo>
                  <a:lnTo>
                    <a:pt x="977" y="63"/>
                  </a:lnTo>
                  <a:lnTo>
                    <a:pt x="943" y="67"/>
                  </a:lnTo>
                  <a:lnTo>
                    <a:pt x="912" y="74"/>
                  </a:lnTo>
                  <a:lnTo>
                    <a:pt x="880" y="84"/>
                  </a:lnTo>
                  <a:lnTo>
                    <a:pt x="848" y="98"/>
                  </a:lnTo>
                  <a:lnTo>
                    <a:pt x="819" y="114"/>
                  </a:lnTo>
                  <a:lnTo>
                    <a:pt x="790" y="135"/>
                  </a:lnTo>
                  <a:lnTo>
                    <a:pt x="790" y="135"/>
                  </a:lnTo>
                  <a:lnTo>
                    <a:pt x="641" y="249"/>
                  </a:lnTo>
                  <a:lnTo>
                    <a:pt x="492" y="365"/>
                  </a:lnTo>
                  <a:lnTo>
                    <a:pt x="492" y="365"/>
                  </a:lnTo>
                  <a:lnTo>
                    <a:pt x="476" y="379"/>
                  </a:lnTo>
                  <a:lnTo>
                    <a:pt x="465" y="395"/>
                  </a:lnTo>
                  <a:lnTo>
                    <a:pt x="458" y="411"/>
                  </a:lnTo>
                  <a:lnTo>
                    <a:pt x="457" y="425"/>
                  </a:lnTo>
                  <a:lnTo>
                    <a:pt x="458" y="441"/>
                  </a:lnTo>
                  <a:lnTo>
                    <a:pt x="464" y="455"/>
                  </a:lnTo>
                  <a:lnTo>
                    <a:pt x="472" y="467"/>
                  </a:lnTo>
                  <a:lnTo>
                    <a:pt x="483" y="478"/>
                  </a:lnTo>
                  <a:lnTo>
                    <a:pt x="495" y="486"/>
                  </a:lnTo>
                  <a:lnTo>
                    <a:pt x="511" y="495"/>
                  </a:lnTo>
                  <a:lnTo>
                    <a:pt x="529" y="499"/>
                  </a:lnTo>
                  <a:lnTo>
                    <a:pt x="548" y="502"/>
                  </a:lnTo>
                  <a:lnTo>
                    <a:pt x="569" y="500"/>
                  </a:lnTo>
                  <a:lnTo>
                    <a:pt x="590" y="497"/>
                  </a:lnTo>
                  <a:lnTo>
                    <a:pt x="611" y="490"/>
                  </a:lnTo>
                  <a:lnTo>
                    <a:pt x="634" y="478"/>
                  </a:lnTo>
                  <a:lnTo>
                    <a:pt x="850" y="344"/>
                  </a:lnTo>
                  <a:lnTo>
                    <a:pt x="850" y="344"/>
                  </a:lnTo>
                  <a:lnTo>
                    <a:pt x="863" y="337"/>
                  </a:lnTo>
                  <a:lnTo>
                    <a:pt x="875" y="332"/>
                  </a:lnTo>
                  <a:lnTo>
                    <a:pt x="887" y="330"/>
                  </a:lnTo>
                  <a:lnTo>
                    <a:pt x="899" y="328"/>
                  </a:lnTo>
                  <a:lnTo>
                    <a:pt x="912" y="328"/>
                  </a:lnTo>
                  <a:lnTo>
                    <a:pt x="924" y="328"/>
                  </a:lnTo>
                  <a:lnTo>
                    <a:pt x="936" y="332"/>
                  </a:lnTo>
                  <a:lnTo>
                    <a:pt x="949" y="337"/>
                  </a:lnTo>
                  <a:lnTo>
                    <a:pt x="949" y="337"/>
                  </a:lnTo>
                  <a:lnTo>
                    <a:pt x="964" y="342"/>
                  </a:lnTo>
                  <a:lnTo>
                    <a:pt x="982" y="348"/>
                  </a:lnTo>
                  <a:lnTo>
                    <a:pt x="1000" y="351"/>
                  </a:lnTo>
                  <a:lnTo>
                    <a:pt x="1017" y="353"/>
                  </a:lnTo>
                  <a:lnTo>
                    <a:pt x="1035" y="355"/>
                  </a:lnTo>
                  <a:lnTo>
                    <a:pt x="1052" y="355"/>
                  </a:lnTo>
                  <a:lnTo>
                    <a:pt x="1070" y="353"/>
                  </a:lnTo>
                  <a:lnTo>
                    <a:pt x="1086" y="351"/>
                  </a:lnTo>
                  <a:lnTo>
                    <a:pt x="1086" y="351"/>
                  </a:lnTo>
                  <a:lnTo>
                    <a:pt x="1098" y="349"/>
                  </a:lnTo>
                  <a:lnTo>
                    <a:pt x="1110" y="349"/>
                  </a:lnTo>
                  <a:lnTo>
                    <a:pt x="1123" y="349"/>
                  </a:lnTo>
                  <a:lnTo>
                    <a:pt x="1135" y="353"/>
                  </a:lnTo>
                  <a:lnTo>
                    <a:pt x="1145" y="356"/>
                  </a:lnTo>
                  <a:lnTo>
                    <a:pt x="1156" y="363"/>
                  </a:lnTo>
                  <a:lnTo>
                    <a:pt x="1166" y="370"/>
                  </a:lnTo>
                  <a:lnTo>
                    <a:pt x="1177" y="377"/>
                  </a:lnTo>
                  <a:lnTo>
                    <a:pt x="1177" y="37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矩形 19">
              <a:extLst>
                <a:ext uri="{FF2B5EF4-FFF2-40B4-BE49-F238E27FC236}">
                  <a16:creationId xmlns:a16="http://schemas.microsoft.com/office/drawing/2014/main" id="{8EBB2452-C351-4A26-8119-843C50B4FF82}"/>
                </a:ext>
              </a:extLst>
            </p:cNvPr>
            <p:cNvSpPr/>
            <p:nvPr/>
          </p:nvSpPr>
          <p:spPr>
            <a:xfrm>
              <a:off x="2476185" y="3061975"/>
              <a:ext cx="2058244" cy="40254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Market</a:t>
              </a:r>
              <a:r>
                <a:rPr lang="en-US" altLang="zh-CN" dirty="0"/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Trends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29" name="矩形 20">
              <a:extLst>
                <a:ext uri="{FF2B5EF4-FFF2-40B4-BE49-F238E27FC236}">
                  <a16:creationId xmlns:a16="http://schemas.microsoft.com/office/drawing/2014/main" id="{142A87CD-2FBB-46C4-85BD-9C0742961C76}"/>
                </a:ext>
              </a:extLst>
            </p:cNvPr>
            <p:cNvSpPr/>
            <p:nvPr/>
          </p:nvSpPr>
          <p:spPr>
            <a:xfrm>
              <a:off x="5787174" y="3131824"/>
              <a:ext cx="2058244" cy="36061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Fuel &amp; Body Type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0" name="矩形 21">
              <a:extLst>
                <a:ext uri="{FF2B5EF4-FFF2-40B4-BE49-F238E27FC236}">
                  <a16:creationId xmlns:a16="http://schemas.microsoft.com/office/drawing/2014/main" id="{4F9C0A79-6995-44CB-B91E-3ED5352E8756}"/>
                </a:ext>
              </a:extLst>
            </p:cNvPr>
            <p:cNvSpPr/>
            <p:nvPr/>
          </p:nvSpPr>
          <p:spPr>
            <a:xfrm>
              <a:off x="9111148" y="2992125"/>
              <a:ext cx="2115652" cy="656078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Geographical Distribution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1" name="矩形 22">
              <a:extLst>
                <a:ext uri="{FF2B5EF4-FFF2-40B4-BE49-F238E27FC236}">
                  <a16:creationId xmlns:a16="http://schemas.microsoft.com/office/drawing/2014/main" id="{AFF2EC91-29DC-4B14-B27F-4CE5EE61299B}"/>
                </a:ext>
              </a:extLst>
            </p:cNvPr>
            <p:cNvSpPr/>
            <p:nvPr/>
          </p:nvSpPr>
          <p:spPr>
            <a:xfrm>
              <a:off x="7460315" y="4567474"/>
              <a:ext cx="2058244" cy="36061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Pricing Insights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2" name="矩形 23">
              <a:extLst>
                <a:ext uri="{FF2B5EF4-FFF2-40B4-BE49-F238E27FC236}">
                  <a16:creationId xmlns:a16="http://schemas.microsoft.com/office/drawing/2014/main" id="{7F55DB1C-FEEF-4EBF-AB4D-BA6143CDBF86}"/>
                </a:ext>
              </a:extLst>
            </p:cNvPr>
            <p:cNvSpPr/>
            <p:nvPr/>
          </p:nvSpPr>
          <p:spPr>
            <a:xfrm>
              <a:off x="4138421" y="4567474"/>
              <a:ext cx="2058244" cy="36061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Brand Competition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" name="矩形 24">
              <a:extLst>
                <a:ext uri="{FF2B5EF4-FFF2-40B4-BE49-F238E27FC236}">
                  <a16:creationId xmlns:a16="http://schemas.microsoft.com/office/drawing/2014/main" id="{2A7893A0-9F23-41D9-89AA-786129A9C392}"/>
                </a:ext>
              </a:extLst>
            </p:cNvPr>
            <p:cNvSpPr/>
            <p:nvPr/>
          </p:nvSpPr>
          <p:spPr>
            <a:xfrm>
              <a:off x="5552781" y="2470781"/>
              <a:ext cx="2627689" cy="6001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diversity in fuel types and body types reflects the varied demands of consumers.</a:t>
              </a:r>
            </a:p>
          </p:txBody>
        </p:sp>
        <p:sp>
          <p:nvSpPr>
            <p:cNvPr id="14" name="矩形 25">
              <a:extLst>
                <a:ext uri="{FF2B5EF4-FFF2-40B4-BE49-F238E27FC236}">
                  <a16:creationId xmlns:a16="http://schemas.microsoft.com/office/drawing/2014/main" id="{53CDBBEB-30E8-43E3-92E5-AACE21B7204F}"/>
                </a:ext>
              </a:extLst>
            </p:cNvPr>
            <p:cNvSpPr/>
            <p:nvPr/>
          </p:nvSpPr>
          <p:spPr>
            <a:xfrm>
              <a:off x="8562047" y="2424334"/>
              <a:ext cx="2965359" cy="6001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Geographically, Dublin is the primary automotive market, while other regions have relatively dispersed market shares.</a:t>
              </a:r>
            </a:p>
          </p:txBody>
        </p:sp>
        <p:sp>
          <p:nvSpPr>
            <p:cNvPr id="15" name="矩形 26">
              <a:extLst>
                <a:ext uri="{FF2B5EF4-FFF2-40B4-BE49-F238E27FC236}">
                  <a16:creationId xmlns:a16="http://schemas.microsoft.com/office/drawing/2014/main" id="{C31F9119-0B0A-4E5D-985E-C401650AE02D}"/>
                </a:ext>
              </a:extLst>
            </p:cNvPr>
            <p:cNvSpPr/>
            <p:nvPr/>
          </p:nvSpPr>
          <p:spPr>
            <a:xfrm>
              <a:off x="3724592" y="5014317"/>
              <a:ext cx="2803434" cy="6001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Multiple brands with strong market positions, but no single brand is dominating the market.</a:t>
              </a:r>
            </a:p>
          </p:txBody>
        </p:sp>
        <p:sp>
          <p:nvSpPr>
            <p:cNvPr id="16" name="矩形 27">
              <a:extLst>
                <a:ext uri="{FF2B5EF4-FFF2-40B4-BE49-F238E27FC236}">
                  <a16:creationId xmlns:a16="http://schemas.microsoft.com/office/drawing/2014/main" id="{039602C6-BFC6-4E64-AD8A-E74F740C98C1}"/>
                </a:ext>
              </a:extLst>
            </p:cNvPr>
            <p:cNvSpPr/>
            <p:nvPr/>
          </p:nvSpPr>
          <p:spPr>
            <a:xfrm>
              <a:off x="7065692" y="5074062"/>
              <a:ext cx="2803435" cy="76944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Mid-range vehicles are the most popular among consumers, indicating a preference for affordable and high-value options in the Irish market.</a:t>
              </a:r>
            </a:p>
          </p:txBody>
        </p:sp>
        <p:grpSp>
          <p:nvGrpSpPr>
            <p:cNvPr id="38" name="组合 7">
              <a:extLst>
                <a:ext uri="{FF2B5EF4-FFF2-40B4-BE49-F238E27FC236}">
                  <a16:creationId xmlns:a16="http://schemas.microsoft.com/office/drawing/2014/main" id="{0F58C2DB-BE6D-B35B-DC52-52ABF5240967}"/>
                </a:ext>
              </a:extLst>
            </p:cNvPr>
            <p:cNvGrpSpPr/>
            <p:nvPr/>
          </p:nvGrpSpPr>
          <p:grpSpPr>
            <a:xfrm>
              <a:off x="3059649" y="3793556"/>
              <a:ext cx="532141" cy="484531"/>
              <a:chOff x="6012173" y="3182972"/>
              <a:chExt cx="517169" cy="483911"/>
            </a:xfrm>
            <a:solidFill>
              <a:schemeClr val="bg1">
                <a:lumMod val="65000"/>
              </a:schemeClr>
            </a:solidFill>
          </p:grpSpPr>
          <p:sp>
            <p:nvSpPr>
              <p:cNvPr id="39" name="Freeform 250">
                <a:extLst>
                  <a:ext uri="{FF2B5EF4-FFF2-40B4-BE49-F238E27FC236}">
                    <a16:creationId xmlns:a16="http://schemas.microsoft.com/office/drawing/2014/main" id="{DE0954D0-E39B-65DB-DDD7-65081D786558}"/>
                  </a:ext>
                </a:extLst>
              </p:cNvPr>
              <p:cNvSpPr/>
              <p:nvPr/>
            </p:nvSpPr>
            <p:spPr bwMode="auto">
              <a:xfrm>
                <a:off x="6012173" y="3324321"/>
                <a:ext cx="495551" cy="342562"/>
              </a:xfrm>
              <a:custGeom>
                <a:avLst/>
                <a:gdLst>
                  <a:gd name="T0" fmla="*/ 132 w 238"/>
                  <a:gd name="T1" fmla="*/ 164 h 164"/>
                  <a:gd name="T2" fmla="*/ 84 w 238"/>
                  <a:gd name="T3" fmla="*/ 153 h 164"/>
                  <a:gd name="T4" fmla="*/ 26 w 238"/>
                  <a:gd name="T5" fmla="*/ 0 h 164"/>
                  <a:gd name="T6" fmla="*/ 65 w 238"/>
                  <a:gd name="T7" fmla="*/ 17 h 164"/>
                  <a:gd name="T8" fmla="*/ 102 w 238"/>
                  <a:gd name="T9" fmla="*/ 115 h 164"/>
                  <a:gd name="T10" fmla="*/ 199 w 238"/>
                  <a:gd name="T11" fmla="*/ 78 h 164"/>
                  <a:gd name="T12" fmla="*/ 238 w 238"/>
                  <a:gd name="T13" fmla="*/ 95 h 164"/>
                  <a:gd name="T14" fmla="*/ 173 w 238"/>
                  <a:gd name="T15" fmla="*/ 156 h 164"/>
                  <a:gd name="T16" fmla="*/ 132 w 238"/>
                  <a:gd name="T17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164">
                    <a:moveTo>
                      <a:pt x="132" y="164"/>
                    </a:moveTo>
                    <a:cubicBezTo>
                      <a:pt x="116" y="164"/>
                      <a:pt x="100" y="160"/>
                      <a:pt x="84" y="153"/>
                    </a:cubicBezTo>
                    <a:cubicBezTo>
                      <a:pt x="26" y="127"/>
                      <a:pt x="0" y="58"/>
                      <a:pt x="26" y="0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48" y="54"/>
                      <a:pt x="65" y="98"/>
                      <a:pt x="102" y="115"/>
                    </a:cubicBezTo>
                    <a:cubicBezTo>
                      <a:pt x="139" y="132"/>
                      <a:pt x="183" y="115"/>
                      <a:pt x="199" y="78"/>
                    </a:cubicBezTo>
                    <a:cubicBezTo>
                      <a:pt x="238" y="95"/>
                      <a:pt x="238" y="95"/>
                      <a:pt x="238" y="95"/>
                    </a:cubicBezTo>
                    <a:cubicBezTo>
                      <a:pt x="225" y="124"/>
                      <a:pt x="202" y="145"/>
                      <a:pt x="173" y="156"/>
                    </a:cubicBezTo>
                    <a:cubicBezTo>
                      <a:pt x="160" y="161"/>
                      <a:pt x="146" y="164"/>
                      <a:pt x="132" y="1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0" name="Freeform 251">
                <a:extLst>
                  <a:ext uri="{FF2B5EF4-FFF2-40B4-BE49-F238E27FC236}">
                    <a16:creationId xmlns:a16="http://schemas.microsoft.com/office/drawing/2014/main" id="{EAA81E49-EC0E-19D3-B1A1-7CF4BD62A1E3}"/>
                  </a:ext>
                </a:extLst>
              </p:cNvPr>
              <p:cNvSpPr/>
              <p:nvPr/>
            </p:nvSpPr>
            <p:spPr bwMode="auto">
              <a:xfrm>
                <a:off x="6077027" y="3182972"/>
                <a:ext cx="187911" cy="157978"/>
              </a:xfrm>
              <a:custGeom>
                <a:avLst/>
                <a:gdLst>
                  <a:gd name="T0" fmla="*/ 90 w 90"/>
                  <a:gd name="T1" fmla="*/ 0 h 76"/>
                  <a:gd name="T2" fmla="*/ 10 w 90"/>
                  <a:gd name="T3" fmla="*/ 43 h 76"/>
                  <a:gd name="T4" fmla="*/ 0 w 90"/>
                  <a:gd name="T5" fmla="*/ 58 h 76"/>
                  <a:gd name="T6" fmla="*/ 39 w 90"/>
                  <a:gd name="T7" fmla="*/ 76 h 76"/>
                  <a:gd name="T8" fmla="*/ 43 w 90"/>
                  <a:gd name="T9" fmla="*/ 69 h 76"/>
                  <a:gd name="T10" fmla="*/ 90 w 90"/>
                  <a:gd name="T11" fmla="*/ 43 h 76"/>
                  <a:gd name="T12" fmla="*/ 90 w 90"/>
                  <a:gd name="T1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76">
                    <a:moveTo>
                      <a:pt x="90" y="0"/>
                    </a:moveTo>
                    <a:cubicBezTo>
                      <a:pt x="59" y="3"/>
                      <a:pt x="30" y="18"/>
                      <a:pt x="10" y="43"/>
                    </a:cubicBezTo>
                    <a:cubicBezTo>
                      <a:pt x="6" y="48"/>
                      <a:pt x="3" y="53"/>
                      <a:pt x="0" y="58"/>
                    </a:cubicBezTo>
                    <a:cubicBezTo>
                      <a:pt x="39" y="76"/>
                      <a:pt x="39" y="76"/>
                      <a:pt x="39" y="76"/>
                    </a:cubicBezTo>
                    <a:cubicBezTo>
                      <a:pt x="40" y="74"/>
                      <a:pt x="42" y="72"/>
                      <a:pt x="43" y="69"/>
                    </a:cubicBezTo>
                    <a:cubicBezTo>
                      <a:pt x="55" y="55"/>
                      <a:pt x="72" y="45"/>
                      <a:pt x="90" y="43"/>
                    </a:cubicBez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1" name="Freeform 252">
                <a:extLst>
                  <a:ext uri="{FF2B5EF4-FFF2-40B4-BE49-F238E27FC236}">
                    <a16:creationId xmlns:a16="http://schemas.microsoft.com/office/drawing/2014/main" id="{CF9EE9DE-975D-3E33-A241-703E9002DF4F}"/>
                  </a:ext>
                </a:extLst>
              </p:cNvPr>
              <p:cNvSpPr/>
              <p:nvPr/>
            </p:nvSpPr>
            <p:spPr bwMode="auto">
              <a:xfrm>
                <a:off x="6436218" y="3445714"/>
                <a:ext cx="93124" cy="56539"/>
              </a:xfrm>
              <a:custGeom>
                <a:avLst/>
                <a:gdLst>
                  <a:gd name="T0" fmla="*/ 2 w 45"/>
                  <a:gd name="T1" fmla="*/ 0 h 27"/>
                  <a:gd name="T2" fmla="*/ 0 w 45"/>
                  <a:gd name="T3" fmla="*/ 10 h 27"/>
                  <a:gd name="T4" fmla="*/ 39 w 45"/>
                  <a:gd name="T5" fmla="*/ 27 h 27"/>
                  <a:gd name="T6" fmla="*/ 45 w 45"/>
                  <a:gd name="T7" fmla="*/ 0 h 27"/>
                  <a:gd name="T8" fmla="*/ 2 w 45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7">
                    <a:moveTo>
                      <a:pt x="2" y="0"/>
                    </a:moveTo>
                    <a:cubicBezTo>
                      <a:pt x="2" y="4"/>
                      <a:pt x="1" y="7"/>
                      <a:pt x="0" y="10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2" y="19"/>
                      <a:pt x="44" y="10"/>
                      <a:pt x="45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2" name="Freeform 253">
                <a:extLst>
                  <a:ext uri="{FF2B5EF4-FFF2-40B4-BE49-F238E27FC236}">
                    <a16:creationId xmlns:a16="http://schemas.microsoft.com/office/drawing/2014/main" id="{BCC0A5AC-D37A-0C6A-4A25-258CA613883A}"/>
                  </a:ext>
                </a:extLst>
              </p:cNvPr>
              <p:cNvSpPr/>
              <p:nvPr/>
            </p:nvSpPr>
            <p:spPr bwMode="auto">
              <a:xfrm>
                <a:off x="6286555" y="3182972"/>
                <a:ext cx="242787" cy="241125"/>
              </a:xfrm>
              <a:custGeom>
                <a:avLst/>
                <a:gdLst>
                  <a:gd name="T0" fmla="*/ 116 w 116"/>
                  <a:gd name="T1" fmla="*/ 116 h 116"/>
                  <a:gd name="T2" fmla="*/ 74 w 116"/>
                  <a:gd name="T3" fmla="*/ 116 h 116"/>
                  <a:gd name="T4" fmla="*/ 0 w 116"/>
                  <a:gd name="T5" fmla="*/ 42 h 116"/>
                  <a:gd name="T6" fmla="*/ 0 w 116"/>
                  <a:gd name="T7" fmla="*/ 0 h 116"/>
                  <a:gd name="T8" fmla="*/ 116 w 116"/>
                  <a:gd name="T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15">
                    <a:moveTo>
                      <a:pt x="116" y="116"/>
                    </a:moveTo>
                    <a:cubicBezTo>
                      <a:pt x="74" y="116"/>
                      <a:pt x="74" y="116"/>
                      <a:pt x="74" y="116"/>
                    </a:cubicBezTo>
                    <a:cubicBezTo>
                      <a:pt x="74" y="75"/>
                      <a:pt x="41" y="42"/>
                      <a:pt x="0" y="4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4" y="0"/>
                      <a:pt x="116" y="52"/>
                      <a:pt x="116" y="1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3" name="Rectangle 254">
                <a:extLst>
                  <a:ext uri="{FF2B5EF4-FFF2-40B4-BE49-F238E27FC236}">
                    <a16:creationId xmlns:a16="http://schemas.microsoft.com/office/drawing/2014/main" id="{CF96E52B-4711-2BA9-A666-817A89C80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00083" y="3454029"/>
                <a:ext cx="43236" cy="5653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4" name="Rectangle 255">
                <a:extLst>
                  <a:ext uri="{FF2B5EF4-FFF2-40B4-BE49-F238E27FC236}">
                    <a16:creationId xmlns:a16="http://schemas.microsoft.com/office/drawing/2014/main" id="{19F94CE6-20A1-3073-F30D-B8AE4D25B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4938" y="3382523"/>
                <a:ext cx="44899" cy="12804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5" name="Rectangle 256">
                <a:extLst>
                  <a:ext uri="{FF2B5EF4-FFF2-40B4-BE49-F238E27FC236}">
                    <a16:creationId xmlns:a16="http://schemas.microsoft.com/office/drawing/2014/main" id="{0D985825-000C-9E1C-7335-F06F64DEB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1455" y="3345938"/>
                <a:ext cx="43236" cy="1646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48" name="KSO_Shape">
              <a:extLst>
                <a:ext uri="{FF2B5EF4-FFF2-40B4-BE49-F238E27FC236}">
                  <a16:creationId xmlns:a16="http://schemas.microsoft.com/office/drawing/2014/main" id="{6DC5423E-6D5D-F767-EE40-BA648B976835}"/>
                </a:ext>
              </a:extLst>
            </p:cNvPr>
            <p:cNvSpPr/>
            <p:nvPr/>
          </p:nvSpPr>
          <p:spPr bwMode="auto">
            <a:xfrm>
              <a:off x="8293180" y="3829237"/>
              <a:ext cx="383100" cy="471445"/>
            </a:xfrm>
            <a:custGeom>
              <a:avLst/>
              <a:gdLst>
                <a:gd name="T0" fmla="*/ 86224 w 881063"/>
                <a:gd name="T1" fmla="*/ 1689435 h 1247776"/>
                <a:gd name="T2" fmla="*/ 87955 w 881063"/>
                <a:gd name="T3" fmla="*/ 1725075 h 1247776"/>
                <a:gd name="T4" fmla="*/ 933227 w 881063"/>
                <a:gd name="T5" fmla="*/ 1733725 h 1247776"/>
                <a:gd name="T6" fmla="*/ 946386 w 881063"/>
                <a:gd name="T7" fmla="*/ 1720922 h 1247776"/>
                <a:gd name="T8" fmla="*/ 944655 w 881063"/>
                <a:gd name="T9" fmla="*/ 1685284 h 1247776"/>
                <a:gd name="T10" fmla="*/ 99382 w 881063"/>
                <a:gd name="T11" fmla="*/ 1676980 h 1247776"/>
                <a:gd name="T12" fmla="*/ 87955 w 881063"/>
                <a:gd name="T13" fmla="*/ 1572831 h 1247776"/>
                <a:gd name="T14" fmla="*/ 86224 w 881063"/>
                <a:gd name="T15" fmla="*/ 1608124 h 1247776"/>
                <a:gd name="T16" fmla="*/ 99382 w 881063"/>
                <a:gd name="T17" fmla="*/ 1620580 h 1247776"/>
                <a:gd name="T18" fmla="*/ 944655 w 881063"/>
                <a:gd name="T19" fmla="*/ 1612622 h 1247776"/>
                <a:gd name="T20" fmla="*/ 946386 w 881063"/>
                <a:gd name="T21" fmla="*/ 1576637 h 1247776"/>
                <a:gd name="T22" fmla="*/ 933227 w 881063"/>
                <a:gd name="T23" fmla="*/ 1564527 h 1247776"/>
                <a:gd name="T24" fmla="*/ 85877 w 881063"/>
                <a:gd name="T25" fmla="*/ 1452074 h 1247776"/>
                <a:gd name="T26" fmla="*/ 84493 w 881063"/>
                <a:gd name="T27" fmla="*/ 1488058 h 1247776"/>
                <a:gd name="T28" fmla="*/ 540891 w 881063"/>
                <a:gd name="T29" fmla="*/ 1500168 h 1247776"/>
                <a:gd name="T30" fmla="*/ 548856 w 881063"/>
                <a:gd name="T31" fmla="*/ 1482868 h 1247776"/>
                <a:gd name="T32" fmla="*/ 545739 w 881063"/>
                <a:gd name="T33" fmla="*/ 1448613 h 1247776"/>
                <a:gd name="T34" fmla="*/ 97997 w 881063"/>
                <a:gd name="T35" fmla="*/ 1328202 h 1247776"/>
                <a:gd name="T36" fmla="*/ 84493 w 881063"/>
                <a:gd name="T37" fmla="*/ 1345503 h 1247776"/>
                <a:gd name="T38" fmla="*/ 90378 w 881063"/>
                <a:gd name="T39" fmla="*/ 1379758 h 1247776"/>
                <a:gd name="T40" fmla="*/ 934613 w 881063"/>
                <a:gd name="T41" fmla="*/ 1384602 h 1247776"/>
                <a:gd name="T42" fmla="*/ 948117 w 881063"/>
                <a:gd name="T43" fmla="*/ 1367301 h 1247776"/>
                <a:gd name="T44" fmla="*/ 942230 w 881063"/>
                <a:gd name="T45" fmla="*/ 1333046 h 1247776"/>
                <a:gd name="T46" fmla="*/ 97997 w 881063"/>
                <a:gd name="T47" fmla="*/ 1328202 h 1247776"/>
                <a:gd name="T48" fmla="*/ 87955 w 881063"/>
                <a:gd name="T49" fmla="*/ 1224052 h 1247776"/>
                <a:gd name="T50" fmla="*/ 86224 w 881063"/>
                <a:gd name="T51" fmla="*/ 1259692 h 1247776"/>
                <a:gd name="T52" fmla="*/ 99382 w 881063"/>
                <a:gd name="T53" fmla="*/ 1272149 h 1247776"/>
                <a:gd name="T54" fmla="*/ 944655 w 881063"/>
                <a:gd name="T55" fmla="*/ 1263843 h 1247776"/>
                <a:gd name="T56" fmla="*/ 946386 w 881063"/>
                <a:gd name="T57" fmla="*/ 1227859 h 1247776"/>
                <a:gd name="T58" fmla="*/ 933227 w 881063"/>
                <a:gd name="T59" fmla="*/ 1215402 h 1247776"/>
                <a:gd name="T60" fmla="*/ 87955 w 881063"/>
                <a:gd name="T61" fmla="*/ 1111254 h 1247776"/>
                <a:gd name="T62" fmla="*/ 86224 w 881063"/>
                <a:gd name="T63" fmla="*/ 1146892 h 1247776"/>
                <a:gd name="T64" fmla="*/ 99382 w 881063"/>
                <a:gd name="T65" fmla="*/ 1159349 h 1247776"/>
                <a:gd name="T66" fmla="*/ 944655 w 881063"/>
                <a:gd name="T67" fmla="*/ 1151045 h 1247776"/>
                <a:gd name="T68" fmla="*/ 946386 w 881063"/>
                <a:gd name="T69" fmla="*/ 1115405 h 1247776"/>
                <a:gd name="T70" fmla="*/ 933227 w 881063"/>
                <a:gd name="T71" fmla="*/ 1102949 h 1247776"/>
                <a:gd name="T72" fmla="*/ 90378 w 881063"/>
                <a:gd name="T73" fmla="*/ 1006066 h 1247776"/>
                <a:gd name="T74" fmla="*/ 84493 w 881063"/>
                <a:gd name="T75" fmla="*/ 1040668 h 1247776"/>
                <a:gd name="T76" fmla="*/ 97997 w 881063"/>
                <a:gd name="T77" fmla="*/ 1057622 h 1247776"/>
                <a:gd name="T78" fmla="*/ 942230 w 881063"/>
                <a:gd name="T79" fmla="*/ 1053124 h 1247776"/>
                <a:gd name="T80" fmla="*/ 948117 w 881063"/>
                <a:gd name="T81" fmla="*/ 1018523 h 1247776"/>
                <a:gd name="T82" fmla="*/ 934613 w 881063"/>
                <a:gd name="T83" fmla="*/ 1001569 h 1247776"/>
                <a:gd name="T84" fmla="*/ 94881 w 881063"/>
                <a:gd name="T85" fmla="*/ 889807 h 1247776"/>
                <a:gd name="T86" fmla="*/ 83454 w 881063"/>
                <a:gd name="T87" fmla="*/ 916796 h 1247776"/>
                <a:gd name="T88" fmla="*/ 94881 w 881063"/>
                <a:gd name="T89" fmla="*/ 943786 h 1247776"/>
                <a:gd name="T90" fmla="*/ 937729 w 881063"/>
                <a:gd name="T91" fmla="*/ 943786 h 1247776"/>
                <a:gd name="T92" fmla="*/ 949503 w 881063"/>
                <a:gd name="T93" fmla="*/ 916796 h 1247776"/>
                <a:gd name="T94" fmla="*/ 937729 w 881063"/>
                <a:gd name="T95" fmla="*/ 889807 h 1247776"/>
                <a:gd name="T96" fmla="*/ 96266 w 881063"/>
                <a:gd name="T97" fmla="*/ 776662 h 1247776"/>
                <a:gd name="T98" fmla="*/ 83454 w 881063"/>
                <a:gd name="T99" fmla="*/ 798460 h 1247776"/>
                <a:gd name="T100" fmla="*/ 93149 w 881063"/>
                <a:gd name="T101" fmla="*/ 829947 h 1247776"/>
                <a:gd name="T102" fmla="*/ 936344 w 881063"/>
                <a:gd name="T103" fmla="*/ 831677 h 1247776"/>
                <a:gd name="T104" fmla="*/ 949156 w 881063"/>
                <a:gd name="T105" fmla="*/ 809879 h 1247776"/>
                <a:gd name="T106" fmla="*/ 939460 w 881063"/>
                <a:gd name="T107" fmla="*/ 778047 h 1247776"/>
                <a:gd name="T108" fmla="*/ 86916 w 881063"/>
                <a:gd name="T109" fmla="*/ 659711 h 1247776"/>
                <a:gd name="T110" fmla="*/ 84493 w 881063"/>
                <a:gd name="T111" fmla="*/ 707461 h 1247776"/>
                <a:gd name="T112" fmla="*/ 321002 w 881063"/>
                <a:gd name="T113" fmla="*/ 715764 h 1247776"/>
                <a:gd name="T114" fmla="*/ 324466 w 881063"/>
                <a:gd name="T115" fmla="*/ 676665 h 1247776"/>
                <a:gd name="T116" fmla="*/ 87608 w 881063"/>
                <a:gd name="T117" fmla="*/ 659364 h 1247776"/>
                <a:gd name="T118" fmla="*/ 753161 w 881063"/>
                <a:gd name="T119" fmla="*/ 378059 h 1247776"/>
                <a:gd name="T120" fmla="*/ 1061055 w 881063"/>
                <a:gd name="T121" fmla="*/ 50864 h 1247776"/>
                <a:gd name="T122" fmla="*/ 1091854 w 881063"/>
                <a:gd name="T123" fmla="*/ 0 h 1247776"/>
                <a:gd name="T124" fmla="*/ 308050 w 881063"/>
                <a:gd name="T125" fmla="*/ 0 h 124777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881063" h="1247776">
                  <a:moveTo>
                    <a:pt x="64137" y="1098423"/>
                  </a:moveTo>
                  <a:lnTo>
                    <a:pt x="63004" y="1098649"/>
                  </a:lnTo>
                  <a:lnTo>
                    <a:pt x="62098" y="1099102"/>
                  </a:lnTo>
                  <a:lnTo>
                    <a:pt x="60964" y="1100009"/>
                  </a:lnTo>
                  <a:lnTo>
                    <a:pt x="59151" y="1101369"/>
                  </a:lnTo>
                  <a:lnTo>
                    <a:pt x="57565" y="1103862"/>
                  </a:lnTo>
                  <a:lnTo>
                    <a:pt x="56432" y="1106581"/>
                  </a:lnTo>
                  <a:lnTo>
                    <a:pt x="55299" y="1109754"/>
                  </a:lnTo>
                  <a:lnTo>
                    <a:pt x="54619" y="1113154"/>
                  </a:lnTo>
                  <a:lnTo>
                    <a:pt x="54619" y="1116780"/>
                  </a:lnTo>
                  <a:lnTo>
                    <a:pt x="54619" y="1120633"/>
                  </a:lnTo>
                  <a:lnTo>
                    <a:pt x="55299" y="1124032"/>
                  </a:lnTo>
                  <a:lnTo>
                    <a:pt x="56432" y="1127205"/>
                  </a:lnTo>
                  <a:lnTo>
                    <a:pt x="57565" y="1129925"/>
                  </a:lnTo>
                  <a:lnTo>
                    <a:pt x="59151" y="1132191"/>
                  </a:lnTo>
                  <a:lnTo>
                    <a:pt x="60964" y="1134005"/>
                  </a:lnTo>
                  <a:lnTo>
                    <a:pt x="62098" y="1134458"/>
                  </a:lnTo>
                  <a:lnTo>
                    <a:pt x="63004" y="1134911"/>
                  </a:lnTo>
                  <a:lnTo>
                    <a:pt x="64137" y="1135138"/>
                  </a:lnTo>
                  <a:lnTo>
                    <a:pt x="65044" y="1135591"/>
                  </a:lnTo>
                  <a:lnTo>
                    <a:pt x="610780" y="1135591"/>
                  </a:lnTo>
                  <a:lnTo>
                    <a:pt x="611687" y="1135138"/>
                  </a:lnTo>
                  <a:lnTo>
                    <a:pt x="612820" y="1134911"/>
                  </a:lnTo>
                  <a:lnTo>
                    <a:pt x="613726" y="1134458"/>
                  </a:lnTo>
                  <a:lnTo>
                    <a:pt x="614859" y="1134005"/>
                  </a:lnTo>
                  <a:lnTo>
                    <a:pt x="616672" y="1132191"/>
                  </a:lnTo>
                  <a:lnTo>
                    <a:pt x="618259" y="1129925"/>
                  </a:lnTo>
                  <a:lnTo>
                    <a:pt x="619392" y="1127205"/>
                  </a:lnTo>
                  <a:lnTo>
                    <a:pt x="620525" y="1124032"/>
                  </a:lnTo>
                  <a:lnTo>
                    <a:pt x="621205" y="1120633"/>
                  </a:lnTo>
                  <a:lnTo>
                    <a:pt x="621432" y="1116780"/>
                  </a:lnTo>
                  <a:lnTo>
                    <a:pt x="621205" y="1113154"/>
                  </a:lnTo>
                  <a:lnTo>
                    <a:pt x="620525" y="1109754"/>
                  </a:lnTo>
                  <a:lnTo>
                    <a:pt x="619392" y="1106581"/>
                  </a:lnTo>
                  <a:lnTo>
                    <a:pt x="618259" y="1103862"/>
                  </a:lnTo>
                  <a:lnTo>
                    <a:pt x="616672" y="1101369"/>
                  </a:lnTo>
                  <a:lnTo>
                    <a:pt x="614859" y="1100009"/>
                  </a:lnTo>
                  <a:lnTo>
                    <a:pt x="613726" y="1099102"/>
                  </a:lnTo>
                  <a:lnTo>
                    <a:pt x="612820" y="1098649"/>
                  </a:lnTo>
                  <a:lnTo>
                    <a:pt x="611687" y="1098423"/>
                  </a:lnTo>
                  <a:lnTo>
                    <a:pt x="610780" y="1098423"/>
                  </a:lnTo>
                  <a:lnTo>
                    <a:pt x="65044" y="1098423"/>
                  </a:lnTo>
                  <a:lnTo>
                    <a:pt x="64137" y="1098423"/>
                  </a:lnTo>
                  <a:close/>
                  <a:moveTo>
                    <a:pt x="64137" y="1024766"/>
                  </a:moveTo>
                  <a:lnTo>
                    <a:pt x="63004" y="1024992"/>
                  </a:lnTo>
                  <a:lnTo>
                    <a:pt x="62098" y="1025446"/>
                  </a:lnTo>
                  <a:lnTo>
                    <a:pt x="60964" y="1026125"/>
                  </a:lnTo>
                  <a:lnTo>
                    <a:pt x="59151" y="1027712"/>
                  </a:lnTo>
                  <a:lnTo>
                    <a:pt x="57565" y="1030205"/>
                  </a:lnTo>
                  <a:lnTo>
                    <a:pt x="56432" y="1032698"/>
                  </a:lnTo>
                  <a:lnTo>
                    <a:pt x="55299" y="1035644"/>
                  </a:lnTo>
                  <a:lnTo>
                    <a:pt x="54619" y="1039270"/>
                  </a:lnTo>
                  <a:lnTo>
                    <a:pt x="54619" y="1043123"/>
                  </a:lnTo>
                  <a:lnTo>
                    <a:pt x="54619" y="1046749"/>
                  </a:lnTo>
                  <a:lnTo>
                    <a:pt x="55299" y="1050376"/>
                  </a:lnTo>
                  <a:lnTo>
                    <a:pt x="56432" y="1053322"/>
                  </a:lnTo>
                  <a:lnTo>
                    <a:pt x="57565" y="1056268"/>
                  </a:lnTo>
                  <a:lnTo>
                    <a:pt x="59151" y="1058535"/>
                  </a:lnTo>
                  <a:lnTo>
                    <a:pt x="60964" y="1060121"/>
                  </a:lnTo>
                  <a:lnTo>
                    <a:pt x="62098" y="1060801"/>
                  </a:lnTo>
                  <a:lnTo>
                    <a:pt x="63004" y="1061028"/>
                  </a:lnTo>
                  <a:lnTo>
                    <a:pt x="64137" y="1061481"/>
                  </a:lnTo>
                  <a:lnTo>
                    <a:pt x="65044" y="1061481"/>
                  </a:lnTo>
                  <a:lnTo>
                    <a:pt x="610780" y="1061481"/>
                  </a:lnTo>
                  <a:lnTo>
                    <a:pt x="611687" y="1061481"/>
                  </a:lnTo>
                  <a:lnTo>
                    <a:pt x="612820" y="1061028"/>
                  </a:lnTo>
                  <a:lnTo>
                    <a:pt x="613726" y="1060801"/>
                  </a:lnTo>
                  <a:lnTo>
                    <a:pt x="614859" y="1060121"/>
                  </a:lnTo>
                  <a:lnTo>
                    <a:pt x="616672" y="1058535"/>
                  </a:lnTo>
                  <a:lnTo>
                    <a:pt x="618259" y="1056268"/>
                  </a:lnTo>
                  <a:lnTo>
                    <a:pt x="619392" y="1053322"/>
                  </a:lnTo>
                  <a:lnTo>
                    <a:pt x="620525" y="1050376"/>
                  </a:lnTo>
                  <a:lnTo>
                    <a:pt x="621205" y="1046749"/>
                  </a:lnTo>
                  <a:lnTo>
                    <a:pt x="621432" y="1043123"/>
                  </a:lnTo>
                  <a:lnTo>
                    <a:pt x="621205" y="1039270"/>
                  </a:lnTo>
                  <a:lnTo>
                    <a:pt x="620525" y="1035644"/>
                  </a:lnTo>
                  <a:lnTo>
                    <a:pt x="619392" y="1032698"/>
                  </a:lnTo>
                  <a:lnTo>
                    <a:pt x="618259" y="1030205"/>
                  </a:lnTo>
                  <a:lnTo>
                    <a:pt x="616672" y="1027712"/>
                  </a:lnTo>
                  <a:lnTo>
                    <a:pt x="614859" y="1026125"/>
                  </a:lnTo>
                  <a:lnTo>
                    <a:pt x="613726" y="1025446"/>
                  </a:lnTo>
                  <a:lnTo>
                    <a:pt x="612820" y="1024992"/>
                  </a:lnTo>
                  <a:lnTo>
                    <a:pt x="611687" y="1024766"/>
                  </a:lnTo>
                  <a:lnTo>
                    <a:pt x="610780" y="1024766"/>
                  </a:lnTo>
                  <a:lnTo>
                    <a:pt x="65044" y="1024766"/>
                  </a:lnTo>
                  <a:lnTo>
                    <a:pt x="64137" y="1024766"/>
                  </a:lnTo>
                  <a:close/>
                  <a:moveTo>
                    <a:pt x="59831" y="945669"/>
                  </a:moveTo>
                  <a:lnTo>
                    <a:pt x="59151" y="946349"/>
                  </a:lnTo>
                  <a:lnTo>
                    <a:pt x="58018" y="947256"/>
                  </a:lnTo>
                  <a:lnTo>
                    <a:pt x="57112" y="948842"/>
                  </a:lnTo>
                  <a:lnTo>
                    <a:pt x="56205" y="951109"/>
                  </a:lnTo>
                  <a:lnTo>
                    <a:pt x="55299" y="953828"/>
                  </a:lnTo>
                  <a:lnTo>
                    <a:pt x="54845" y="957001"/>
                  </a:lnTo>
                  <a:lnTo>
                    <a:pt x="54619" y="960627"/>
                  </a:lnTo>
                  <a:lnTo>
                    <a:pt x="54619" y="964254"/>
                  </a:lnTo>
                  <a:lnTo>
                    <a:pt x="54619" y="967880"/>
                  </a:lnTo>
                  <a:lnTo>
                    <a:pt x="54845" y="971279"/>
                  </a:lnTo>
                  <a:lnTo>
                    <a:pt x="55299" y="974679"/>
                  </a:lnTo>
                  <a:lnTo>
                    <a:pt x="56205" y="977172"/>
                  </a:lnTo>
                  <a:lnTo>
                    <a:pt x="57112" y="979438"/>
                  </a:lnTo>
                  <a:lnTo>
                    <a:pt x="58018" y="981251"/>
                  </a:lnTo>
                  <a:lnTo>
                    <a:pt x="59151" y="982385"/>
                  </a:lnTo>
                  <a:lnTo>
                    <a:pt x="59831" y="982611"/>
                  </a:lnTo>
                  <a:lnTo>
                    <a:pt x="60285" y="982611"/>
                  </a:lnTo>
                  <a:lnTo>
                    <a:pt x="354003" y="982611"/>
                  </a:lnTo>
                  <a:lnTo>
                    <a:pt x="354456" y="982611"/>
                  </a:lnTo>
                  <a:lnTo>
                    <a:pt x="355136" y="982385"/>
                  </a:lnTo>
                  <a:lnTo>
                    <a:pt x="356270" y="981251"/>
                  </a:lnTo>
                  <a:lnTo>
                    <a:pt x="357176" y="979438"/>
                  </a:lnTo>
                  <a:lnTo>
                    <a:pt x="358083" y="977172"/>
                  </a:lnTo>
                  <a:lnTo>
                    <a:pt x="358536" y="974679"/>
                  </a:lnTo>
                  <a:lnTo>
                    <a:pt x="359216" y="971279"/>
                  </a:lnTo>
                  <a:lnTo>
                    <a:pt x="359669" y="967880"/>
                  </a:lnTo>
                  <a:lnTo>
                    <a:pt x="359669" y="964254"/>
                  </a:lnTo>
                  <a:lnTo>
                    <a:pt x="359669" y="960627"/>
                  </a:lnTo>
                  <a:lnTo>
                    <a:pt x="359216" y="957001"/>
                  </a:lnTo>
                  <a:lnTo>
                    <a:pt x="358536" y="953828"/>
                  </a:lnTo>
                  <a:lnTo>
                    <a:pt x="358083" y="951109"/>
                  </a:lnTo>
                  <a:lnTo>
                    <a:pt x="357176" y="948842"/>
                  </a:lnTo>
                  <a:lnTo>
                    <a:pt x="356270" y="947256"/>
                  </a:lnTo>
                  <a:lnTo>
                    <a:pt x="355136" y="946349"/>
                  </a:lnTo>
                  <a:lnTo>
                    <a:pt x="354456" y="945669"/>
                  </a:lnTo>
                  <a:lnTo>
                    <a:pt x="354003" y="945669"/>
                  </a:lnTo>
                  <a:lnTo>
                    <a:pt x="60285" y="945669"/>
                  </a:lnTo>
                  <a:lnTo>
                    <a:pt x="59831" y="945669"/>
                  </a:lnTo>
                  <a:close/>
                  <a:moveTo>
                    <a:pt x="64137" y="869973"/>
                  </a:moveTo>
                  <a:lnTo>
                    <a:pt x="63004" y="870426"/>
                  </a:lnTo>
                  <a:lnTo>
                    <a:pt x="62098" y="870879"/>
                  </a:lnTo>
                  <a:lnTo>
                    <a:pt x="60964" y="871559"/>
                  </a:lnTo>
                  <a:lnTo>
                    <a:pt x="59151" y="873146"/>
                  </a:lnTo>
                  <a:lnTo>
                    <a:pt x="57565" y="875412"/>
                  </a:lnTo>
                  <a:lnTo>
                    <a:pt x="56432" y="878132"/>
                  </a:lnTo>
                  <a:lnTo>
                    <a:pt x="55299" y="881305"/>
                  </a:lnTo>
                  <a:lnTo>
                    <a:pt x="54619" y="884931"/>
                  </a:lnTo>
                  <a:lnTo>
                    <a:pt x="54619" y="888330"/>
                  </a:lnTo>
                  <a:lnTo>
                    <a:pt x="54619" y="892183"/>
                  </a:lnTo>
                  <a:lnTo>
                    <a:pt x="55299" y="895583"/>
                  </a:lnTo>
                  <a:lnTo>
                    <a:pt x="56432" y="898982"/>
                  </a:lnTo>
                  <a:lnTo>
                    <a:pt x="57565" y="901475"/>
                  </a:lnTo>
                  <a:lnTo>
                    <a:pt x="59151" y="903742"/>
                  </a:lnTo>
                  <a:lnTo>
                    <a:pt x="60964" y="905555"/>
                  </a:lnTo>
                  <a:lnTo>
                    <a:pt x="62098" y="906008"/>
                  </a:lnTo>
                  <a:lnTo>
                    <a:pt x="63004" y="906688"/>
                  </a:lnTo>
                  <a:lnTo>
                    <a:pt x="64137" y="906915"/>
                  </a:lnTo>
                  <a:lnTo>
                    <a:pt x="65044" y="906915"/>
                  </a:lnTo>
                  <a:lnTo>
                    <a:pt x="610780" y="906915"/>
                  </a:lnTo>
                  <a:lnTo>
                    <a:pt x="611687" y="906915"/>
                  </a:lnTo>
                  <a:lnTo>
                    <a:pt x="612820" y="906688"/>
                  </a:lnTo>
                  <a:lnTo>
                    <a:pt x="613726" y="906008"/>
                  </a:lnTo>
                  <a:lnTo>
                    <a:pt x="614859" y="905555"/>
                  </a:lnTo>
                  <a:lnTo>
                    <a:pt x="616672" y="903742"/>
                  </a:lnTo>
                  <a:lnTo>
                    <a:pt x="618259" y="901475"/>
                  </a:lnTo>
                  <a:lnTo>
                    <a:pt x="619392" y="898982"/>
                  </a:lnTo>
                  <a:lnTo>
                    <a:pt x="620525" y="895583"/>
                  </a:lnTo>
                  <a:lnTo>
                    <a:pt x="621205" y="892183"/>
                  </a:lnTo>
                  <a:lnTo>
                    <a:pt x="621432" y="888330"/>
                  </a:lnTo>
                  <a:lnTo>
                    <a:pt x="621205" y="884931"/>
                  </a:lnTo>
                  <a:lnTo>
                    <a:pt x="620525" y="881305"/>
                  </a:lnTo>
                  <a:lnTo>
                    <a:pt x="619392" y="878132"/>
                  </a:lnTo>
                  <a:lnTo>
                    <a:pt x="618259" y="875412"/>
                  </a:lnTo>
                  <a:lnTo>
                    <a:pt x="616672" y="873146"/>
                  </a:lnTo>
                  <a:lnTo>
                    <a:pt x="614859" y="871559"/>
                  </a:lnTo>
                  <a:lnTo>
                    <a:pt x="613726" y="870879"/>
                  </a:lnTo>
                  <a:lnTo>
                    <a:pt x="612820" y="870426"/>
                  </a:lnTo>
                  <a:lnTo>
                    <a:pt x="611687" y="869973"/>
                  </a:lnTo>
                  <a:lnTo>
                    <a:pt x="610780" y="869973"/>
                  </a:lnTo>
                  <a:lnTo>
                    <a:pt x="65044" y="869973"/>
                  </a:lnTo>
                  <a:lnTo>
                    <a:pt x="64137" y="869973"/>
                  </a:lnTo>
                  <a:close/>
                  <a:moveTo>
                    <a:pt x="65044" y="796089"/>
                  </a:moveTo>
                  <a:lnTo>
                    <a:pt x="64137" y="796316"/>
                  </a:lnTo>
                  <a:lnTo>
                    <a:pt x="63004" y="796543"/>
                  </a:lnTo>
                  <a:lnTo>
                    <a:pt x="62098" y="797222"/>
                  </a:lnTo>
                  <a:lnTo>
                    <a:pt x="60964" y="797676"/>
                  </a:lnTo>
                  <a:lnTo>
                    <a:pt x="59151" y="799489"/>
                  </a:lnTo>
                  <a:lnTo>
                    <a:pt x="57565" y="801755"/>
                  </a:lnTo>
                  <a:lnTo>
                    <a:pt x="56432" y="804248"/>
                  </a:lnTo>
                  <a:lnTo>
                    <a:pt x="55299" y="807648"/>
                  </a:lnTo>
                  <a:lnTo>
                    <a:pt x="54619" y="811047"/>
                  </a:lnTo>
                  <a:lnTo>
                    <a:pt x="54619" y="814674"/>
                  </a:lnTo>
                  <a:lnTo>
                    <a:pt x="54619" y="818300"/>
                  </a:lnTo>
                  <a:lnTo>
                    <a:pt x="55299" y="821926"/>
                  </a:lnTo>
                  <a:lnTo>
                    <a:pt x="56432" y="825099"/>
                  </a:lnTo>
                  <a:lnTo>
                    <a:pt x="57565" y="827818"/>
                  </a:lnTo>
                  <a:lnTo>
                    <a:pt x="59151" y="829858"/>
                  </a:lnTo>
                  <a:lnTo>
                    <a:pt x="60964" y="831671"/>
                  </a:lnTo>
                  <a:lnTo>
                    <a:pt x="62098" y="832125"/>
                  </a:lnTo>
                  <a:lnTo>
                    <a:pt x="63004" y="832578"/>
                  </a:lnTo>
                  <a:lnTo>
                    <a:pt x="64137" y="833031"/>
                  </a:lnTo>
                  <a:lnTo>
                    <a:pt x="65044" y="833258"/>
                  </a:lnTo>
                  <a:lnTo>
                    <a:pt x="610780" y="833258"/>
                  </a:lnTo>
                  <a:lnTo>
                    <a:pt x="611687" y="833031"/>
                  </a:lnTo>
                  <a:lnTo>
                    <a:pt x="612820" y="832578"/>
                  </a:lnTo>
                  <a:lnTo>
                    <a:pt x="613726" y="832125"/>
                  </a:lnTo>
                  <a:lnTo>
                    <a:pt x="614859" y="831671"/>
                  </a:lnTo>
                  <a:lnTo>
                    <a:pt x="616672" y="829858"/>
                  </a:lnTo>
                  <a:lnTo>
                    <a:pt x="618259" y="827818"/>
                  </a:lnTo>
                  <a:lnTo>
                    <a:pt x="619392" y="825099"/>
                  </a:lnTo>
                  <a:lnTo>
                    <a:pt x="620525" y="821926"/>
                  </a:lnTo>
                  <a:lnTo>
                    <a:pt x="621205" y="818300"/>
                  </a:lnTo>
                  <a:lnTo>
                    <a:pt x="621432" y="814674"/>
                  </a:lnTo>
                  <a:lnTo>
                    <a:pt x="621205" y="811047"/>
                  </a:lnTo>
                  <a:lnTo>
                    <a:pt x="620525" y="807648"/>
                  </a:lnTo>
                  <a:lnTo>
                    <a:pt x="619392" y="804248"/>
                  </a:lnTo>
                  <a:lnTo>
                    <a:pt x="618259" y="801755"/>
                  </a:lnTo>
                  <a:lnTo>
                    <a:pt x="616672" y="799489"/>
                  </a:lnTo>
                  <a:lnTo>
                    <a:pt x="614859" y="797676"/>
                  </a:lnTo>
                  <a:lnTo>
                    <a:pt x="613726" y="797222"/>
                  </a:lnTo>
                  <a:lnTo>
                    <a:pt x="612820" y="796543"/>
                  </a:lnTo>
                  <a:lnTo>
                    <a:pt x="611687" y="796316"/>
                  </a:lnTo>
                  <a:lnTo>
                    <a:pt x="610780" y="796089"/>
                  </a:lnTo>
                  <a:lnTo>
                    <a:pt x="65044" y="796089"/>
                  </a:lnTo>
                  <a:close/>
                  <a:moveTo>
                    <a:pt x="64137" y="722432"/>
                  </a:moveTo>
                  <a:lnTo>
                    <a:pt x="63004" y="722659"/>
                  </a:lnTo>
                  <a:lnTo>
                    <a:pt x="62098" y="723339"/>
                  </a:lnTo>
                  <a:lnTo>
                    <a:pt x="60964" y="724019"/>
                  </a:lnTo>
                  <a:lnTo>
                    <a:pt x="59151" y="725605"/>
                  </a:lnTo>
                  <a:lnTo>
                    <a:pt x="57565" y="727872"/>
                  </a:lnTo>
                  <a:lnTo>
                    <a:pt x="56432" y="730591"/>
                  </a:lnTo>
                  <a:lnTo>
                    <a:pt x="55299" y="733764"/>
                  </a:lnTo>
                  <a:lnTo>
                    <a:pt x="54619" y="736937"/>
                  </a:lnTo>
                  <a:lnTo>
                    <a:pt x="54619" y="740790"/>
                  </a:lnTo>
                  <a:lnTo>
                    <a:pt x="54619" y="744416"/>
                  </a:lnTo>
                  <a:lnTo>
                    <a:pt x="55299" y="748042"/>
                  </a:lnTo>
                  <a:lnTo>
                    <a:pt x="56432" y="751215"/>
                  </a:lnTo>
                  <a:lnTo>
                    <a:pt x="57565" y="753935"/>
                  </a:lnTo>
                  <a:lnTo>
                    <a:pt x="59151" y="756201"/>
                  </a:lnTo>
                  <a:lnTo>
                    <a:pt x="60964" y="757788"/>
                  </a:lnTo>
                  <a:lnTo>
                    <a:pt x="62098" y="758468"/>
                  </a:lnTo>
                  <a:lnTo>
                    <a:pt x="63004" y="758921"/>
                  </a:lnTo>
                  <a:lnTo>
                    <a:pt x="64137" y="759374"/>
                  </a:lnTo>
                  <a:lnTo>
                    <a:pt x="65044" y="759374"/>
                  </a:lnTo>
                  <a:lnTo>
                    <a:pt x="610780" y="759374"/>
                  </a:lnTo>
                  <a:lnTo>
                    <a:pt x="611687" y="759374"/>
                  </a:lnTo>
                  <a:lnTo>
                    <a:pt x="612820" y="758921"/>
                  </a:lnTo>
                  <a:lnTo>
                    <a:pt x="613726" y="758468"/>
                  </a:lnTo>
                  <a:lnTo>
                    <a:pt x="614859" y="757788"/>
                  </a:lnTo>
                  <a:lnTo>
                    <a:pt x="616672" y="756201"/>
                  </a:lnTo>
                  <a:lnTo>
                    <a:pt x="618259" y="753935"/>
                  </a:lnTo>
                  <a:lnTo>
                    <a:pt x="619392" y="751215"/>
                  </a:lnTo>
                  <a:lnTo>
                    <a:pt x="620525" y="748042"/>
                  </a:lnTo>
                  <a:lnTo>
                    <a:pt x="621205" y="744416"/>
                  </a:lnTo>
                  <a:lnTo>
                    <a:pt x="621432" y="740790"/>
                  </a:lnTo>
                  <a:lnTo>
                    <a:pt x="621205" y="736937"/>
                  </a:lnTo>
                  <a:lnTo>
                    <a:pt x="620525" y="733764"/>
                  </a:lnTo>
                  <a:lnTo>
                    <a:pt x="619392" y="730591"/>
                  </a:lnTo>
                  <a:lnTo>
                    <a:pt x="618259" y="727872"/>
                  </a:lnTo>
                  <a:lnTo>
                    <a:pt x="616672" y="725605"/>
                  </a:lnTo>
                  <a:lnTo>
                    <a:pt x="614859" y="724019"/>
                  </a:lnTo>
                  <a:lnTo>
                    <a:pt x="613726" y="723339"/>
                  </a:lnTo>
                  <a:lnTo>
                    <a:pt x="612820" y="722659"/>
                  </a:lnTo>
                  <a:lnTo>
                    <a:pt x="611687" y="722432"/>
                  </a:lnTo>
                  <a:lnTo>
                    <a:pt x="610780" y="722432"/>
                  </a:lnTo>
                  <a:lnTo>
                    <a:pt x="65044" y="722432"/>
                  </a:lnTo>
                  <a:lnTo>
                    <a:pt x="64137" y="722432"/>
                  </a:lnTo>
                  <a:close/>
                  <a:moveTo>
                    <a:pt x="64137" y="656028"/>
                  </a:moveTo>
                  <a:lnTo>
                    <a:pt x="63004" y="656254"/>
                  </a:lnTo>
                  <a:lnTo>
                    <a:pt x="62098" y="656708"/>
                  </a:lnTo>
                  <a:lnTo>
                    <a:pt x="60964" y="657614"/>
                  </a:lnTo>
                  <a:lnTo>
                    <a:pt x="59151" y="658974"/>
                  </a:lnTo>
                  <a:lnTo>
                    <a:pt x="57565" y="661240"/>
                  </a:lnTo>
                  <a:lnTo>
                    <a:pt x="56432" y="664187"/>
                  </a:lnTo>
                  <a:lnTo>
                    <a:pt x="55299" y="667133"/>
                  </a:lnTo>
                  <a:lnTo>
                    <a:pt x="54619" y="670533"/>
                  </a:lnTo>
                  <a:lnTo>
                    <a:pt x="54619" y="674385"/>
                  </a:lnTo>
                  <a:lnTo>
                    <a:pt x="54619" y="678012"/>
                  </a:lnTo>
                  <a:lnTo>
                    <a:pt x="55299" y="681638"/>
                  </a:lnTo>
                  <a:lnTo>
                    <a:pt x="56432" y="684584"/>
                  </a:lnTo>
                  <a:lnTo>
                    <a:pt x="57565" y="687530"/>
                  </a:lnTo>
                  <a:lnTo>
                    <a:pt x="59151" y="689797"/>
                  </a:lnTo>
                  <a:lnTo>
                    <a:pt x="60964" y="691157"/>
                  </a:lnTo>
                  <a:lnTo>
                    <a:pt x="62098" y="692063"/>
                  </a:lnTo>
                  <a:lnTo>
                    <a:pt x="63004" y="692516"/>
                  </a:lnTo>
                  <a:lnTo>
                    <a:pt x="64137" y="692743"/>
                  </a:lnTo>
                  <a:lnTo>
                    <a:pt x="65044" y="692743"/>
                  </a:lnTo>
                  <a:lnTo>
                    <a:pt x="610780" y="692743"/>
                  </a:lnTo>
                  <a:lnTo>
                    <a:pt x="611687" y="692743"/>
                  </a:lnTo>
                  <a:lnTo>
                    <a:pt x="612820" y="692516"/>
                  </a:lnTo>
                  <a:lnTo>
                    <a:pt x="613726" y="692063"/>
                  </a:lnTo>
                  <a:lnTo>
                    <a:pt x="614859" y="691157"/>
                  </a:lnTo>
                  <a:lnTo>
                    <a:pt x="616672" y="689797"/>
                  </a:lnTo>
                  <a:lnTo>
                    <a:pt x="618259" y="687530"/>
                  </a:lnTo>
                  <a:lnTo>
                    <a:pt x="619392" y="684584"/>
                  </a:lnTo>
                  <a:lnTo>
                    <a:pt x="620525" y="681638"/>
                  </a:lnTo>
                  <a:lnTo>
                    <a:pt x="621205" y="678012"/>
                  </a:lnTo>
                  <a:lnTo>
                    <a:pt x="621432" y="674385"/>
                  </a:lnTo>
                  <a:lnTo>
                    <a:pt x="621205" y="670533"/>
                  </a:lnTo>
                  <a:lnTo>
                    <a:pt x="620525" y="667133"/>
                  </a:lnTo>
                  <a:lnTo>
                    <a:pt x="619392" y="664187"/>
                  </a:lnTo>
                  <a:lnTo>
                    <a:pt x="618259" y="661240"/>
                  </a:lnTo>
                  <a:lnTo>
                    <a:pt x="616672" y="658974"/>
                  </a:lnTo>
                  <a:lnTo>
                    <a:pt x="614859" y="657614"/>
                  </a:lnTo>
                  <a:lnTo>
                    <a:pt x="613726" y="656708"/>
                  </a:lnTo>
                  <a:lnTo>
                    <a:pt x="612820" y="656254"/>
                  </a:lnTo>
                  <a:lnTo>
                    <a:pt x="611687" y="656028"/>
                  </a:lnTo>
                  <a:lnTo>
                    <a:pt x="610780" y="656028"/>
                  </a:lnTo>
                  <a:lnTo>
                    <a:pt x="65044" y="656028"/>
                  </a:lnTo>
                  <a:lnTo>
                    <a:pt x="64137" y="656028"/>
                  </a:lnTo>
                  <a:close/>
                  <a:moveTo>
                    <a:pt x="65044" y="582144"/>
                  </a:moveTo>
                  <a:lnTo>
                    <a:pt x="64137" y="582371"/>
                  </a:lnTo>
                  <a:lnTo>
                    <a:pt x="63004" y="582598"/>
                  </a:lnTo>
                  <a:lnTo>
                    <a:pt x="62098" y="582824"/>
                  </a:lnTo>
                  <a:lnTo>
                    <a:pt x="60964" y="583504"/>
                  </a:lnTo>
                  <a:lnTo>
                    <a:pt x="59151" y="585091"/>
                  </a:lnTo>
                  <a:lnTo>
                    <a:pt x="57565" y="587357"/>
                  </a:lnTo>
                  <a:lnTo>
                    <a:pt x="56432" y="590303"/>
                  </a:lnTo>
                  <a:lnTo>
                    <a:pt x="55299" y="593249"/>
                  </a:lnTo>
                  <a:lnTo>
                    <a:pt x="54619" y="596876"/>
                  </a:lnTo>
                  <a:lnTo>
                    <a:pt x="54619" y="600502"/>
                  </a:lnTo>
                  <a:lnTo>
                    <a:pt x="54619" y="604355"/>
                  </a:lnTo>
                  <a:lnTo>
                    <a:pt x="55299" y="607528"/>
                  </a:lnTo>
                  <a:lnTo>
                    <a:pt x="56432" y="610927"/>
                  </a:lnTo>
                  <a:lnTo>
                    <a:pt x="57565" y="613420"/>
                  </a:lnTo>
                  <a:lnTo>
                    <a:pt x="59151" y="615913"/>
                  </a:lnTo>
                  <a:lnTo>
                    <a:pt x="60964" y="617500"/>
                  </a:lnTo>
                  <a:lnTo>
                    <a:pt x="62098" y="618180"/>
                  </a:lnTo>
                  <a:lnTo>
                    <a:pt x="63004" y="618633"/>
                  </a:lnTo>
                  <a:lnTo>
                    <a:pt x="64137" y="618859"/>
                  </a:lnTo>
                  <a:lnTo>
                    <a:pt x="65044" y="619086"/>
                  </a:lnTo>
                  <a:lnTo>
                    <a:pt x="610780" y="619086"/>
                  </a:lnTo>
                  <a:lnTo>
                    <a:pt x="611687" y="618859"/>
                  </a:lnTo>
                  <a:lnTo>
                    <a:pt x="612820" y="618633"/>
                  </a:lnTo>
                  <a:lnTo>
                    <a:pt x="613726" y="618180"/>
                  </a:lnTo>
                  <a:lnTo>
                    <a:pt x="614859" y="617500"/>
                  </a:lnTo>
                  <a:lnTo>
                    <a:pt x="616672" y="615913"/>
                  </a:lnTo>
                  <a:lnTo>
                    <a:pt x="618259" y="613420"/>
                  </a:lnTo>
                  <a:lnTo>
                    <a:pt x="619392" y="610927"/>
                  </a:lnTo>
                  <a:lnTo>
                    <a:pt x="620525" y="607528"/>
                  </a:lnTo>
                  <a:lnTo>
                    <a:pt x="621205" y="604355"/>
                  </a:lnTo>
                  <a:lnTo>
                    <a:pt x="621432" y="600502"/>
                  </a:lnTo>
                  <a:lnTo>
                    <a:pt x="621205" y="596876"/>
                  </a:lnTo>
                  <a:lnTo>
                    <a:pt x="620525" y="593249"/>
                  </a:lnTo>
                  <a:lnTo>
                    <a:pt x="619392" y="590303"/>
                  </a:lnTo>
                  <a:lnTo>
                    <a:pt x="618259" y="587357"/>
                  </a:lnTo>
                  <a:lnTo>
                    <a:pt x="616672" y="585091"/>
                  </a:lnTo>
                  <a:lnTo>
                    <a:pt x="614859" y="583504"/>
                  </a:lnTo>
                  <a:lnTo>
                    <a:pt x="613726" y="582824"/>
                  </a:lnTo>
                  <a:lnTo>
                    <a:pt x="612820" y="582598"/>
                  </a:lnTo>
                  <a:lnTo>
                    <a:pt x="611687" y="582371"/>
                  </a:lnTo>
                  <a:lnTo>
                    <a:pt x="610780" y="582144"/>
                  </a:lnTo>
                  <a:lnTo>
                    <a:pt x="65044" y="582144"/>
                  </a:lnTo>
                  <a:close/>
                  <a:moveTo>
                    <a:pt x="65044" y="508034"/>
                  </a:moveTo>
                  <a:lnTo>
                    <a:pt x="64137" y="508487"/>
                  </a:lnTo>
                  <a:lnTo>
                    <a:pt x="63004" y="508714"/>
                  </a:lnTo>
                  <a:lnTo>
                    <a:pt x="62098" y="509167"/>
                  </a:lnTo>
                  <a:lnTo>
                    <a:pt x="60964" y="509621"/>
                  </a:lnTo>
                  <a:lnTo>
                    <a:pt x="59151" y="511434"/>
                  </a:lnTo>
                  <a:lnTo>
                    <a:pt x="57565" y="513700"/>
                  </a:lnTo>
                  <a:lnTo>
                    <a:pt x="56432" y="516420"/>
                  </a:lnTo>
                  <a:lnTo>
                    <a:pt x="55299" y="519593"/>
                  </a:lnTo>
                  <a:lnTo>
                    <a:pt x="54619" y="522992"/>
                  </a:lnTo>
                  <a:lnTo>
                    <a:pt x="54619" y="526845"/>
                  </a:lnTo>
                  <a:lnTo>
                    <a:pt x="54619" y="530471"/>
                  </a:lnTo>
                  <a:lnTo>
                    <a:pt x="55299" y="533871"/>
                  </a:lnTo>
                  <a:lnTo>
                    <a:pt x="56432" y="537044"/>
                  </a:lnTo>
                  <a:lnTo>
                    <a:pt x="57565" y="539763"/>
                  </a:lnTo>
                  <a:lnTo>
                    <a:pt x="59151" y="542256"/>
                  </a:lnTo>
                  <a:lnTo>
                    <a:pt x="60964" y="543616"/>
                  </a:lnTo>
                  <a:lnTo>
                    <a:pt x="62098" y="544523"/>
                  </a:lnTo>
                  <a:lnTo>
                    <a:pt x="63004" y="544749"/>
                  </a:lnTo>
                  <a:lnTo>
                    <a:pt x="64137" y="545203"/>
                  </a:lnTo>
                  <a:lnTo>
                    <a:pt x="65044" y="545203"/>
                  </a:lnTo>
                  <a:lnTo>
                    <a:pt x="610780" y="545203"/>
                  </a:lnTo>
                  <a:lnTo>
                    <a:pt x="611687" y="545203"/>
                  </a:lnTo>
                  <a:lnTo>
                    <a:pt x="612820" y="544749"/>
                  </a:lnTo>
                  <a:lnTo>
                    <a:pt x="613726" y="544523"/>
                  </a:lnTo>
                  <a:lnTo>
                    <a:pt x="614859" y="543616"/>
                  </a:lnTo>
                  <a:lnTo>
                    <a:pt x="616672" y="542256"/>
                  </a:lnTo>
                  <a:lnTo>
                    <a:pt x="618259" y="539763"/>
                  </a:lnTo>
                  <a:lnTo>
                    <a:pt x="619392" y="537044"/>
                  </a:lnTo>
                  <a:lnTo>
                    <a:pt x="620525" y="533871"/>
                  </a:lnTo>
                  <a:lnTo>
                    <a:pt x="621205" y="530471"/>
                  </a:lnTo>
                  <a:lnTo>
                    <a:pt x="621432" y="526845"/>
                  </a:lnTo>
                  <a:lnTo>
                    <a:pt x="621205" y="522992"/>
                  </a:lnTo>
                  <a:lnTo>
                    <a:pt x="620525" y="519593"/>
                  </a:lnTo>
                  <a:lnTo>
                    <a:pt x="619392" y="516420"/>
                  </a:lnTo>
                  <a:lnTo>
                    <a:pt x="618259" y="513700"/>
                  </a:lnTo>
                  <a:lnTo>
                    <a:pt x="616672" y="511434"/>
                  </a:lnTo>
                  <a:lnTo>
                    <a:pt x="614859" y="509621"/>
                  </a:lnTo>
                  <a:lnTo>
                    <a:pt x="613726" y="509167"/>
                  </a:lnTo>
                  <a:lnTo>
                    <a:pt x="612820" y="508714"/>
                  </a:lnTo>
                  <a:lnTo>
                    <a:pt x="611687" y="508487"/>
                  </a:lnTo>
                  <a:lnTo>
                    <a:pt x="610780" y="508034"/>
                  </a:lnTo>
                  <a:lnTo>
                    <a:pt x="65044" y="508034"/>
                  </a:lnTo>
                  <a:close/>
                  <a:moveTo>
                    <a:pt x="57112" y="431884"/>
                  </a:moveTo>
                  <a:lnTo>
                    <a:pt x="56885" y="432111"/>
                  </a:lnTo>
                  <a:lnTo>
                    <a:pt x="56432" y="433244"/>
                  </a:lnTo>
                  <a:lnTo>
                    <a:pt x="55978" y="435057"/>
                  </a:lnTo>
                  <a:lnTo>
                    <a:pt x="55299" y="437323"/>
                  </a:lnTo>
                  <a:lnTo>
                    <a:pt x="54845" y="443216"/>
                  </a:lnTo>
                  <a:lnTo>
                    <a:pt x="54619" y="450242"/>
                  </a:lnTo>
                  <a:lnTo>
                    <a:pt x="54845" y="457494"/>
                  </a:lnTo>
                  <a:lnTo>
                    <a:pt x="55299" y="463387"/>
                  </a:lnTo>
                  <a:lnTo>
                    <a:pt x="55978" y="465653"/>
                  </a:lnTo>
                  <a:lnTo>
                    <a:pt x="56432" y="467240"/>
                  </a:lnTo>
                  <a:lnTo>
                    <a:pt x="56885" y="468146"/>
                  </a:lnTo>
                  <a:lnTo>
                    <a:pt x="57112" y="468826"/>
                  </a:lnTo>
                  <a:lnTo>
                    <a:pt x="57338" y="468826"/>
                  </a:lnTo>
                  <a:lnTo>
                    <a:pt x="209637" y="468826"/>
                  </a:lnTo>
                  <a:lnTo>
                    <a:pt x="210090" y="468826"/>
                  </a:lnTo>
                  <a:lnTo>
                    <a:pt x="210317" y="468146"/>
                  </a:lnTo>
                  <a:lnTo>
                    <a:pt x="210770" y="467240"/>
                  </a:lnTo>
                  <a:lnTo>
                    <a:pt x="211450" y="465653"/>
                  </a:lnTo>
                  <a:lnTo>
                    <a:pt x="211677" y="463387"/>
                  </a:lnTo>
                  <a:lnTo>
                    <a:pt x="212357" y="457494"/>
                  </a:lnTo>
                  <a:lnTo>
                    <a:pt x="212583" y="450242"/>
                  </a:lnTo>
                  <a:lnTo>
                    <a:pt x="212357" y="443216"/>
                  </a:lnTo>
                  <a:lnTo>
                    <a:pt x="211677" y="437323"/>
                  </a:lnTo>
                  <a:lnTo>
                    <a:pt x="211450" y="435057"/>
                  </a:lnTo>
                  <a:lnTo>
                    <a:pt x="210770" y="433244"/>
                  </a:lnTo>
                  <a:lnTo>
                    <a:pt x="210317" y="432111"/>
                  </a:lnTo>
                  <a:lnTo>
                    <a:pt x="210090" y="431884"/>
                  </a:lnTo>
                  <a:lnTo>
                    <a:pt x="209637" y="431884"/>
                  </a:lnTo>
                  <a:lnTo>
                    <a:pt x="57338" y="431884"/>
                  </a:lnTo>
                  <a:lnTo>
                    <a:pt x="57112" y="431884"/>
                  </a:lnTo>
                  <a:close/>
                  <a:moveTo>
                    <a:pt x="492930" y="247629"/>
                  </a:moveTo>
                  <a:lnTo>
                    <a:pt x="492703" y="409447"/>
                  </a:lnTo>
                  <a:lnTo>
                    <a:pt x="573612" y="409447"/>
                  </a:lnTo>
                  <a:lnTo>
                    <a:pt x="654520" y="409221"/>
                  </a:lnTo>
                  <a:lnTo>
                    <a:pt x="573612" y="328311"/>
                  </a:lnTo>
                  <a:lnTo>
                    <a:pt x="492930" y="247629"/>
                  </a:lnTo>
                  <a:close/>
                  <a:moveTo>
                    <a:pt x="0" y="214313"/>
                  </a:moveTo>
                  <a:lnTo>
                    <a:pt x="513101" y="214313"/>
                  </a:lnTo>
                  <a:lnTo>
                    <a:pt x="679450" y="380891"/>
                  </a:lnTo>
                  <a:lnTo>
                    <a:pt x="679450" y="1247776"/>
                  </a:lnTo>
                  <a:lnTo>
                    <a:pt x="0" y="1247776"/>
                  </a:lnTo>
                  <a:lnTo>
                    <a:pt x="0" y="214313"/>
                  </a:lnTo>
                  <a:close/>
                  <a:moveTo>
                    <a:pt x="694441" y="33316"/>
                  </a:moveTo>
                  <a:lnTo>
                    <a:pt x="693988" y="195134"/>
                  </a:lnTo>
                  <a:lnTo>
                    <a:pt x="775069" y="195134"/>
                  </a:lnTo>
                  <a:lnTo>
                    <a:pt x="855924" y="195134"/>
                  </a:lnTo>
                  <a:lnTo>
                    <a:pt x="775069" y="114452"/>
                  </a:lnTo>
                  <a:lnTo>
                    <a:pt x="694441" y="33316"/>
                  </a:lnTo>
                  <a:close/>
                  <a:moveTo>
                    <a:pt x="201613" y="0"/>
                  </a:moveTo>
                  <a:lnTo>
                    <a:pt x="714598" y="0"/>
                  </a:lnTo>
                  <a:lnTo>
                    <a:pt x="881063" y="166805"/>
                  </a:lnTo>
                  <a:lnTo>
                    <a:pt x="881063" y="1033463"/>
                  </a:lnTo>
                  <a:lnTo>
                    <a:pt x="739738" y="1033463"/>
                  </a:lnTo>
                  <a:lnTo>
                    <a:pt x="739738" y="337235"/>
                  </a:lnTo>
                  <a:lnTo>
                    <a:pt x="573272" y="170657"/>
                  </a:lnTo>
                  <a:lnTo>
                    <a:pt x="201613" y="170657"/>
                  </a:lnTo>
                  <a:lnTo>
                    <a:pt x="201613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F263ABD3-D975-81C3-CBCE-4954DCE7E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3198" y="3822545"/>
              <a:ext cx="398349" cy="525263"/>
            </a:xfrm>
            <a:custGeom>
              <a:avLst/>
              <a:gdLst>
                <a:gd name="T0" fmla="*/ 417 w 417"/>
                <a:gd name="T1" fmla="*/ 209 h 584"/>
                <a:gd name="T2" fmla="*/ 208 w 417"/>
                <a:gd name="T3" fmla="*/ 0 h 584"/>
                <a:gd name="T4" fmla="*/ 0 w 417"/>
                <a:gd name="T5" fmla="*/ 209 h 584"/>
                <a:gd name="T6" fmla="*/ 1 w 417"/>
                <a:gd name="T7" fmla="*/ 226 h 584"/>
                <a:gd name="T8" fmla="*/ 1 w 417"/>
                <a:gd name="T9" fmla="*/ 226 h 584"/>
                <a:gd name="T10" fmla="*/ 208 w 417"/>
                <a:gd name="T11" fmla="*/ 584 h 584"/>
                <a:gd name="T12" fmla="*/ 416 w 417"/>
                <a:gd name="T13" fmla="*/ 226 h 584"/>
                <a:gd name="T14" fmla="*/ 416 w 417"/>
                <a:gd name="T15" fmla="*/ 226 h 584"/>
                <a:gd name="T16" fmla="*/ 417 w 417"/>
                <a:gd name="T17" fmla="*/ 209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7" h="584">
                  <a:moveTo>
                    <a:pt x="417" y="209"/>
                  </a:moveTo>
                  <a:cubicBezTo>
                    <a:pt x="417" y="94"/>
                    <a:pt x="323" y="0"/>
                    <a:pt x="208" y="0"/>
                  </a:cubicBezTo>
                  <a:cubicBezTo>
                    <a:pt x="93" y="0"/>
                    <a:pt x="0" y="94"/>
                    <a:pt x="0" y="209"/>
                  </a:cubicBezTo>
                  <a:cubicBezTo>
                    <a:pt x="0" y="214"/>
                    <a:pt x="0" y="220"/>
                    <a:pt x="1" y="226"/>
                  </a:cubicBezTo>
                  <a:cubicBezTo>
                    <a:pt x="1" y="226"/>
                    <a:pt x="1" y="226"/>
                    <a:pt x="1" y="226"/>
                  </a:cubicBezTo>
                  <a:cubicBezTo>
                    <a:pt x="1" y="364"/>
                    <a:pt x="162" y="538"/>
                    <a:pt x="208" y="584"/>
                  </a:cubicBezTo>
                  <a:cubicBezTo>
                    <a:pt x="255" y="538"/>
                    <a:pt x="415" y="364"/>
                    <a:pt x="416" y="226"/>
                  </a:cubicBezTo>
                  <a:cubicBezTo>
                    <a:pt x="416" y="226"/>
                    <a:pt x="416" y="226"/>
                    <a:pt x="416" y="226"/>
                  </a:cubicBezTo>
                  <a:cubicBezTo>
                    <a:pt x="416" y="220"/>
                    <a:pt x="417" y="214"/>
                    <a:pt x="417" y="20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37DF50B-0BD2-95C8-7EE9-CA380C7F4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9507" y="3894381"/>
              <a:ext cx="245730" cy="2319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53" name="椭圆 15">
              <a:extLst>
                <a:ext uri="{FF2B5EF4-FFF2-40B4-BE49-F238E27FC236}">
                  <a16:creationId xmlns:a16="http://schemas.microsoft.com/office/drawing/2014/main" id="{462E6937-B0B7-F414-3678-05AD8B10D6EB}"/>
                </a:ext>
              </a:extLst>
            </p:cNvPr>
            <p:cNvSpPr/>
            <p:nvPr/>
          </p:nvSpPr>
          <p:spPr>
            <a:xfrm>
              <a:off x="10100737" y="4334920"/>
              <a:ext cx="433913" cy="5065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rgbClr val="EFF3F4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51ED7F59-33B9-E166-8D43-EE1659C3AF34}"/>
              </a:ext>
            </a:extLst>
          </p:cNvPr>
          <p:cNvSpPr/>
          <p:nvPr/>
        </p:nvSpPr>
        <p:spPr>
          <a:xfrm>
            <a:off x="503580" y="1056169"/>
            <a:ext cx="2345946" cy="1765004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Topline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nalysis 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58875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70576-2382-57E0-68BD-26699BE05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68210B3-B264-26F5-18DE-F6FA281FC654}"/>
              </a:ext>
            </a:extLst>
          </p:cNvPr>
          <p:cNvSpPr/>
          <p:nvPr/>
        </p:nvSpPr>
        <p:spPr>
          <a:xfrm>
            <a:off x="503583" y="443667"/>
            <a:ext cx="11237843" cy="6042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7AE66EC3-17D6-C004-026C-B69B952CD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82" y="443668"/>
            <a:ext cx="2675398" cy="619589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AA184939-7D81-6527-08E7-D8E0727BB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980" y="443667"/>
            <a:ext cx="2803606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方正兰亭黑_GBK" pitchFamily="2" charset="-122"/>
              </a:rPr>
              <a:t>Analysis</a:t>
            </a:r>
            <a:endParaRPr lang="zh-CN" altLang="zh-CN" sz="2400" dirty="0">
              <a:latin typeface="Arial" panose="020B0604020202020204" pitchFamily="34" charset="0"/>
              <a:cs typeface="Arial" panose="020B0604020202020204" pitchFamily="34" charset="0"/>
              <a:sym typeface="方正兰亭黑_GBK" pitchFamily="2" charset="-122"/>
            </a:endParaRP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1EC04F6F-A05F-A838-1C2D-3C180270C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2586" y="443667"/>
            <a:ext cx="3083442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altLang="zh-CN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FD1531E0-C596-BD50-9DE2-448C14707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28" y="443667"/>
            <a:ext cx="2675398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3FA5D66C-2561-B0C4-D3C5-39C4D5A35391}"/>
              </a:ext>
            </a:extLst>
          </p:cNvPr>
          <p:cNvSpPr/>
          <p:nvPr/>
        </p:nvSpPr>
        <p:spPr>
          <a:xfrm>
            <a:off x="503580" y="1056169"/>
            <a:ext cx="2018695" cy="1715384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Topline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nalysis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B81271C-4F8C-FF59-2434-95C33E53DB40}"/>
              </a:ext>
            </a:extLst>
          </p:cNvPr>
          <p:cNvSpPr/>
          <p:nvPr/>
        </p:nvSpPr>
        <p:spPr>
          <a:xfrm>
            <a:off x="499268" y="2792817"/>
            <a:ext cx="2415382" cy="1899683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Buyer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A07EC968-0F47-902A-89DE-DF4522399C9E}"/>
              </a:ext>
            </a:extLst>
          </p:cNvPr>
          <p:cNvSpPr/>
          <p:nvPr/>
        </p:nvSpPr>
        <p:spPr>
          <a:xfrm>
            <a:off x="499268" y="4707678"/>
            <a:ext cx="2023007" cy="1793155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Reasons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TOYOTA Increase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六边形 2">
            <a:extLst>
              <a:ext uri="{FF2B5EF4-FFF2-40B4-BE49-F238E27FC236}">
                <a16:creationId xmlns:a16="http://schemas.microsoft.com/office/drawing/2014/main" id="{0FFE9949-D97A-0255-8AFB-57141983E7C9}"/>
              </a:ext>
            </a:extLst>
          </p:cNvPr>
          <p:cNvSpPr/>
          <p:nvPr/>
        </p:nvSpPr>
        <p:spPr>
          <a:xfrm>
            <a:off x="5903349" y="2328626"/>
            <a:ext cx="1548059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六边形 4">
            <a:extLst>
              <a:ext uri="{FF2B5EF4-FFF2-40B4-BE49-F238E27FC236}">
                <a16:creationId xmlns:a16="http://schemas.microsoft.com/office/drawing/2014/main" id="{EF8A9BB3-8576-1973-807C-0E0D9BE72C75}"/>
              </a:ext>
            </a:extLst>
          </p:cNvPr>
          <p:cNvSpPr/>
          <p:nvPr/>
        </p:nvSpPr>
        <p:spPr>
          <a:xfrm>
            <a:off x="5903349" y="3861814"/>
            <a:ext cx="1548059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六边形 5">
            <a:extLst>
              <a:ext uri="{FF2B5EF4-FFF2-40B4-BE49-F238E27FC236}">
                <a16:creationId xmlns:a16="http://schemas.microsoft.com/office/drawing/2014/main" id="{27377FEB-1E64-C534-9AEE-AE28743FB14E}"/>
              </a:ext>
            </a:extLst>
          </p:cNvPr>
          <p:cNvSpPr/>
          <p:nvPr/>
        </p:nvSpPr>
        <p:spPr>
          <a:xfrm>
            <a:off x="4561808" y="3095221"/>
            <a:ext cx="1548059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六边形 6">
            <a:extLst>
              <a:ext uri="{FF2B5EF4-FFF2-40B4-BE49-F238E27FC236}">
                <a16:creationId xmlns:a16="http://schemas.microsoft.com/office/drawing/2014/main" id="{37532AEE-CA52-A820-93EE-301B20C91373}"/>
              </a:ext>
            </a:extLst>
          </p:cNvPr>
          <p:cNvSpPr/>
          <p:nvPr/>
        </p:nvSpPr>
        <p:spPr>
          <a:xfrm>
            <a:off x="7244889" y="3095221"/>
            <a:ext cx="1548059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reeform 217">
            <a:extLst>
              <a:ext uri="{FF2B5EF4-FFF2-40B4-BE49-F238E27FC236}">
                <a16:creationId xmlns:a16="http://schemas.microsoft.com/office/drawing/2014/main" id="{63F06A75-A06D-ED1A-A290-ABE5569DBD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18090" y="3609944"/>
            <a:ext cx="354331" cy="36000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4" name="Freeform 218">
            <a:extLst>
              <a:ext uri="{FF2B5EF4-FFF2-40B4-BE49-F238E27FC236}">
                <a16:creationId xmlns:a16="http://schemas.microsoft.com/office/drawing/2014/main" id="{05A8FBB9-5F70-002E-A38C-6567FC41AB6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58130" y="3530919"/>
            <a:ext cx="342439" cy="360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6" name="Freeform 221">
            <a:extLst>
              <a:ext uri="{FF2B5EF4-FFF2-40B4-BE49-F238E27FC236}">
                <a16:creationId xmlns:a16="http://schemas.microsoft.com/office/drawing/2014/main" id="{F3BF5BF7-7B19-2D2F-C2C9-B5C8E7410175}"/>
              </a:ext>
            </a:extLst>
          </p:cNvPr>
          <p:cNvSpPr>
            <a:spLocks noChangeAspect="1"/>
          </p:cNvSpPr>
          <p:nvPr/>
        </p:nvSpPr>
        <p:spPr bwMode="auto">
          <a:xfrm>
            <a:off x="6489818" y="2777575"/>
            <a:ext cx="375125" cy="360000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7" name="文本框 11">
            <a:extLst>
              <a:ext uri="{FF2B5EF4-FFF2-40B4-BE49-F238E27FC236}">
                <a16:creationId xmlns:a16="http://schemas.microsoft.com/office/drawing/2014/main" id="{BF083286-EBAB-64A6-21EE-DC4904B75A3B}"/>
              </a:ext>
            </a:extLst>
          </p:cNvPr>
          <p:cNvSpPr txBox="1"/>
          <p:nvPr/>
        </p:nvSpPr>
        <p:spPr>
          <a:xfrm>
            <a:off x="8327579" y="1621473"/>
            <a:ext cx="2138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Preference for </a:t>
            </a:r>
          </a:p>
          <a:p>
            <a:pPr algn="ctr">
              <a:buFontTx/>
              <a:buNone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Mid-Range Prices</a:t>
            </a:r>
          </a:p>
        </p:txBody>
      </p:sp>
      <p:sp>
        <p:nvSpPr>
          <p:cNvPr id="48" name="文本框 12">
            <a:extLst>
              <a:ext uri="{FF2B5EF4-FFF2-40B4-BE49-F238E27FC236}">
                <a16:creationId xmlns:a16="http://schemas.microsoft.com/office/drawing/2014/main" id="{5C28461B-A5A9-2833-F7F3-B3C2D0502F6D}"/>
              </a:ext>
            </a:extLst>
          </p:cNvPr>
          <p:cNvSpPr txBox="1"/>
          <p:nvPr/>
        </p:nvSpPr>
        <p:spPr>
          <a:xfrm>
            <a:off x="8295860" y="5171957"/>
            <a:ext cx="2202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Economic Influence</a:t>
            </a:r>
          </a:p>
          <a:p>
            <a:pPr algn="ctr">
              <a:buFontTx/>
              <a:buNone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on New vs. Used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9" name="文本框 13">
            <a:extLst>
              <a:ext uri="{FF2B5EF4-FFF2-40B4-BE49-F238E27FC236}">
                <a16:creationId xmlns:a16="http://schemas.microsoft.com/office/drawing/2014/main" id="{166FF049-3D72-EC83-6D70-F777FE295FB2}"/>
              </a:ext>
            </a:extLst>
          </p:cNvPr>
          <p:cNvSpPr txBox="1"/>
          <p:nvPr/>
        </p:nvSpPr>
        <p:spPr>
          <a:xfrm>
            <a:off x="3538126" y="5311867"/>
            <a:ext cx="2202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Diverse 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Body Type Choices</a:t>
            </a:r>
          </a:p>
        </p:txBody>
      </p:sp>
      <p:sp>
        <p:nvSpPr>
          <p:cNvPr id="50" name="文本框 14">
            <a:extLst>
              <a:ext uri="{FF2B5EF4-FFF2-40B4-BE49-F238E27FC236}">
                <a16:creationId xmlns:a16="http://schemas.microsoft.com/office/drawing/2014/main" id="{20262128-8231-121E-7700-439FC690C3C7}"/>
              </a:ext>
            </a:extLst>
          </p:cNvPr>
          <p:cNvSpPr txBox="1"/>
          <p:nvPr/>
        </p:nvSpPr>
        <p:spPr>
          <a:xfrm>
            <a:off x="3511156" y="1826007"/>
            <a:ext cx="2390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Adoption of </a:t>
            </a:r>
          </a:p>
          <a:p>
            <a:pPr algn="ctr">
              <a:buFontTx/>
              <a:buNone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Eco-Friendly Vehicles</a:t>
            </a:r>
          </a:p>
        </p:txBody>
      </p:sp>
      <p:cxnSp>
        <p:nvCxnSpPr>
          <p:cNvPr id="51" name="肘形连接符 31">
            <a:extLst>
              <a:ext uri="{FF2B5EF4-FFF2-40B4-BE49-F238E27FC236}">
                <a16:creationId xmlns:a16="http://schemas.microsoft.com/office/drawing/2014/main" id="{A8087618-3BD4-7B8A-16CC-9760FCE1D6C4}"/>
              </a:ext>
            </a:extLst>
          </p:cNvPr>
          <p:cNvCxnSpPr>
            <a:cxnSpLocks/>
            <a:stCxn id="50" idx="1"/>
            <a:endCxn id="39" idx="4"/>
          </p:cNvCxnSpPr>
          <p:nvPr/>
        </p:nvCxnSpPr>
        <p:spPr>
          <a:xfrm rot="10800000" flipH="1" flipV="1">
            <a:off x="3511156" y="2118394"/>
            <a:ext cx="2728896" cy="210231"/>
          </a:xfrm>
          <a:prstGeom prst="bentConnector4">
            <a:avLst>
              <a:gd name="adj1" fmla="val -8377"/>
              <a:gd name="adj2" fmla="val -24781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32">
            <a:extLst>
              <a:ext uri="{FF2B5EF4-FFF2-40B4-BE49-F238E27FC236}">
                <a16:creationId xmlns:a16="http://schemas.microsoft.com/office/drawing/2014/main" id="{74276C35-72FF-D798-C28A-2E45662321B8}"/>
              </a:ext>
            </a:extLst>
          </p:cNvPr>
          <p:cNvCxnSpPr>
            <a:stCxn id="42" idx="0"/>
            <a:endCxn id="47" idx="3"/>
          </p:cNvCxnSpPr>
          <p:nvPr/>
        </p:nvCxnSpPr>
        <p:spPr>
          <a:xfrm flipV="1">
            <a:off x="8792948" y="1913861"/>
            <a:ext cx="1673618" cy="1854766"/>
          </a:xfrm>
          <a:prstGeom prst="bentConnector3">
            <a:avLst>
              <a:gd name="adj1" fmla="val 11365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33">
            <a:extLst>
              <a:ext uri="{FF2B5EF4-FFF2-40B4-BE49-F238E27FC236}">
                <a16:creationId xmlns:a16="http://schemas.microsoft.com/office/drawing/2014/main" id="{2641CC9E-23CC-A9C7-1BDC-AFF49FE0B538}"/>
              </a:ext>
            </a:extLst>
          </p:cNvPr>
          <p:cNvCxnSpPr>
            <a:stCxn id="40" idx="0"/>
            <a:endCxn id="48" idx="3"/>
          </p:cNvCxnSpPr>
          <p:nvPr/>
        </p:nvCxnSpPr>
        <p:spPr>
          <a:xfrm>
            <a:off x="7451408" y="4535220"/>
            <a:ext cx="3046875" cy="929125"/>
          </a:xfrm>
          <a:prstGeom prst="bentConnector3">
            <a:avLst>
              <a:gd name="adj1" fmla="val 10750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34">
            <a:extLst>
              <a:ext uri="{FF2B5EF4-FFF2-40B4-BE49-F238E27FC236}">
                <a16:creationId xmlns:a16="http://schemas.microsoft.com/office/drawing/2014/main" id="{7C21D014-16D5-2CB9-9B18-5C8BDCA9FF46}"/>
              </a:ext>
            </a:extLst>
          </p:cNvPr>
          <p:cNvCxnSpPr>
            <a:cxnSpLocks/>
            <a:stCxn id="49" idx="1"/>
            <a:endCxn id="41" idx="3"/>
          </p:cNvCxnSpPr>
          <p:nvPr/>
        </p:nvCxnSpPr>
        <p:spPr>
          <a:xfrm rot="10800000" flipH="1">
            <a:off x="3538126" y="3768627"/>
            <a:ext cx="1023682" cy="1835628"/>
          </a:xfrm>
          <a:prstGeom prst="bentConnector3">
            <a:avLst>
              <a:gd name="adj1" fmla="val -2233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37">
            <a:extLst>
              <a:ext uri="{FF2B5EF4-FFF2-40B4-BE49-F238E27FC236}">
                <a16:creationId xmlns:a16="http://schemas.microsoft.com/office/drawing/2014/main" id="{E6E95570-CC91-882F-523C-36C3F57094E5}"/>
              </a:ext>
            </a:extLst>
          </p:cNvPr>
          <p:cNvSpPr>
            <a:spLocks noEditPoints="1"/>
          </p:cNvSpPr>
          <p:nvPr/>
        </p:nvSpPr>
        <p:spPr bwMode="auto">
          <a:xfrm>
            <a:off x="6501259" y="4330715"/>
            <a:ext cx="363684" cy="509890"/>
          </a:xfrm>
          <a:custGeom>
            <a:avLst/>
            <a:gdLst>
              <a:gd name="T0" fmla="*/ 828 w 1353"/>
              <a:gd name="T1" fmla="*/ 1302 h 1799"/>
              <a:gd name="T2" fmla="*/ 1330 w 1353"/>
              <a:gd name="T3" fmla="*/ 963 h 1799"/>
              <a:gd name="T4" fmla="*/ 1311 w 1353"/>
              <a:gd name="T5" fmla="*/ 1327 h 1799"/>
              <a:gd name="T6" fmla="*/ 561 w 1353"/>
              <a:gd name="T7" fmla="*/ 99 h 1799"/>
              <a:gd name="T8" fmla="*/ 562 w 1353"/>
              <a:gd name="T9" fmla="*/ 79 h 1799"/>
              <a:gd name="T10" fmla="*/ 578 w 1353"/>
              <a:gd name="T11" fmla="*/ 44 h 1799"/>
              <a:gd name="T12" fmla="*/ 604 w 1353"/>
              <a:gd name="T13" fmla="*/ 18 h 1799"/>
              <a:gd name="T14" fmla="*/ 640 w 1353"/>
              <a:gd name="T15" fmla="*/ 2 h 1799"/>
              <a:gd name="T16" fmla="*/ 659 w 1353"/>
              <a:gd name="T17" fmla="*/ 0 h 1799"/>
              <a:gd name="T18" fmla="*/ 698 w 1353"/>
              <a:gd name="T19" fmla="*/ 7 h 1799"/>
              <a:gd name="T20" fmla="*/ 729 w 1353"/>
              <a:gd name="T21" fmla="*/ 29 h 1799"/>
              <a:gd name="T22" fmla="*/ 750 w 1353"/>
              <a:gd name="T23" fmla="*/ 60 h 1799"/>
              <a:gd name="T24" fmla="*/ 757 w 1353"/>
              <a:gd name="T25" fmla="*/ 99 h 1799"/>
              <a:gd name="T26" fmla="*/ 561 w 1353"/>
              <a:gd name="T27" fmla="*/ 238 h 1799"/>
              <a:gd name="T28" fmla="*/ 561 w 1353"/>
              <a:gd name="T29" fmla="*/ 99 h 1799"/>
              <a:gd name="T30" fmla="*/ 757 w 1353"/>
              <a:gd name="T31" fmla="*/ 1631 h 1799"/>
              <a:gd name="T32" fmla="*/ 759 w 1353"/>
              <a:gd name="T33" fmla="*/ 1636 h 1799"/>
              <a:gd name="T34" fmla="*/ 766 w 1353"/>
              <a:gd name="T35" fmla="*/ 1650 h 1799"/>
              <a:gd name="T36" fmla="*/ 780 w 1353"/>
              <a:gd name="T37" fmla="*/ 1659 h 1799"/>
              <a:gd name="T38" fmla="*/ 840 w 1353"/>
              <a:gd name="T39" fmla="*/ 1659 h 1799"/>
              <a:gd name="T40" fmla="*/ 856 w 1353"/>
              <a:gd name="T41" fmla="*/ 1661 h 1799"/>
              <a:gd name="T42" fmla="*/ 884 w 1353"/>
              <a:gd name="T43" fmla="*/ 1673 h 1799"/>
              <a:gd name="T44" fmla="*/ 907 w 1353"/>
              <a:gd name="T45" fmla="*/ 1694 h 1799"/>
              <a:gd name="T46" fmla="*/ 917 w 1353"/>
              <a:gd name="T47" fmla="*/ 1722 h 1799"/>
              <a:gd name="T48" fmla="*/ 919 w 1353"/>
              <a:gd name="T49" fmla="*/ 1799 h 1799"/>
              <a:gd name="T50" fmla="*/ 399 w 1353"/>
              <a:gd name="T51" fmla="*/ 1738 h 1799"/>
              <a:gd name="T52" fmla="*/ 401 w 1353"/>
              <a:gd name="T53" fmla="*/ 1722 h 1799"/>
              <a:gd name="T54" fmla="*/ 413 w 1353"/>
              <a:gd name="T55" fmla="*/ 1694 h 1799"/>
              <a:gd name="T56" fmla="*/ 434 w 1353"/>
              <a:gd name="T57" fmla="*/ 1673 h 1799"/>
              <a:gd name="T58" fmla="*/ 462 w 1353"/>
              <a:gd name="T59" fmla="*/ 1661 h 1799"/>
              <a:gd name="T60" fmla="*/ 532 w 1353"/>
              <a:gd name="T61" fmla="*/ 1659 h 1799"/>
              <a:gd name="T62" fmla="*/ 538 w 1353"/>
              <a:gd name="T63" fmla="*/ 1659 h 1799"/>
              <a:gd name="T64" fmla="*/ 553 w 1353"/>
              <a:gd name="T65" fmla="*/ 1650 h 1799"/>
              <a:gd name="T66" fmla="*/ 561 w 1353"/>
              <a:gd name="T67" fmla="*/ 1636 h 1799"/>
              <a:gd name="T68" fmla="*/ 561 w 1353"/>
              <a:gd name="T69" fmla="*/ 745 h 1799"/>
              <a:gd name="T70" fmla="*/ 757 w 1353"/>
              <a:gd name="T71" fmla="*/ 735 h 1799"/>
              <a:gd name="T72" fmla="*/ 132 w 1353"/>
              <a:gd name="T73" fmla="*/ 1265 h 1799"/>
              <a:gd name="T74" fmla="*/ 151 w 1353"/>
              <a:gd name="T75" fmla="*/ 902 h 1799"/>
              <a:gd name="T76" fmla="*/ 490 w 1353"/>
              <a:gd name="T77" fmla="*/ 1285 h 1799"/>
              <a:gd name="T78" fmla="*/ 23 w 1353"/>
              <a:gd name="T79" fmla="*/ 338 h 1799"/>
              <a:gd name="T80" fmla="*/ 1204 w 1353"/>
              <a:gd name="T81" fmla="*/ 274 h 1799"/>
              <a:gd name="T82" fmla="*/ 1223 w 1353"/>
              <a:gd name="T83" fmla="*/ 640 h 1799"/>
              <a:gd name="T84" fmla="*/ 42 w 1353"/>
              <a:gd name="T85" fmla="*/ 703 h 1799"/>
              <a:gd name="T86" fmla="*/ 23 w 1353"/>
              <a:gd name="T87" fmla="*/ 338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53" h="1799">
                <a:moveTo>
                  <a:pt x="1311" y="1327"/>
                </a:moveTo>
                <a:lnTo>
                  <a:pt x="828" y="1302"/>
                </a:lnTo>
                <a:lnTo>
                  <a:pt x="828" y="937"/>
                </a:lnTo>
                <a:lnTo>
                  <a:pt x="1330" y="963"/>
                </a:lnTo>
                <a:lnTo>
                  <a:pt x="1181" y="1137"/>
                </a:lnTo>
                <a:lnTo>
                  <a:pt x="1311" y="1327"/>
                </a:lnTo>
                <a:lnTo>
                  <a:pt x="1311" y="1327"/>
                </a:lnTo>
                <a:close/>
                <a:moveTo>
                  <a:pt x="561" y="99"/>
                </a:moveTo>
                <a:lnTo>
                  <a:pt x="561" y="99"/>
                </a:lnTo>
                <a:lnTo>
                  <a:pt x="562" y="79"/>
                </a:lnTo>
                <a:lnTo>
                  <a:pt x="569" y="60"/>
                </a:lnTo>
                <a:lnTo>
                  <a:pt x="578" y="44"/>
                </a:lnTo>
                <a:lnTo>
                  <a:pt x="590" y="29"/>
                </a:lnTo>
                <a:lnTo>
                  <a:pt x="604" y="18"/>
                </a:lnTo>
                <a:lnTo>
                  <a:pt x="620" y="7"/>
                </a:lnTo>
                <a:lnTo>
                  <a:pt x="640" y="2"/>
                </a:lnTo>
                <a:lnTo>
                  <a:pt x="659" y="0"/>
                </a:lnTo>
                <a:lnTo>
                  <a:pt x="659" y="0"/>
                </a:lnTo>
                <a:lnTo>
                  <a:pt x="680" y="2"/>
                </a:lnTo>
                <a:lnTo>
                  <a:pt x="698" y="7"/>
                </a:lnTo>
                <a:lnTo>
                  <a:pt x="715" y="18"/>
                </a:lnTo>
                <a:lnTo>
                  <a:pt x="729" y="29"/>
                </a:lnTo>
                <a:lnTo>
                  <a:pt x="741" y="44"/>
                </a:lnTo>
                <a:lnTo>
                  <a:pt x="750" y="60"/>
                </a:lnTo>
                <a:lnTo>
                  <a:pt x="756" y="79"/>
                </a:lnTo>
                <a:lnTo>
                  <a:pt x="757" y="99"/>
                </a:lnTo>
                <a:lnTo>
                  <a:pt x="757" y="229"/>
                </a:lnTo>
                <a:lnTo>
                  <a:pt x="561" y="238"/>
                </a:lnTo>
                <a:lnTo>
                  <a:pt x="561" y="99"/>
                </a:lnTo>
                <a:lnTo>
                  <a:pt x="561" y="99"/>
                </a:lnTo>
                <a:close/>
                <a:moveTo>
                  <a:pt x="757" y="735"/>
                </a:moveTo>
                <a:lnTo>
                  <a:pt x="757" y="1631"/>
                </a:lnTo>
                <a:lnTo>
                  <a:pt x="757" y="1631"/>
                </a:lnTo>
                <a:lnTo>
                  <a:pt x="759" y="1636"/>
                </a:lnTo>
                <a:lnTo>
                  <a:pt x="761" y="1641"/>
                </a:lnTo>
                <a:lnTo>
                  <a:pt x="766" y="1650"/>
                </a:lnTo>
                <a:lnTo>
                  <a:pt x="775" y="1657"/>
                </a:lnTo>
                <a:lnTo>
                  <a:pt x="780" y="1659"/>
                </a:lnTo>
                <a:lnTo>
                  <a:pt x="785" y="1659"/>
                </a:lnTo>
                <a:lnTo>
                  <a:pt x="840" y="1659"/>
                </a:lnTo>
                <a:lnTo>
                  <a:pt x="840" y="1659"/>
                </a:lnTo>
                <a:lnTo>
                  <a:pt x="856" y="1661"/>
                </a:lnTo>
                <a:lnTo>
                  <a:pt x="871" y="1666"/>
                </a:lnTo>
                <a:lnTo>
                  <a:pt x="884" y="1673"/>
                </a:lnTo>
                <a:lnTo>
                  <a:pt x="896" y="1682"/>
                </a:lnTo>
                <a:lnTo>
                  <a:pt x="907" y="1694"/>
                </a:lnTo>
                <a:lnTo>
                  <a:pt x="914" y="1708"/>
                </a:lnTo>
                <a:lnTo>
                  <a:pt x="917" y="1722"/>
                </a:lnTo>
                <a:lnTo>
                  <a:pt x="919" y="1738"/>
                </a:lnTo>
                <a:lnTo>
                  <a:pt x="919" y="1799"/>
                </a:lnTo>
                <a:lnTo>
                  <a:pt x="399" y="1799"/>
                </a:lnTo>
                <a:lnTo>
                  <a:pt x="399" y="1738"/>
                </a:lnTo>
                <a:lnTo>
                  <a:pt x="399" y="1738"/>
                </a:lnTo>
                <a:lnTo>
                  <a:pt x="401" y="1722"/>
                </a:lnTo>
                <a:lnTo>
                  <a:pt x="406" y="1708"/>
                </a:lnTo>
                <a:lnTo>
                  <a:pt x="413" y="1694"/>
                </a:lnTo>
                <a:lnTo>
                  <a:pt x="422" y="1682"/>
                </a:lnTo>
                <a:lnTo>
                  <a:pt x="434" y="1673"/>
                </a:lnTo>
                <a:lnTo>
                  <a:pt x="448" y="1666"/>
                </a:lnTo>
                <a:lnTo>
                  <a:pt x="462" y="1661"/>
                </a:lnTo>
                <a:lnTo>
                  <a:pt x="478" y="1659"/>
                </a:lnTo>
                <a:lnTo>
                  <a:pt x="532" y="1659"/>
                </a:lnTo>
                <a:lnTo>
                  <a:pt x="532" y="1659"/>
                </a:lnTo>
                <a:lnTo>
                  <a:pt x="538" y="1659"/>
                </a:lnTo>
                <a:lnTo>
                  <a:pt x="543" y="1657"/>
                </a:lnTo>
                <a:lnTo>
                  <a:pt x="553" y="1650"/>
                </a:lnTo>
                <a:lnTo>
                  <a:pt x="559" y="1641"/>
                </a:lnTo>
                <a:lnTo>
                  <a:pt x="561" y="1636"/>
                </a:lnTo>
                <a:lnTo>
                  <a:pt x="561" y="1631"/>
                </a:lnTo>
                <a:lnTo>
                  <a:pt x="561" y="745"/>
                </a:lnTo>
                <a:lnTo>
                  <a:pt x="757" y="735"/>
                </a:lnTo>
                <a:lnTo>
                  <a:pt x="757" y="735"/>
                </a:lnTo>
                <a:close/>
                <a:moveTo>
                  <a:pt x="490" y="1285"/>
                </a:moveTo>
                <a:lnTo>
                  <a:pt x="132" y="1265"/>
                </a:lnTo>
                <a:lnTo>
                  <a:pt x="0" y="1076"/>
                </a:lnTo>
                <a:lnTo>
                  <a:pt x="151" y="902"/>
                </a:lnTo>
                <a:lnTo>
                  <a:pt x="490" y="919"/>
                </a:lnTo>
                <a:lnTo>
                  <a:pt x="490" y="1285"/>
                </a:lnTo>
                <a:lnTo>
                  <a:pt x="490" y="1285"/>
                </a:lnTo>
                <a:close/>
                <a:moveTo>
                  <a:pt x="23" y="338"/>
                </a:moveTo>
                <a:lnTo>
                  <a:pt x="613" y="306"/>
                </a:lnTo>
                <a:lnTo>
                  <a:pt x="1204" y="274"/>
                </a:lnTo>
                <a:lnTo>
                  <a:pt x="1353" y="450"/>
                </a:lnTo>
                <a:lnTo>
                  <a:pt x="1223" y="640"/>
                </a:lnTo>
                <a:lnTo>
                  <a:pt x="633" y="672"/>
                </a:lnTo>
                <a:lnTo>
                  <a:pt x="42" y="703"/>
                </a:lnTo>
                <a:lnTo>
                  <a:pt x="174" y="512"/>
                </a:lnTo>
                <a:lnTo>
                  <a:pt x="23" y="338"/>
                </a:lnTo>
                <a:lnTo>
                  <a:pt x="23" y="3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3448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E5BBFA-C234-4F5F-8AB3-902F9426B524}"/>
              </a:ext>
            </a:extLst>
          </p:cNvPr>
          <p:cNvSpPr/>
          <p:nvPr/>
        </p:nvSpPr>
        <p:spPr>
          <a:xfrm>
            <a:off x="477078" y="464932"/>
            <a:ext cx="11237843" cy="6042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266A83-F443-4F8F-9C6D-15CFE6D3D458}"/>
              </a:ext>
            </a:extLst>
          </p:cNvPr>
          <p:cNvSpPr txBox="1"/>
          <p:nvPr/>
        </p:nvSpPr>
        <p:spPr>
          <a:xfrm>
            <a:off x="3851141" y="1346892"/>
            <a:ext cx="662985" cy="584775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sz="3200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21F0009F-2267-4534-A9CE-03191BDA5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26" y="1243790"/>
            <a:ext cx="3438182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  <a:endParaRPr lang="en-US" altLang="zh-CN" sz="2800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C6B15D-0355-4CD4-A5FA-3B67E46E19FE}"/>
              </a:ext>
            </a:extLst>
          </p:cNvPr>
          <p:cNvSpPr txBox="1"/>
          <p:nvPr/>
        </p:nvSpPr>
        <p:spPr>
          <a:xfrm>
            <a:off x="3851141" y="2532172"/>
            <a:ext cx="662985" cy="584775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endParaRPr lang="zh-CN" altLang="en-US" sz="3200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9CBB3106-8733-40AE-9D96-5235943FE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26" y="2429070"/>
            <a:ext cx="3438182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9B1C11-B0EE-4C25-90D7-C459ED9D1B9F}"/>
              </a:ext>
            </a:extLst>
          </p:cNvPr>
          <p:cNvSpPr txBox="1"/>
          <p:nvPr/>
        </p:nvSpPr>
        <p:spPr>
          <a:xfrm>
            <a:off x="3851141" y="3785419"/>
            <a:ext cx="662985" cy="584775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endParaRPr lang="zh-CN" altLang="en-US" sz="3200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F0B41A45-56EF-464F-B2B0-D64B10F67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26" y="3682317"/>
            <a:ext cx="3438182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altLang="zh-CN" sz="2800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31A15FF-6E19-41AE-9EE3-2128EF7C7633}"/>
              </a:ext>
            </a:extLst>
          </p:cNvPr>
          <p:cNvSpPr txBox="1"/>
          <p:nvPr/>
        </p:nvSpPr>
        <p:spPr>
          <a:xfrm>
            <a:off x="3851141" y="4983951"/>
            <a:ext cx="662985" cy="584775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endParaRPr lang="zh-CN" altLang="en-US" sz="3200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2D3BC1E1-63F0-4714-B993-6481CE49D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26" y="4880849"/>
            <a:ext cx="3438182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altLang="zh-CN" sz="2800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" name="图片 6">
            <a:extLst>
              <a:ext uri="{FF2B5EF4-FFF2-40B4-BE49-F238E27FC236}">
                <a16:creationId xmlns:a16="http://schemas.microsoft.com/office/drawing/2014/main" id="{8EA0EFA4-0AD1-D878-EB7C-44A5E6045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629980" y="4597826"/>
            <a:ext cx="2419557" cy="241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3003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2871C-E3CE-9805-B5F4-C88F98354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C2C817-6330-1382-3A8D-A73B00CA1A77}"/>
              </a:ext>
            </a:extLst>
          </p:cNvPr>
          <p:cNvSpPr/>
          <p:nvPr/>
        </p:nvSpPr>
        <p:spPr>
          <a:xfrm>
            <a:off x="518097" y="443667"/>
            <a:ext cx="11237843" cy="6042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086CC25A-0C57-9FD3-A330-761C664C2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82" y="443668"/>
            <a:ext cx="2675398" cy="619589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DE9C7649-9CAD-71DC-D684-A0EEE1BBF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980" y="443667"/>
            <a:ext cx="2803606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方正兰亭黑_GBK" pitchFamily="2" charset="-122"/>
              </a:rPr>
              <a:t>Analysis</a:t>
            </a:r>
            <a:endParaRPr lang="zh-CN" altLang="zh-CN" sz="2400" dirty="0">
              <a:latin typeface="Arial" panose="020B0604020202020204" pitchFamily="34" charset="0"/>
              <a:cs typeface="Arial" panose="020B0604020202020204" pitchFamily="34" charset="0"/>
              <a:sym typeface="方正兰亭黑_GBK" pitchFamily="2" charset="-122"/>
            </a:endParaRP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CDAEA0EB-E332-02DC-B6C3-4B1DF9BFB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2586" y="443667"/>
            <a:ext cx="3083442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altLang="zh-CN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0970FA7D-0C07-79D0-8B79-42064856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28" y="443667"/>
            <a:ext cx="2675398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7E76F8E2-5080-8E5E-BE1A-931343884BC0}"/>
              </a:ext>
            </a:extLst>
          </p:cNvPr>
          <p:cNvSpPr/>
          <p:nvPr/>
        </p:nvSpPr>
        <p:spPr>
          <a:xfrm>
            <a:off x="503580" y="1056169"/>
            <a:ext cx="2018695" cy="1715384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Topline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nalysis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E86B8CA-9395-C449-568B-80C5CF5AB35D}"/>
              </a:ext>
            </a:extLst>
          </p:cNvPr>
          <p:cNvSpPr/>
          <p:nvPr/>
        </p:nvSpPr>
        <p:spPr>
          <a:xfrm>
            <a:off x="499268" y="2792818"/>
            <a:ext cx="2018695" cy="1715384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Buyer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19107170-58E4-8FB0-BD5E-649BF3346714}"/>
              </a:ext>
            </a:extLst>
          </p:cNvPr>
          <p:cNvSpPr/>
          <p:nvPr/>
        </p:nvSpPr>
        <p:spPr>
          <a:xfrm>
            <a:off x="499268" y="4529468"/>
            <a:ext cx="2463672" cy="1971366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Reasons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TOYOTA Increase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Elbow Connector 106">
            <a:extLst>
              <a:ext uri="{FF2B5EF4-FFF2-40B4-BE49-F238E27FC236}">
                <a16:creationId xmlns:a16="http://schemas.microsoft.com/office/drawing/2014/main" id="{343F42DD-C3C7-E293-20F3-27DE0069EC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48842" y="2343655"/>
            <a:ext cx="1060166" cy="75165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>
                <a:lumMod val="85000"/>
              </a:schemeClr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Elbow Connector 107">
            <a:extLst>
              <a:ext uri="{FF2B5EF4-FFF2-40B4-BE49-F238E27FC236}">
                <a16:creationId xmlns:a16="http://schemas.microsoft.com/office/drawing/2014/main" id="{BEC974AD-239A-62ED-D404-97E8CE90B4B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00039" y="3762692"/>
            <a:ext cx="895961" cy="88764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>
                <a:lumMod val="85000"/>
              </a:schemeClr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Elbow Connector 45">
            <a:extLst>
              <a:ext uri="{FF2B5EF4-FFF2-40B4-BE49-F238E27FC236}">
                <a16:creationId xmlns:a16="http://schemas.microsoft.com/office/drawing/2014/main" id="{F54F4F42-4DB5-D7E8-4EC6-D431018CD2C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7968530" y="2451105"/>
            <a:ext cx="845270" cy="56726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>
                <a:lumMod val="85000"/>
              </a:schemeClr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Elbow Connector 46">
            <a:extLst>
              <a:ext uri="{FF2B5EF4-FFF2-40B4-BE49-F238E27FC236}">
                <a16:creationId xmlns:a16="http://schemas.microsoft.com/office/drawing/2014/main" id="{EB91BF69-5906-629A-BD58-6B2DF5B0FFD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8049627" y="3710205"/>
            <a:ext cx="817946" cy="72222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>
                <a:lumMod val="85000"/>
              </a:schemeClr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D399EC6-01B2-78DB-2D33-01B9088DA99D}"/>
              </a:ext>
            </a:extLst>
          </p:cNvPr>
          <p:cNvGrpSpPr/>
          <p:nvPr/>
        </p:nvGrpSpPr>
        <p:grpSpPr>
          <a:xfrm>
            <a:off x="6108730" y="2516876"/>
            <a:ext cx="1964014" cy="1991326"/>
            <a:chOff x="5691139" y="2828324"/>
            <a:chExt cx="1964014" cy="1991326"/>
          </a:xfrm>
        </p:grpSpPr>
        <p:sp>
          <p:nvSpPr>
            <p:cNvPr id="50" name="Freeform 54@|5FFC:14657585|FBC:16777215|LFC:11765543|LBC:16777215">
              <a:extLst>
                <a:ext uri="{FF2B5EF4-FFF2-40B4-BE49-F238E27FC236}">
                  <a16:creationId xmlns:a16="http://schemas.microsoft.com/office/drawing/2014/main" id="{566003BA-AAA4-7494-5750-FEEEB6476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1139" y="2828324"/>
              <a:ext cx="1964014" cy="1991326"/>
            </a:xfrm>
            <a:custGeom>
              <a:avLst/>
              <a:gdLst>
                <a:gd name="T0" fmla="*/ 0 w 661361"/>
                <a:gd name="T1" fmla="*/ 872332 h 661361"/>
                <a:gd name="T2" fmla="*/ 255502 w 661361"/>
                <a:gd name="T3" fmla="*/ 255500 h 661361"/>
                <a:gd name="T4" fmla="*/ 872335 w 661361"/>
                <a:gd name="T5" fmla="*/ 0 h 661361"/>
                <a:gd name="T6" fmla="*/ 1489168 w 661361"/>
                <a:gd name="T7" fmla="*/ 255502 h 661361"/>
                <a:gd name="T8" fmla="*/ 1744667 w 661361"/>
                <a:gd name="T9" fmla="*/ 872335 h 661361"/>
                <a:gd name="T10" fmla="*/ 1489168 w 661361"/>
                <a:gd name="T11" fmla="*/ 1489168 h 661361"/>
                <a:gd name="T12" fmla="*/ 872335 w 661361"/>
                <a:gd name="T13" fmla="*/ 1744667 h 661361"/>
                <a:gd name="T14" fmla="*/ 255502 w 661361"/>
                <a:gd name="T15" fmla="*/ 1489168 h 661361"/>
                <a:gd name="T16" fmla="*/ 3 w 661361"/>
                <a:gd name="T17" fmla="*/ 872335 h 661361"/>
                <a:gd name="T18" fmla="*/ 0 w 661361"/>
                <a:gd name="T19" fmla="*/ 872332 h 6613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141562" tIns="141562" rIns="141562" bIns="141562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51" name="Freeform 78@|5FFC:0|FBC:0|LFC:16777215|LBC:16777215">
              <a:extLst>
                <a:ext uri="{FF2B5EF4-FFF2-40B4-BE49-F238E27FC236}">
                  <a16:creationId xmlns:a16="http://schemas.microsoft.com/office/drawing/2014/main" id="{0D6A5C07-165E-BF56-DB66-C22AD24061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4795" y="3232256"/>
              <a:ext cx="816702" cy="1237858"/>
            </a:xfrm>
            <a:custGeom>
              <a:avLst/>
              <a:gdLst>
                <a:gd name="T0" fmla="*/ 358476 w 85"/>
                <a:gd name="T1" fmla="*/ 0 h 123"/>
                <a:gd name="T2" fmla="*/ 0 w 85"/>
                <a:gd name="T3" fmla="*/ 360479 h 123"/>
                <a:gd name="T4" fmla="*/ 162168 w 85"/>
                <a:gd name="T5" fmla="*/ 755289 h 123"/>
                <a:gd name="T6" fmla="*/ 358476 w 85"/>
                <a:gd name="T7" fmla="*/ 1055688 h 123"/>
                <a:gd name="T8" fmla="*/ 554785 w 85"/>
                <a:gd name="T9" fmla="*/ 755289 h 123"/>
                <a:gd name="T10" fmla="*/ 725488 w 85"/>
                <a:gd name="T11" fmla="*/ 360479 h 123"/>
                <a:gd name="T12" fmla="*/ 358476 w 85"/>
                <a:gd name="T13" fmla="*/ 0 h 123"/>
                <a:gd name="T14" fmla="*/ 443828 w 85"/>
                <a:gd name="T15" fmla="*/ 892614 h 123"/>
                <a:gd name="T16" fmla="*/ 281660 w 85"/>
                <a:gd name="T17" fmla="*/ 909780 h 123"/>
                <a:gd name="T18" fmla="*/ 264590 w 85"/>
                <a:gd name="T19" fmla="*/ 849700 h 123"/>
                <a:gd name="T20" fmla="*/ 264590 w 85"/>
                <a:gd name="T21" fmla="*/ 849700 h 123"/>
                <a:gd name="T22" fmla="*/ 469433 w 85"/>
                <a:gd name="T23" fmla="*/ 823952 h 123"/>
                <a:gd name="T24" fmla="*/ 460898 w 85"/>
                <a:gd name="T25" fmla="*/ 849700 h 123"/>
                <a:gd name="T26" fmla="*/ 443828 w 85"/>
                <a:gd name="T27" fmla="*/ 892614 h 123"/>
                <a:gd name="T28" fmla="*/ 256055 w 85"/>
                <a:gd name="T29" fmla="*/ 815369 h 123"/>
                <a:gd name="T30" fmla="*/ 230449 w 85"/>
                <a:gd name="T31" fmla="*/ 755289 h 123"/>
                <a:gd name="T32" fmla="*/ 486504 w 85"/>
                <a:gd name="T33" fmla="*/ 755289 h 123"/>
                <a:gd name="T34" fmla="*/ 477969 w 85"/>
                <a:gd name="T35" fmla="*/ 789620 h 123"/>
                <a:gd name="T36" fmla="*/ 256055 w 85"/>
                <a:gd name="T37" fmla="*/ 815369 h 123"/>
                <a:gd name="T38" fmla="*/ 358476 w 85"/>
                <a:gd name="T39" fmla="*/ 987025 h 123"/>
                <a:gd name="T40" fmla="*/ 298730 w 85"/>
                <a:gd name="T41" fmla="*/ 944111 h 123"/>
                <a:gd name="T42" fmla="*/ 435293 w 85"/>
                <a:gd name="T43" fmla="*/ 926946 h 123"/>
                <a:gd name="T44" fmla="*/ 358476 w 85"/>
                <a:gd name="T45" fmla="*/ 987025 h 123"/>
                <a:gd name="T46" fmla="*/ 512109 w 85"/>
                <a:gd name="T47" fmla="*/ 686626 h 123"/>
                <a:gd name="T48" fmla="*/ 204844 w 85"/>
                <a:gd name="T49" fmla="*/ 686626 h 123"/>
                <a:gd name="T50" fmla="*/ 153633 w 85"/>
                <a:gd name="T51" fmla="*/ 583632 h 123"/>
                <a:gd name="T52" fmla="*/ 68281 w 85"/>
                <a:gd name="T53" fmla="*/ 360479 h 123"/>
                <a:gd name="T54" fmla="*/ 358476 w 85"/>
                <a:gd name="T55" fmla="*/ 68663 h 123"/>
                <a:gd name="T56" fmla="*/ 657207 w 85"/>
                <a:gd name="T57" fmla="*/ 360479 h 123"/>
                <a:gd name="T58" fmla="*/ 571855 w 85"/>
                <a:gd name="T59" fmla="*/ 583632 h 123"/>
                <a:gd name="T60" fmla="*/ 512109 w 85"/>
                <a:gd name="T61" fmla="*/ 686626 h 123"/>
                <a:gd name="T62" fmla="*/ 512109 w 85"/>
                <a:gd name="T63" fmla="*/ 686626 h 123"/>
                <a:gd name="T64" fmla="*/ 512109 w 85"/>
                <a:gd name="T65" fmla="*/ 686626 h 12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5" h="123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57"/>
                    <a:pt x="14" y="74"/>
                    <a:pt x="19" y="88"/>
                  </a:cubicBezTo>
                  <a:cubicBezTo>
                    <a:pt x="27" y="110"/>
                    <a:pt x="26" y="123"/>
                    <a:pt x="42" y="123"/>
                  </a:cubicBezTo>
                  <a:cubicBezTo>
                    <a:pt x="59" y="123"/>
                    <a:pt x="58" y="110"/>
                    <a:pt x="65" y="88"/>
                  </a:cubicBezTo>
                  <a:cubicBezTo>
                    <a:pt x="70" y="74"/>
                    <a:pt x="85" y="57"/>
                    <a:pt x="85" y="42"/>
                  </a:cubicBezTo>
                  <a:cubicBezTo>
                    <a:pt x="85" y="19"/>
                    <a:pt x="66" y="0"/>
                    <a:pt x="42" y="0"/>
                  </a:cubicBezTo>
                  <a:close/>
                  <a:moveTo>
                    <a:pt x="52" y="104"/>
                  </a:moveTo>
                  <a:cubicBezTo>
                    <a:pt x="33" y="106"/>
                    <a:pt x="33" y="106"/>
                    <a:pt x="33" y="106"/>
                  </a:cubicBezTo>
                  <a:cubicBezTo>
                    <a:pt x="33" y="104"/>
                    <a:pt x="32" y="102"/>
                    <a:pt x="31" y="99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4" y="97"/>
                    <a:pt x="54" y="98"/>
                    <a:pt x="54" y="99"/>
                  </a:cubicBezTo>
                  <a:cubicBezTo>
                    <a:pt x="53" y="101"/>
                    <a:pt x="53" y="103"/>
                    <a:pt x="52" y="104"/>
                  </a:cubicBezTo>
                  <a:close/>
                  <a:moveTo>
                    <a:pt x="30" y="95"/>
                  </a:moveTo>
                  <a:cubicBezTo>
                    <a:pt x="29" y="93"/>
                    <a:pt x="28" y="91"/>
                    <a:pt x="2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7" y="89"/>
                    <a:pt x="56" y="91"/>
                    <a:pt x="56" y="92"/>
                  </a:cubicBezTo>
                  <a:lnTo>
                    <a:pt x="30" y="95"/>
                  </a:lnTo>
                  <a:close/>
                  <a:moveTo>
                    <a:pt x="42" y="115"/>
                  </a:moveTo>
                  <a:cubicBezTo>
                    <a:pt x="38" y="115"/>
                    <a:pt x="37" y="114"/>
                    <a:pt x="35" y="110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49" y="114"/>
                    <a:pt x="47" y="115"/>
                    <a:pt x="42" y="115"/>
                  </a:cubicBezTo>
                  <a:close/>
                  <a:moveTo>
                    <a:pt x="60" y="80"/>
                  </a:moveTo>
                  <a:cubicBezTo>
                    <a:pt x="24" y="80"/>
                    <a:pt x="24" y="80"/>
                    <a:pt x="24" y="80"/>
                  </a:cubicBezTo>
                  <a:cubicBezTo>
                    <a:pt x="23" y="76"/>
                    <a:pt x="20" y="72"/>
                    <a:pt x="18" y="68"/>
                  </a:cubicBezTo>
                  <a:cubicBezTo>
                    <a:pt x="13" y="59"/>
                    <a:pt x="8" y="50"/>
                    <a:pt x="8" y="42"/>
                  </a:cubicBezTo>
                  <a:cubicBezTo>
                    <a:pt x="8" y="23"/>
                    <a:pt x="23" y="8"/>
                    <a:pt x="42" y="8"/>
                  </a:cubicBezTo>
                  <a:cubicBezTo>
                    <a:pt x="61" y="8"/>
                    <a:pt x="77" y="23"/>
                    <a:pt x="77" y="42"/>
                  </a:cubicBezTo>
                  <a:cubicBezTo>
                    <a:pt x="77" y="50"/>
                    <a:pt x="72" y="59"/>
                    <a:pt x="67" y="68"/>
                  </a:cubicBezTo>
                  <a:cubicBezTo>
                    <a:pt x="64" y="72"/>
                    <a:pt x="62" y="76"/>
                    <a:pt x="60" y="80"/>
                  </a:cubicBezTo>
                  <a:close/>
                  <a:moveTo>
                    <a:pt x="60" y="80"/>
                  </a:moveTo>
                  <a:cubicBezTo>
                    <a:pt x="60" y="80"/>
                    <a:pt x="60" y="80"/>
                    <a:pt x="60" y="8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52" name="Freeform 79@|5FFC:0|FBC:0|LFC:16777215|LBC:16777215">
              <a:extLst>
                <a:ext uri="{FF2B5EF4-FFF2-40B4-BE49-F238E27FC236}">
                  <a16:creationId xmlns:a16="http://schemas.microsoft.com/office/drawing/2014/main" id="{61DC55A9-7BCF-B3A4-A4C7-154B090CF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3411" y="3422123"/>
              <a:ext cx="239470" cy="251295"/>
            </a:xfrm>
            <a:custGeom>
              <a:avLst/>
              <a:gdLst>
                <a:gd name="T0" fmla="*/ 195707 w 25"/>
                <a:gd name="T1" fmla="*/ 0 h 25"/>
                <a:gd name="T2" fmla="*/ 0 w 25"/>
                <a:gd name="T3" fmla="*/ 197168 h 25"/>
                <a:gd name="T4" fmla="*/ 17018 w 25"/>
                <a:gd name="T5" fmla="*/ 214313 h 25"/>
                <a:gd name="T6" fmla="*/ 34036 w 25"/>
                <a:gd name="T7" fmla="*/ 197168 h 25"/>
                <a:gd name="T8" fmla="*/ 195707 w 25"/>
                <a:gd name="T9" fmla="*/ 34290 h 25"/>
                <a:gd name="T10" fmla="*/ 212725 w 25"/>
                <a:gd name="T11" fmla="*/ 17145 h 25"/>
                <a:gd name="T12" fmla="*/ 195707 w 25"/>
                <a:gd name="T13" fmla="*/ 0 h 25"/>
                <a:gd name="T14" fmla="*/ 195707 w 25"/>
                <a:gd name="T15" fmla="*/ 0 h 25"/>
                <a:gd name="T16" fmla="*/ 195707 w 25"/>
                <a:gd name="T17" fmla="*/ 0 h 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25">
                  <a:moveTo>
                    <a:pt x="23" y="0"/>
                  </a:moveTo>
                  <a:cubicBezTo>
                    <a:pt x="11" y="0"/>
                    <a:pt x="0" y="10"/>
                    <a:pt x="0" y="23"/>
                  </a:cubicBezTo>
                  <a:cubicBezTo>
                    <a:pt x="0" y="24"/>
                    <a:pt x="1" y="25"/>
                    <a:pt x="2" y="25"/>
                  </a:cubicBezTo>
                  <a:cubicBezTo>
                    <a:pt x="3" y="25"/>
                    <a:pt x="4" y="24"/>
                    <a:pt x="4" y="23"/>
                  </a:cubicBezTo>
                  <a:cubicBezTo>
                    <a:pt x="4" y="12"/>
                    <a:pt x="13" y="4"/>
                    <a:pt x="23" y="4"/>
                  </a:cubicBezTo>
                  <a:cubicBezTo>
                    <a:pt x="24" y="4"/>
                    <a:pt x="25" y="3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lose/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B5ECDD1-4263-5F2C-6196-BEAEE7C4F511}"/>
              </a:ext>
            </a:extLst>
          </p:cNvPr>
          <p:cNvGrpSpPr/>
          <p:nvPr/>
        </p:nvGrpSpPr>
        <p:grpSpPr>
          <a:xfrm>
            <a:off x="2705267" y="1646396"/>
            <a:ext cx="2392597" cy="1609418"/>
            <a:chOff x="2273300" y="1504950"/>
            <a:chExt cx="1964014" cy="1394518"/>
          </a:xfrm>
        </p:grpSpPr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69A9A88A-2653-B2D8-9C4A-E1AE44365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300" y="1504950"/>
              <a:ext cx="1964014" cy="1394518"/>
            </a:xfrm>
            <a:prstGeom prst="roundRect">
              <a:avLst>
                <a:gd name="adj" fmla="val 1013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en-US" altLang="zh-CN" sz="2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FBD0A5F-0B91-6BA6-0273-9DF71E31AFC9}"/>
                </a:ext>
              </a:extLst>
            </p:cNvPr>
            <p:cNvGrpSpPr/>
            <p:nvPr/>
          </p:nvGrpSpPr>
          <p:grpSpPr>
            <a:xfrm>
              <a:off x="2273300" y="1554958"/>
              <a:ext cx="1957340" cy="1303514"/>
              <a:chOff x="2273300" y="1554958"/>
              <a:chExt cx="1957340" cy="1303514"/>
            </a:xfrm>
          </p:grpSpPr>
          <p:sp>
            <p:nvSpPr>
              <p:cNvPr id="46" name="矩形 31">
                <a:extLst>
                  <a:ext uri="{FF2B5EF4-FFF2-40B4-BE49-F238E27FC236}">
                    <a16:creationId xmlns:a16="http://schemas.microsoft.com/office/drawing/2014/main" id="{42401261-9A78-486F-AE7D-3D9B155AFA2B}"/>
                  </a:ext>
                </a:extLst>
              </p:cNvPr>
              <p:cNvSpPr/>
              <p:nvPr/>
            </p:nvSpPr>
            <p:spPr>
              <a:xfrm>
                <a:off x="2315146" y="2087099"/>
                <a:ext cx="1915494" cy="77137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Toyota has a clear advantage in the hybrid vehicle sector, meeting the market's demand for environmentally friendly vehicles.</a:t>
                </a:r>
                <a:endPara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47" name="矩形 32">
                <a:extLst>
                  <a:ext uri="{FF2B5EF4-FFF2-40B4-BE49-F238E27FC236}">
                    <a16:creationId xmlns:a16="http://schemas.microsoft.com/office/drawing/2014/main" id="{0DD2E624-AB48-4298-A8A9-A5A6C8454AA9}"/>
                  </a:ext>
                </a:extLst>
              </p:cNvPr>
              <p:cNvSpPr/>
              <p:nvPr/>
            </p:nvSpPr>
            <p:spPr>
              <a:xfrm>
                <a:off x="2273300" y="1554958"/>
                <a:ext cx="1957340" cy="56847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Strong Performance 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Hybrid Models</a:t>
                </a:r>
                <a:endPara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F84BFD5-D421-F55D-2612-6D6FD6F6FAC1}"/>
              </a:ext>
            </a:extLst>
          </p:cNvPr>
          <p:cNvGrpSpPr/>
          <p:nvPr/>
        </p:nvGrpSpPr>
        <p:grpSpPr>
          <a:xfrm>
            <a:off x="2727182" y="3955190"/>
            <a:ext cx="2415984" cy="1334108"/>
            <a:chOff x="2273300" y="4371975"/>
            <a:chExt cx="1964014" cy="1394518"/>
          </a:xfrm>
        </p:grpSpPr>
        <p:sp>
          <p:nvSpPr>
            <p:cNvPr id="15" name="Rounded Rectangle 94">
              <a:extLst>
                <a:ext uri="{FF2B5EF4-FFF2-40B4-BE49-F238E27FC236}">
                  <a16:creationId xmlns:a16="http://schemas.microsoft.com/office/drawing/2014/main" id="{B17C2B27-5426-DC25-B6E3-09CC76B13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300" y="4371975"/>
              <a:ext cx="1964014" cy="1394518"/>
            </a:xfrm>
            <a:prstGeom prst="roundRect">
              <a:avLst>
                <a:gd name="adj" fmla="val 1013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en-US" altLang="zh-CN" sz="2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2" name="矩形 39">
              <a:extLst>
                <a:ext uri="{FF2B5EF4-FFF2-40B4-BE49-F238E27FC236}">
                  <a16:creationId xmlns:a16="http://schemas.microsoft.com/office/drawing/2014/main" id="{ECE14C07-14B3-46BF-BC7E-E72B701FDC46}"/>
                </a:ext>
              </a:extLst>
            </p:cNvPr>
            <p:cNvSpPr/>
            <p:nvPr/>
          </p:nvSpPr>
          <p:spPr>
            <a:xfrm>
              <a:off x="2307264" y="5023757"/>
              <a:ext cx="1842566" cy="71822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Toyota also offers diesel and petrol vehicles, attracting a more diverse group of consumers.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3" name="矩形 40">
              <a:extLst>
                <a:ext uri="{FF2B5EF4-FFF2-40B4-BE49-F238E27FC236}">
                  <a16:creationId xmlns:a16="http://schemas.microsoft.com/office/drawing/2014/main" id="{0DE00562-A5B4-4615-A3F6-5FD748B80A14}"/>
                </a:ext>
              </a:extLst>
            </p:cNvPr>
            <p:cNvSpPr/>
            <p:nvPr/>
          </p:nvSpPr>
          <p:spPr>
            <a:xfrm>
              <a:off x="2307264" y="4405204"/>
              <a:ext cx="1923139" cy="68578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Diverse Fuel Type Coverage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29D4E84-96EA-9FCA-A0CC-CF492E3B20F7}"/>
              </a:ext>
            </a:extLst>
          </p:cNvPr>
          <p:cNvGrpSpPr/>
          <p:nvPr/>
        </p:nvGrpSpPr>
        <p:grpSpPr>
          <a:xfrm>
            <a:off x="8867573" y="1802589"/>
            <a:ext cx="2719499" cy="1345207"/>
            <a:chOff x="9767704" y="1489501"/>
            <a:chExt cx="2205887" cy="1394518"/>
          </a:xfrm>
        </p:grpSpPr>
        <p:sp>
          <p:nvSpPr>
            <p:cNvPr id="19" name="Rounded Rectangle 29">
              <a:extLst>
                <a:ext uri="{FF2B5EF4-FFF2-40B4-BE49-F238E27FC236}">
                  <a16:creationId xmlns:a16="http://schemas.microsoft.com/office/drawing/2014/main" id="{7EE737DB-4D65-56AB-D89F-F39A55585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7704" y="1489501"/>
              <a:ext cx="1964014" cy="1394518"/>
            </a:xfrm>
            <a:prstGeom prst="roundRect">
              <a:avLst>
                <a:gd name="adj" fmla="val 1013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en-US" altLang="zh-CN" sz="2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0" name="矩形 42">
              <a:extLst>
                <a:ext uri="{FF2B5EF4-FFF2-40B4-BE49-F238E27FC236}">
                  <a16:creationId xmlns:a16="http://schemas.microsoft.com/office/drawing/2014/main" id="{614CAEC1-1AE3-40C8-8E12-7DA9A2CB36E0}"/>
                </a:ext>
              </a:extLst>
            </p:cNvPr>
            <p:cNvSpPr/>
            <p:nvPr/>
          </p:nvSpPr>
          <p:spPr>
            <a:xfrm>
              <a:off x="9769214" y="1851509"/>
              <a:ext cx="2054757" cy="922878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Ireland has promoted eco-friendly vehicles through subsidies and tax cuts, reducing the cost of hybrids and electric cars, making Toyota more appealing.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1" name="矩形 43">
              <a:extLst>
                <a:ext uri="{FF2B5EF4-FFF2-40B4-BE49-F238E27FC236}">
                  <a16:creationId xmlns:a16="http://schemas.microsoft.com/office/drawing/2014/main" id="{CA42E34C-05C3-4410-AAEF-9E02A319E53C}"/>
                </a:ext>
              </a:extLst>
            </p:cNvPr>
            <p:cNvSpPr/>
            <p:nvPr/>
          </p:nvSpPr>
          <p:spPr>
            <a:xfrm>
              <a:off x="9806632" y="1498235"/>
              <a:ext cx="2166959" cy="3738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Government Incentives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E442683-C9BE-655A-371E-B42F143A2064}"/>
              </a:ext>
            </a:extLst>
          </p:cNvPr>
          <p:cNvGrpSpPr/>
          <p:nvPr/>
        </p:nvGrpSpPr>
        <p:grpSpPr>
          <a:xfrm>
            <a:off x="8681499" y="3862414"/>
            <a:ext cx="2694699" cy="1334108"/>
            <a:chOff x="9451206" y="4332980"/>
            <a:chExt cx="2259224" cy="1394518"/>
          </a:xfrm>
        </p:grpSpPr>
        <p:sp>
          <p:nvSpPr>
            <p:cNvPr id="21" name="Rounded Rectangle 35">
              <a:extLst>
                <a:ext uri="{FF2B5EF4-FFF2-40B4-BE49-F238E27FC236}">
                  <a16:creationId xmlns:a16="http://schemas.microsoft.com/office/drawing/2014/main" id="{F6570990-C2AD-E314-C5BA-875F7F148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2020" y="4332980"/>
              <a:ext cx="1964014" cy="1394518"/>
            </a:xfrm>
            <a:prstGeom prst="roundRect">
              <a:avLst>
                <a:gd name="adj" fmla="val 1013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en-US" altLang="zh-CN" sz="2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6" name="矩形 49">
              <a:extLst>
                <a:ext uri="{FF2B5EF4-FFF2-40B4-BE49-F238E27FC236}">
                  <a16:creationId xmlns:a16="http://schemas.microsoft.com/office/drawing/2014/main" id="{E6A59F8E-7B6E-4ED8-BE57-32256BF91258}"/>
                </a:ext>
              </a:extLst>
            </p:cNvPr>
            <p:cNvSpPr/>
            <p:nvPr/>
          </p:nvSpPr>
          <p:spPr>
            <a:xfrm>
              <a:off x="9678265" y="4691148"/>
              <a:ext cx="2032165" cy="93055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Carbon emission taxes and restrictions on high-emission vehicles have encouraged consumers to opt for low-emission hybrid cars.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7" name="矩形 50">
              <a:extLst>
                <a:ext uri="{FF2B5EF4-FFF2-40B4-BE49-F238E27FC236}">
                  <a16:creationId xmlns:a16="http://schemas.microsoft.com/office/drawing/2014/main" id="{E405E421-334A-45D4-85AD-D3248D0AC67E}"/>
                </a:ext>
              </a:extLst>
            </p:cNvPr>
            <p:cNvSpPr/>
            <p:nvPr/>
          </p:nvSpPr>
          <p:spPr>
            <a:xfrm>
              <a:off x="9451206" y="4347551"/>
              <a:ext cx="1857670" cy="37694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Emission Taxes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83171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5FBC1-3762-2D38-6648-02F040C02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8F42A3-D825-60B9-FFD9-9AE426F1ABEB}"/>
              </a:ext>
            </a:extLst>
          </p:cNvPr>
          <p:cNvSpPr/>
          <p:nvPr/>
        </p:nvSpPr>
        <p:spPr>
          <a:xfrm>
            <a:off x="477078" y="407504"/>
            <a:ext cx="11237843" cy="6042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2D036E-A30C-F1B7-95B9-E887C91B0D3D}"/>
              </a:ext>
            </a:extLst>
          </p:cNvPr>
          <p:cNvSpPr txBox="1"/>
          <p:nvPr/>
        </p:nvSpPr>
        <p:spPr>
          <a:xfrm>
            <a:off x="4249194" y="2685387"/>
            <a:ext cx="662985" cy="584775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78B99210-DF7A-3DE0-83A8-1EF6569B2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790" y="2564886"/>
            <a:ext cx="3438182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altLang="zh-CN" sz="2800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15747E-37F0-A441-E98F-8E5B087AA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629980" y="4597826"/>
            <a:ext cx="2419557" cy="241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7195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46A2F-214A-8617-AB39-F2AAA5646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0BAAAD-460B-76A2-D96A-BF00C3A4E2FD}"/>
              </a:ext>
            </a:extLst>
          </p:cNvPr>
          <p:cNvSpPr/>
          <p:nvPr/>
        </p:nvSpPr>
        <p:spPr>
          <a:xfrm>
            <a:off x="503583" y="443667"/>
            <a:ext cx="11237843" cy="6042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33F96788-C19E-4D5A-6B40-0C2C8427C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82" y="443668"/>
            <a:ext cx="2675398" cy="619589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98A04722-27A2-352A-9881-2B4303320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980" y="443667"/>
            <a:ext cx="2803606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方正兰亭黑_GBK" pitchFamily="2" charset="-122"/>
              </a:rPr>
              <a:t>Analysis</a:t>
            </a:r>
            <a:endParaRPr lang="zh-CN" altLang="zh-CN" sz="2400" dirty="0">
              <a:latin typeface="Arial" panose="020B0604020202020204" pitchFamily="34" charset="0"/>
              <a:cs typeface="Arial" panose="020B0604020202020204" pitchFamily="34" charset="0"/>
              <a:sym typeface="方正兰亭黑_GBK" pitchFamily="2" charset="-122"/>
            </a:endParaRP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0828CD9C-E54B-FCEB-A558-7D84E2E58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2586" y="443667"/>
            <a:ext cx="2675397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BC282713-23B3-CCAE-7E23-16FB67F61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7983" y="443667"/>
            <a:ext cx="3083443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altLang="zh-CN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947859-D46E-E42B-42EC-111E12F3E573}"/>
              </a:ext>
            </a:extLst>
          </p:cNvPr>
          <p:cNvGrpSpPr/>
          <p:nvPr/>
        </p:nvGrpSpPr>
        <p:grpSpPr>
          <a:xfrm>
            <a:off x="1156828" y="1486364"/>
            <a:ext cx="2924861" cy="2116136"/>
            <a:chOff x="954157" y="1484313"/>
            <a:chExt cx="2871855" cy="2260600"/>
          </a:xfrm>
        </p:grpSpPr>
        <p:sp>
          <p:nvSpPr>
            <p:cNvPr id="11" name="矩形 1">
              <a:extLst>
                <a:ext uri="{FF2B5EF4-FFF2-40B4-BE49-F238E27FC236}">
                  <a16:creationId xmlns:a16="http://schemas.microsoft.com/office/drawing/2014/main" id="{F93CA8D5-F602-42D1-EDA7-5B0E21B96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157" y="1484313"/>
              <a:ext cx="2871855" cy="2260600"/>
            </a:xfrm>
            <a:prstGeom prst="rect">
              <a:avLst/>
            </a:prstGeom>
            <a:solidFill>
              <a:schemeClr val="bg1">
                <a:lumMod val="85000"/>
                <a:alpha val="39999"/>
              </a:schemeClr>
            </a:solidFill>
            <a:ln>
              <a:noFill/>
            </a:ln>
          </p:spPr>
          <p:txBody>
            <a:bodyPr lIns="121912" tIns="60956" rIns="121912" bIns="60956"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8607"/>
                </a:solidFill>
                <a:latin typeface="Arial" panose="020B0604020202020204" pitchFamily="34" charset="0"/>
                <a:cs typeface="Arial" panose="020B0604020202020204" pitchFamily="34" charset="0"/>
                <a:sym typeface="方正兰亭黑_GBK" pitchFamily="2" charset="-122"/>
              </a:endParaRPr>
            </a:p>
          </p:txBody>
        </p:sp>
        <p:sp>
          <p:nvSpPr>
            <p:cNvPr id="12" name="矩形 56">
              <a:extLst>
                <a:ext uri="{FF2B5EF4-FFF2-40B4-BE49-F238E27FC236}">
                  <a16:creationId xmlns:a16="http://schemas.microsoft.com/office/drawing/2014/main" id="{7655D351-4A47-8A44-B487-C43FA8FB5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759" y="1874845"/>
              <a:ext cx="2152650" cy="1479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lIns="121912" tIns="60956" rIns="121912" bIns="60956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Time Series Forecasting</a:t>
              </a:r>
            </a:p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sales trends</a:t>
              </a:r>
            </a:p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Forecast vehicle sales trends for 2024 and the coming years</a:t>
              </a:r>
              <a:endParaRPr lang="zh-CN" altLang="en-US" sz="16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195826-AAFB-73BF-29A5-4327F2631A90}"/>
              </a:ext>
            </a:extLst>
          </p:cNvPr>
          <p:cNvGrpSpPr/>
          <p:nvPr/>
        </p:nvGrpSpPr>
        <p:grpSpPr>
          <a:xfrm>
            <a:off x="4734933" y="1447769"/>
            <a:ext cx="2988643" cy="2116138"/>
            <a:chOff x="954157" y="1484313"/>
            <a:chExt cx="2871855" cy="2260600"/>
          </a:xfrm>
        </p:grpSpPr>
        <p:sp>
          <p:nvSpPr>
            <p:cNvPr id="15" name="矩形 1">
              <a:extLst>
                <a:ext uri="{FF2B5EF4-FFF2-40B4-BE49-F238E27FC236}">
                  <a16:creationId xmlns:a16="http://schemas.microsoft.com/office/drawing/2014/main" id="{BE7F27F3-54C3-CF00-8913-F46E71C70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157" y="1484313"/>
              <a:ext cx="2871855" cy="2260600"/>
            </a:xfrm>
            <a:prstGeom prst="rect">
              <a:avLst/>
            </a:prstGeom>
            <a:solidFill>
              <a:schemeClr val="bg1">
                <a:lumMod val="85000"/>
                <a:alpha val="39999"/>
              </a:schemeClr>
            </a:solidFill>
            <a:ln>
              <a:noFill/>
            </a:ln>
          </p:spPr>
          <p:txBody>
            <a:bodyPr lIns="121912" tIns="60956" rIns="121912" bIns="60956"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00" dirty="0">
                <a:solidFill>
                  <a:srgbClr val="FF8607"/>
                </a:solidFill>
                <a:latin typeface="Arial" panose="020B0604020202020204" pitchFamily="34" charset="0"/>
                <a:cs typeface="Arial" panose="020B0604020202020204" pitchFamily="34" charset="0"/>
                <a:sym typeface="方正兰亭黑_GBK" pitchFamily="2" charset="-122"/>
              </a:endParaRPr>
            </a:p>
          </p:txBody>
        </p:sp>
        <p:sp>
          <p:nvSpPr>
            <p:cNvPr id="16" name="矩形 56">
              <a:extLst>
                <a:ext uri="{FF2B5EF4-FFF2-40B4-BE49-F238E27FC236}">
                  <a16:creationId xmlns:a16="http://schemas.microsoft.com/office/drawing/2014/main" id="{37C23E07-6CE6-71CE-E2EA-089EEEAE9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796" y="1807746"/>
              <a:ext cx="2164447" cy="166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 lIns="121912" tIns="60956" rIns="121912" bIns="60956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Seasonality and Cyclical Factors Analysis</a:t>
              </a:r>
            </a:p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Identify changes in car buying preferences across different quarters or months</a:t>
              </a:r>
              <a:endParaRPr lang="zh-CN" altLang="en-US" sz="11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7022A9-FA04-9FB2-9DA4-A923EBA40DDF}"/>
              </a:ext>
            </a:extLst>
          </p:cNvPr>
          <p:cNvGrpSpPr/>
          <p:nvPr/>
        </p:nvGrpSpPr>
        <p:grpSpPr>
          <a:xfrm>
            <a:off x="8334408" y="1447768"/>
            <a:ext cx="2988643" cy="2116137"/>
            <a:chOff x="954157" y="1484313"/>
            <a:chExt cx="2871855" cy="2260600"/>
          </a:xfrm>
        </p:grpSpPr>
        <p:sp>
          <p:nvSpPr>
            <p:cNvPr id="18" name="矩形 1">
              <a:extLst>
                <a:ext uri="{FF2B5EF4-FFF2-40B4-BE49-F238E27FC236}">
                  <a16:creationId xmlns:a16="http://schemas.microsoft.com/office/drawing/2014/main" id="{77F8B37C-B396-D9AB-6379-B2344C82A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157" y="1484313"/>
              <a:ext cx="2871855" cy="2260600"/>
            </a:xfrm>
            <a:prstGeom prst="rect">
              <a:avLst/>
            </a:prstGeom>
            <a:solidFill>
              <a:schemeClr val="bg1">
                <a:lumMod val="85000"/>
                <a:alpha val="39999"/>
              </a:schemeClr>
            </a:solidFill>
            <a:ln>
              <a:noFill/>
            </a:ln>
          </p:spPr>
          <p:txBody>
            <a:bodyPr lIns="121912" tIns="60956" rIns="121912" bIns="60956"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8607"/>
                </a:solidFill>
                <a:latin typeface="Arial" panose="020B0604020202020204" pitchFamily="34" charset="0"/>
                <a:cs typeface="Arial" panose="020B0604020202020204" pitchFamily="34" charset="0"/>
                <a:sym typeface="方正兰亭黑_GBK" pitchFamily="2" charset="-122"/>
              </a:endParaRPr>
            </a:p>
          </p:txBody>
        </p:sp>
        <p:sp>
          <p:nvSpPr>
            <p:cNvPr id="19" name="矩形 56">
              <a:extLst>
                <a:ext uri="{FF2B5EF4-FFF2-40B4-BE49-F238E27FC236}">
                  <a16:creationId xmlns:a16="http://schemas.microsoft.com/office/drawing/2014/main" id="{1477E7BA-9A2A-542A-5ED9-81AE8DBE3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860" y="1566516"/>
              <a:ext cx="2706448" cy="1989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 lIns="121912" tIns="60956" rIns="121912" bIns="60956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Detailed Analysis of Vehicle Configuration Demand</a:t>
              </a:r>
            </a:p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Use clustering analysis to group similar configuration demands and identify high-demand configuration combinations</a:t>
              </a:r>
              <a:endParaRPr lang="zh-CN" altLang="en-US" sz="11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BC3E7E-2674-C2B1-F404-23E8CC3C9841}"/>
              </a:ext>
            </a:extLst>
          </p:cNvPr>
          <p:cNvGrpSpPr/>
          <p:nvPr/>
        </p:nvGrpSpPr>
        <p:grpSpPr>
          <a:xfrm>
            <a:off x="2303848" y="4230038"/>
            <a:ext cx="2924861" cy="1974844"/>
            <a:chOff x="954157" y="1484313"/>
            <a:chExt cx="2871855" cy="2260600"/>
          </a:xfrm>
        </p:grpSpPr>
        <p:sp>
          <p:nvSpPr>
            <p:cNvPr id="24" name="矩形 1">
              <a:extLst>
                <a:ext uri="{FF2B5EF4-FFF2-40B4-BE49-F238E27FC236}">
                  <a16:creationId xmlns:a16="http://schemas.microsoft.com/office/drawing/2014/main" id="{23D4918A-4504-F6CB-AF34-8629ADC22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157" y="1484313"/>
              <a:ext cx="2871855" cy="2260600"/>
            </a:xfrm>
            <a:prstGeom prst="rect">
              <a:avLst/>
            </a:prstGeom>
            <a:solidFill>
              <a:schemeClr val="bg1">
                <a:lumMod val="85000"/>
                <a:alpha val="39999"/>
              </a:schemeClr>
            </a:solidFill>
            <a:ln>
              <a:noFill/>
            </a:ln>
          </p:spPr>
          <p:txBody>
            <a:bodyPr lIns="121912" tIns="60956" rIns="121912" bIns="60956"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8607"/>
                </a:solidFill>
                <a:latin typeface="Arial" panose="020B0604020202020204" pitchFamily="34" charset="0"/>
                <a:cs typeface="Arial" panose="020B0604020202020204" pitchFamily="34" charset="0"/>
                <a:sym typeface="方正兰亭黑_GBK" pitchFamily="2" charset="-122"/>
              </a:endParaRPr>
            </a:p>
          </p:txBody>
        </p:sp>
        <p:sp>
          <p:nvSpPr>
            <p:cNvPr id="25" name="矩形 56">
              <a:extLst>
                <a:ext uri="{FF2B5EF4-FFF2-40B4-BE49-F238E27FC236}">
                  <a16:creationId xmlns:a16="http://schemas.microsoft.com/office/drawing/2014/main" id="{80BDEF67-2226-701A-07C6-28AB62606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359" y="2012550"/>
              <a:ext cx="2441450" cy="1233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 lIns="121912" tIns="60956" rIns="121912" bIns="60956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Policy Impact Assessment</a:t>
              </a:r>
            </a:p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compare the timing of policy implementations with sales data</a:t>
              </a:r>
              <a:endParaRPr lang="zh-CN" altLang="en-US" sz="11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4E62B81-CBCA-01CE-E36C-132EAFC69041}"/>
              </a:ext>
            </a:extLst>
          </p:cNvPr>
          <p:cNvGrpSpPr/>
          <p:nvPr/>
        </p:nvGrpSpPr>
        <p:grpSpPr>
          <a:xfrm>
            <a:off x="7306239" y="4234786"/>
            <a:ext cx="3150149" cy="1946459"/>
            <a:chOff x="954157" y="1484313"/>
            <a:chExt cx="2871855" cy="2260600"/>
          </a:xfrm>
        </p:grpSpPr>
        <p:sp>
          <p:nvSpPr>
            <p:cNvPr id="27" name="矩形 1">
              <a:extLst>
                <a:ext uri="{FF2B5EF4-FFF2-40B4-BE49-F238E27FC236}">
                  <a16:creationId xmlns:a16="http://schemas.microsoft.com/office/drawing/2014/main" id="{69ED7002-902F-76E3-58D8-B53EB126D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157" y="1484313"/>
              <a:ext cx="2871855" cy="2260600"/>
            </a:xfrm>
            <a:prstGeom prst="rect">
              <a:avLst/>
            </a:prstGeom>
            <a:solidFill>
              <a:schemeClr val="bg1">
                <a:lumMod val="85000"/>
                <a:alpha val="39999"/>
              </a:schemeClr>
            </a:solidFill>
            <a:ln>
              <a:noFill/>
            </a:ln>
          </p:spPr>
          <p:txBody>
            <a:bodyPr lIns="121912" tIns="60956" rIns="121912" bIns="60956"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8607"/>
                </a:solidFill>
                <a:latin typeface="Arial" panose="020B0604020202020204" pitchFamily="34" charset="0"/>
                <a:cs typeface="Arial" panose="020B0604020202020204" pitchFamily="34" charset="0"/>
                <a:sym typeface="方正兰亭黑_GBK" pitchFamily="2" charset="-122"/>
              </a:endParaRPr>
            </a:p>
          </p:txBody>
        </p:sp>
        <p:sp>
          <p:nvSpPr>
            <p:cNvPr id="28" name="矩形 56">
              <a:extLst>
                <a:ext uri="{FF2B5EF4-FFF2-40B4-BE49-F238E27FC236}">
                  <a16:creationId xmlns:a16="http://schemas.microsoft.com/office/drawing/2014/main" id="{D556892D-F405-4E8B-EE1D-7DE525270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765" y="1730159"/>
              <a:ext cx="2433240" cy="1697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 lIns="121912" tIns="60956" rIns="121912" bIns="60956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Market </a:t>
              </a:r>
            </a:p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Segmentation Analysis</a:t>
              </a:r>
            </a:p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Segment the market based on multiple dimensions such as geographical distribution, fuel type, and price range</a:t>
              </a:r>
              <a:endParaRPr lang="zh-CN" altLang="en-US" sz="11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9DAD5AD9-4BF1-E7F0-BE4D-5D8EF312D3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41" y="2166498"/>
            <a:ext cx="3373556" cy="33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461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2DC3B-530B-7FC8-9A90-307830C7E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CC172E9-95A3-FC72-E5A0-F8163FE27DA4}"/>
              </a:ext>
            </a:extLst>
          </p:cNvPr>
          <p:cNvSpPr/>
          <p:nvPr/>
        </p:nvSpPr>
        <p:spPr>
          <a:xfrm>
            <a:off x="503583" y="443667"/>
            <a:ext cx="11237843" cy="6042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4D4229-77AB-B4CD-5413-6FA136F9E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868" y="-172309"/>
            <a:ext cx="2796240" cy="2796240"/>
          </a:xfrm>
          <a:prstGeom prst="rect">
            <a:avLst/>
          </a:prstGeom>
        </p:spPr>
      </p:pic>
      <p:sp>
        <p:nvSpPr>
          <p:cNvPr id="2" name="TextBox 12">
            <a:extLst>
              <a:ext uri="{FF2B5EF4-FFF2-40B4-BE49-F238E27FC236}">
                <a16:creationId xmlns:a16="http://schemas.microsoft.com/office/drawing/2014/main" id="{4EB3A6C8-4B4D-C993-071A-58E7D2099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526" y="2733537"/>
            <a:ext cx="96614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/>
              <a:t>Thanks! </a:t>
            </a:r>
          </a:p>
          <a:p>
            <a:pPr algn="ctr"/>
            <a:r>
              <a:rPr lang="en-US" altLang="zh-CN" sz="3600" b="1" dirty="0"/>
              <a:t>Q &amp;A</a:t>
            </a:r>
            <a:endParaRPr lang="en-US" altLang="zh-CN" sz="4000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矩形 4">
            <a:extLst>
              <a:ext uri="{FF2B5EF4-FFF2-40B4-BE49-F238E27FC236}">
                <a16:creationId xmlns:a16="http://schemas.microsoft.com/office/drawing/2014/main" id="{9911A9E8-C773-5EC9-EDED-A9584BB24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967" y="3947860"/>
            <a:ext cx="3817545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kern="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Zixuan(Gia) Gao       Date: 29/10/2024</a:t>
            </a:r>
          </a:p>
        </p:txBody>
      </p:sp>
    </p:spTree>
    <p:extLst>
      <p:ext uri="{BB962C8B-B14F-4D97-AF65-F5344CB8AC3E}">
        <p14:creationId xmlns:p14="http://schemas.microsoft.com/office/powerpoint/2010/main" val="37529999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E5BBFA-C234-4F5F-8AB3-902F9426B524}"/>
              </a:ext>
            </a:extLst>
          </p:cNvPr>
          <p:cNvSpPr/>
          <p:nvPr/>
        </p:nvSpPr>
        <p:spPr>
          <a:xfrm>
            <a:off x="477078" y="407504"/>
            <a:ext cx="11237843" cy="6042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A12DA7-687F-4681-AC4A-9E033BFE10E8}"/>
              </a:ext>
            </a:extLst>
          </p:cNvPr>
          <p:cNvSpPr txBox="1"/>
          <p:nvPr/>
        </p:nvSpPr>
        <p:spPr>
          <a:xfrm>
            <a:off x="3923137" y="3011450"/>
            <a:ext cx="662985" cy="584775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FC298C0B-E6AE-4654-B813-BB3F68570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733" y="2890949"/>
            <a:ext cx="3438182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  <a:endParaRPr lang="en-US" altLang="zh-CN" sz="2800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F4CBA8-AFA7-402C-A87A-42AAA254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629980" y="4597826"/>
            <a:ext cx="2419557" cy="241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5904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19100-95ED-4871-C2BA-CE6BF615E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74844D-E2D9-D4D5-46C7-B17DEDAC4063}"/>
              </a:ext>
            </a:extLst>
          </p:cNvPr>
          <p:cNvSpPr/>
          <p:nvPr/>
        </p:nvSpPr>
        <p:spPr>
          <a:xfrm>
            <a:off x="503583" y="443667"/>
            <a:ext cx="11237843" cy="6042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38A22178-F457-E95F-4334-A3A38F23D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82" y="443668"/>
            <a:ext cx="3267744" cy="619589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  <a:endParaRPr lang="en-US" altLang="zh-CN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ADA26D17-102D-3701-F6BC-B2A8D9553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326" y="443667"/>
            <a:ext cx="2675398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方正兰亭黑_GBK" pitchFamily="2" charset="-122"/>
              </a:rPr>
              <a:t>Analysis</a:t>
            </a:r>
            <a:endParaRPr lang="zh-CN" altLang="zh-CN" sz="2400" dirty="0">
              <a:latin typeface="Arial" panose="020B0604020202020204" pitchFamily="34" charset="0"/>
              <a:cs typeface="Arial" panose="020B0604020202020204" pitchFamily="34" charset="0"/>
              <a:sym typeface="方正兰亭黑_GBK" pitchFamily="2" charset="-122"/>
            </a:endParaRP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D8E51678-1BF3-8DD4-7F0B-4335419AB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724" y="443667"/>
            <a:ext cx="2619304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D8749E2E-149C-4D6B-99B2-07BADCDF9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28" y="443667"/>
            <a:ext cx="2675398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E6C4EEF-455B-8B3F-8054-D711E8051334}"/>
              </a:ext>
            </a:extLst>
          </p:cNvPr>
          <p:cNvGrpSpPr/>
          <p:nvPr/>
        </p:nvGrpSpPr>
        <p:grpSpPr>
          <a:xfrm>
            <a:off x="745804" y="1608657"/>
            <a:ext cx="11612283" cy="4342615"/>
            <a:chOff x="1353071" y="2060889"/>
            <a:chExt cx="10799603" cy="3576931"/>
          </a:xfrm>
        </p:grpSpPr>
        <p:sp>
          <p:nvSpPr>
            <p:cNvPr id="47" name="îşľíḍe">
              <a:extLst>
                <a:ext uri="{FF2B5EF4-FFF2-40B4-BE49-F238E27FC236}">
                  <a16:creationId xmlns:a16="http://schemas.microsoft.com/office/drawing/2014/main" id="{82B9E22F-EAEF-CAC6-1784-6763AB881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421" y="2554597"/>
              <a:ext cx="7371967" cy="2296009"/>
            </a:xfrm>
            <a:custGeom>
              <a:avLst/>
              <a:gdLst>
                <a:gd name="T0" fmla="*/ 0 w 10768"/>
                <a:gd name="T1" fmla="*/ 2802 h 2802"/>
                <a:gd name="T2" fmla="*/ 2630 w 10768"/>
                <a:gd name="T3" fmla="*/ 2802 h 2802"/>
                <a:gd name="T4" fmla="*/ 5091 w 10768"/>
                <a:gd name="T5" fmla="*/ 1359 h 2802"/>
                <a:gd name="T6" fmla="*/ 7891 w 10768"/>
                <a:gd name="T7" fmla="*/ 1593 h 2802"/>
                <a:gd name="T8" fmla="*/ 8777 w 10768"/>
                <a:gd name="T9" fmla="*/ 424 h 2802"/>
                <a:gd name="T10" fmla="*/ 10768 w 10768"/>
                <a:gd name="T11" fmla="*/ 0 h 2802"/>
                <a:gd name="connsiteX0" fmla="*/ 0 w 10000"/>
                <a:gd name="connsiteY0" fmla="*/ 10000 h 10000"/>
                <a:gd name="connsiteX1" fmla="*/ 2442 w 10000"/>
                <a:gd name="connsiteY1" fmla="*/ 10000 h 10000"/>
                <a:gd name="connsiteX2" fmla="*/ 4728 w 10000"/>
                <a:gd name="connsiteY2" fmla="*/ 4850 h 10000"/>
                <a:gd name="connsiteX3" fmla="*/ 7297 w 10000"/>
                <a:gd name="connsiteY3" fmla="*/ 6798 h 10000"/>
                <a:gd name="connsiteX4" fmla="*/ 8151 w 10000"/>
                <a:gd name="connsiteY4" fmla="*/ 1513 h 10000"/>
                <a:gd name="connsiteX5" fmla="*/ 10000 w 10000"/>
                <a:gd name="connsiteY5" fmla="*/ 0 h 10000"/>
                <a:gd name="connsiteX0" fmla="*/ 0 w 10552"/>
                <a:gd name="connsiteY0" fmla="*/ 9969 h 9969"/>
                <a:gd name="connsiteX1" fmla="*/ 2442 w 10552"/>
                <a:gd name="connsiteY1" fmla="*/ 9969 h 9969"/>
                <a:gd name="connsiteX2" fmla="*/ 4728 w 10552"/>
                <a:gd name="connsiteY2" fmla="*/ 4819 h 9969"/>
                <a:gd name="connsiteX3" fmla="*/ 7297 w 10552"/>
                <a:gd name="connsiteY3" fmla="*/ 6767 h 9969"/>
                <a:gd name="connsiteX4" fmla="*/ 8151 w 10552"/>
                <a:gd name="connsiteY4" fmla="*/ 1482 h 9969"/>
                <a:gd name="connsiteX5" fmla="*/ 10552 w 10552"/>
                <a:gd name="connsiteY5" fmla="*/ 0 h 9969"/>
                <a:gd name="connsiteX0" fmla="*/ 0 w 10000"/>
                <a:gd name="connsiteY0" fmla="*/ 10000 h 10000"/>
                <a:gd name="connsiteX1" fmla="*/ 2314 w 10000"/>
                <a:gd name="connsiteY1" fmla="*/ 10000 h 10000"/>
                <a:gd name="connsiteX2" fmla="*/ 4941 w 10000"/>
                <a:gd name="connsiteY2" fmla="*/ 5403 h 10000"/>
                <a:gd name="connsiteX3" fmla="*/ 6915 w 10000"/>
                <a:gd name="connsiteY3" fmla="*/ 6788 h 10000"/>
                <a:gd name="connsiteX4" fmla="*/ 7725 w 10000"/>
                <a:gd name="connsiteY4" fmla="*/ 1487 h 10000"/>
                <a:gd name="connsiteX5" fmla="*/ 10000 w 10000"/>
                <a:gd name="connsiteY5" fmla="*/ 0 h 10000"/>
                <a:gd name="connsiteX0" fmla="*/ 0 w 10000"/>
                <a:gd name="connsiteY0" fmla="*/ 10000 h 10000"/>
                <a:gd name="connsiteX1" fmla="*/ 3118 w 10000"/>
                <a:gd name="connsiteY1" fmla="*/ 10000 h 10000"/>
                <a:gd name="connsiteX2" fmla="*/ 4941 w 10000"/>
                <a:gd name="connsiteY2" fmla="*/ 5403 h 10000"/>
                <a:gd name="connsiteX3" fmla="*/ 6915 w 10000"/>
                <a:gd name="connsiteY3" fmla="*/ 6788 h 10000"/>
                <a:gd name="connsiteX4" fmla="*/ 7725 w 10000"/>
                <a:gd name="connsiteY4" fmla="*/ 1487 h 10000"/>
                <a:gd name="connsiteX5" fmla="*/ 10000 w 10000"/>
                <a:gd name="connsiteY5" fmla="*/ 0 h 10000"/>
                <a:gd name="connsiteX0" fmla="*/ 0 w 10000"/>
                <a:gd name="connsiteY0" fmla="*/ 10000 h 10000"/>
                <a:gd name="connsiteX1" fmla="*/ 3118 w 10000"/>
                <a:gd name="connsiteY1" fmla="*/ 10000 h 10000"/>
                <a:gd name="connsiteX2" fmla="*/ 5230 w 10000"/>
                <a:gd name="connsiteY2" fmla="*/ 5845 h 10000"/>
                <a:gd name="connsiteX3" fmla="*/ 6915 w 10000"/>
                <a:gd name="connsiteY3" fmla="*/ 6788 h 10000"/>
                <a:gd name="connsiteX4" fmla="*/ 7725 w 10000"/>
                <a:gd name="connsiteY4" fmla="*/ 1487 h 10000"/>
                <a:gd name="connsiteX5" fmla="*/ 10000 w 10000"/>
                <a:gd name="connsiteY5" fmla="*/ 0 h 10000"/>
                <a:gd name="connsiteX0" fmla="*/ 0 w 10000"/>
                <a:gd name="connsiteY0" fmla="*/ 10000 h 10000"/>
                <a:gd name="connsiteX1" fmla="*/ 3118 w 10000"/>
                <a:gd name="connsiteY1" fmla="*/ 10000 h 10000"/>
                <a:gd name="connsiteX2" fmla="*/ 5230 w 10000"/>
                <a:gd name="connsiteY2" fmla="*/ 5845 h 10000"/>
                <a:gd name="connsiteX3" fmla="*/ 6915 w 10000"/>
                <a:gd name="connsiteY3" fmla="*/ 6788 h 10000"/>
                <a:gd name="connsiteX4" fmla="*/ 7725 w 10000"/>
                <a:gd name="connsiteY4" fmla="*/ 1487 h 10000"/>
                <a:gd name="connsiteX5" fmla="*/ 10000 w 10000"/>
                <a:gd name="connsiteY5" fmla="*/ 0 h 10000"/>
                <a:gd name="connsiteX0" fmla="*/ 0 w 7725"/>
                <a:gd name="connsiteY0" fmla="*/ 8513 h 8513"/>
                <a:gd name="connsiteX1" fmla="*/ 3118 w 7725"/>
                <a:gd name="connsiteY1" fmla="*/ 8513 h 8513"/>
                <a:gd name="connsiteX2" fmla="*/ 5230 w 7725"/>
                <a:gd name="connsiteY2" fmla="*/ 4358 h 8513"/>
                <a:gd name="connsiteX3" fmla="*/ 6915 w 7725"/>
                <a:gd name="connsiteY3" fmla="*/ 5301 h 8513"/>
                <a:gd name="connsiteX4" fmla="*/ 7725 w 7725"/>
                <a:gd name="connsiteY4" fmla="*/ 0 h 8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5" h="8513">
                  <a:moveTo>
                    <a:pt x="0" y="8513"/>
                  </a:moveTo>
                  <a:lnTo>
                    <a:pt x="3118" y="8513"/>
                  </a:lnTo>
                  <a:lnTo>
                    <a:pt x="5230" y="4358"/>
                  </a:lnTo>
                  <a:lnTo>
                    <a:pt x="6915" y="5301"/>
                  </a:lnTo>
                  <a:lnTo>
                    <a:pt x="7725" y="0"/>
                  </a:lnTo>
                </a:path>
              </a:pathLst>
            </a:custGeom>
            <a:noFill/>
            <a:ln w="7620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8" name="îṩľiḍe">
              <a:extLst>
                <a:ext uri="{FF2B5EF4-FFF2-40B4-BE49-F238E27FC236}">
                  <a16:creationId xmlns:a16="http://schemas.microsoft.com/office/drawing/2014/main" id="{095DAC96-2129-0582-9AED-9F3234F9BE57}"/>
                </a:ext>
              </a:extLst>
            </p:cNvPr>
            <p:cNvSpPr/>
            <p:nvPr/>
          </p:nvSpPr>
          <p:spPr>
            <a:xfrm>
              <a:off x="1353071" y="4584717"/>
              <a:ext cx="538148" cy="490560"/>
            </a:xfrm>
            <a:prstGeom prst="heptagon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70000"/>
                </a:lnSpc>
              </a:pPr>
              <a:r>
                <a:rPr lang="en-US" altLang="zh-CN" sz="1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1</a:t>
              </a:r>
            </a:p>
          </p:txBody>
        </p:sp>
        <p:sp>
          <p:nvSpPr>
            <p:cNvPr id="49" name="íṡḻïḓê">
              <a:extLst>
                <a:ext uri="{FF2B5EF4-FFF2-40B4-BE49-F238E27FC236}">
                  <a16:creationId xmlns:a16="http://schemas.microsoft.com/office/drawing/2014/main" id="{49D2DAC0-8694-4016-FEE4-C4FF47F88B52}"/>
                </a:ext>
              </a:extLst>
            </p:cNvPr>
            <p:cNvSpPr/>
            <p:nvPr/>
          </p:nvSpPr>
          <p:spPr>
            <a:xfrm flipH="1">
              <a:off x="7721679" y="3704145"/>
              <a:ext cx="628333" cy="519733"/>
            </a:xfrm>
            <a:prstGeom prst="heptagon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70000"/>
                </a:lnSpc>
              </a:pPr>
              <a:r>
                <a:rPr lang="en-US" altLang="zh-CN" sz="1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4</a:t>
              </a:r>
            </a:p>
          </p:txBody>
        </p:sp>
        <p:sp>
          <p:nvSpPr>
            <p:cNvPr id="50" name="iṧ1ïḍe">
              <a:extLst>
                <a:ext uri="{FF2B5EF4-FFF2-40B4-BE49-F238E27FC236}">
                  <a16:creationId xmlns:a16="http://schemas.microsoft.com/office/drawing/2014/main" id="{3EC8414D-8A5F-4EDA-FBA2-20435DE15CAF}"/>
                </a:ext>
              </a:extLst>
            </p:cNvPr>
            <p:cNvSpPr/>
            <p:nvPr/>
          </p:nvSpPr>
          <p:spPr>
            <a:xfrm flipH="1">
              <a:off x="4166854" y="4505711"/>
              <a:ext cx="605431" cy="527754"/>
            </a:xfrm>
            <a:prstGeom prst="heptagon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70000"/>
                </a:lnSpc>
              </a:pPr>
              <a:r>
                <a:rPr lang="en-US" altLang="zh-CN" sz="1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2</a:t>
              </a:r>
            </a:p>
          </p:txBody>
        </p:sp>
        <p:sp>
          <p:nvSpPr>
            <p:cNvPr id="51" name="ï$ḷîḓe">
              <a:extLst>
                <a:ext uri="{FF2B5EF4-FFF2-40B4-BE49-F238E27FC236}">
                  <a16:creationId xmlns:a16="http://schemas.microsoft.com/office/drawing/2014/main" id="{35A305E6-D432-4C04-78D0-C6562DDD4DB5}"/>
                </a:ext>
              </a:extLst>
            </p:cNvPr>
            <p:cNvSpPr/>
            <p:nvPr/>
          </p:nvSpPr>
          <p:spPr>
            <a:xfrm flipH="1">
              <a:off x="6144238" y="3438724"/>
              <a:ext cx="628333" cy="527754"/>
            </a:xfrm>
            <a:prstGeom prst="heptagon">
              <a:avLst/>
            </a:prstGeom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70000"/>
                </a:lnSpc>
              </a:pPr>
              <a:r>
                <a:rPr lang="en-US" altLang="zh-CN" sz="1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3</a:t>
              </a:r>
            </a:p>
          </p:txBody>
        </p:sp>
        <p:grpSp>
          <p:nvGrpSpPr>
            <p:cNvPr id="52" name="组合 76">
              <a:extLst>
                <a:ext uri="{FF2B5EF4-FFF2-40B4-BE49-F238E27FC236}">
                  <a16:creationId xmlns:a16="http://schemas.microsoft.com/office/drawing/2014/main" id="{FB543CEA-0B01-F508-26EE-FCDAFCFD037B}"/>
                </a:ext>
              </a:extLst>
            </p:cNvPr>
            <p:cNvGrpSpPr/>
            <p:nvPr/>
          </p:nvGrpSpPr>
          <p:grpSpPr>
            <a:xfrm>
              <a:off x="1488932" y="3964350"/>
              <a:ext cx="3026917" cy="599986"/>
              <a:chOff x="3698839" y="5251183"/>
              <a:chExt cx="3026917" cy="599986"/>
            </a:xfrm>
          </p:grpSpPr>
          <p:sp>
            <p:nvSpPr>
              <p:cNvPr id="66" name="文本框 46">
                <a:extLst>
                  <a:ext uri="{FF2B5EF4-FFF2-40B4-BE49-F238E27FC236}">
                    <a16:creationId xmlns:a16="http://schemas.microsoft.com/office/drawing/2014/main" id="{F8017EC6-3553-FF96-8C40-D875166B7403}"/>
                  </a:ext>
                </a:extLst>
              </p:cNvPr>
              <p:cNvSpPr txBox="1"/>
              <p:nvPr/>
            </p:nvSpPr>
            <p:spPr>
              <a:xfrm>
                <a:off x="3698840" y="5251183"/>
                <a:ext cx="2314685" cy="329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Pandas</a:t>
                </a:r>
                <a:endPara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67" name="文本框 47">
                <a:extLst>
                  <a:ext uri="{FF2B5EF4-FFF2-40B4-BE49-F238E27FC236}">
                    <a16:creationId xmlns:a16="http://schemas.microsoft.com/office/drawing/2014/main" id="{A7EA3E19-E54A-9FAA-1C31-C8650F6E2F53}"/>
                  </a:ext>
                </a:extLst>
              </p:cNvPr>
              <p:cNvSpPr txBox="1"/>
              <p:nvPr/>
            </p:nvSpPr>
            <p:spPr>
              <a:xfrm>
                <a:off x="3698839" y="5589737"/>
                <a:ext cx="3026917" cy="261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14000"/>
                  </a:lnSpc>
                </a:pP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 Extraction and Preparation</a:t>
                </a:r>
                <a:endParaRPr lang="en-US" altLang="zh-CN" sz="1400" dirty="0">
                  <a:latin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  <p:grpSp>
          <p:nvGrpSpPr>
            <p:cNvPr id="53" name="组合 78">
              <a:extLst>
                <a:ext uri="{FF2B5EF4-FFF2-40B4-BE49-F238E27FC236}">
                  <a16:creationId xmlns:a16="http://schemas.microsoft.com/office/drawing/2014/main" id="{1921913E-BED7-9929-E118-12230BC03CE5}"/>
                </a:ext>
              </a:extLst>
            </p:cNvPr>
            <p:cNvGrpSpPr/>
            <p:nvPr/>
          </p:nvGrpSpPr>
          <p:grpSpPr>
            <a:xfrm>
              <a:off x="5698606" y="2838223"/>
              <a:ext cx="3026917" cy="598404"/>
              <a:chOff x="6989640" y="4813522"/>
              <a:chExt cx="3026917" cy="598404"/>
            </a:xfrm>
          </p:grpSpPr>
          <p:sp>
            <p:nvSpPr>
              <p:cNvPr id="64" name="文本框 49">
                <a:extLst>
                  <a:ext uri="{FF2B5EF4-FFF2-40B4-BE49-F238E27FC236}">
                    <a16:creationId xmlns:a16="http://schemas.microsoft.com/office/drawing/2014/main" id="{E13461A0-B530-CD04-D506-F937C5DBCB4A}"/>
                  </a:ext>
                </a:extLst>
              </p:cNvPr>
              <p:cNvSpPr txBox="1"/>
              <p:nvPr/>
            </p:nvSpPr>
            <p:spPr>
              <a:xfrm>
                <a:off x="6989642" y="4813522"/>
                <a:ext cx="2297374" cy="329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  <a:sym typeface="+mn-lt"/>
                  </a:rPr>
                  <a:t>Pandas</a:t>
                </a:r>
                <a:endPara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65" name="文本框 50">
                <a:extLst>
                  <a:ext uri="{FF2B5EF4-FFF2-40B4-BE49-F238E27FC236}">
                    <a16:creationId xmlns:a16="http://schemas.microsoft.com/office/drawing/2014/main" id="{923D9F71-1735-A262-3F56-595EB87D1008}"/>
                  </a:ext>
                </a:extLst>
              </p:cNvPr>
              <p:cNvSpPr txBox="1"/>
              <p:nvPr/>
            </p:nvSpPr>
            <p:spPr>
              <a:xfrm>
                <a:off x="6989640" y="5152078"/>
                <a:ext cx="3026917" cy="25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14000"/>
                  </a:lnSpc>
                </a:pP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Preliminary data analysis</a:t>
                </a:r>
                <a:endParaRPr lang="en-US" altLang="zh-CN" sz="1400" dirty="0">
                  <a:latin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  <p:grpSp>
          <p:nvGrpSpPr>
            <p:cNvPr id="54" name="组合 79">
              <a:extLst>
                <a:ext uri="{FF2B5EF4-FFF2-40B4-BE49-F238E27FC236}">
                  <a16:creationId xmlns:a16="http://schemas.microsoft.com/office/drawing/2014/main" id="{BB5DF361-122F-BF13-8C20-0E2DD4544101}"/>
                </a:ext>
              </a:extLst>
            </p:cNvPr>
            <p:cNvGrpSpPr/>
            <p:nvPr/>
          </p:nvGrpSpPr>
          <p:grpSpPr>
            <a:xfrm>
              <a:off x="7360903" y="4190074"/>
              <a:ext cx="3026917" cy="599990"/>
              <a:chOff x="6882496" y="1845927"/>
              <a:chExt cx="3026917" cy="599990"/>
            </a:xfrm>
          </p:grpSpPr>
          <p:sp>
            <p:nvSpPr>
              <p:cNvPr id="62" name="文本框 52">
                <a:extLst>
                  <a:ext uri="{FF2B5EF4-FFF2-40B4-BE49-F238E27FC236}">
                    <a16:creationId xmlns:a16="http://schemas.microsoft.com/office/drawing/2014/main" id="{FCD6D672-191B-5FAD-8B94-E3F68E5367BB}"/>
                  </a:ext>
                </a:extLst>
              </p:cNvPr>
              <p:cNvSpPr txBox="1"/>
              <p:nvPr/>
            </p:nvSpPr>
            <p:spPr>
              <a:xfrm>
                <a:off x="6882497" y="1845927"/>
                <a:ext cx="2692881" cy="329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Matplotlib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Seaborn</a:t>
                </a:r>
                <a:endPara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63" name="文本框 53">
                <a:extLst>
                  <a:ext uri="{FF2B5EF4-FFF2-40B4-BE49-F238E27FC236}">
                    <a16:creationId xmlns:a16="http://schemas.microsoft.com/office/drawing/2014/main" id="{DF191B0E-CC64-77AD-EB43-968056E504BB}"/>
                  </a:ext>
                </a:extLst>
              </p:cNvPr>
              <p:cNvSpPr txBox="1"/>
              <p:nvPr/>
            </p:nvSpPr>
            <p:spPr>
              <a:xfrm>
                <a:off x="6882496" y="2184485"/>
                <a:ext cx="3026917" cy="261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14000"/>
                  </a:lnSpc>
                </a:pP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Static data visualization</a:t>
                </a:r>
                <a:endParaRPr lang="en-US" altLang="zh-CN" sz="1400" dirty="0">
                  <a:latin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  <p:grpSp>
          <p:nvGrpSpPr>
            <p:cNvPr id="55" name="组合 77">
              <a:extLst>
                <a:ext uri="{FF2B5EF4-FFF2-40B4-BE49-F238E27FC236}">
                  <a16:creationId xmlns:a16="http://schemas.microsoft.com/office/drawing/2014/main" id="{C73038C2-19BF-DFC1-7E40-71A007B2E5EC}"/>
                </a:ext>
              </a:extLst>
            </p:cNvPr>
            <p:cNvGrpSpPr/>
            <p:nvPr/>
          </p:nvGrpSpPr>
          <p:grpSpPr>
            <a:xfrm>
              <a:off x="3428169" y="5050326"/>
              <a:ext cx="3026917" cy="587494"/>
              <a:chOff x="3635002" y="2710661"/>
              <a:chExt cx="3026917" cy="587494"/>
            </a:xfrm>
          </p:grpSpPr>
          <p:sp>
            <p:nvSpPr>
              <p:cNvPr id="60" name="文本框 55">
                <a:extLst>
                  <a:ext uri="{FF2B5EF4-FFF2-40B4-BE49-F238E27FC236}">
                    <a16:creationId xmlns:a16="http://schemas.microsoft.com/office/drawing/2014/main" id="{72D43E9B-34E6-598C-D170-D9377AB42937}"/>
                  </a:ext>
                </a:extLst>
              </p:cNvPr>
              <p:cNvSpPr txBox="1"/>
              <p:nvPr/>
            </p:nvSpPr>
            <p:spPr>
              <a:xfrm>
                <a:off x="3671881" y="2710661"/>
                <a:ext cx="2614475" cy="329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NumPy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Pandas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</a:t>
                </a:r>
                <a:endPara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61" name="文本框 56">
                <a:extLst>
                  <a:ext uri="{FF2B5EF4-FFF2-40B4-BE49-F238E27FC236}">
                    <a16:creationId xmlns:a16="http://schemas.microsoft.com/office/drawing/2014/main" id="{8ABF4599-6F3A-BD2F-4B03-580859780AE3}"/>
                  </a:ext>
                </a:extLst>
              </p:cNvPr>
              <p:cNvSpPr txBox="1"/>
              <p:nvPr/>
            </p:nvSpPr>
            <p:spPr>
              <a:xfrm>
                <a:off x="3635002" y="3036723"/>
                <a:ext cx="3026917" cy="261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14000"/>
                  </a:lnSpc>
                </a:pP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 processing and cleaning</a:t>
                </a:r>
                <a:endParaRPr lang="en-US" altLang="zh-CN" sz="1400" dirty="0">
                  <a:latin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  <p:grpSp>
          <p:nvGrpSpPr>
            <p:cNvPr id="57" name="组合 58">
              <a:extLst>
                <a:ext uri="{FF2B5EF4-FFF2-40B4-BE49-F238E27FC236}">
                  <a16:creationId xmlns:a16="http://schemas.microsoft.com/office/drawing/2014/main" id="{897FCB8E-6B53-40AE-39B1-26C99C3BAE82}"/>
                </a:ext>
              </a:extLst>
            </p:cNvPr>
            <p:cNvGrpSpPr/>
            <p:nvPr/>
          </p:nvGrpSpPr>
          <p:grpSpPr>
            <a:xfrm>
              <a:off x="9125757" y="2060889"/>
              <a:ext cx="3026917" cy="599986"/>
              <a:chOff x="7758928" y="1829356"/>
              <a:chExt cx="3026917" cy="599986"/>
            </a:xfrm>
          </p:grpSpPr>
          <p:sp>
            <p:nvSpPr>
              <p:cNvPr id="58" name="文本框 59">
                <a:extLst>
                  <a:ext uri="{FF2B5EF4-FFF2-40B4-BE49-F238E27FC236}">
                    <a16:creationId xmlns:a16="http://schemas.microsoft.com/office/drawing/2014/main" id="{CF570103-EF28-6061-8345-1143BFD2ECEA}"/>
                  </a:ext>
                </a:extLst>
              </p:cNvPr>
              <p:cNvSpPr txBox="1"/>
              <p:nvPr/>
            </p:nvSpPr>
            <p:spPr>
              <a:xfrm>
                <a:off x="7758929" y="1829356"/>
                <a:ext cx="2138494" cy="329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Plotly</a:t>
                </a:r>
                <a:endPara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59" name="文本框 60">
                <a:extLst>
                  <a:ext uri="{FF2B5EF4-FFF2-40B4-BE49-F238E27FC236}">
                    <a16:creationId xmlns:a16="http://schemas.microsoft.com/office/drawing/2014/main" id="{2B0A7846-B8BB-5F24-EBA7-069BD1830925}"/>
                  </a:ext>
                </a:extLst>
              </p:cNvPr>
              <p:cNvSpPr txBox="1"/>
              <p:nvPr/>
            </p:nvSpPr>
            <p:spPr>
              <a:xfrm>
                <a:off x="7758928" y="2167910"/>
                <a:ext cx="3026917" cy="261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14000"/>
                  </a:lnSpc>
                </a:pP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Interactive Data Visualization</a:t>
                </a:r>
                <a:endParaRPr lang="en-US" altLang="zh-CN" sz="1400" dirty="0">
                  <a:latin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  <p:sp>
        <p:nvSpPr>
          <p:cNvPr id="56" name="íṡḻïḓê">
            <a:extLst>
              <a:ext uri="{FF2B5EF4-FFF2-40B4-BE49-F238E27FC236}">
                <a16:creationId xmlns:a16="http://schemas.microsoft.com/office/drawing/2014/main" id="{A58ED53C-69F6-C710-356B-FB89358F87B0}"/>
              </a:ext>
            </a:extLst>
          </p:cNvPr>
          <p:cNvSpPr/>
          <p:nvPr/>
        </p:nvSpPr>
        <p:spPr>
          <a:xfrm flipH="1">
            <a:off x="8413842" y="1885572"/>
            <a:ext cx="652185" cy="602522"/>
          </a:xfrm>
          <a:prstGeom prst="heptago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70000"/>
              </a:lnSpc>
            </a:pPr>
            <a:r>
              <a:rPr lang="en-US" altLang="zh-CN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5</a:t>
            </a:r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3F942107-B2A3-63C0-79BA-D55530193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025" y="1456177"/>
            <a:ext cx="843030" cy="97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Development Company and Services - VolteraGroup">
            <a:extLst>
              <a:ext uri="{FF2B5EF4-FFF2-40B4-BE49-F238E27FC236}">
                <a16:creationId xmlns:a16="http://schemas.microsoft.com/office/drawing/2014/main" id="{E502054A-B66B-E486-5F54-76BEF68B8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74" y="1539306"/>
            <a:ext cx="1801035" cy="101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1407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441B1-ABFF-20C6-68BA-D201A1001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DB493EA-5C90-2A5E-52CF-7E9741444E15}"/>
              </a:ext>
            </a:extLst>
          </p:cNvPr>
          <p:cNvSpPr/>
          <p:nvPr/>
        </p:nvSpPr>
        <p:spPr>
          <a:xfrm>
            <a:off x="503583" y="443667"/>
            <a:ext cx="11237843" cy="6042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853620BE-C1AA-BEE9-F223-0ECADA0A7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82" y="443668"/>
            <a:ext cx="3267744" cy="619589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  <a:endParaRPr lang="en-US" altLang="zh-CN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41B9EE8D-DCE1-6039-91AE-5EFE0D4A4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326" y="443667"/>
            <a:ext cx="2675398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方正兰亭黑_GBK" pitchFamily="2" charset="-122"/>
              </a:rPr>
              <a:t>Analysis</a:t>
            </a:r>
            <a:endParaRPr lang="zh-CN" altLang="zh-CN" sz="2400" dirty="0">
              <a:latin typeface="Arial" panose="020B0604020202020204" pitchFamily="34" charset="0"/>
              <a:cs typeface="Arial" panose="020B0604020202020204" pitchFamily="34" charset="0"/>
              <a:sym typeface="方正兰亭黑_GBK" pitchFamily="2" charset="-122"/>
            </a:endParaRP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EF2891C3-B02A-2CC2-C186-4EC3FA1A3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724" y="443667"/>
            <a:ext cx="2619304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01BA3532-1822-0B57-CFBC-415C521D8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28" y="443667"/>
            <a:ext cx="2675398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23" name="组合 20">
            <a:extLst>
              <a:ext uri="{FF2B5EF4-FFF2-40B4-BE49-F238E27FC236}">
                <a16:creationId xmlns:a16="http://schemas.microsoft.com/office/drawing/2014/main" id="{D9BA20EB-4DE9-EC21-878D-17E375E9A506}"/>
              </a:ext>
            </a:extLst>
          </p:cNvPr>
          <p:cNvGrpSpPr/>
          <p:nvPr/>
        </p:nvGrpSpPr>
        <p:grpSpPr>
          <a:xfrm>
            <a:off x="2072362" y="3634990"/>
            <a:ext cx="1612605" cy="2407414"/>
            <a:chOff x="3516775" y="3651627"/>
            <a:chExt cx="1699141" cy="2536601"/>
          </a:xfrm>
        </p:grpSpPr>
        <p:sp>
          <p:nvSpPr>
            <p:cNvPr id="43" name="椭圆 1">
              <a:extLst>
                <a:ext uri="{FF2B5EF4-FFF2-40B4-BE49-F238E27FC236}">
                  <a16:creationId xmlns:a16="http://schemas.microsoft.com/office/drawing/2014/main" id="{EFFF7B54-6F6F-FCDA-DA19-F74354F7C1CC}"/>
                </a:ext>
              </a:extLst>
            </p:cNvPr>
            <p:cNvSpPr/>
            <p:nvPr/>
          </p:nvSpPr>
          <p:spPr>
            <a:xfrm>
              <a:off x="3561734" y="5983094"/>
              <a:ext cx="1654182" cy="205134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rgbClr val="EFF3F4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7AA1C747-5E62-840F-E335-273F68384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775" y="3651627"/>
              <a:ext cx="1695450" cy="2374900"/>
            </a:xfrm>
            <a:custGeom>
              <a:avLst/>
              <a:gdLst>
                <a:gd name="T0" fmla="*/ 782 w 782"/>
                <a:gd name="T1" fmla="*/ 391 h 1096"/>
                <a:gd name="T2" fmla="*/ 391 w 782"/>
                <a:gd name="T3" fmla="*/ 0 h 1096"/>
                <a:gd name="T4" fmla="*/ 0 w 782"/>
                <a:gd name="T5" fmla="*/ 391 h 1096"/>
                <a:gd name="T6" fmla="*/ 1 w 782"/>
                <a:gd name="T7" fmla="*/ 423 h 1096"/>
                <a:gd name="T8" fmla="*/ 1 w 782"/>
                <a:gd name="T9" fmla="*/ 423 h 1096"/>
                <a:gd name="T10" fmla="*/ 391 w 782"/>
                <a:gd name="T11" fmla="*/ 1096 h 1096"/>
                <a:gd name="T12" fmla="*/ 780 w 782"/>
                <a:gd name="T13" fmla="*/ 423 h 1096"/>
                <a:gd name="T14" fmla="*/ 780 w 782"/>
                <a:gd name="T15" fmla="*/ 423 h 1096"/>
                <a:gd name="T16" fmla="*/ 782 w 782"/>
                <a:gd name="T17" fmla="*/ 391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2" h="1096">
                  <a:moveTo>
                    <a:pt x="782" y="391"/>
                  </a:moveTo>
                  <a:cubicBezTo>
                    <a:pt x="782" y="175"/>
                    <a:pt x="607" y="0"/>
                    <a:pt x="391" y="0"/>
                  </a:cubicBezTo>
                  <a:cubicBezTo>
                    <a:pt x="175" y="0"/>
                    <a:pt x="0" y="175"/>
                    <a:pt x="0" y="391"/>
                  </a:cubicBezTo>
                  <a:cubicBezTo>
                    <a:pt x="0" y="402"/>
                    <a:pt x="1" y="413"/>
                    <a:pt x="1" y="423"/>
                  </a:cubicBezTo>
                  <a:cubicBezTo>
                    <a:pt x="1" y="423"/>
                    <a:pt x="1" y="423"/>
                    <a:pt x="1" y="423"/>
                  </a:cubicBezTo>
                  <a:cubicBezTo>
                    <a:pt x="3" y="682"/>
                    <a:pt x="303" y="1008"/>
                    <a:pt x="391" y="1096"/>
                  </a:cubicBezTo>
                  <a:cubicBezTo>
                    <a:pt x="478" y="1008"/>
                    <a:pt x="779" y="682"/>
                    <a:pt x="780" y="423"/>
                  </a:cubicBezTo>
                  <a:cubicBezTo>
                    <a:pt x="780" y="423"/>
                    <a:pt x="780" y="423"/>
                    <a:pt x="780" y="423"/>
                  </a:cubicBezTo>
                  <a:cubicBezTo>
                    <a:pt x="781" y="413"/>
                    <a:pt x="782" y="402"/>
                    <a:pt x="782" y="39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DFA4212-7C90-FDA8-A234-067AD8B26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038" y="3977064"/>
              <a:ext cx="1047750" cy="10461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6" name="TextBox 49">
              <a:extLst>
                <a:ext uri="{FF2B5EF4-FFF2-40B4-BE49-F238E27FC236}">
                  <a16:creationId xmlns:a16="http://schemas.microsoft.com/office/drawing/2014/main" id="{BEF4096E-DCBD-B606-3F2A-FF17D6653A86}"/>
                </a:ext>
              </a:extLst>
            </p:cNvPr>
            <p:cNvSpPr txBox="1"/>
            <p:nvPr/>
          </p:nvSpPr>
          <p:spPr>
            <a:xfrm>
              <a:off x="4032530" y="4207758"/>
              <a:ext cx="807858" cy="6161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01</a:t>
              </a:r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24" name="组合 19">
            <a:extLst>
              <a:ext uri="{FF2B5EF4-FFF2-40B4-BE49-F238E27FC236}">
                <a16:creationId xmlns:a16="http://schemas.microsoft.com/office/drawing/2014/main" id="{DBEFF8EE-BFC7-CD20-9B35-E1842C0A3735}"/>
              </a:ext>
            </a:extLst>
          </p:cNvPr>
          <p:cNvGrpSpPr/>
          <p:nvPr/>
        </p:nvGrpSpPr>
        <p:grpSpPr>
          <a:xfrm>
            <a:off x="4408823" y="2122338"/>
            <a:ext cx="1208871" cy="1610584"/>
            <a:chOff x="5978615" y="2057803"/>
            <a:chExt cx="1273742" cy="1697011"/>
          </a:xfrm>
        </p:grpSpPr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14559DBC-0690-04F0-BB18-C61E47577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366" y="2057803"/>
              <a:ext cx="1128712" cy="1582737"/>
            </a:xfrm>
            <a:custGeom>
              <a:avLst/>
              <a:gdLst>
                <a:gd name="T0" fmla="*/ 521 w 521"/>
                <a:gd name="T1" fmla="*/ 260 h 730"/>
                <a:gd name="T2" fmla="*/ 260 w 521"/>
                <a:gd name="T3" fmla="*/ 0 h 730"/>
                <a:gd name="T4" fmla="*/ 0 w 521"/>
                <a:gd name="T5" fmla="*/ 260 h 730"/>
                <a:gd name="T6" fmla="*/ 1 w 521"/>
                <a:gd name="T7" fmla="*/ 282 h 730"/>
                <a:gd name="T8" fmla="*/ 1 w 521"/>
                <a:gd name="T9" fmla="*/ 282 h 730"/>
                <a:gd name="T10" fmla="*/ 260 w 521"/>
                <a:gd name="T11" fmla="*/ 730 h 730"/>
                <a:gd name="T12" fmla="*/ 520 w 521"/>
                <a:gd name="T13" fmla="*/ 282 h 730"/>
                <a:gd name="T14" fmla="*/ 520 w 521"/>
                <a:gd name="T15" fmla="*/ 282 h 730"/>
                <a:gd name="T16" fmla="*/ 521 w 521"/>
                <a:gd name="T17" fmla="*/ 26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1" h="730">
                  <a:moveTo>
                    <a:pt x="521" y="260"/>
                  </a:moveTo>
                  <a:cubicBezTo>
                    <a:pt x="521" y="117"/>
                    <a:pt x="404" y="0"/>
                    <a:pt x="260" y="0"/>
                  </a:cubicBezTo>
                  <a:cubicBezTo>
                    <a:pt x="117" y="0"/>
                    <a:pt x="0" y="117"/>
                    <a:pt x="0" y="260"/>
                  </a:cubicBezTo>
                  <a:cubicBezTo>
                    <a:pt x="0" y="268"/>
                    <a:pt x="0" y="275"/>
                    <a:pt x="1" y="282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2" y="454"/>
                    <a:pt x="202" y="672"/>
                    <a:pt x="260" y="730"/>
                  </a:cubicBezTo>
                  <a:cubicBezTo>
                    <a:pt x="319" y="672"/>
                    <a:pt x="519" y="454"/>
                    <a:pt x="520" y="282"/>
                  </a:cubicBezTo>
                  <a:cubicBezTo>
                    <a:pt x="520" y="282"/>
                    <a:pt x="520" y="282"/>
                    <a:pt x="520" y="282"/>
                  </a:cubicBezTo>
                  <a:cubicBezTo>
                    <a:pt x="521" y="275"/>
                    <a:pt x="521" y="268"/>
                    <a:pt x="521" y="26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B470AF1-7E4A-E25D-B7E2-435A7797C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266" y="2273703"/>
              <a:ext cx="696912" cy="6969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1" name="TextBox 51">
              <a:extLst>
                <a:ext uri="{FF2B5EF4-FFF2-40B4-BE49-F238E27FC236}">
                  <a16:creationId xmlns:a16="http://schemas.microsoft.com/office/drawing/2014/main" id="{3C55ABFF-CFFF-6CE7-B6D9-D215350E56D4}"/>
                </a:ext>
              </a:extLst>
            </p:cNvPr>
            <p:cNvSpPr txBox="1"/>
            <p:nvPr/>
          </p:nvSpPr>
          <p:spPr>
            <a:xfrm>
              <a:off x="6300466" y="2391327"/>
              <a:ext cx="807858" cy="48643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02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2" name="椭圆 14">
              <a:extLst>
                <a:ext uri="{FF2B5EF4-FFF2-40B4-BE49-F238E27FC236}">
                  <a16:creationId xmlns:a16="http://schemas.microsoft.com/office/drawing/2014/main" id="{1AC50502-14A3-DFA8-5D68-436A6E64A699}"/>
                </a:ext>
              </a:extLst>
            </p:cNvPr>
            <p:cNvSpPr/>
            <p:nvPr/>
          </p:nvSpPr>
          <p:spPr>
            <a:xfrm>
              <a:off x="5978615" y="3596858"/>
              <a:ext cx="1273742" cy="15795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rgbClr val="EFF3F4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25" name="组合 17">
            <a:extLst>
              <a:ext uri="{FF2B5EF4-FFF2-40B4-BE49-F238E27FC236}">
                <a16:creationId xmlns:a16="http://schemas.microsoft.com/office/drawing/2014/main" id="{B949B848-548B-1A55-3714-0B000016FC25}"/>
              </a:ext>
            </a:extLst>
          </p:cNvPr>
          <p:cNvGrpSpPr/>
          <p:nvPr/>
        </p:nvGrpSpPr>
        <p:grpSpPr>
          <a:xfrm>
            <a:off x="8551024" y="1515699"/>
            <a:ext cx="933821" cy="1287138"/>
            <a:chOff x="10343095" y="1418611"/>
            <a:chExt cx="983932" cy="1356208"/>
          </a:xfrm>
        </p:grpSpPr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7338B9A0-E1F9-C605-BAB3-C627FBAD3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8676" y="1418611"/>
              <a:ext cx="903287" cy="1265237"/>
            </a:xfrm>
            <a:custGeom>
              <a:avLst/>
              <a:gdLst>
                <a:gd name="T0" fmla="*/ 417 w 417"/>
                <a:gd name="T1" fmla="*/ 209 h 584"/>
                <a:gd name="T2" fmla="*/ 208 w 417"/>
                <a:gd name="T3" fmla="*/ 0 h 584"/>
                <a:gd name="T4" fmla="*/ 0 w 417"/>
                <a:gd name="T5" fmla="*/ 209 h 584"/>
                <a:gd name="T6" fmla="*/ 1 w 417"/>
                <a:gd name="T7" fmla="*/ 226 h 584"/>
                <a:gd name="T8" fmla="*/ 1 w 417"/>
                <a:gd name="T9" fmla="*/ 226 h 584"/>
                <a:gd name="T10" fmla="*/ 208 w 417"/>
                <a:gd name="T11" fmla="*/ 584 h 584"/>
                <a:gd name="T12" fmla="*/ 416 w 417"/>
                <a:gd name="T13" fmla="*/ 226 h 584"/>
                <a:gd name="T14" fmla="*/ 416 w 417"/>
                <a:gd name="T15" fmla="*/ 226 h 584"/>
                <a:gd name="T16" fmla="*/ 417 w 417"/>
                <a:gd name="T17" fmla="*/ 209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7" h="584">
                  <a:moveTo>
                    <a:pt x="417" y="209"/>
                  </a:moveTo>
                  <a:cubicBezTo>
                    <a:pt x="417" y="94"/>
                    <a:pt x="323" y="0"/>
                    <a:pt x="208" y="0"/>
                  </a:cubicBezTo>
                  <a:cubicBezTo>
                    <a:pt x="93" y="0"/>
                    <a:pt x="0" y="94"/>
                    <a:pt x="0" y="209"/>
                  </a:cubicBezTo>
                  <a:cubicBezTo>
                    <a:pt x="0" y="214"/>
                    <a:pt x="0" y="220"/>
                    <a:pt x="1" y="226"/>
                  </a:cubicBezTo>
                  <a:cubicBezTo>
                    <a:pt x="1" y="226"/>
                    <a:pt x="1" y="226"/>
                    <a:pt x="1" y="226"/>
                  </a:cubicBezTo>
                  <a:cubicBezTo>
                    <a:pt x="1" y="364"/>
                    <a:pt x="162" y="538"/>
                    <a:pt x="208" y="584"/>
                  </a:cubicBezTo>
                  <a:cubicBezTo>
                    <a:pt x="255" y="538"/>
                    <a:pt x="415" y="364"/>
                    <a:pt x="416" y="226"/>
                  </a:cubicBezTo>
                  <a:cubicBezTo>
                    <a:pt x="416" y="226"/>
                    <a:pt x="416" y="226"/>
                    <a:pt x="416" y="226"/>
                  </a:cubicBezTo>
                  <a:cubicBezTo>
                    <a:pt x="416" y="220"/>
                    <a:pt x="417" y="214"/>
                    <a:pt x="417" y="209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207127F-B697-E6D0-3AC1-99881A62B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1713" y="1591648"/>
              <a:ext cx="557212" cy="55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7" name="TextBox 52">
              <a:extLst>
                <a:ext uri="{FF2B5EF4-FFF2-40B4-BE49-F238E27FC236}">
                  <a16:creationId xmlns:a16="http://schemas.microsoft.com/office/drawing/2014/main" id="{9983C222-6978-791E-1B7A-0F9E2A1732A2}"/>
                </a:ext>
              </a:extLst>
            </p:cNvPr>
            <p:cNvSpPr txBox="1"/>
            <p:nvPr/>
          </p:nvSpPr>
          <p:spPr>
            <a:xfrm>
              <a:off x="10514063" y="1670992"/>
              <a:ext cx="807858" cy="42158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04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8" name="椭圆 15">
              <a:extLst>
                <a:ext uri="{FF2B5EF4-FFF2-40B4-BE49-F238E27FC236}">
                  <a16:creationId xmlns:a16="http://schemas.microsoft.com/office/drawing/2014/main" id="{416B35A4-4B03-4F33-6318-299764A9919F}"/>
                </a:ext>
              </a:extLst>
            </p:cNvPr>
            <p:cNvSpPr/>
            <p:nvPr/>
          </p:nvSpPr>
          <p:spPr>
            <a:xfrm>
              <a:off x="10343095" y="2652803"/>
              <a:ext cx="983932" cy="12201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rgbClr val="EFF3F4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27" name="组合 18">
            <a:extLst>
              <a:ext uri="{FF2B5EF4-FFF2-40B4-BE49-F238E27FC236}">
                <a16:creationId xmlns:a16="http://schemas.microsoft.com/office/drawing/2014/main" id="{3AE8A986-887D-DC52-468C-794470CC2C1F}"/>
              </a:ext>
            </a:extLst>
          </p:cNvPr>
          <p:cNvGrpSpPr/>
          <p:nvPr/>
        </p:nvGrpSpPr>
        <p:grpSpPr>
          <a:xfrm>
            <a:off x="6622123" y="3237516"/>
            <a:ext cx="1337905" cy="2007935"/>
            <a:chOff x="8310685" y="3232824"/>
            <a:chExt cx="1409700" cy="2115685"/>
          </a:xfrm>
        </p:grpSpPr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7001DCDF-AC41-28D7-2380-AD3590F3B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0685" y="3232824"/>
              <a:ext cx="1409700" cy="1979612"/>
            </a:xfrm>
            <a:custGeom>
              <a:avLst/>
              <a:gdLst>
                <a:gd name="T0" fmla="*/ 651 w 651"/>
                <a:gd name="T1" fmla="*/ 326 h 913"/>
                <a:gd name="T2" fmla="*/ 325 w 651"/>
                <a:gd name="T3" fmla="*/ 0 h 913"/>
                <a:gd name="T4" fmla="*/ 0 w 651"/>
                <a:gd name="T5" fmla="*/ 326 h 913"/>
                <a:gd name="T6" fmla="*/ 1 w 651"/>
                <a:gd name="T7" fmla="*/ 352 h 913"/>
                <a:gd name="T8" fmla="*/ 1 w 651"/>
                <a:gd name="T9" fmla="*/ 352 h 913"/>
                <a:gd name="T10" fmla="*/ 325 w 651"/>
                <a:gd name="T11" fmla="*/ 913 h 913"/>
                <a:gd name="T12" fmla="*/ 650 w 651"/>
                <a:gd name="T13" fmla="*/ 352 h 913"/>
                <a:gd name="T14" fmla="*/ 650 w 651"/>
                <a:gd name="T15" fmla="*/ 352 h 913"/>
                <a:gd name="T16" fmla="*/ 651 w 651"/>
                <a:gd name="T17" fmla="*/ 326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913">
                  <a:moveTo>
                    <a:pt x="651" y="326"/>
                  </a:moveTo>
                  <a:cubicBezTo>
                    <a:pt x="651" y="146"/>
                    <a:pt x="505" y="0"/>
                    <a:pt x="325" y="0"/>
                  </a:cubicBezTo>
                  <a:cubicBezTo>
                    <a:pt x="145" y="0"/>
                    <a:pt x="0" y="146"/>
                    <a:pt x="0" y="326"/>
                  </a:cubicBezTo>
                  <a:cubicBezTo>
                    <a:pt x="0" y="335"/>
                    <a:pt x="0" y="344"/>
                    <a:pt x="1" y="352"/>
                  </a:cubicBezTo>
                  <a:cubicBezTo>
                    <a:pt x="1" y="352"/>
                    <a:pt x="1" y="352"/>
                    <a:pt x="1" y="352"/>
                  </a:cubicBezTo>
                  <a:cubicBezTo>
                    <a:pt x="2" y="568"/>
                    <a:pt x="252" y="840"/>
                    <a:pt x="325" y="913"/>
                  </a:cubicBezTo>
                  <a:cubicBezTo>
                    <a:pt x="398" y="840"/>
                    <a:pt x="649" y="568"/>
                    <a:pt x="650" y="352"/>
                  </a:cubicBezTo>
                  <a:cubicBezTo>
                    <a:pt x="650" y="352"/>
                    <a:pt x="650" y="352"/>
                    <a:pt x="650" y="352"/>
                  </a:cubicBezTo>
                  <a:cubicBezTo>
                    <a:pt x="650" y="344"/>
                    <a:pt x="651" y="335"/>
                    <a:pt x="651" y="326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45BDE-3075-2847-1C0E-FDF07CA37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8972" y="3501111"/>
              <a:ext cx="871537" cy="873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3" name="TextBox 50">
              <a:extLst>
                <a:ext uri="{FF2B5EF4-FFF2-40B4-BE49-F238E27FC236}">
                  <a16:creationId xmlns:a16="http://schemas.microsoft.com/office/drawing/2014/main" id="{9A7B130C-8744-2102-398C-A7639E0D69CB}"/>
                </a:ext>
              </a:extLst>
            </p:cNvPr>
            <p:cNvSpPr txBox="1"/>
            <p:nvPr/>
          </p:nvSpPr>
          <p:spPr>
            <a:xfrm>
              <a:off x="8699066" y="3676063"/>
              <a:ext cx="807858" cy="5512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03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4" name="椭圆 16">
              <a:extLst>
                <a:ext uri="{FF2B5EF4-FFF2-40B4-BE49-F238E27FC236}">
                  <a16:creationId xmlns:a16="http://schemas.microsoft.com/office/drawing/2014/main" id="{10F71F77-A06A-B06F-A226-F575B6E16A2C}"/>
                </a:ext>
              </a:extLst>
            </p:cNvPr>
            <p:cNvSpPr/>
            <p:nvPr/>
          </p:nvSpPr>
          <p:spPr>
            <a:xfrm>
              <a:off x="8356748" y="5184513"/>
              <a:ext cx="1322454" cy="16399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rgbClr val="EFF3F4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10" name="组合 22">
            <a:extLst>
              <a:ext uri="{FF2B5EF4-FFF2-40B4-BE49-F238E27FC236}">
                <a16:creationId xmlns:a16="http://schemas.microsoft.com/office/drawing/2014/main" id="{C2A4AB7A-53AB-7E26-1ACA-713439B6E400}"/>
              </a:ext>
            </a:extLst>
          </p:cNvPr>
          <p:cNvGrpSpPr/>
          <p:nvPr/>
        </p:nvGrpSpPr>
        <p:grpSpPr>
          <a:xfrm>
            <a:off x="3652667" y="4605598"/>
            <a:ext cx="3963718" cy="1104220"/>
            <a:chOff x="7396477" y="3374100"/>
            <a:chExt cx="3963718" cy="1104220"/>
          </a:xfrm>
        </p:grpSpPr>
        <p:sp>
          <p:nvSpPr>
            <p:cNvPr id="20" name="矩形 23">
              <a:extLst>
                <a:ext uri="{FF2B5EF4-FFF2-40B4-BE49-F238E27FC236}">
                  <a16:creationId xmlns:a16="http://schemas.microsoft.com/office/drawing/2014/main" id="{C5F143E9-4454-E05C-A2A1-ABFA1FBDD359}"/>
                </a:ext>
              </a:extLst>
            </p:cNvPr>
            <p:cNvSpPr/>
            <p:nvPr/>
          </p:nvSpPr>
          <p:spPr>
            <a:xfrm>
              <a:off x="7396477" y="3790118"/>
              <a:ext cx="3963718" cy="68820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pd.to_datetime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()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df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[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cols_to_str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].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astype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(str)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df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[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cols_to_numeric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].apply(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pd.to_numeric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, errors='coerce')</a:t>
              </a:r>
            </a:p>
          </p:txBody>
        </p:sp>
        <p:sp>
          <p:nvSpPr>
            <p:cNvPr id="21" name="矩形 24">
              <a:extLst>
                <a:ext uri="{FF2B5EF4-FFF2-40B4-BE49-F238E27FC236}">
                  <a16:creationId xmlns:a16="http://schemas.microsoft.com/office/drawing/2014/main" id="{D62009F9-7B26-1A93-C796-62B28F4BAAD9}"/>
                </a:ext>
              </a:extLst>
            </p:cNvPr>
            <p:cNvSpPr/>
            <p:nvPr/>
          </p:nvSpPr>
          <p:spPr>
            <a:xfrm>
              <a:off x="7398119" y="3374100"/>
              <a:ext cx="2667888" cy="40254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Data type conversion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11" name="组合 25">
            <a:extLst>
              <a:ext uri="{FF2B5EF4-FFF2-40B4-BE49-F238E27FC236}">
                <a16:creationId xmlns:a16="http://schemas.microsoft.com/office/drawing/2014/main" id="{C5580B11-1328-3077-497F-8BB57B691E98}"/>
              </a:ext>
            </a:extLst>
          </p:cNvPr>
          <p:cNvGrpSpPr/>
          <p:nvPr/>
        </p:nvGrpSpPr>
        <p:grpSpPr>
          <a:xfrm>
            <a:off x="8175564" y="4114484"/>
            <a:ext cx="3087859" cy="1272573"/>
            <a:chOff x="7483989" y="3375179"/>
            <a:chExt cx="3087859" cy="1272573"/>
          </a:xfrm>
        </p:grpSpPr>
        <p:sp>
          <p:nvSpPr>
            <p:cNvPr id="18" name="矩形 26">
              <a:extLst>
                <a:ext uri="{FF2B5EF4-FFF2-40B4-BE49-F238E27FC236}">
                  <a16:creationId xmlns:a16="http://schemas.microsoft.com/office/drawing/2014/main" id="{30BA8F4A-0D10-B5EB-F739-EE1CD2D3070C}"/>
                </a:ext>
              </a:extLst>
            </p:cNvPr>
            <p:cNvSpPr/>
            <p:nvPr/>
          </p:nvSpPr>
          <p:spPr>
            <a:xfrm>
              <a:off x="7483989" y="3761547"/>
              <a:ext cx="3087859" cy="88620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df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['Price'].where(~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price_condition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,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df.groupby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(['Make', 'Model', 'Fuel', '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Bodytype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'])['Price'].transform(lambda x: x[x != -1].mean() if not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x.empty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 else None))</a:t>
              </a:r>
            </a:p>
          </p:txBody>
        </p:sp>
        <p:sp>
          <p:nvSpPr>
            <p:cNvPr id="19" name="矩形 27">
              <a:extLst>
                <a:ext uri="{FF2B5EF4-FFF2-40B4-BE49-F238E27FC236}">
                  <a16:creationId xmlns:a16="http://schemas.microsoft.com/office/drawing/2014/main" id="{E19B1A62-1325-2072-303F-F924DF327CD3}"/>
                </a:ext>
              </a:extLst>
            </p:cNvPr>
            <p:cNvSpPr/>
            <p:nvPr/>
          </p:nvSpPr>
          <p:spPr>
            <a:xfrm>
              <a:off x="7483989" y="3375179"/>
              <a:ext cx="2839766" cy="3942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Fill Numerical Variables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12" name="组合 28">
            <a:extLst>
              <a:ext uri="{FF2B5EF4-FFF2-40B4-BE49-F238E27FC236}">
                <a16:creationId xmlns:a16="http://schemas.microsoft.com/office/drawing/2014/main" id="{BA5663AE-1BAD-ABC9-DB25-3D3BC1A0B05D}"/>
              </a:ext>
            </a:extLst>
          </p:cNvPr>
          <p:cNvGrpSpPr/>
          <p:nvPr/>
        </p:nvGrpSpPr>
        <p:grpSpPr>
          <a:xfrm>
            <a:off x="4628709" y="1714811"/>
            <a:ext cx="3891516" cy="1069440"/>
            <a:chOff x="6591277" y="3375179"/>
            <a:chExt cx="3891516" cy="1069440"/>
          </a:xfrm>
        </p:grpSpPr>
        <p:sp>
          <p:nvSpPr>
            <p:cNvPr id="16" name="矩形 29">
              <a:extLst>
                <a:ext uri="{FF2B5EF4-FFF2-40B4-BE49-F238E27FC236}">
                  <a16:creationId xmlns:a16="http://schemas.microsoft.com/office/drawing/2014/main" id="{35CCF698-142E-BA01-62FE-5288829D94F2}"/>
                </a:ext>
              </a:extLst>
            </p:cNvPr>
            <p:cNvSpPr/>
            <p:nvPr/>
          </p:nvSpPr>
          <p:spPr>
            <a:xfrm>
              <a:off x="6591277" y="3761547"/>
              <a:ext cx="3891516" cy="68307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print(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df.dtypes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)</a:t>
              </a:r>
            </a:p>
            <a:p>
              <a:pPr algn="r">
                <a:lnSpc>
                  <a:spcPct val="120000"/>
                </a:lnSpc>
              </a:pP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df.to_csv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("updated_motion_data.csv", </a:t>
              </a:r>
            </a:p>
            <a:p>
              <a:pPr algn="r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index=False)</a:t>
              </a:r>
            </a:p>
          </p:txBody>
        </p:sp>
        <p:sp>
          <p:nvSpPr>
            <p:cNvPr id="17" name="矩形 30">
              <a:extLst>
                <a:ext uri="{FF2B5EF4-FFF2-40B4-BE49-F238E27FC236}">
                  <a16:creationId xmlns:a16="http://schemas.microsoft.com/office/drawing/2014/main" id="{EE670F7F-644A-48E6-4607-1B24DC494BDA}"/>
                </a:ext>
              </a:extLst>
            </p:cNvPr>
            <p:cNvSpPr/>
            <p:nvPr/>
          </p:nvSpPr>
          <p:spPr>
            <a:xfrm>
              <a:off x="8344099" y="3375179"/>
              <a:ext cx="2050552" cy="40549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Recheck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13" name="组合 31">
            <a:extLst>
              <a:ext uri="{FF2B5EF4-FFF2-40B4-BE49-F238E27FC236}">
                <a16:creationId xmlns:a16="http://schemas.microsoft.com/office/drawing/2014/main" id="{75E8A031-EBE4-A871-BBAD-BB236AC9D133}"/>
              </a:ext>
            </a:extLst>
          </p:cNvPr>
          <p:cNvGrpSpPr/>
          <p:nvPr/>
        </p:nvGrpSpPr>
        <p:grpSpPr>
          <a:xfrm>
            <a:off x="340241" y="2215919"/>
            <a:ext cx="4080588" cy="1229193"/>
            <a:chOff x="7427294" y="3375179"/>
            <a:chExt cx="3293777" cy="1229193"/>
          </a:xfrm>
        </p:grpSpPr>
        <p:sp>
          <p:nvSpPr>
            <p:cNvPr id="14" name="矩形 32">
              <a:extLst>
                <a:ext uri="{FF2B5EF4-FFF2-40B4-BE49-F238E27FC236}">
                  <a16:creationId xmlns:a16="http://schemas.microsoft.com/office/drawing/2014/main" id="{58FE53CD-284B-505F-CD4C-19904E9587AD}"/>
                </a:ext>
              </a:extLst>
            </p:cNvPr>
            <p:cNvSpPr/>
            <p:nvPr/>
          </p:nvSpPr>
          <p:spPr>
            <a:xfrm>
              <a:off x="7836592" y="3718167"/>
              <a:ext cx="2884479" cy="88620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df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['Model'].where(~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df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['Model'].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str.contains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(r'\d{1,2}-[A-Za-z]{3}',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na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=False),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df.groupby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(['Make’, '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Bodytype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'])['Model'].transform(lambda x: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x.mode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().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iloc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[0] if not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x.mode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().empty else None))</a:t>
              </a:r>
            </a:p>
          </p:txBody>
        </p:sp>
        <p:sp>
          <p:nvSpPr>
            <p:cNvPr id="15" name="矩形 33">
              <a:extLst>
                <a:ext uri="{FF2B5EF4-FFF2-40B4-BE49-F238E27FC236}">
                  <a16:creationId xmlns:a16="http://schemas.microsoft.com/office/drawing/2014/main" id="{AC943B98-B372-7B23-38A1-7A59B7313D9D}"/>
                </a:ext>
              </a:extLst>
            </p:cNvPr>
            <p:cNvSpPr/>
            <p:nvPr/>
          </p:nvSpPr>
          <p:spPr>
            <a:xfrm>
              <a:off x="7427294" y="3375179"/>
              <a:ext cx="2967357" cy="3942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Fill Category Variables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90208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0B6E1-37AF-FE08-60F0-95EA4A4B6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F0E129F-C572-52D6-17F6-89462F255C0D}"/>
              </a:ext>
            </a:extLst>
          </p:cNvPr>
          <p:cNvSpPr/>
          <p:nvPr/>
        </p:nvSpPr>
        <p:spPr>
          <a:xfrm>
            <a:off x="477078" y="407504"/>
            <a:ext cx="11237843" cy="6042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926A46-5644-A557-1A21-42A180228683}"/>
              </a:ext>
            </a:extLst>
          </p:cNvPr>
          <p:cNvSpPr txBox="1"/>
          <p:nvPr/>
        </p:nvSpPr>
        <p:spPr>
          <a:xfrm>
            <a:off x="4539818" y="2720829"/>
            <a:ext cx="662985" cy="584775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D91E8E4F-18FC-C3BC-380C-C91FE7D3B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4414" y="2600328"/>
            <a:ext cx="3438182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altLang="zh-CN" sz="2800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FED3D7-14B9-F925-22CF-2C455A529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629980" y="4597826"/>
            <a:ext cx="2419557" cy="241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7853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B1CF4-A309-3807-F96E-9109179D7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C2B484-B2A1-617A-1C3E-3D3EAEF4AF4D}"/>
              </a:ext>
            </a:extLst>
          </p:cNvPr>
          <p:cNvSpPr/>
          <p:nvPr/>
        </p:nvSpPr>
        <p:spPr>
          <a:xfrm>
            <a:off x="503583" y="443667"/>
            <a:ext cx="11237843" cy="6042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E32AC738-F8D9-BB50-6408-7E4DE4701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82" y="443668"/>
            <a:ext cx="2675398" cy="619589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DDC90743-469B-E5B7-852B-B85DD8DE2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724" y="443667"/>
            <a:ext cx="2619304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1ED22B0D-7954-3857-A403-4D129C80B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28" y="443667"/>
            <a:ext cx="2675398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41B940BD-361D-B340-03E2-82A0C10EB7B7}"/>
              </a:ext>
            </a:extLst>
          </p:cNvPr>
          <p:cNvSpPr/>
          <p:nvPr/>
        </p:nvSpPr>
        <p:spPr>
          <a:xfrm>
            <a:off x="503580" y="1056169"/>
            <a:ext cx="2345946" cy="1765004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Topline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nalysis 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59B5F3B9-60B4-40E8-086E-C406A868A6E1}"/>
              </a:ext>
            </a:extLst>
          </p:cNvPr>
          <p:cNvSpPr/>
          <p:nvPr/>
        </p:nvSpPr>
        <p:spPr>
          <a:xfrm>
            <a:off x="499268" y="2836352"/>
            <a:ext cx="2023008" cy="1857150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Buyer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F3458784-40A6-9762-4BCD-8FB7B923495D}"/>
              </a:ext>
            </a:extLst>
          </p:cNvPr>
          <p:cNvSpPr/>
          <p:nvPr/>
        </p:nvSpPr>
        <p:spPr>
          <a:xfrm>
            <a:off x="499268" y="4707678"/>
            <a:ext cx="2023007" cy="1793155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Reasons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TOYOTA Increase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">
            <a:extLst>
              <a:ext uri="{FF2B5EF4-FFF2-40B4-BE49-F238E27FC236}">
                <a16:creationId xmlns:a16="http://schemas.microsoft.com/office/drawing/2014/main" id="{6FC644E0-096B-EA5E-1B22-FF9DE888D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358" y="1056169"/>
            <a:ext cx="3267744" cy="417609"/>
          </a:xfrm>
          <a:prstGeom prst="round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  <a:sym typeface="方正兰亭黑_GBK" pitchFamily="2" charset="-122"/>
              </a:rPr>
              <a:t>Market Trend</a:t>
            </a:r>
            <a:endParaRPr lang="zh-CN" altLang="zh-CN" sz="1600" b="1" dirty="0">
              <a:latin typeface="Arial" panose="020B0604020202020204" pitchFamily="34" charset="0"/>
              <a:cs typeface="Arial" panose="020B0604020202020204" pitchFamily="34" charset="0"/>
              <a:sym typeface="方正兰亭黑_GBK" pitchFamily="2" charset="-122"/>
            </a:endParaRPr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824236EA-4C33-884C-6BB5-31B726F23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980" y="443667"/>
            <a:ext cx="3267744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方正兰亭黑_GBK" pitchFamily="2" charset="-122"/>
              </a:rPr>
              <a:t>Analysis</a:t>
            </a:r>
            <a:endParaRPr lang="zh-CN" altLang="zh-CN" b="1" dirty="0">
              <a:latin typeface="Arial" panose="020B0604020202020204" pitchFamily="34" charset="0"/>
              <a:cs typeface="Arial" panose="020B0604020202020204" pitchFamily="34" charset="0"/>
              <a:sym typeface="方正兰亭黑_GBK" pitchFamily="2" charset="-122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A1EA11-A282-BA17-35D5-41ABF80B05A9}"/>
              </a:ext>
            </a:extLst>
          </p:cNvPr>
          <p:cNvGrpSpPr/>
          <p:nvPr/>
        </p:nvGrpSpPr>
        <p:grpSpPr>
          <a:xfrm>
            <a:off x="2849526" y="1856684"/>
            <a:ext cx="8559692" cy="4114626"/>
            <a:chOff x="2849526" y="1828974"/>
            <a:chExt cx="8724067" cy="417188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EB0318-A9C3-BA56-5FE1-8F2566A42603}"/>
                </a:ext>
              </a:extLst>
            </p:cNvPr>
            <p:cNvSpPr txBox="1"/>
            <p:nvPr/>
          </p:nvSpPr>
          <p:spPr>
            <a:xfrm>
              <a:off x="10059501" y="5279550"/>
              <a:ext cx="15140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The data is available up to April 2024.</a:t>
              </a:r>
              <a:endParaRPr lang="zh-CN" altLang="en-US" sz="11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8363BDD-79E2-FBBF-2DF7-1BCC31991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9526" y="1828974"/>
              <a:ext cx="7275605" cy="41718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524853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AF91A-6534-987F-8B62-DEF015D0D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9BAA01E-E1A2-C897-D0BC-36EBCF0BB251}"/>
              </a:ext>
            </a:extLst>
          </p:cNvPr>
          <p:cNvSpPr/>
          <p:nvPr/>
        </p:nvSpPr>
        <p:spPr>
          <a:xfrm>
            <a:off x="503583" y="443667"/>
            <a:ext cx="11237843" cy="6042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3F359AAC-7280-F6A5-2A09-466538C02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82" y="443668"/>
            <a:ext cx="2675398" cy="619589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98FF1D60-CE25-48F9-047C-BD294ECE9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980" y="443667"/>
            <a:ext cx="3267744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方正兰亭黑_GBK" pitchFamily="2" charset="-122"/>
              </a:rPr>
              <a:t>Analysis</a:t>
            </a:r>
            <a:endParaRPr lang="zh-CN" altLang="zh-CN" b="1" dirty="0">
              <a:latin typeface="Arial" panose="020B0604020202020204" pitchFamily="34" charset="0"/>
              <a:cs typeface="Arial" panose="020B0604020202020204" pitchFamily="34" charset="0"/>
              <a:sym typeface="方正兰亭黑_GBK" pitchFamily="2" charset="-122"/>
            </a:endParaRP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F03FF096-94EF-1A75-F8F0-D1B232662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724" y="443667"/>
            <a:ext cx="2619304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DD904ED3-FF99-7C77-06E2-5C6B6ADAE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28" y="443667"/>
            <a:ext cx="2675398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AD02D47C-B9BD-1486-86DD-99FD940F30BA}"/>
              </a:ext>
            </a:extLst>
          </p:cNvPr>
          <p:cNvSpPr/>
          <p:nvPr/>
        </p:nvSpPr>
        <p:spPr>
          <a:xfrm>
            <a:off x="499268" y="2836352"/>
            <a:ext cx="2023008" cy="1857150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Buyer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51F22346-336F-077A-75FC-7531A4C147B8}"/>
              </a:ext>
            </a:extLst>
          </p:cNvPr>
          <p:cNvSpPr/>
          <p:nvPr/>
        </p:nvSpPr>
        <p:spPr>
          <a:xfrm>
            <a:off x="499268" y="4707678"/>
            <a:ext cx="2023007" cy="1793155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Reasons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TOYOTA Increase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57D0816E-F693-BD79-59E0-63B802DA77BA}"/>
              </a:ext>
            </a:extLst>
          </p:cNvPr>
          <p:cNvSpPr/>
          <p:nvPr/>
        </p:nvSpPr>
        <p:spPr>
          <a:xfrm>
            <a:off x="503580" y="1056169"/>
            <a:ext cx="2345946" cy="1765004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Topline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nalysis 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1">
            <a:extLst>
              <a:ext uri="{FF2B5EF4-FFF2-40B4-BE49-F238E27FC236}">
                <a16:creationId xmlns:a16="http://schemas.microsoft.com/office/drawing/2014/main" id="{74605D0C-3941-7D09-53BF-0BC38903A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358" y="1056169"/>
            <a:ext cx="3267744" cy="417609"/>
          </a:xfrm>
          <a:prstGeom prst="round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  <a:sym typeface="方正兰亭黑_GBK" pitchFamily="2" charset="-122"/>
              </a:rPr>
              <a:t>Market Share</a:t>
            </a:r>
            <a:endParaRPr lang="zh-CN" altLang="zh-CN" sz="1600" b="1" dirty="0">
              <a:latin typeface="Arial" panose="020B0604020202020204" pitchFamily="34" charset="0"/>
              <a:cs typeface="Arial" panose="020B0604020202020204" pitchFamily="34" charset="0"/>
              <a:sym typeface="方正兰亭黑_GBK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AF733-F69E-CF52-5CE5-D55E8B753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80" y="1473778"/>
            <a:ext cx="3592204" cy="24426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61D35D-6EDF-9F11-9B1B-666894C74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934" y="1473779"/>
            <a:ext cx="3702811" cy="25608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CFDCDD-EDF4-C4D2-0991-15388E22D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099" y="3930112"/>
            <a:ext cx="3383624" cy="257072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391EF2-B19E-741B-4228-1667D99D50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184" y="3930112"/>
            <a:ext cx="3245652" cy="253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576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780DF-3C4C-2CE3-D168-267965B5A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73AC81-00B7-8EB6-EA38-097846280C6B}"/>
              </a:ext>
            </a:extLst>
          </p:cNvPr>
          <p:cNvSpPr/>
          <p:nvPr/>
        </p:nvSpPr>
        <p:spPr>
          <a:xfrm>
            <a:off x="503583" y="443667"/>
            <a:ext cx="11237843" cy="6042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38578A6B-90D6-7AE4-0328-3AE0E7C95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82" y="443668"/>
            <a:ext cx="2675398" cy="619589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0F8C7131-770D-4A6D-E24F-3B121C945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980" y="443667"/>
            <a:ext cx="3267744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方正兰亭黑_GBK" pitchFamily="2" charset="-122"/>
              </a:rPr>
              <a:t>Analysis</a:t>
            </a:r>
            <a:endParaRPr lang="zh-CN" altLang="zh-CN" b="1" dirty="0">
              <a:latin typeface="Arial" panose="020B0604020202020204" pitchFamily="34" charset="0"/>
              <a:cs typeface="Arial" panose="020B0604020202020204" pitchFamily="34" charset="0"/>
              <a:sym typeface="方正兰亭黑_GBK" pitchFamily="2" charset="-122"/>
            </a:endParaRP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BF9E7F94-9288-CAAD-BA76-D2C032BD1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724" y="443667"/>
            <a:ext cx="2619304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87A1ED3F-4C07-BC06-81AD-8AB7FCC1D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28" y="443667"/>
            <a:ext cx="2675398" cy="619590"/>
          </a:xfrm>
          <a:prstGeom prst="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A5C6FB75-511D-33BB-F661-255492990196}"/>
              </a:ext>
            </a:extLst>
          </p:cNvPr>
          <p:cNvSpPr/>
          <p:nvPr/>
        </p:nvSpPr>
        <p:spPr>
          <a:xfrm>
            <a:off x="499268" y="2836352"/>
            <a:ext cx="2023008" cy="1857150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Buyer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8085E438-B720-FAE4-D62F-9A1267FFC31A}"/>
              </a:ext>
            </a:extLst>
          </p:cNvPr>
          <p:cNvSpPr/>
          <p:nvPr/>
        </p:nvSpPr>
        <p:spPr>
          <a:xfrm>
            <a:off x="499268" y="4707678"/>
            <a:ext cx="2023007" cy="1793155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Reasons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TOYOTA Increase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">
            <a:extLst>
              <a:ext uri="{FF2B5EF4-FFF2-40B4-BE49-F238E27FC236}">
                <a16:creationId xmlns:a16="http://schemas.microsoft.com/office/drawing/2014/main" id="{5F34CD5D-BF18-3044-AE33-F50D63575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358" y="1056169"/>
            <a:ext cx="3267744" cy="417609"/>
          </a:xfrm>
          <a:prstGeom prst="roundRect">
            <a:avLst/>
          </a:prstGeom>
          <a:solidFill>
            <a:schemeClr val="bg1">
              <a:lumMod val="85000"/>
              <a:alpha val="39999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buNone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Pricing Insights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04B332-F3F9-2B33-9A87-0C3513766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883" y="2161289"/>
            <a:ext cx="4617591" cy="3082658"/>
          </a:xfrm>
          <a:prstGeom prst="rect">
            <a:avLst/>
          </a:prstGeom>
        </p:spPr>
      </p:pic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F315E35A-81C7-5A4C-932E-4B918C56D5A6}"/>
              </a:ext>
            </a:extLst>
          </p:cNvPr>
          <p:cNvSpPr/>
          <p:nvPr/>
        </p:nvSpPr>
        <p:spPr>
          <a:xfrm>
            <a:off x="503580" y="1056169"/>
            <a:ext cx="2345946" cy="1765004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Topline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nalysis 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12004C-546D-7B1B-E5E8-848EF8055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86" y="1961568"/>
            <a:ext cx="4056444" cy="364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2258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924</Words>
  <Application>Microsoft Office PowerPoint</Application>
  <PresentationFormat>Widescreen</PresentationFormat>
  <Paragraphs>231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楷体</vt:lpstr>
      <vt:lpstr>Arial</vt:lpstr>
      <vt:lpstr>Calibri</vt:lpstr>
      <vt:lpstr>Calibri Light</vt:lpstr>
      <vt:lpstr>Nunito Sans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zixuan gao</cp:lastModifiedBy>
  <cp:revision>24</cp:revision>
  <dcterms:created xsi:type="dcterms:W3CDTF">2015-05-05T08:02:14Z</dcterms:created>
  <dcterms:modified xsi:type="dcterms:W3CDTF">2024-11-07T15:19:21Z</dcterms:modified>
</cp:coreProperties>
</file>