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7ECE-45CC-4DC0-9965-AE8356C8B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0FA3AF-2FA2-4CBE-A2BB-573D3EAE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5C4ED6-6062-4C34-B42A-EACC901479A0}"/>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5" name="Footer Placeholder 4">
            <a:extLst>
              <a:ext uri="{FF2B5EF4-FFF2-40B4-BE49-F238E27FC236}">
                <a16:creationId xmlns:a16="http://schemas.microsoft.com/office/drawing/2014/main" id="{43E0992E-5EF6-4900-97E4-1BF45F487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853B2-2E7D-452A-8E02-E0CBB1866D0D}"/>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143880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9859-1ABB-4AA3-B7C4-4F2190771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F4D142-CC26-43A1-AF3C-EF6ED2CF5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52F41-5518-4076-932B-8E6EDEE74EAD}"/>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5" name="Footer Placeholder 4">
            <a:extLst>
              <a:ext uri="{FF2B5EF4-FFF2-40B4-BE49-F238E27FC236}">
                <a16:creationId xmlns:a16="http://schemas.microsoft.com/office/drawing/2014/main" id="{6FD4978B-C8E1-487E-ACAB-C6ED888C7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8E850-944A-4C2D-BD25-F793CBA87C2A}"/>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380343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74B3F-4A89-4DF6-B4FF-B5EC1A1FD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A61FD7-92D3-4377-BB46-C161415FA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32FCA-A737-463E-9493-17AB20BC620E}"/>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5" name="Footer Placeholder 4">
            <a:extLst>
              <a:ext uri="{FF2B5EF4-FFF2-40B4-BE49-F238E27FC236}">
                <a16:creationId xmlns:a16="http://schemas.microsoft.com/office/drawing/2014/main" id="{3051453B-5EE5-4B0D-A88B-E0D1D8D48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81333-41AA-4E06-895F-157CC6CD812F}"/>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299107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479D-E561-49B8-A4E4-04B3C8CCF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D19DB-2381-4CDB-AEFD-E28B986BA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F110C-64B7-443B-935C-D395417E027B}"/>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5" name="Footer Placeholder 4">
            <a:extLst>
              <a:ext uri="{FF2B5EF4-FFF2-40B4-BE49-F238E27FC236}">
                <a16:creationId xmlns:a16="http://schemas.microsoft.com/office/drawing/2014/main" id="{6B8AC40F-FA49-4DB1-8E44-ADE9D695B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69ABA-6798-4BA5-8B0D-9CD215ED1B13}"/>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76989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A500-FC6F-4F36-A8B5-33137E3D6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04058F-5B32-403F-8F04-FF4BA5E8D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135FE-C6C1-42D6-BB1E-3510880E4FAB}"/>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5" name="Footer Placeholder 4">
            <a:extLst>
              <a:ext uri="{FF2B5EF4-FFF2-40B4-BE49-F238E27FC236}">
                <a16:creationId xmlns:a16="http://schemas.microsoft.com/office/drawing/2014/main" id="{D9591B09-421F-4632-BBE8-E78FD56D0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C4E6-23AE-4819-B95A-6BF2BD811FD0}"/>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200027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3C60-2841-4715-A9BA-B644CE751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20FF9-9AC4-43E0-BF69-BF28550C26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AE263D-496F-4AD0-8326-CABED0F62D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69D8E6-D10F-4A80-8B54-3A6B3BAEB6C6}"/>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6" name="Footer Placeholder 5">
            <a:extLst>
              <a:ext uri="{FF2B5EF4-FFF2-40B4-BE49-F238E27FC236}">
                <a16:creationId xmlns:a16="http://schemas.microsoft.com/office/drawing/2014/main" id="{321DE810-9157-4843-A43B-D6C268F0D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1B71A-7726-43D3-A4BA-9F781ED82348}"/>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299672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45AE-3AC3-437E-AEA4-D12A29E5F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EC8539-73D0-4242-8EB7-385E14F1AF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550BE5-A7B6-4DEF-B3B6-DBC3A5947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DE401-2E77-4C4B-8E1E-9CE6DCFF8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8C3F5-2319-461F-8E51-0736169BA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601C65-5678-4570-9DA0-E8D20083A901}"/>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8" name="Footer Placeholder 7">
            <a:extLst>
              <a:ext uri="{FF2B5EF4-FFF2-40B4-BE49-F238E27FC236}">
                <a16:creationId xmlns:a16="http://schemas.microsoft.com/office/drawing/2014/main" id="{15729588-8618-4293-A952-24EA5BA03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23AC0C-3A68-4321-A9DD-F5A07CC28B03}"/>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422465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F0E3-C750-4BC5-A4B1-32748B684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0244C-EEAE-41A2-B9D9-76ACFD72B78D}"/>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4" name="Footer Placeholder 3">
            <a:extLst>
              <a:ext uri="{FF2B5EF4-FFF2-40B4-BE49-F238E27FC236}">
                <a16:creationId xmlns:a16="http://schemas.microsoft.com/office/drawing/2014/main" id="{DEEA1962-1CF2-4D20-8962-946E8A9E1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865AD-3957-49A6-9D67-FD3849244D1B}"/>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357792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DB4EC-29B2-4F83-B90E-83BFD7D58CCB}"/>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3" name="Footer Placeholder 2">
            <a:extLst>
              <a:ext uri="{FF2B5EF4-FFF2-40B4-BE49-F238E27FC236}">
                <a16:creationId xmlns:a16="http://schemas.microsoft.com/office/drawing/2014/main" id="{783BCA12-EE8B-4FE7-B65C-6A01C0869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F3CBE-412D-4E86-9381-D5EF08CEDBCA}"/>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25906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0D3D-052D-4238-8F4E-D8F691220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4B9C3-534B-46F3-B6CD-0196C9BAF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A0606-6DDF-4CF5-BC65-5F28C85C7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22F80-3D28-443D-AB89-65D53A6BD80B}"/>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6" name="Footer Placeholder 5">
            <a:extLst>
              <a:ext uri="{FF2B5EF4-FFF2-40B4-BE49-F238E27FC236}">
                <a16:creationId xmlns:a16="http://schemas.microsoft.com/office/drawing/2014/main" id="{422BB7F0-4EEA-4C50-B2D1-CDF91988D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80DF9-7E11-4A1C-9C04-B94E74F8C2F4}"/>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168326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E118-3CAF-4634-A864-738BF3872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E07490-6DFC-4967-A65C-CF06D0425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F17DDA-2D1E-4AAB-A9B2-83EAE20F9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CBB82-97F5-489D-9D4B-CAD79D596DE4}"/>
              </a:ext>
            </a:extLst>
          </p:cNvPr>
          <p:cNvSpPr>
            <a:spLocks noGrp="1"/>
          </p:cNvSpPr>
          <p:nvPr>
            <p:ph type="dt" sz="half" idx="10"/>
          </p:nvPr>
        </p:nvSpPr>
        <p:spPr/>
        <p:txBody>
          <a:bodyPr/>
          <a:lstStyle/>
          <a:p>
            <a:fld id="{55C178EB-8684-4088-AD19-BD1B4FE4CEAF}" type="datetimeFigureOut">
              <a:rPr lang="en-US" smtClean="0"/>
              <a:t>12/30/2022</a:t>
            </a:fld>
            <a:endParaRPr lang="en-US"/>
          </a:p>
        </p:txBody>
      </p:sp>
      <p:sp>
        <p:nvSpPr>
          <p:cNvPr id="6" name="Footer Placeholder 5">
            <a:extLst>
              <a:ext uri="{FF2B5EF4-FFF2-40B4-BE49-F238E27FC236}">
                <a16:creationId xmlns:a16="http://schemas.microsoft.com/office/drawing/2014/main" id="{6994D54A-9773-4E5E-B16E-AC4F8E784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A235F-8235-4D95-AF1F-4ED5813700FA}"/>
              </a:ext>
            </a:extLst>
          </p:cNvPr>
          <p:cNvSpPr>
            <a:spLocks noGrp="1"/>
          </p:cNvSpPr>
          <p:nvPr>
            <p:ph type="sldNum" sz="quarter" idx="12"/>
          </p:nvPr>
        </p:nvSpPr>
        <p:spPr/>
        <p:txBody>
          <a:bodyPr/>
          <a:lstStyle/>
          <a:p>
            <a:fld id="{F80F0706-6236-4620-9E39-192BDB6415A3}" type="slidenum">
              <a:rPr lang="en-US" smtClean="0"/>
              <a:t>‹#›</a:t>
            </a:fld>
            <a:endParaRPr lang="en-US"/>
          </a:p>
        </p:txBody>
      </p:sp>
    </p:spTree>
    <p:extLst>
      <p:ext uri="{BB962C8B-B14F-4D97-AF65-F5344CB8AC3E}">
        <p14:creationId xmlns:p14="http://schemas.microsoft.com/office/powerpoint/2010/main" val="164094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FED75F-C574-415B-8DAF-99E1B9A51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D027EB-9E77-4D6A-AE86-F8799B13C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71694-13CA-41C2-AC8B-EBBED7840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178EB-8684-4088-AD19-BD1B4FE4CEAF}" type="datetimeFigureOut">
              <a:rPr lang="en-US" smtClean="0"/>
              <a:t>12/30/2022</a:t>
            </a:fld>
            <a:endParaRPr lang="en-US"/>
          </a:p>
        </p:txBody>
      </p:sp>
      <p:sp>
        <p:nvSpPr>
          <p:cNvPr id="5" name="Footer Placeholder 4">
            <a:extLst>
              <a:ext uri="{FF2B5EF4-FFF2-40B4-BE49-F238E27FC236}">
                <a16:creationId xmlns:a16="http://schemas.microsoft.com/office/drawing/2014/main" id="{89FE3B2A-1CA6-4356-ADD1-2DF97CFE2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88B0A-0AE3-4434-B66A-C32496010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F0706-6236-4620-9E39-192BDB6415A3}" type="slidenum">
              <a:rPr lang="en-US" smtClean="0"/>
              <a:t>‹#›</a:t>
            </a:fld>
            <a:endParaRPr lang="en-US"/>
          </a:p>
        </p:txBody>
      </p:sp>
    </p:spTree>
    <p:extLst>
      <p:ext uri="{BB962C8B-B14F-4D97-AF65-F5344CB8AC3E}">
        <p14:creationId xmlns:p14="http://schemas.microsoft.com/office/powerpoint/2010/main" val="186860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2C4A5B-C59E-475D-864E-ABEB88116D7F}"/>
              </a:ext>
            </a:extLst>
          </p:cNvPr>
          <p:cNvPicPr>
            <a:picLocks noChangeAspect="1"/>
          </p:cNvPicPr>
          <p:nvPr/>
        </p:nvPicPr>
        <p:blipFill>
          <a:blip r:embed="rId2"/>
          <a:stretch>
            <a:fillRect/>
          </a:stretch>
        </p:blipFill>
        <p:spPr>
          <a:xfrm>
            <a:off x="2169111" y="191289"/>
            <a:ext cx="5457534" cy="5853985"/>
          </a:xfrm>
          <a:prstGeom prst="rect">
            <a:avLst/>
          </a:prstGeom>
        </p:spPr>
      </p:pic>
      <p:sp>
        <p:nvSpPr>
          <p:cNvPr id="7" name="TextBox 6">
            <a:extLst>
              <a:ext uri="{FF2B5EF4-FFF2-40B4-BE49-F238E27FC236}">
                <a16:creationId xmlns:a16="http://schemas.microsoft.com/office/drawing/2014/main" id="{C0A054C1-AB54-4755-942D-8C59923A39B7}"/>
              </a:ext>
            </a:extLst>
          </p:cNvPr>
          <p:cNvSpPr txBox="1"/>
          <p:nvPr/>
        </p:nvSpPr>
        <p:spPr>
          <a:xfrm>
            <a:off x="1733365" y="743049"/>
            <a:ext cx="716872" cy="461665"/>
          </a:xfrm>
          <a:prstGeom prst="rect">
            <a:avLst/>
          </a:prstGeom>
          <a:noFill/>
        </p:spPr>
        <p:txBody>
          <a:bodyPr wrap="square">
            <a:spAutoFit/>
          </a:bodyPr>
          <a:lstStyle/>
          <a:p>
            <a:r>
              <a:rPr lang="en-US" sz="2400" b="1" dirty="0"/>
              <a:t>T1</a:t>
            </a:r>
          </a:p>
        </p:txBody>
      </p:sp>
      <p:sp>
        <p:nvSpPr>
          <p:cNvPr id="8" name="TextBox 7">
            <a:extLst>
              <a:ext uri="{FF2B5EF4-FFF2-40B4-BE49-F238E27FC236}">
                <a16:creationId xmlns:a16="http://schemas.microsoft.com/office/drawing/2014/main" id="{3185B7CE-3C6C-4D0D-BB2F-678F63C8DF17}"/>
              </a:ext>
            </a:extLst>
          </p:cNvPr>
          <p:cNvSpPr txBox="1"/>
          <p:nvPr/>
        </p:nvSpPr>
        <p:spPr>
          <a:xfrm>
            <a:off x="1733365" y="1479475"/>
            <a:ext cx="716872" cy="461665"/>
          </a:xfrm>
          <a:prstGeom prst="rect">
            <a:avLst/>
          </a:prstGeom>
          <a:noFill/>
        </p:spPr>
        <p:txBody>
          <a:bodyPr wrap="square">
            <a:spAutoFit/>
          </a:bodyPr>
          <a:lstStyle/>
          <a:p>
            <a:r>
              <a:rPr lang="en-US" sz="2400" b="1" dirty="0"/>
              <a:t>T2</a:t>
            </a:r>
          </a:p>
        </p:txBody>
      </p:sp>
      <p:sp>
        <p:nvSpPr>
          <p:cNvPr id="9" name="TextBox 8">
            <a:extLst>
              <a:ext uri="{FF2B5EF4-FFF2-40B4-BE49-F238E27FC236}">
                <a16:creationId xmlns:a16="http://schemas.microsoft.com/office/drawing/2014/main" id="{04A5089B-68AA-467D-8A9B-986132B03647}"/>
              </a:ext>
            </a:extLst>
          </p:cNvPr>
          <p:cNvSpPr txBox="1"/>
          <p:nvPr/>
        </p:nvSpPr>
        <p:spPr>
          <a:xfrm>
            <a:off x="1733365" y="2215901"/>
            <a:ext cx="716872" cy="461665"/>
          </a:xfrm>
          <a:prstGeom prst="rect">
            <a:avLst/>
          </a:prstGeom>
          <a:noFill/>
        </p:spPr>
        <p:txBody>
          <a:bodyPr wrap="square">
            <a:spAutoFit/>
          </a:bodyPr>
          <a:lstStyle/>
          <a:p>
            <a:r>
              <a:rPr lang="en-US" sz="2400" b="1" dirty="0"/>
              <a:t>T3</a:t>
            </a:r>
          </a:p>
        </p:txBody>
      </p:sp>
      <p:sp>
        <p:nvSpPr>
          <p:cNvPr id="10" name="TextBox 9">
            <a:extLst>
              <a:ext uri="{FF2B5EF4-FFF2-40B4-BE49-F238E27FC236}">
                <a16:creationId xmlns:a16="http://schemas.microsoft.com/office/drawing/2014/main" id="{9FDEF2C1-1A92-4D3B-88D0-DDDC35C07BAC}"/>
              </a:ext>
            </a:extLst>
          </p:cNvPr>
          <p:cNvSpPr txBox="1"/>
          <p:nvPr/>
        </p:nvSpPr>
        <p:spPr>
          <a:xfrm>
            <a:off x="1733365" y="3761255"/>
            <a:ext cx="716872" cy="461665"/>
          </a:xfrm>
          <a:prstGeom prst="rect">
            <a:avLst/>
          </a:prstGeom>
          <a:noFill/>
        </p:spPr>
        <p:txBody>
          <a:bodyPr wrap="square">
            <a:spAutoFit/>
          </a:bodyPr>
          <a:lstStyle/>
          <a:p>
            <a:r>
              <a:rPr lang="en-US" sz="2400" b="1" dirty="0"/>
              <a:t>Tn</a:t>
            </a:r>
          </a:p>
        </p:txBody>
      </p:sp>
      <p:sp>
        <p:nvSpPr>
          <p:cNvPr id="11" name="TextBox 10">
            <a:extLst>
              <a:ext uri="{FF2B5EF4-FFF2-40B4-BE49-F238E27FC236}">
                <a16:creationId xmlns:a16="http://schemas.microsoft.com/office/drawing/2014/main" id="{86653314-C495-4997-92BE-C22D1C756A81}"/>
              </a:ext>
            </a:extLst>
          </p:cNvPr>
          <p:cNvSpPr txBox="1"/>
          <p:nvPr/>
        </p:nvSpPr>
        <p:spPr>
          <a:xfrm>
            <a:off x="152399" y="4921019"/>
            <a:ext cx="1482571" cy="461665"/>
          </a:xfrm>
          <a:prstGeom prst="rect">
            <a:avLst/>
          </a:prstGeom>
          <a:noFill/>
        </p:spPr>
        <p:txBody>
          <a:bodyPr wrap="square">
            <a:spAutoFit/>
          </a:bodyPr>
          <a:lstStyle/>
          <a:p>
            <a:r>
              <a:rPr lang="en-US" sz="2400" b="1" dirty="0"/>
              <a:t>Testing</a:t>
            </a:r>
          </a:p>
        </p:txBody>
      </p:sp>
      <p:sp>
        <p:nvSpPr>
          <p:cNvPr id="12" name="TextBox 11">
            <a:extLst>
              <a:ext uri="{FF2B5EF4-FFF2-40B4-BE49-F238E27FC236}">
                <a16:creationId xmlns:a16="http://schemas.microsoft.com/office/drawing/2014/main" id="{3C905A0E-A1F9-4746-9728-7B929F15FA14}"/>
              </a:ext>
            </a:extLst>
          </p:cNvPr>
          <p:cNvSpPr txBox="1"/>
          <p:nvPr/>
        </p:nvSpPr>
        <p:spPr>
          <a:xfrm>
            <a:off x="152400" y="2215901"/>
            <a:ext cx="1482571" cy="461665"/>
          </a:xfrm>
          <a:prstGeom prst="rect">
            <a:avLst/>
          </a:prstGeom>
          <a:noFill/>
        </p:spPr>
        <p:txBody>
          <a:bodyPr wrap="square">
            <a:spAutoFit/>
          </a:bodyPr>
          <a:lstStyle/>
          <a:p>
            <a:r>
              <a:rPr lang="en-US" sz="2400" b="1" dirty="0"/>
              <a:t>Training</a:t>
            </a:r>
          </a:p>
        </p:txBody>
      </p:sp>
      <p:sp>
        <p:nvSpPr>
          <p:cNvPr id="13" name="TextBox 12">
            <a:extLst>
              <a:ext uri="{FF2B5EF4-FFF2-40B4-BE49-F238E27FC236}">
                <a16:creationId xmlns:a16="http://schemas.microsoft.com/office/drawing/2014/main" id="{FE33350C-C938-4FD8-9A62-190FABDF269D}"/>
              </a:ext>
            </a:extLst>
          </p:cNvPr>
          <p:cNvSpPr txBox="1"/>
          <p:nvPr/>
        </p:nvSpPr>
        <p:spPr>
          <a:xfrm>
            <a:off x="3024325" y="4710138"/>
            <a:ext cx="1680839" cy="1200329"/>
          </a:xfrm>
          <a:prstGeom prst="rect">
            <a:avLst/>
          </a:prstGeom>
          <a:solidFill>
            <a:schemeClr val="bg1"/>
          </a:solidFill>
        </p:spPr>
        <p:txBody>
          <a:bodyPr wrap="square">
            <a:spAutoFit/>
          </a:bodyPr>
          <a:lstStyle/>
          <a:p>
            <a:r>
              <a:rPr lang="en-US" sz="2400" b="1" dirty="0"/>
              <a:t>KNN Neighbors as Training </a:t>
            </a:r>
          </a:p>
        </p:txBody>
      </p:sp>
      <p:cxnSp>
        <p:nvCxnSpPr>
          <p:cNvPr id="15" name="Connector: Curved 14">
            <a:extLst>
              <a:ext uri="{FF2B5EF4-FFF2-40B4-BE49-F238E27FC236}">
                <a16:creationId xmlns:a16="http://schemas.microsoft.com/office/drawing/2014/main" id="{B8CF8BF2-797B-4C74-8219-98FD002B2901}"/>
              </a:ext>
            </a:extLst>
          </p:cNvPr>
          <p:cNvCxnSpPr>
            <a:cxnSpLocks/>
            <a:stCxn id="13" idx="2"/>
          </p:cNvCxnSpPr>
          <p:nvPr/>
        </p:nvCxnSpPr>
        <p:spPr>
          <a:xfrm rot="16200000" flipH="1">
            <a:off x="4074001" y="5701211"/>
            <a:ext cx="614620" cy="1033132"/>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CA26B26-76DD-48FC-9B27-F28E9D204C32}"/>
              </a:ext>
            </a:extLst>
          </p:cNvPr>
          <p:cNvSpPr txBox="1"/>
          <p:nvPr/>
        </p:nvSpPr>
        <p:spPr>
          <a:xfrm>
            <a:off x="4897877" y="6204058"/>
            <a:ext cx="5655082" cy="646331"/>
          </a:xfrm>
          <a:prstGeom prst="rect">
            <a:avLst/>
          </a:prstGeom>
          <a:noFill/>
        </p:spPr>
        <p:txBody>
          <a:bodyPr wrap="square">
            <a:spAutoFit/>
          </a:bodyPr>
          <a:lstStyle/>
          <a:p>
            <a:r>
              <a:rPr lang="en-US" dirty="0">
                <a:solidFill>
                  <a:srgbClr val="FF0000"/>
                </a:solidFill>
              </a:rPr>
              <a:t>Can we make this no training data present (like zero-shot learning, but we do not have unseen classes)  </a:t>
            </a:r>
          </a:p>
        </p:txBody>
      </p:sp>
      <p:cxnSp>
        <p:nvCxnSpPr>
          <p:cNvPr id="17" name="Connector: Curved 16">
            <a:extLst>
              <a:ext uri="{FF2B5EF4-FFF2-40B4-BE49-F238E27FC236}">
                <a16:creationId xmlns:a16="http://schemas.microsoft.com/office/drawing/2014/main" id="{4906B138-B0C0-461F-A0E7-BCD51CBD1AB7}"/>
              </a:ext>
            </a:extLst>
          </p:cNvPr>
          <p:cNvCxnSpPr>
            <a:cxnSpLocks/>
            <a:endCxn id="18" idx="1"/>
          </p:cNvCxnSpPr>
          <p:nvPr/>
        </p:nvCxnSpPr>
        <p:spPr>
          <a:xfrm>
            <a:off x="7195351" y="3489047"/>
            <a:ext cx="1033133" cy="650726"/>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C9AE59-2910-41E1-B9D3-0A51D767005D}"/>
              </a:ext>
            </a:extLst>
          </p:cNvPr>
          <p:cNvSpPr txBox="1"/>
          <p:nvPr/>
        </p:nvSpPr>
        <p:spPr>
          <a:xfrm>
            <a:off x="8228484" y="3678108"/>
            <a:ext cx="3015454" cy="923330"/>
          </a:xfrm>
          <a:prstGeom prst="rect">
            <a:avLst/>
          </a:prstGeom>
          <a:noFill/>
        </p:spPr>
        <p:txBody>
          <a:bodyPr wrap="square">
            <a:spAutoFit/>
          </a:bodyPr>
          <a:lstStyle/>
          <a:p>
            <a:r>
              <a:rPr lang="en-US" dirty="0">
                <a:solidFill>
                  <a:srgbClr val="FF0000"/>
                </a:solidFill>
              </a:rPr>
              <a:t>Meta-training implicitly learn generic representation, despite of the task similarity.  </a:t>
            </a:r>
          </a:p>
        </p:txBody>
      </p:sp>
      <p:cxnSp>
        <p:nvCxnSpPr>
          <p:cNvPr id="20" name="Connector: Curved 19">
            <a:extLst>
              <a:ext uri="{FF2B5EF4-FFF2-40B4-BE49-F238E27FC236}">
                <a16:creationId xmlns:a16="http://schemas.microsoft.com/office/drawing/2014/main" id="{A3BF8CDA-A160-4628-A477-CEAD8B33C724}"/>
              </a:ext>
            </a:extLst>
          </p:cNvPr>
          <p:cNvCxnSpPr>
            <a:cxnSpLocks/>
            <a:endCxn id="21" idx="1"/>
          </p:cNvCxnSpPr>
          <p:nvPr/>
        </p:nvCxnSpPr>
        <p:spPr>
          <a:xfrm>
            <a:off x="7301883" y="806995"/>
            <a:ext cx="1114148" cy="708447"/>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266FC0F-6548-4A00-9E51-DEA47414F35E}"/>
              </a:ext>
            </a:extLst>
          </p:cNvPr>
          <p:cNvSpPr txBox="1"/>
          <p:nvPr/>
        </p:nvSpPr>
        <p:spPr>
          <a:xfrm>
            <a:off x="8416031" y="222780"/>
            <a:ext cx="3623569" cy="2585323"/>
          </a:xfrm>
          <a:prstGeom prst="rect">
            <a:avLst/>
          </a:prstGeom>
          <a:noFill/>
        </p:spPr>
        <p:txBody>
          <a:bodyPr wrap="square">
            <a:spAutoFit/>
          </a:bodyPr>
          <a:lstStyle/>
          <a:p>
            <a:r>
              <a:rPr lang="en-US" dirty="0">
                <a:solidFill>
                  <a:srgbClr val="FF0000"/>
                </a:solidFill>
              </a:rPr>
              <a:t>Adjust the replay samples can be important for the zero-shot. This can also formulate as a meta learning problem where new task parameter is in inner loop and old task samples (with trainable representation) are in outer loop. The goal is to make the replay sample do well in the new tasks space</a:t>
            </a:r>
          </a:p>
        </p:txBody>
      </p:sp>
      <p:sp>
        <p:nvSpPr>
          <p:cNvPr id="24" name="TextBox 23">
            <a:extLst>
              <a:ext uri="{FF2B5EF4-FFF2-40B4-BE49-F238E27FC236}">
                <a16:creationId xmlns:a16="http://schemas.microsoft.com/office/drawing/2014/main" id="{9E307E62-F2E7-4DBB-8F37-C09DDABA22D5}"/>
              </a:ext>
            </a:extLst>
          </p:cNvPr>
          <p:cNvSpPr txBox="1"/>
          <p:nvPr/>
        </p:nvSpPr>
        <p:spPr>
          <a:xfrm>
            <a:off x="72128" y="2570113"/>
            <a:ext cx="1879110" cy="2031325"/>
          </a:xfrm>
          <a:prstGeom prst="rect">
            <a:avLst/>
          </a:prstGeom>
          <a:noFill/>
        </p:spPr>
        <p:txBody>
          <a:bodyPr wrap="square">
            <a:spAutoFit/>
          </a:bodyPr>
          <a:lstStyle/>
          <a:p>
            <a:r>
              <a:rPr lang="en-US" dirty="0">
                <a:solidFill>
                  <a:srgbClr val="FF0000"/>
                </a:solidFill>
              </a:rPr>
              <a:t>The goal is to fast recover in testing. May also consider data augmentation to help meta-learning</a:t>
            </a:r>
          </a:p>
        </p:txBody>
      </p:sp>
    </p:spTree>
    <p:extLst>
      <p:ext uri="{BB962C8B-B14F-4D97-AF65-F5344CB8AC3E}">
        <p14:creationId xmlns:p14="http://schemas.microsoft.com/office/powerpoint/2010/main" val="357677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A3892B6-E8A4-43C7-8243-5E358F1EE355}"/>
                  </a:ext>
                </a:extLst>
              </p:cNvPr>
              <p:cNvSpPr/>
              <p:nvPr/>
            </p:nvSpPr>
            <p:spPr>
              <a:xfrm>
                <a:off x="4101484" y="1544352"/>
                <a:ext cx="1740024" cy="166900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𝑤</m:t>
                          </m:r>
                        </m:e>
                        <m:sub>
                          <m:r>
                            <m:rPr>
                              <m:sty m:val="p"/>
                            </m:rPr>
                            <a:rPr lang="en-US" sz="2400" b="0" i="0" smtClean="0">
                              <a:solidFill>
                                <a:srgbClr val="FF0000"/>
                              </a:solidFill>
                              <a:latin typeface="Cambria Math" panose="02040503050406030204" pitchFamily="18" charset="0"/>
                            </a:rPr>
                            <m:t>LM</m:t>
                          </m:r>
                        </m:sub>
                      </m:sSub>
                    </m:oMath>
                  </m:oMathPara>
                </a14:m>
                <a:endParaRPr lang="en-US" sz="2400" dirty="0">
                  <a:solidFill>
                    <a:schemeClr val="tx1"/>
                  </a:solidFill>
                </a:endParaRPr>
              </a:p>
            </p:txBody>
          </p:sp>
        </mc:Choice>
        <mc:Fallback xmlns="">
          <p:sp>
            <p:nvSpPr>
              <p:cNvPr id="6" name="Rectangle 5">
                <a:extLst>
                  <a:ext uri="{FF2B5EF4-FFF2-40B4-BE49-F238E27FC236}">
                    <a16:creationId xmlns:a16="http://schemas.microsoft.com/office/drawing/2014/main" id="{8A3892B6-E8A4-43C7-8243-5E358F1EE355}"/>
                  </a:ext>
                </a:extLst>
              </p:cNvPr>
              <p:cNvSpPr>
                <a:spLocks noRot="1" noChangeAspect="1" noMove="1" noResize="1" noEditPoints="1" noAdjustHandles="1" noChangeArrowheads="1" noChangeShapeType="1" noTextEdit="1"/>
              </p:cNvSpPr>
              <p:nvPr/>
            </p:nvSpPr>
            <p:spPr>
              <a:xfrm>
                <a:off x="4101484" y="1544352"/>
                <a:ext cx="1740024" cy="1669002"/>
              </a:xfrm>
              <a:prstGeom prst="rect">
                <a:avLst/>
              </a:prstGeom>
              <a:blipFill>
                <a:blip r:embed="rId2"/>
                <a:stretch>
                  <a:fillRect/>
                </a:stretch>
              </a:blipFill>
              <a:ln w="28575">
                <a:solidFill>
                  <a:schemeClr val="tx1"/>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6AE173F4-ED08-4937-A138-DEB89757C2D4}"/>
              </a:ext>
            </a:extLst>
          </p:cNvPr>
          <p:cNvSpPr txBox="1"/>
          <p:nvPr/>
        </p:nvSpPr>
        <p:spPr>
          <a:xfrm>
            <a:off x="2354415" y="4457214"/>
            <a:ext cx="1167416" cy="369332"/>
          </a:xfrm>
          <a:prstGeom prst="rect">
            <a:avLst/>
          </a:prstGeom>
          <a:noFill/>
        </p:spPr>
        <p:txBody>
          <a:bodyPr wrap="square">
            <a:spAutoFit/>
          </a:bodyPr>
          <a:lstStyle/>
          <a:p>
            <a:r>
              <a:rPr lang="en-US" altLang="zh-CN" sz="1800" dirty="0">
                <a:solidFill>
                  <a:schemeClr val="tx1"/>
                </a:solidFill>
              </a:rPr>
              <a:t>Inner loop</a:t>
            </a:r>
            <a:endParaRPr lang="en-US" dirty="0"/>
          </a:p>
        </p:txBody>
      </p:sp>
      <p:sp>
        <p:nvSpPr>
          <p:cNvPr id="13" name="TextBox 12">
            <a:extLst>
              <a:ext uri="{FF2B5EF4-FFF2-40B4-BE49-F238E27FC236}">
                <a16:creationId xmlns:a16="http://schemas.microsoft.com/office/drawing/2014/main" id="{073726D6-E049-4480-8A41-4515C50BFCBC}"/>
              </a:ext>
            </a:extLst>
          </p:cNvPr>
          <p:cNvSpPr txBox="1"/>
          <p:nvPr/>
        </p:nvSpPr>
        <p:spPr>
          <a:xfrm>
            <a:off x="2354415" y="2284367"/>
            <a:ext cx="1309457" cy="369332"/>
          </a:xfrm>
          <a:prstGeom prst="rect">
            <a:avLst/>
          </a:prstGeom>
          <a:noFill/>
        </p:spPr>
        <p:txBody>
          <a:bodyPr wrap="square">
            <a:spAutoFit/>
          </a:bodyPr>
          <a:lstStyle/>
          <a:p>
            <a:r>
              <a:rPr lang="en-US" altLang="zh-CN" sz="1800" dirty="0">
                <a:solidFill>
                  <a:schemeClr val="tx1"/>
                </a:solidFill>
              </a:rPr>
              <a:t>Outer loop</a:t>
            </a:r>
            <a:endParaRPr lang="en-US" dirty="0"/>
          </a:p>
        </p:txBody>
      </p:sp>
      <p:sp>
        <p:nvSpPr>
          <p:cNvPr id="17" name="Oval 16">
            <a:extLst>
              <a:ext uri="{FF2B5EF4-FFF2-40B4-BE49-F238E27FC236}">
                <a16:creationId xmlns:a16="http://schemas.microsoft.com/office/drawing/2014/main" id="{3FD85E86-0AA2-4986-BA15-61AD2B2F6FF9}"/>
              </a:ext>
            </a:extLst>
          </p:cNvPr>
          <p:cNvSpPr/>
          <p:nvPr/>
        </p:nvSpPr>
        <p:spPr>
          <a:xfrm>
            <a:off x="4727448" y="3783738"/>
            <a:ext cx="443883" cy="313794"/>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E5565B-4551-4FA0-B118-2EBA69AA9151}"/>
              </a:ext>
            </a:extLst>
          </p:cNvPr>
          <p:cNvSpPr txBox="1"/>
          <p:nvPr/>
        </p:nvSpPr>
        <p:spPr>
          <a:xfrm>
            <a:off x="7279888" y="3648151"/>
            <a:ext cx="2734124" cy="646331"/>
          </a:xfrm>
          <a:prstGeom prst="rect">
            <a:avLst/>
          </a:prstGeom>
          <a:noFill/>
        </p:spPr>
        <p:txBody>
          <a:bodyPr wrap="square">
            <a:spAutoFit/>
          </a:bodyPr>
          <a:lstStyle/>
          <a:p>
            <a:r>
              <a:rPr lang="en-US" altLang="zh-CN" sz="1800" dirty="0">
                <a:solidFill>
                  <a:schemeClr val="tx1"/>
                </a:solidFill>
              </a:rPr>
              <a:t>Sample (from memory and current task)</a:t>
            </a:r>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0D189AE-F49A-435A-87E6-97DC1EBCD12A}"/>
                  </a:ext>
                </a:extLst>
              </p:cNvPr>
              <p:cNvSpPr/>
              <p:nvPr/>
            </p:nvSpPr>
            <p:spPr>
              <a:xfrm>
                <a:off x="3490523" y="5177901"/>
                <a:ext cx="845598" cy="4668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rgbClr val="FF0000"/>
                              </a:solidFill>
                              <a:latin typeface="Cambria Math" panose="02040503050406030204" pitchFamily="18" charset="0"/>
                            </a:rPr>
                          </m:ctrlPr>
                        </m:sSubSupPr>
                        <m:e>
                          <m:r>
                            <a:rPr lang="en-US" sz="2400" b="0" i="1" smtClean="0">
                              <a:solidFill>
                                <a:srgbClr val="FF0000"/>
                              </a:solidFill>
                              <a:latin typeface="Cambria Math" panose="02040503050406030204" pitchFamily="18" charset="0"/>
                            </a:rPr>
                            <m:t>𝑤</m:t>
                          </m:r>
                        </m:e>
                        <m:sub>
                          <m:r>
                            <m:rPr>
                              <m:sty m:val="p"/>
                            </m:rPr>
                            <a:rPr lang="en-US" sz="2400" b="0" i="0" smtClean="0">
                              <a:solidFill>
                                <a:srgbClr val="FF0000"/>
                              </a:solidFill>
                              <a:latin typeface="Cambria Math" panose="02040503050406030204" pitchFamily="18" charset="0"/>
                            </a:rPr>
                            <m:t>samp</m:t>
                          </m:r>
                        </m:sub>
                        <m:sup>
                          <m:r>
                            <a:rPr lang="en-US" sz="2400" b="0" i="1" smtClean="0">
                              <a:solidFill>
                                <a:srgbClr val="FF0000"/>
                              </a:solidFill>
                              <a:latin typeface="Cambria Math" panose="02040503050406030204" pitchFamily="18" charset="0"/>
                            </a:rPr>
                            <m:t>1</m:t>
                          </m:r>
                        </m:sup>
                      </m:sSubSup>
                    </m:oMath>
                  </m:oMathPara>
                </a14:m>
                <a:endParaRPr lang="en-US" sz="2400" dirty="0">
                  <a:solidFill>
                    <a:schemeClr val="tx1"/>
                  </a:solidFill>
                </a:endParaRPr>
              </a:p>
            </p:txBody>
          </p:sp>
        </mc:Choice>
        <mc:Fallback xmlns="">
          <p:sp>
            <p:nvSpPr>
              <p:cNvPr id="19" name="Rectangle 18">
                <a:extLst>
                  <a:ext uri="{FF2B5EF4-FFF2-40B4-BE49-F238E27FC236}">
                    <a16:creationId xmlns:a16="http://schemas.microsoft.com/office/drawing/2014/main" id="{80D189AE-F49A-435A-87E6-97DC1EBCD12A}"/>
                  </a:ext>
                </a:extLst>
              </p:cNvPr>
              <p:cNvSpPr>
                <a:spLocks noRot="1" noChangeAspect="1" noMove="1" noResize="1" noEditPoints="1" noAdjustHandles="1" noChangeArrowheads="1" noChangeShapeType="1" noTextEdit="1"/>
              </p:cNvSpPr>
              <p:nvPr/>
            </p:nvSpPr>
            <p:spPr>
              <a:xfrm>
                <a:off x="3490523" y="5177901"/>
                <a:ext cx="845598" cy="466818"/>
              </a:xfrm>
              <a:prstGeom prst="rect">
                <a:avLst/>
              </a:prstGeom>
              <a:blipFill>
                <a:blip r:embed="rId3"/>
                <a:stretch>
                  <a:fillRect l="-8392" b="-7317"/>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9FBE27F-5975-474A-8FA4-25436EA922CC}"/>
                  </a:ext>
                </a:extLst>
              </p:cNvPr>
              <p:cNvSpPr/>
              <p:nvPr/>
            </p:nvSpPr>
            <p:spPr>
              <a:xfrm>
                <a:off x="4581054" y="5176110"/>
                <a:ext cx="845598" cy="4668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rgbClr val="FF0000"/>
                              </a:solidFill>
                              <a:latin typeface="Cambria Math" panose="02040503050406030204" pitchFamily="18" charset="0"/>
                            </a:rPr>
                          </m:ctrlPr>
                        </m:sSubSupPr>
                        <m:e>
                          <m:r>
                            <a:rPr lang="en-US" sz="2400" b="0" i="1" smtClean="0">
                              <a:solidFill>
                                <a:srgbClr val="FF0000"/>
                              </a:solidFill>
                              <a:latin typeface="Cambria Math" panose="02040503050406030204" pitchFamily="18" charset="0"/>
                            </a:rPr>
                            <m:t>𝑤</m:t>
                          </m:r>
                        </m:e>
                        <m:sub>
                          <m:r>
                            <m:rPr>
                              <m:sty m:val="p"/>
                            </m:rPr>
                            <a:rPr lang="en-US" sz="2400" b="0" i="0" smtClean="0">
                              <a:solidFill>
                                <a:srgbClr val="FF0000"/>
                              </a:solidFill>
                              <a:latin typeface="Cambria Math" panose="02040503050406030204" pitchFamily="18" charset="0"/>
                            </a:rPr>
                            <m:t>samp</m:t>
                          </m:r>
                        </m:sub>
                        <m:sup>
                          <m:r>
                            <a:rPr lang="en-US" sz="2400" b="0" i="1" smtClean="0">
                              <a:solidFill>
                                <a:srgbClr val="FF0000"/>
                              </a:solidFill>
                              <a:latin typeface="Cambria Math" panose="02040503050406030204" pitchFamily="18" charset="0"/>
                            </a:rPr>
                            <m:t>2</m:t>
                          </m:r>
                        </m:sup>
                      </m:sSubSup>
                    </m:oMath>
                  </m:oMathPara>
                </a14:m>
                <a:endParaRPr lang="en-US" sz="2400" dirty="0">
                  <a:solidFill>
                    <a:schemeClr val="tx1"/>
                  </a:solidFill>
                </a:endParaRPr>
              </a:p>
            </p:txBody>
          </p:sp>
        </mc:Choice>
        <mc:Fallback xmlns="">
          <p:sp>
            <p:nvSpPr>
              <p:cNvPr id="20" name="Rectangle 19">
                <a:extLst>
                  <a:ext uri="{FF2B5EF4-FFF2-40B4-BE49-F238E27FC236}">
                    <a16:creationId xmlns:a16="http://schemas.microsoft.com/office/drawing/2014/main" id="{99FBE27F-5975-474A-8FA4-25436EA922CC}"/>
                  </a:ext>
                </a:extLst>
              </p:cNvPr>
              <p:cNvSpPr>
                <a:spLocks noRot="1" noChangeAspect="1" noMove="1" noResize="1" noEditPoints="1" noAdjustHandles="1" noChangeArrowheads="1" noChangeShapeType="1" noTextEdit="1"/>
              </p:cNvSpPr>
              <p:nvPr/>
            </p:nvSpPr>
            <p:spPr>
              <a:xfrm>
                <a:off x="4581054" y="5176110"/>
                <a:ext cx="845598" cy="466818"/>
              </a:xfrm>
              <a:prstGeom prst="rect">
                <a:avLst/>
              </a:prstGeom>
              <a:blipFill>
                <a:blip r:embed="rId4"/>
                <a:stretch>
                  <a:fillRect l="-8333" b="-7317"/>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6ED4D5B-8030-4005-A176-3FCC454055B7}"/>
                  </a:ext>
                </a:extLst>
              </p:cNvPr>
              <p:cNvSpPr/>
              <p:nvPr/>
            </p:nvSpPr>
            <p:spPr>
              <a:xfrm>
                <a:off x="6153891" y="5176110"/>
                <a:ext cx="845598" cy="4668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rgbClr val="FF0000"/>
                              </a:solidFill>
                              <a:latin typeface="Cambria Math" panose="02040503050406030204" pitchFamily="18" charset="0"/>
                            </a:rPr>
                          </m:ctrlPr>
                        </m:sSubSupPr>
                        <m:e>
                          <m:r>
                            <a:rPr lang="en-US" sz="2400" b="0" i="1" smtClean="0">
                              <a:solidFill>
                                <a:srgbClr val="FF0000"/>
                              </a:solidFill>
                              <a:latin typeface="Cambria Math" panose="02040503050406030204" pitchFamily="18" charset="0"/>
                            </a:rPr>
                            <m:t>𝑤</m:t>
                          </m:r>
                        </m:e>
                        <m:sub>
                          <m:r>
                            <m:rPr>
                              <m:sty m:val="p"/>
                            </m:rPr>
                            <a:rPr lang="en-US" sz="2400" b="0" i="0" smtClean="0">
                              <a:solidFill>
                                <a:srgbClr val="FF0000"/>
                              </a:solidFill>
                              <a:latin typeface="Cambria Math" panose="02040503050406030204" pitchFamily="18" charset="0"/>
                            </a:rPr>
                            <m:t>samp</m:t>
                          </m:r>
                        </m:sub>
                        <m:sup>
                          <m:r>
                            <a:rPr lang="en-US" sz="2400" b="0" i="1" smtClean="0">
                              <a:solidFill>
                                <a:srgbClr val="FF0000"/>
                              </a:solidFill>
                              <a:latin typeface="Cambria Math" panose="02040503050406030204" pitchFamily="18" charset="0"/>
                            </a:rPr>
                            <m:t>3</m:t>
                          </m:r>
                        </m:sup>
                      </m:sSubSup>
                    </m:oMath>
                  </m:oMathPara>
                </a14:m>
                <a:endParaRPr lang="en-US" sz="2400" dirty="0">
                  <a:solidFill>
                    <a:schemeClr val="tx1"/>
                  </a:solidFill>
                </a:endParaRPr>
              </a:p>
            </p:txBody>
          </p:sp>
        </mc:Choice>
        <mc:Fallback xmlns="">
          <p:sp>
            <p:nvSpPr>
              <p:cNvPr id="21" name="Rectangle 20">
                <a:extLst>
                  <a:ext uri="{FF2B5EF4-FFF2-40B4-BE49-F238E27FC236}">
                    <a16:creationId xmlns:a16="http://schemas.microsoft.com/office/drawing/2014/main" id="{76ED4D5B-8030-4005-A176-3FCC454055B7}"/>
                  </a:ext>
                </a:extLst>
              </p:cNvPr>
              <p:cNvSpPr>
                <a:spLocks noRot="1" noChangeAspect="1" noMove="1" noResize="1" noEditPoints="1" noAdjustHandles="1" noChangeArrowheads="1" noChangeShapeType="1" noTextEdit="1"/>
              </p:cNvSpPr>
              <p:nvPr/>
            </p:nvSpPr>
            <p:spPr>
              <a:xfrm>
                <a:off x="6153891" y="5176110"/>
                <a:ext cx="845598" cy="466818"/>
              </a:xfrm>
              <a:prstGeom prst="rect">
                <a:avLst/>
              </a:prstGeom>
              <a:blipFill>
                <a:blip r:embed="rId5"/>
                <a:stretch>
                  <a:fillRect l="-8333" b="-7317"/>
                </a:stretch>
              </a:blipFill>
              <a:ln w="28575">
                <a:solidFill>
                  <a:schemeClr val="tx1"/>
                </a:solidFill>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6FA71391-812A-4207-9667-974F2E5421E8}"/>
              </a:ext>
            </a:extLst>
          </p:cNvPr>
          <p:cNvSpPr txBox="1"/>
          <p:nvPr/>
        </p:nvSpPr>
        <p:spPr>
          <a:xfrm>
            <a:off x="5355000" y="4736366"/>
            <a:ext cx="1167416" cy="369332"/>
          </a:xfrm>
          <a:prstGeom prst="rect">
            <a:avLst/>
          </a:prstGeom>
          <a:noFill/>
        </p:spPr>
        <p:txBody>
          <a:bodyPr wrap="square">
            <a:spAutoFit/>
          </a:bodyPr>
          <a:lstStyle/>
          <a:p>
            <a:r>
              <a:rPr lang="en-US" altLang="zh-CN" sz="1800" dirty="0">
                <a:solidFill>
                  <a:schemeClr val="tx1"/>
                </a:solidFill>
              </a:rPr>
              <a:t>…</a:t>
            </a:r>
            <a:endParaRPr lang="en-US" dirty="0"/>
          </a:p>
        </p:txBody>
      </p:sp>
      <p:cxnSp>
        <p:nvCxnSpPr>
          <p:cNvPr id="24" name="Straight Connector 23">
            <a:extLst>
              <a:ext uri="{FF2B5EF4-FFF2-40B4-BE49-F238E27FC236}">
                <a16:creationId xmlns:a16="http://schemas.microsoft.com/office/drawing/2014/main" id="{78378276-A0FB-4599-9828-AFD49DD2AA68}"/>
              </a:ext>
            </a:extLst>
          </p:cNvPr>
          <p:cNvCxnSpPr>
            <a:cxnSpLocks/>
            <a:stCxn id="19" idx="0"/>
            <a:endCxn id="17" idx="3"/>
          </p:cNvCxnSpPr>
          <p:nvPr/>
        </p:nvCxnSpPr>
        <p:spPr>
          <a:xfrm flipV="1">
            <a:off x="3913322" y="4051578"/>
            <a:ext cx="879131" cy="1126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302D45-44AF-44CB-9A0F-EE595AC42822}"/>
              </a:ext>
            </a:extLst>
          </p:cNvPr>
          <p:cNvCxnSpPr>
            <a:cxnSpLocks/>
            <a:stCxn id="20" idx="0"/>
            <a:endCxn id="17" idx="4"/>
          </p:cNvCxnSpPr>
          <p:nvPr/>
        </p:nvCxnSpPr>
        <p:spPr>
          <a:xfrm flipH="1" flipV="1">
            <a:off x="4949390" y="4097532"/>
            <a:ext cx="54463" cy="1078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FC71026-1678-409B-A78D-B55A3382279B}"/>
              </a:ext>
            </a:extLst>
          </p:cNvPr>
          <p:cNvCxnSpPr>
            <a:cxnSpLocks/>
            <a:stCxn id="21" idx="0"/>
            <a:endCxn id="17" idx="5"/>
          </p:cNvCxnSpPr>
          <p:nvPr/>
        </p:nvCxnSpPr>
        <p:spPr>
          <a:xfrm flipH="1" flipV="1">
            <a:off x="5106326" y="4051578"/>
            <a:ext cx="1470364" cy="11245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5A610C1-126B-4426-8CCC-F026D169B5F0}"/>
              </a:ext>
            </a:extLst>
          </p:cNvPr>
          <p:cNvSpPr txBox="1"/>
          <p:nvPr/>
        </p:nvSpPr>
        <p:spPr>
          <a:xfrm>
            <a:off x="7279888" y="5273596"/>
            <a:ext cx="2886723" cy="369332"/>
          </a:xfrm>
          <a:prstGeom prst="rect">
            <a:avLst/>
          </a:prstGeom>
          <a:noFill/>
        </p:spPr>
        <p:txBody>
          <a:bodyPr wrap="square">
            <a:spAutoFit/>
          </a:bodyPr>
          <a:lstStyle/>
          <a:p>
            <a:r>
              <a:rPr lang="en-US" sz="1800" dirty="0">
                <a:solidFill>
                  <a:schemeClr val="tx1"/>
                </a:solidFill>
              </a:rPr>
              <a:t>Prompt/learnable sample</a:t>
            </a:r>
            <a:endParaRPr lang="en-US" dirty="0"/>
          </a:p>
        </p:txBody>
      </p:sp>
      <p:cxnSp>
        <p:nvCxnSpPr>
          <p:cNvPr id="34" name="Connector: Curved 7">
            <a:extLst>
              <a:ext uri="{FF2B5EF4-FFF2-40B4-BE49-F238E27FC236}">
                <a16:creationId xmlns:a16="http://schemas.microsoft.com/office/drawing/2014/main" id="{95FCD17A-8396-4518-BDE7-44F57DBF798B}"/>
              </a:ext>
            </a:extLst>
          </p:cNvPr>
          <p:cNvCxnSpPr>
            <a:cxnSpLocks/>
            <a:stCxn id="17" idx="0"/>
          </p:cNvCxnSpPr>
          <p:nvPr/>
        </p:nvCxnSpPr>
        <p:spPr>
          <a:xfrm flipV="1">
            <a:off x="4949390" y="3243711"/>
            <a:ext cx="0" cy="540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5072F64-6FFE-442C-9E0B-1B8CC74745F6}"/>
              </a:ext>
            </a:extLst>
          </p:cNvPr>
          <p:cNvSpPr txBox="1"/>
          <p:nvPr/>
        </p:nvSpPr>
        <p:spPr>
          <a:xfrm>
            <a:off x="7294418" y="4429178"/>
            <a:ext cx="1167416" cy="369332"/>
          </a:xfrm>
          <a:prstGeom prst="rect">
            <a:avLst/>
          </a:prstGeom>
          <a:noFill/>
        </p:spPr>
        <p:txBody>
          <a:bodyPr wrap="square">
            <a:spAutoFit/>
          </a:bodyPr>
          <a:lstStyle/>
          <a:p>
            <a:r>
              <a:rPr lang="en-US" altLang="zh-CN" sz="1800" dirty="0">
                <a:solidFill>
                  <a:schemeClr val="tx1"/>
                </a:solidFill>
              </a:rPr>
              <a:t>Similarity</a:t>
            </a:r>
            <a:endParaRPr lang="en-US" dirty="0"/>
          </a:p>
        </p:txBody>
      </p:sp>
      <p:sp>
        <p:nvSpPr>
          <p:cNvPr id="59" name="TextBox 58">
            <a:extLst>
              <a:ext uri="{FF2B5EF4-FFF2-40B4-BE49-F238E27FC236}">
                <a16:creationId xmlns:a16="http://schemas.microsoft.com/office/drawing/2014/main" id="{716B3B62-26B9-4DC1-BF39-44B3D672DD5E}"/>
              </a:ext>
            </a:extLst>
          </p:cNvPr>
          <p:cNvSpPr txBox="1"/>
          <p:nvPr/>
        </p:nvSpPr>
        <p:spPr>
          <a:xfrm>
            <a:off x="7535530" y="2194187"/>
            <a:ext cx="685192" cy="369332"/>
          </a:xfrm>
          <a:prstGeom prst="rect">
            <a:avLst/>
          </a:prstGeom>
          <a:noFill/>
        </p:spPr>
        <p:txBody>
          <a:bodyPr wrap="square">
            <a:spAutoFit/>
          </a:bodyPr>
          <a:lstStyle/>
          <a:p>
            <a:r>
              <a:rPr lang="en-US" sz="1800" dirty="0">
                <a:solidFill>
                  <a:schemeClr val="tx1"/>
                </a:solidFill>
              </a:rPr>
              <a:t>LM</a:t>
            </a:r>
            <a:endParaRPr lang="en-US" dirty="0"/>
          </a:p>
        </p:txBody>
      </p:sp>
    </p:spTree>
    <p:extLst>
      <p:ext uri="{BB962C8B-B14F-4D97-AF65-F5344CB8AC3E}">
        <p14:creationId xmlns:p14="http://schemas.microsoft.com/office/powerpoint/2010/main" val="378382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A3892B6-E8A4-43C7-8243-5E358F1EE355}"/>
                  </a:ext>
                </a:extLst>
              </p:cNvPr>
              <p:cNvSpPr/>
              <p:nvPr/>
            </p:nvSpPr>
            <p:spPr>
              <a:xfrm>
                <a:off x="2565647" y="2183543"/>
                <a:ext cx="1740024" cy="166900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m:rPr>
                              <m:sty m:val="p"/>
                            </m:rPr>
                            <a:rPr lang="en-US" sz="2400" b="0" i="0" smtClean="0">
                              <a:solidFill>
                                <a:schemeClr val="tx1"/>
                              </a:solidFill>
                              <a:latin typeface="Cambria Math" panose="02040503050406030204" pitchFamily="18" charset="0"/>
                            </a:rPr>
                            <m:t>LM</m:t>
                          </m:r>
                        </m:sub>
                      </m:sSub>
                    </m:oMath>
                  </m:oMathPara>
                </a14:m>
                <a:endParaRPr lang="en-US" sz="2400" dirty="0">
                  <a:solidFill>
                    <a:schemeClr val="tx1"/>
                  </a:solidFill>
                </a:endParaRPr>
              </a:p>
            </p:txBody>
          </p:sp>
        </mc:Choice>
        <mc:Fallback xmlns="">
          <p:sp>
            <p:nvSpPr>
              <p:cNvPr id="6" name="Rectangle 5">
                <a:extLst>
                  <a:ext uri="{FF2B5EF4-FFF2-40B4-BE49-F238E27FC236}">
                    <a16:creationId xmlns:a16="http://schemas.microsoft.com/office/drawing/2014/main" id="{8A3892B6-E8A4-43C7-8243-5E358F1EE355}"/>
                  </a:ext>
                </a:extLst>
              </p:cNvPr>
              <p:cNvSpPr>
                <a:spLocks noRot="1" noChangeAspect="1" noMove="1" noResize="1" noEditPoints="1" noAdjustHandles="1" noChangeArrowheads="1" noChangeShapeType="1" noTextEdit="1"/>
              </p:cNvSpPr>
              <p:nvPr/>
            </p:nvSpPr>
            <p:spPr>
              <a:xfrm>
                <a:off x="2565647" y="2183543"/>
                <a:ext cx="1740024" cy="1669002"/>
              </a:xfrm>
              <a:prstGeom prst="rect">
                <a:avLst/>
              </a:prstGeom>
              <a:blipFill>
                <a:blip r:embed="rId2"/>
                <a:stretch>
                  <a:fillRect/>
                </a:stretch>
              </a:blipFill>
              <a:ln w="28575">
                <a:solidFill>
                  <a:schemeClr val="tx1"/>
                </a:solid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073726D6-E049-4480-8A41-4515C50BFCBC}"/>
              </a:ext>
            </a:extLst>
          </p:cNvPr>
          <p:cNvSpPr txBox="1"/>
          <p:nvPr/>
        </p:nvSpPr>
        <p:spPr>
          <a:xfrm>
            <a:off x="1939773" y="5025519"/>
            <a:ext cx="2729881" cy="492443"/>
          </a:xfrm>
          <a:prstGeom prst="rect">
            <a:avLst/>
          </a:prstGeom>
          <a:noFill/>
        </p:spPr>
        <p:txBody>
          <a:bodyPr wrap="square">
            <a:spAutoFit/>
          </a:bodyPr>
          <a:lstStyle/>
          <a:p>
            <a:r>
              <a:rPr lang="en-US" altLang="zh-CN" sz="2600" dirty="0">
                <a:solidFill>
                  <a:schemeClr val="tx1"/>
                </a:solidFill>
              </a:rPr>
              <a:t>Pre-training phase</a:t>
            </a:r>
            <a:endParaRPr lang="en-US" sz="26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25F2E22-A57F-4722-A237-FE2D2A8DF692}"/>
                  </a:ext>
                </a:extLst>
              </p:cNvPr>
              <p:cNvSpPr txBox="1"/>
              <p:nvPr/>
            </p:nvSpPr>
            <p:spPr>
              <a:xfrm>
                <a:off x="1788851" y="1183030"/>
                <a:ext cx="3293615" cy="461665"/>
              </a:xfrm>
              <a:prstGeom prst="rect">
                <a:avLst/>
              </a:prstGeom>
              <a:noFill/>
            </p:spPr>
            <p:txBody>
              <a:bodyPr wrap="square">
                <a:spAutoFit/>
              </a:bodyPr>
              <a:lstStyle/>
              <a:p>
                <a:pPr algn="ct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𝐿</m:t>
                        </m:r>
                      </m:e>
                      <m:sub>
                        <m:r>
                          <m:rPr>
                            <m:sty m:val="p"/>
                          </m:rPr>
                          <a:rPr lang="en-US" sz="2400" b="0" i="0" smtClean="0">
                            <a:solidFill>
                              <a:schemeClr val="tx1"/>
                            </a:solidFill>
                            <a:latin typeface="Cambria Math" panose="02040503050406030204" pitchFamily="18" charset="0"/>
                          </a:rPr>
                          <m:t>MLM</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𝐿</m:t>
                        </m:r>
                      </m:e>
                      <m:sub>
                        <m:r>
                          <m:rPr>
                            <m:sty m:val="p"/>
                          </m:rPr>
                          <a:rPr lang="en-US" sz="2400" b="0" i="0" smtClean="0">
                            <a:latin typeface="Cambria Math" panose="02040503050406030204" pitchFamily="18" charset="0"/>
                          </a:rPr>
                          <m:t>contrast</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m:rPr>
                            <m:sty m:val="p"/>
                          </m:rPr>
                          <a:rPr lang="en-US" sz="2400">
                            <a:latin typeface="Cambria Math" panose="02040503050406030204" pitchFamily="18" charset="0"/>
                          </a:rPr>
                          <m:t>CE</m:t>
                        </m:r>
                      </m:sub>
                    </m:sSub>
                  </m:oMath>
                </a14:m>
                <a:r>
                  <a:rPr lang="en-US" sz="2400" dirty="0"/>
                  <a:t>....</a:t>
                </a:r>
              </a:p>
            </p:txBody>
          </p:sp>
        </mc:Choice>
        <mc:Fallback xmlns="">
          <p:sp>
            <p:nvSpPr>
              <p:cNvPr id="23" name="TextBox 22">
                <a:extLst>
                  <a:ext uri="{FF2B5EF4-FFF2-40B4-BE49-F238E27FC236}">
                    <a16:creationId xmlns:a16="http://schemas.microsoft.com/office/drawing/2014/main" id="{425F2E22-A57F-4722-A237-FE2D2A8DF692}"/>
                  </a:ext>
                </a:extLst>
              </p:cNvPr>
              <p:cNvSpPr txBox="1">
                <a:spLocks noRot="1" noChangeAspect="1" noMove="1" noResize="1" noEditPoints="1" noAdjustHandles="1" noChangeArrowheads="1" noChangeShapeType="1" noTextEdit="1"/>
              </p:cNvSpPr>
              <p:nvPr/>
            </p:nvSpPr>
            <p:spPr>
              <a:xfrm>
                <a:off x="1788851" y="1183030"/>
                <a:ext cx="3293615"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7176FB2-A1FB-4C30-8902-16AB751F7ED9}"/>
                  </a:ext>
                </a:extLst>
              </p:cNvPr>
              <p:cNvSpPr txBox="1"/>
              <p:nvPr/>
            </p:nvSpPr>
            <p:spPr>
              <a:xfrm>
                <a:off x="3585469" y="4256332"/>
                <a:ext cx="841159" cy="48359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altLang="zh-CN" sz="2400" b="0" i="1" smtClean="0">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𝑡</m:t>
                              </m:r>
                            </m:e>
                          </m:d>
                        </m:sup>
                      </m:sSup>
                    </m:oMath>
                  </m:oMathPara>
                </a14:m>
                <a:endParaRPr lang="en-US" sz="2400" dirty="0"/>
              </a:p>
            </p:txBody>
          </p:sp>
        </mc:Choice>
        <mc:Fallback xmlns="">
          <p:sp>
            <p:nvSpPr>
              <p:cNvPr id="25" name="TextBox 24">
                <a:extLst>
                  <a:ext uri="{FF2B5EF4-FFF2-40B4-BE49-F238E27FC236}">
                    <a16:creationId xmlns:a16="http://schemas.microsoft.com/office/drawing/2014/main" id="{07176FB2-A1FB-4C30-8902-16AB751F7ED9}"/>
                  </a:ext>
                </a:extLst>
              </p:cNvPr>
              <p:cNvSpPr txBox="1">
                <a:spLocks noRot="1" noChangeAspect="1" noMove="1" noResize="1" noEditPoints="1" noAdjustHandles="1" noChangeArrowheads="1" noChangeShapeType="1" noTextEdit="1"/>
              </p:cNvSpPr>
              <p:nvPr/>
            </p:nvSpPr>
            <p:spPr>
              <a:xfrm>
                <a:off x="3585469" y="4256332"/>
                <a:ext cx="841159" cy="483594"/>
              </a:xfrm>
              <a:prstGeom prst="rect">
                <a:avLst/>
              </a:prstGeom>
              <a:blipFill>
                <a:blip r:embed="rId4"/>
                <a:stretch>
                  <a:fillRect/>
                </a:stretch>
              </a:blipFill>
            </p:spPr>
            <p:txBody>
              <a:bodyPr/>
              <a:lstStyle/>
              <a:p>
                <a:r>
                  <a:rPr lang="en-US">
                    <a:noFill/>
                  </a:rPr>
                  <a:t> </a:t>
                </a:r>
              </a:p>
            </p:txBody>
          </p:sp>
        </mc:Fallback>
      </mc:AlternateContent>
      <p:cxnSp>
        <p:nvCxnSpPr>
          <p:cNvPr id="28" name="Connector: Curved 7">
            <a:extLst>
              <a:ext uri="{FF2B5EF4-FFF2-40B4-BE49-F238E27FC236}">
                <a16:creationId xmlns:a16="http://schemas.microsoft.com/office/drawing/2014/main" id="{9CB64205-AFF7-4611-BBDF-5900208BDD96}"/>
              </a:ext>
            </a:extLst>
          </p:cNvPr>
          <p:cNvCxnSpPr>
            <a:cxnSpLocks/>
            <a:endCxn id="6" idx="2"/>
          </p:cNvCxnSpPr>
          <p:nvPr/>
        </p:nvCxnSpPr>
        <p:spPr>
          <a:xfrm flipV="1">
            <a:off x="2887461" y="3852545"/>
            <a:ext cx="548198" cy="3275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7">
            <a:extLst>
              <a:ext uri="{FF2B5EF4-FFF2-40B4-BE49-F238E27FC236}">
                <a16:creationId xmlns:a16="http://schemas.microsoft.com/office/drawing/2014/main" id="{754AB321-368F-468C-9DB0-49939A04DEBA}"/>
              </a:ext>
            </a:extLst>
          </p:cNvPr>
          <p:cNvCxnSpPr>
            <a:cxnSpLocks/>
            <a:stCxn id="25" idx="0"/>
            <a:endCxn id="6" idx="2"/>
          </p:cNvCxnSpPr>
          <p:nvPr/>
        </p:nvCxnSpPr>
        <p:spPr>
          <a:xfrm flipH="1" flipV="1">
            <a:off x="3435659" y="3852545"/>
            <a:ext cx="570390" cy="4037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7">
            <a:extLst>
              <a:ext uri="{FF2B5EF4-FFF2-40B4-BE49-F238E27FC236}">
                <a16:creationId xmlns:a16="http://schemas.microsoft.com/office/drawing/2014/main" id="{44EB0CBF-E289-4616-ABF1-0B30FB585907}"/>
              </a:ext>
            </a:extLst>
          </p:cNvPr>
          <p:cNvCxnSpPr>
            <a:cxnSpLocks/>
            <a:stCxn id="6" idx="0"/>
            <a:endCxn id="23" idx="2"/>
          </p:cNvCxnSpPr>
          <p:nvPr/>
        </p:nvCxnSpPr>
        <p:spPr>
          <a:xfrm flipV="1">
            <a:off x="3435659" y="1644695"/>
            <a:ext cx="0" cy="5388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F05A54F9-599F-4C19-914C-12E7967DF62B}"/>
                  </a:ext>
                </a:extLst>
              </p:cNvPr>
              <p:cNvSpPr/>
              <p:nvPr/>
            </p:nvSpPr>
            <p:spPr>
              <a:xfrm>
                <a:off x="506028" y="2050743"/>
                <a:ext cx="1433745" cy="6252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𝑤</m:t>
                          </m:r>
                        </m:e>
                        <m:sub>
                          <m:r>
                            <m:rPr>
                              <m:sty m:val="p"/>
                            </m:rPr>
                            <a:rPr lang="en-US" sz="2400" b="0" i="0" smtClean="0">
                              <a:solidFill>
                                <a:schemeClr val="tx1"/>
                              </a:solidFill>
                              <a:latin typeface="Cambria Math" panose="02040503050406030204" pitchFamily="18" charset="0"/>
                            </a:rPr>
                            <m:t>prototype</m:t>
                          </m:r>
                        </m:sub>
                        <m:sup>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m:t>
                          </m:r>
                        </m:sup>
                      </m:sSubSup>
                    </m:oMath>
                  </m:oMathPara>
                </a14:m>
                <a:endParaRPr lang="en-US" sz="2400" dirty="0">
                  <a:solidFill>
                    <a:schemeClr val="tx1"/>
                  </a:solidFill>
                </a:endParaRPr>
              </a:p>
            </p:txBody>
          </p:sp>
        </mc:Choice>
        <mc:Fallback xmlns="">
          <p:sp>
            <p:nvSpPr>
              <p:cNvPr id="32" name="Rectangle 31">
                <a:extLst>
                  <a:ext uri="{FF2B5EF4-FFF2-40B4-BE49-F238E27FC236}">
                    <a16:creationId xmlns:a16="http://schemas.microsoft.com/office/drawing/2014/main" id="{F05A54F9-599F-4C19-914C-12E7967DF62B}"/>
                  </a:ext>
                </a:extLst>
              </p:cNvPr>
              <p:cNvSpPr>
                <a:spLocks noRot="1" noChangeAspect="1" noMove="1" noResize="1" noEditPoints="1" noAdjustHandles="1" noChangeArrowheads="1" noChangeShapeType="1" noTextEdit="1"/>
              </p:cNvSpPr>
              <p:nvPr/>
            </p:nvSpPr>
            <p:spPr>
              <a:xfrm>
                <a:off x="506028" y="2050743"/>
                <a:ext cx="1433745" cy="625244"/>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C28BF547-AFA7-4100-A316-85AAA911CB45}"/>
                  </a:ext>
                </a:extLst>
              </p:cNvPr>
              <p:cNvSpPr/>
              <p:nvPr/>
            </p:nvSpPr>
            <p:spPr>
              <a:xfrm>
                <a:off x="506028" y="3312866"/>
                <a:ext cx="1433745" cy="6252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𝑤</m:t>
                          </m:r>
                        </m:e>
                        <m:sub>
                          <m:r>
                            <m:rPr>
                              <m:sty m:val="p"/>
                            </m:rPr>
                            <a:rPr lang="en-US" sz="2400">
                              <a:solidFill>
                                <a:schemeClr val="tx1"/>
                              </a:solidFill>
                              <a:latin typeface="Cambria Math" panose="02040503050406030204" pitchFamily="18" charset="0"/>
                            </a:rPr>
                            <m:t>prototype</m:t>
                          </m:r>
                        </m:sub>
                        <m:sup>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m:t>
                          </m:r>
                        </m:sup>
                      </m:sSubSup>
                    </m:oMath>
                  </m:oMathPara>
                </a14:m>
                <a:endParaRPr lang="en-US" sz="2400" dirty="0">
                  <a:solidFill>
                    <a:schemeClr val="tx1"/>
                  </a:solidFill>
                </a:endParaRPr>
              </a:p>
            </p:txBody>
          </p:sp>
        </mc:Choice>
        <mc:Fallback xmlns="">
          <p:sp>
            <p:nvSpPr>
              <p:cNvPr id="35" name="Rectangle 34">
                <a:extLst>
                  <a:ext uri="{FF2B5EF4-FFF2-40B4-BE49-F238E27FC236}">
                    <a16:creationId xmlns:a16="http://schemas.microsoft.com/office/drawing/2014/main" id="{C28BF547-AFA7-4100-A316-85AAA911CB45}"/>
                  </a:ext>
                </a:extLst>
              </p:cNvPr>
              <p:cNvSpPr>
                <a:spLocks noRot="1" noChangeAspect="1" noMove="1" noResize="1" noEditPoints="1" noAdjustHandles="1" noChangeArrowheads="1" noChangeShapeType="1" noTextEdit="1"/>
              </p:cNvSpPr>
              <p:nvPr/>
            </p:nvSpPr>
            <p:spPr>
              <a:xfrm>
                <a:off x="506028" y="3312866"/>
                <a:ext cx="1433745" cy="625244"/>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163084E4-D19F-477D-8D6C-B94E0DE634C5}"/>
              </a:ext>
            </a:extLst>
          </p:cNvPr>
          <p:cNvSpPr txBox="1"/>
          <p:nvPr/>
        </p:nvSpPr>
        <p:spPr>
          <a:xfrm rot="5400000">
            <a:off x="896646" y="3320072"/>
            <a:ext cx="1167416" cy="369332"/>
          </a:xfrm>
          <a:prstGeom prst="rect">
            <a:avLst/>
          </a:prstGeom>
          <a:noFill/>
        </p:spPr>
        <p:txBody>
          <a:bodyPr wrap="square">
            <a:spAutoFit/>
          </a:bodyPr>
          <a:lstStyle/>
          <a:p>
            <a:r>
              <a:rPr lang="en-US" altLang="zh-CN" sz="1800" dirty="0">
                <a:solidFill>
                  <a:schemeClr val="tx1"/>
                </a:solidFill>
              </a:rPr>
              <a:t>…</a:t>
            </a:r>
            <a:endParaRPr lang="en-US"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0D9B152-DDA1-45D9-BEE8-2C9AFDAAE28C}"/>
                  </a:ext>
                </a:extLst>
              </p:cNvPr>
              <p:cNvSpPr txBox="1"/>
              <p:nvPr/>
            </p:nvSpPr>
            <p:spPr>
              <a:xfrm>
                <a:off x="2257930" y="4229887"/>
                <a:ext cx="841159" cy="4932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altLang="zh-CN" sz="2400" b="0" i="1" smtClean="0">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−1</m:t>
                              </m:r>
                            </m:e>
                          </m:d>
                        </m:sup>
                      </m:sSup>
                    </m:oMath>
                  </m:oMathPara>
                </a14:m>
                <a:endParaRPr lang="en-US" sz="2400" dirty="0"/>
              </a:p>
            </p:txBody>
          </p:sp>
        </mc:Choice>
        <mc:Fallback xmlns="">
          <p:sp>
            <p:nvSpPr>
              <p:cNvPr id="37" name="TextBox 36">
                <a:extLst>
                  <a:ext uri="{FF2B5EF4-FFF2-40B4-BE49-F238E27FC236}">
                    <a16:creationId xmlns:a16="http://schemas.microsoft.com/office/drawing/2014/main" id="{70D9B152-DDA1-45D9-BEE8-2C9AFDAAE28C}"/>
                  </a:ext>
                </a:extLst>
              </p:cNvPr>
              <p:cNvSpPr txBox="1">
                <a:spLocks noRot="1" noChangeAspect="1" noMove="1" noResize="1" noEditPoints="1" noAdjustHandles="1" noChangeArrowheads="1" noChangeShapeType="1" noTextEdit="1"/>
              </p:cNvSpPr>
              <p:nvPr/>
            </p:nvSpPr>
            <p:spPr>
              <a:xfrm>
                <a:off x="2257930" y="4229887"/>
                <a:ext cx="841159" cy="493277"/>
              </a:xfrm>
              <a:prstGeom prst="rect">
                <a:avLst/>
              </a:prstGeom>
              <a:blipFill>
                <a:blip r:embed="rId7"/>
                <a:stretch>
                  <a:fillRect l="-9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CDD4F58E-E107-4A87-8497-34E6714963BC}"/>
                  </a:ext>
                </a:extLst>
              </p:cNvPr>
              <p:cNvSpPr/>
              <p:nvPr/>
            </p:nvSpPr>
            <p:spPr>
              <a:xfrm>
                <a:off x="6900866" y="2269107"/>
                <a:ext cx="1740024" cy="166900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m:rPr>
                              <m:sty m:val="p"/>
                            </m:rPr>
                            <a:rPr lang="en-US" sz="2400" b="0" i="0" smtClean="0">
                              <a:solidFill>
                                <a:schemeClr val="tx1"/>
                              </a:solidFill>
                              <a:latin typeface="Cambria Math" panose="02040503050406030204" pitchFamily="18" charset="0"/>
                            </a:rPr>
                            <m:t>LM</m:t>
                          </m:r>
                        </m:sub>
                      </m:sSub>
                    </m:oMath>
                  </m:oMathPara>
                </a14:m>
                <a:endParaRPr lang="en-US" sz="2400" dirty="0">
                  <a:solidFill>
                    <a:schemeClr val="tx1"/>
                  </a:solidFill>
                </a:endParaRPr>
              </a:p>
            </p:txBody>
          </p:sp>
        </mc:Choice>
        <mc:Fallback xmlns="">
          <p:sp>
            <p:nvSpPr>
              <p:cNvPr id="38" name="Rectangle 37">
                <a:extLst>
                  <a:ext uri="{FF2B5EF4-FFF2-40B4-BE49-F238E27FC236}">
                    <a16:creationId xmlns:a16="http://schemas.microsoft.com/office/drawing/2014/main" id="{CDD4F58E-E107-4A87-8497-34E6714963BC}"/>
                  </a:ext>
                </a:extLst>
              </p:cNvPr>
              <p:cNvSpPr>
                <a:spLocks noRot="1" noChangeAspect="1" noMove="1" noResize="1" noEditPoints="1" noAdjustHandles="1" noChangeArrowheads="1" noChangeShapeType="1" noTextEdit="1"/>
              </p:cNvSpPr>
              <p:nvPr/>
            </p:nvSpPr>
            <p:spPr>
              <a:xfrm>
                <a:off x="6900866" y="2269107"/>
                <a:ext cx="1740024" cy="1669002"/>
              </a:xfrm>
              <a:prstGeom prst="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39" name="TextBox 38">
            <a:extLst>
              <a:ext uri="{FF2B5EF4-FFF2-40B4-BE49-F238E27FC236}">
                <a16:creationId xmlns:a16="http://schemas.microsoft.com/office/drawing/2014/main" id="{E8206558-8D62-4D64-9F0F-A21010883E98}"/>
              </a:ext>
            </a:extLst>
          </p:cNvPr>
          <p:cNvSpPr txBox="1"/>
          <p:nvPr/>
        </p:nvSpPr>
        <p:spPr>
          <a:xfrm>
            <a:off x="6593149" y="5066150"/>
            <a:ext cx="2729880" cy="492443"/>
          </a:xfrm>
          <a:prstGeom prst="rect">
            <a:avLst/>
          </a:prstGeom>
          <a:noFill/>
        </p:spPr>
        <p:txBody>
          <a:bodyPr wrap="square">
            <a:spAutoFit/>
          </a:bodyPr>
          <a:lstStyle/>
          <a:p>
            <a:r>
              <a:rPr lang="en-US" altLang="zh-CN" sz="2600" dirty="0">
                <a:solidFill>
                  <a:schemeClr val="tx1"/>
                </a:solidFill>
              </a:rPr>
              <a:t>fine-tuning phase</a:t>
            </a:r>
            <a:endParaRPr lang="en-US" sz="26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26D4AAD-45F1-4B99-8688-9CEF8E300CE9}"/>
                  </a:ext>
                </a:extLst>
              </p:cNvPr>
              <p:cNvSpPr txBox="1"/>
              <p:nvPr/>
            </p:nvSpPr>
            <p:spPr>
              <a:xfrm>
                <a:off x="6900866" y="1250266"/>
                <a:ext cx="1740024" cy="461665"/>
              </a:xfrm>
              <a:prstGeom prst="rect">
                <a:avLst/>
              </a:prstGeom>
              <a:noFill/>
            </p:spPr>
            <p:txBody>
              <a:bodyPr wrap="square">
                <a:spAutoFit/>
              </a:bodyPr>
              <a:lstStyle/>
              <a:p>
                <a:pPr algn="ct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𝐿</m:t>
                        </m:r>
                      </m:e>
                      <m:sub>
                        <m:r>
                          <m:rPr>
                            <m:sty m:val="p"/>
                          </m:rPr>
                          <a:rPr lang="en-US" sz="2400" b="0" i="0" smtClean="0">
                            <a:solidFill>
                              <a:schemeClr val="tx1"/>
                            </a:solidFill>
                            <a:latin typeface="Cambria Math" panose="02040503050406030204" pitchFamily="18" charset="0"/>
                          </a:rPr>
                          <m:t>CE</m:t>
                        </m:r>
                      </m:sub>
                    </m:sSub>
                    <m:r>
                      <a:rPr lang="en-US" sz="2400" b="0" i="1" smtClean="0">
                        <a:solidFill>
                          <a:schemeClr val="tx1"/>
                        </a:solidFill>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m:rPr>
                            <m:sty m:val="p"/>
                          </m:rPr>
                          <a:rPr lang="en-US" altLang="zh-CN" sz="2400" i="1" smtClean="0">
                            <a:latin typeface="Cambria Math" panose="02040503050406030204" pitchFamily="18" charset="0"/>
                          </a:rPr>
                          <m:t>Gen</m:t>
                        </m:r>
                      </m:sub>
                    </m:sSub>
                  </m:oMath>
                </a14:m>
                <a:endParaRPr lang="en-US" sz="2400" dirty="0">
                  <a:solidFill>
                    <a:schemeClr val="tx1"/>
                  </a:solidFill>
                </a:endParaRPr>
              </a:p>
            </p:txBody>
          </p:sp>
        </mc:Choice>
        <mc:Fallback xmlns="">
          <p:sp>
            <p:nvSpPr>
              <p:cNvPr id="40" name="TextBox 39">
                <a:extLst>
                  <a:ext uri="{FF2B5EF4-FFF2-40B4-BE49-F238E27FC236}">
                    <a16:creationId xmlns:a16="http://schemas.microsoft.com/office/drawing/2014/main" id="{A26D4AAD-45F1-4B99-8688-9CEF8E300CE9}"/>
                  </a:ext>
                </a:extLst>
              </p:cNvPr>
              <p:cNvSpPr txBox="1">
                <a:spLocks noRot="1" noChangeAspect="1" noMove="1" noResize="1" noEditPoints="1" noAdjustHandles="1" noChangeArrowheads="1" noChangeShapeType="1" noTextEdit="1"/>
              </p:cNvSpPr>
              <p:nvPr/>
            </p:nvSpPr>
            <p:spPr>
              <a:xfrm>
                <a:off x="6900866" y="1250266"/>
                <a:ext cx="1740024" cy="461665"/>
              </a:xfrm>
              <a:prstGeom prst="rect">
                <a:avLst/>
              </a:prstGeom>
              <a:blipFill>
                <a:blip r:embed="rId9"/>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9DCCAA8-8719-4728-9AF9-73397FAEC0F0}"/>
                  </a:ext>
                </a:extLst>
              </p:cNvPr>
              <p:cNvSpPr txBox="1"/>
              <p:nvPr/>
            </p:nvSpPr>
            <p:spPr>
              <a:xfrm>
                <a:off x="7920688" y="4281731"/>
                <a:ext cx="841159" cy="55374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𝑥</m:t>
                          </m:r>
                        </m:e>
                        <m:sub>
                          <m:r>
                            <m:rPr>
                              <m:sty m:val="p"/>
                            </m:rPr>
                            <a:rPr lang="en-US" sz="2400" b="0" i="0" smtClean="0">
                              <a:solidFill>
                                <a:schemeClr val="tx1"/>
                              </a:solidFill>
                              <a:latin typeface="Cambria Math" panose="02040503050406030204" pitchFamily="18" charset="0"/>
                            </a:rPr>
                            <m:t>test</m:t>
                          </m:r>
                        </m:sub>
                        <m:sup>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m:t>
                          </m:r>
                        </m:sup>
                      </m:sSubSup>
                    </m:oMath>
                  </m:oMathPara>
                </a14:m>
                <a:endParaRPr lang="en-US" sz="2400" dirty="0">
                  <a:solidFill>
                    <a:schemeClr val="tx1"/>
                  </a:solidFill>
                </a:endParaRPr>
              </a:p>
            </p:txBody>
          </p:sp>
        </mc:Choice>
        <mc:Fallback xmlns="">
          <p:sp>
            <p:nvSpPr>
              <p:cNvPr id="41" name="TextBox 40">
                <a:extLst>
                  <a:ext uri="{FF2B5EF4-FFF2-40B4-BE49-F238E27FC236}">
                    <a16:creationId xmlns:a16="http://schemas.microsoft.com/office/drawing/2014/main" id="{F9DCCAA8-8719-4728-9AF9-73397FAEC0F0}"/>
                  </a:ext>
                </a:extLst>
              </p:cNvPr>
              <p:cNvSpPr txBox="1">
                <a:spLocks noRot="1" noChangeAspect="1" noMove="1" noResize="1" noEditPoints="1" noAdjustHandles="1" noChangeArrowheads="1" noChangeShapeType="1" noTextEdit="1"/>
              </p:cNvSpPr>
              <p:nvPr/>
            </p:nvSpPr>
            <p:spPr>
              <a:xfrm>
                <a:off x="7920688" y="4281731"/>
                <a:ext cx="841159" cy="553741"/>
              </a:xfrm>
              <a:prstGeom prst="rect">
                <a:avLst/>
              </a:prstGeom>
              <a:blipFill>
                <a:blip r:embed="rId10"/>
                <a:stretch>
                  <a:fillRect/>
                </a:stretch>
              </a:blipFill>
            </p:spPr>
            <p:txBody>
              <a:bodyPr/>
              <a:lstStyle/>
              <a:p>
                <a:r>
                  <a:rPr lang="en-US">
                    <a:noFill/>
                  </a:rPr>
                  <a:t> </a:t>
                </a:r>
              </a:p>
            </p:txBody>
          </p:sp>
        </mc:Fallback>
      </mc:AlternateContent>
      <p:cxnSp>
        <p:nvCxnSpPr>
          <p:cNvPr id="42" name="Connector: Curved 7">
            <a:extLst>
              <a:ext uri="{FF2B5EF4-FFF2-40B4-BE49-F238E27FC236}">
                <a16:creationId xmlns:a16="http://schemas.microsoft.com/office/drawing/2014/main" id="{6984A3E3-F37A-4F3F-B7B3-C8DD8CFDF3D9}"/>
              </a:ext>
            </a:extLst>
          </p:cNvPr>
          <p:cNvCxnSpPr>
            <a:cxnSpLocks/>
            <a:endCxn id="38" idx="2"/>
          </p:cNvCxnSpPr>
          <p:nvPr/>
        </p:nvCxnSpPr>
        <p:spPr>
          <a:xfrm flipV="1">
            <a:off x="7222680" y="3938109"/>
            <a:ext cx="548198" cy="3275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7">
            <a:extLst>
              <a:ext uri="{FF2B5EF4-FFF2-40B4-BE49-F238E27FC236}">
                <a16:creationId xmlns:a16="http://schemas.microsoft.com/office/drawing/2014/main" id="{8C4891CA-31AD-44BC-9B53-2E970EEFEDAA}"/>
              </a:ext>
            </a:extLst>
          </p:cNvPr>
          <p:cNvCxnSpPr>
            <a:cxnSpLocks/>
            <a:stCxn id="41" idx="0"/>
            <a:endCxn id="38" idx="2"/>
          </p:cNvCxnSpPr>
          <p:nvPr/>
        </p:nvCxnSpPr>
        <p:spPr>
          <a:xfrm flipH="1" flipV="1">
            <a:off x="7770878" y="3938109"/>
            <a:ext cx="570390" cy="343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7">
            <a:extLst>
              <a:ext uri="{FF2B5EF4-FFF2-40B4-BE49-F238E27FC236}">
                <a16:creationId xmlns:a16="http://schemas.microsoft.com/office/drawing/2014/main" id="{C35CE2D2-E272-4088-9460-2E83BBB7DB07}"/>
              </a:ext>
            </a:extLst>
          </p:cNvPr>
          <p:cNvCxnSpPr>
            <a:cxnSpLocks/>
            <a:stCxn id="38" idx="0"/>
            <a:endCxn id="40" idx="2"/>
          </p:cNvCxnSpPr>
          <p:nvPr/>
        </p:nvCxnSpPr>
        <p:spPr>
          <a:xfrm flipV="1">
            <a:off x="7770878" y="1711931"/>
            <a:ext cx="0" cy="557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BEF18CA1-FB0D-4339-8BBA-CCF3B2DA3DF7}"/>
                  </a:ext>
                </a:extLst>
              </p:cNvPr>
              <p:cNvSpPr/>
              <p:nvPr/>
            </p:nvSpPr>
            <p:spPr>
              <a:xfrm>
                <a:off x="9312261" y="2269107"/>
                <a:ext cx="1456352" cy="565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𝑤</m:t>
                          </m:r>
                        </m:e>
                        <m:sub>
                          <m:r>
                            <m:rPr>
                              <m:sty m:val="p"/>
                            </m:rPr>
                            <a:rPr lang="en-US" sz="2400">
                              <a:solidFill>
                                <a:schemeClr val="tx1"/>
                              </a:solidFill>
                              <a:latin typeface="Cambria Math" panose="02040503050406030204" pitchFamily="18" charset="0"/>
                            </a:rPr>
                            <m:t>prototype</m:t>
                          </m:r>
                        </m:sub>
                        <m:sup>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m:t>
                          </m:r>
                        </m:sup>
                      </m:sSubSup>
                    </m:oMath>
                  </m:oMathPara>
                </a14:m>
                <a:endParaRPr lang="en-US" sz="2400" dirty="0">
                  <a:solidFill>
                    <a:schemeClr val="tx1"/>
                  </a:solidFill>
                </a:endParaRPr>
              </a:p>
            </p:txBody>
          </p:sp>
        </mc:Choice>
        <mc:Fallback xmlns="">
          <p:sp>
            <p:nvSpPr>
              <p:cNvPr id="45" name="Rectangle 44">
                <a:extLst>
                  <a:ext uri="{FF2B5EF4-FFF2-40B4-BE49-F238E27FC236}">
                    <a16:creationId xmlns:a16="http://schemas.microsoft.com/office/drawing/2014/main" id="{BEF18CA1-FB0D-4339-8BBA-CCF3B2DA3DF7}"/>
                  </a:ext>
                </a:extLst>
              </p:cNvPr>
              <p:cNvSpPr>
                <a:spLocks noRot="1" noChangeAspect="1" noMove="1" noResize="1" noEditPoints="1" noAdjustHandles="1" noChangeArrowheads="1" noChangeShapeType="1" noTextEdit="1"/>
              </p:cNvSpPr>
              <p:nvPr/>
            </p:nvSpPr>
            <p:spPr>
              <a:xfrm>
                <a:off x="9312261" y="2269107"/>
                <a:ext cx="1456352" cy="565221"/>
              </a:xfrm>
              <a:prstGeom prst="rect">
                <a:avLst/>
              </a:prstGeom>
              <a:blipFill>
                <a:blip r:embed="rId11"/>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0A01717-95ED-4758-BCBD-80985075694C}"/>
                  </a:ext>
                </a:extLst>
              </p:cNvPr>
              <p:cNvSpPr/>
              <p:nvPr/>
            </p:nvSpPr>
            <p:spPr>
              <a:xfrm>
                <a:off x="9312260" y="3531230"/>
                <a:ext cx="1456353" cy="565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𝑤</m:t>
                          </m:r>
                        </m:e>
                        <m:sub>
                          <m:r>
                            <m:rPr>
                              <m:sty m:val="p"/>
                            </m:rPr>
                            <a:rPr lang="en-US" sz="2400">
                              <a:solidFill>
                                <a:schemeClr val="tx1"/>
                              </a:solidFill>
                              <a:latin typeface="Cambria Math" panose="02040503050406030204" pitchFamily="18" charset="0"/>
                            </a:rPr>
                            <m:t>prototype</m:t>
                          </m:r>
                        </m:sub>
                        <m:sup>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m:t>
                          </m:r>
                        </m:sup>
                      </m:sSubSup>
                    </m:oMath>
                  </m:oMathPara>
                </a14:m>
                <a:endParaRPr lang="en-US" sz="2400" dirty="0">
                  <a:solidFill>
                    <a:schemeClr val="tx1"/>
                  </a:solidFill>
                </a:endParaRPr>
              </a:p>
            </p:txBody>
          </p:sp>
        </mc:Choice>
        <mc:Fallback xmlns="">
          <p:sp>
            <p:nvSpPr>
              <p:cNvPr id="46" name="Rectangle 45">
                <a:extLst>
                  <a:ext uri="{FF2B5EF4-FFF2-40B4-BE49-F238E27FC236}">
                    <a16:creationId xmlns:a16="http://schemas.microsoft.com/office/drawing/2014/main" id="{70A01717-95ED-4758-BCBD-80985075694C}"/>
                  </a:ext>
                </a:extLst>
              </p:cNvPr>
              <p:cNvSpPr>
                <a:spLocks noRot="1" noChangeAspect="1" noMove="1" noResize="1" noEditPoints="1" noAdjustHandles="1" noChangeArrowheads="1" noChangeShapeType="1" noTextEdit="1"/>
              </p:cNvSpPr>
              <p:nvPr/>
            </p:nvSpPr>
            <p:spPr>
              <a:xfrm>
                <a:off x="9312260" y="3531230"/>
                <a:ext cx="1456353" cy="565221"/>
              </a:xfrm>
              <a:prstGeom prst="rect">
                <a:avLst/>
              </a:prstGeom>
              <a:blipFill>
                <a:blip r:embed="rId12"/>
                <a:stretch>
                  <a:fillRect/>
                </a:stretch>
              </a:blipFill>
              <a:ln w="28575">
                <a:solidFill>
                  <a:schemeClr val="tx1"/>
                </a:solidFill>
              </a:ln>
            </p:spPr>
            <p:txBody>
              <a:bodyPr/>
              <a:lstStyle/>
              <a:p>
                <a:r>
                  <a:rPr lang="en-US">
                    <a:noFill/>
                  </a:rPr>
                  <a:t> </a:t>
                </a:r>
              </a:p>
            </p:txBody>
          </p:sp>
        </mc:Fallback>
      </mc:AlternateContent>
      <p:sp>
        <p:nvSpPr>
          <p:cNvPr id="47" name="TextBox 46">
            <a:extLst>
              <a:ext uri="{FF2B5EF4-FFF2-40B4-BE49-F238E27FC236}">
                <a16:creationId xmlns:a16="http://schemas.microsoft.com/office/drawing/2014/main" id="{86DDF763-0E89-4171-9611-1A59FCF92D26}"/>
              </a:ext>
            </a:extLst>
          </p:cNvPr>
          <p:cNvSpPr txBox="1"/>
          <p:nvPr/>
        </p:nvSpPr>
        <p:spPr>
          <a:xfrm rot="5400000">
            <a:off x="9187972" y="3405636"/>
            <a:ext cx="1167416" cy="369332"/>
          </a:xfrm>
          <a:prstGeom prst="rect">
            <a:avLst/>
          </a:prstGeom>
          <a:noFill/>
        </p:spPr>
        <p:txBody>
          <a:bodyPr wrap="square">
            <a:spAutoFit/>
          </a:bodyPr>
          <a:lstStyle/>
          <a:p>
            <a:r>
              <a:rPr lang="en-US" altLang="zh-CN" sz="1800" dirty="0">
                <a:solidFill>
                  <a:schemeClr val="tx1"/>
                </a:solidFill>
              </a:rPr>
              <a:t>…</a:t>
            </a: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87BDD10-6F3E-4FF8-B9B8-1D5936C8BE1F}"/>
                  </a:ext>
                </a:extLst>
              </p:cNvPr>
              <p:cNvSpPr txBox="1"/>
              <p:nvPr/>
            </p:nvSpPr>
            <p:spPr>
              <a:xfrm>
                <a:off x="6593149" y="4315451"/>
                <a:ext cx="841159" cy="56246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𝑥</m:t>
                          </m:r>
                        </m:e>
                        <m:sub>
                          <m:r>
                            <m:rPr>
                              <m:sty m:val="p"/>
                            </m:rPr>
                            <a:rPr lang="en-US" sz="2400" b="0" i="0" smtClean="0">
                              <a:latin typeface="Cambria Math" panose="02040503050406030204" pitchFamily="18" charset="0"/>
                            </a:rPr>
                            <m:t>sim</m:t>
                          </m:r>
                        </m:sub>
                        <m: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sup>
                      </m:sSubSup>
                    </m:oMath>
                  </m:oMathPara>
                </a14:m>
                <a:endParaRPr lang="en-US" sz="2400" dirty="0"/>
              </a:p>
            </p:txBody>
          </p:sp>
        </mc:Choice>
        <mc:Fallback xmlns="">
          <p:sp>
            <p:nvSpPr>
              <p:cNvPr id="48" name="TextBox 47">
                <a:extLst>
                  <a:ext uri="{FF2B5EF4-FFF2-40B4-BE49-F238E27FC236}">
                    <a16:creationId xmlns:a16="http://schemas.microsoft.com/office/drawing/2014/main" id="{587BDD10-6F3E-4FF8-B9B8-1D5936C8BE1F}"/>
                  </a:ext>
                </a:extLst>
              </p:cNvPr>
              <p:cNvSpPr txBox="1">
                <a:spLocks noRot="1" noChangeAspect="1" noMove="1" noResize="1" noEditPoints="1" noAdjustHandles="1" noChangeArrowheads="1" noChangeShapeType="1" noTextEdit="1"/>
              </p:cNvSpPr>
              <p:nvPr/>
            </p:nvSpPr>
            <p:spPr>
              <a:xfrm>
                <a:off x="6593149" y="4315451"/>
                <a:ext cx="841159" cy="562462"/>
              </a:xfrm>
              <a:prstGeom prst="rect">
                <a:avLst/>
              </a:prstGeom>
              <a:blipFill>
                <a:blip r:embed="rId13"/>
                <a:stretch>
                  <a:fillRect/>
                </a:stretch>
              </a:blipFill>
            </p:spPr>
            <p:txBody>
              <a:bodyPr/>
              <a:lstStyle/>
              <a:p>
                <a:r>
                  <a:rPr lang="en-US">
                    <a:noFill/>
                  </a:rPr>
                  <a:t> </a:t>
                </a:r>
              </a:p>
            </p:txBody>
          </p:sp>
        </mc:Fallback>
      </mc:AlternateContent>
      <p:sp>
        <p:nvSpPr>
          <p:cNvPr id="53" name="TextBox 52">
            <a:extLst>
              <a:ext uri="{FF2B5EF4-FFF2-40B4-BE49-F238E27FC236}">
                <a16:creationId xmlns:a16="http://schemas.microsoft.com/office/drawing/2014/main" id="{60133B9D-C6CE-4B36-9C16-7EBA939C14F7}"/>
              </a:ext>
            </a:extLst>
          </p:cNvPr>
          <p:cNvSpPr txBox="1"/>
          <p:nvPr/>
        </p:nvSpPr>
        <p:spPr>
          <a:xfrm>
            <a:off x="1843228" y="5585596"/>
            <a:ext cx="3034729" cy="492443"/>
          </a:xfrm>
          <a:prstGeom prst="rect">
            <a:avLst/>
          </a:prstGeom>
          <a:noFill/>
        </p:spPr>
        <p:txBody>
          <a:bodyPr wrap="square">
            <a:spAutoFit/>
          </a:bodyPr>
          <a:lstStyle/>
          <a:p>
            <a:r>
              <a:rPr lang="en-US" altLang="zh-CN" sz="2600" dirty="0">
                <a:solidFill>
                  <a:srgbClr val="FF0000"/>
                </a:solidFill>
              </a:rPr>
              <a:t>Goal: KT, prototype</a:t>
            </a:r>
            <a:endParaRPr lang="en-US" sz="2600" dirty="0">
              <a:solidFill>
                <a:srgbClr val="FF0000"/>
              </a:solidFill>
            </a:endParaRPr>
          </a:p>
        </p:txBody>
      </p:sp>
      <p:sp>
        <p:nvSpPr>
          <p:cNvPr id="54" name="TextBox 53">
            <a:extLst>
              <a:ext uri="{FF2B5EF4-FFF2-40B4-BE49-F238E27FC236}">
                <a16:creationId xmlns:a16="http://schemas.microsoft.com/office/drawing/2014/main" id="{61B0612A-3C41-4B3A-B256-7DBE51E1ED63}"/>
              </a:ext>
            </a:extLst>
          </p:cNvPr>
          <p:cNvSpPr txBox="1"/>
          <p:nvPr/>
        </p:nvSpPr>
        <p:spPr>
          <a:xfrm>
            <a:off x="6474018" y="5574688"/>
            <a:ext cx="3034729" cy="492443"/>
          </a:xfrm>
          <a:prstGeom prst="rect">
            <a:avLst/>
          </a:prstGeom>
          <a:noFill/>
        </p:spPr>
        <p:txBody>
          <a:bodyPr wrap="square">
            <a:spAutoFit/>
          </a:bodyPr>
          <a:lstStyle/>
          <a:p>
            <a:r>
              <a:rPr lang="en-US" altLang="zh-CN" sz="2600" dirty="0">
                <a:solidFill>
                  <a:srgbClr val="FF0000"/>
                </a:solidFill>
              </a:rPr>
              <a:t>Goal: CF prevention</a:t>
            </a:r>
            <a:endParaRPr lang="en-US" sz="2600" dirty="0">
              <a:solidFill>
                <a:srgbClr val="FF0000"/>
              </a:solidFill>
            </a:endParaRPr>
          </a:p>
        </p:txBody>
      </p:sp>
    </p:spTree>
    <p:extLst>
      <p:ext uri="{BB962C8B-B14F-4D97-AF65-F5344CB8AC3E}">
        <p14:creationId xmlns:p14="http://schemas.microsoft.com/office/powerpoint/2010/main" val="350733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05A54F9-599F-4C19-914C-12E7967DF62B}"/>
              </a:ext>
            </a:extLst>
          </p:cNvPr>
          <p:cNvSpPr/>
          <p:nvPr/>
        </p:nvSpPr>
        <p:spPr>
          <a:xfrm>
            <a:off x="1979165" y="2490858"/>
            <a:ext cx="1287818" cy="6278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Impt</a:t>
            </a:r>
            <a:r>
              <a:rPr lang="en-US" dirty="0">
                <a:solidFill>
                  <a:schemeClr val="tx1"/>
                </a:solidFill>
              </a:rPr>
              <a:t> in Fine-tune</a:t>
            </a:r>
          </a:p>
        </p:txBody>
      </p:sp>
      <p:sp>
        <p:nvSpPr>
          <p:cNvPr id="29" name="TextBox 28">
            <a:extLst>
              <a:ext uri="{FF2B5EF4-FFF2-40B4-BE49-F238E27FC236}">
                <a16:creationId xmlns:a16="http://schemas.microsoft.com/office/drawing/2014/main" id="{BAF1B6AB-880D-4C0F-A764-0007364C89B0}"/>
              </a:ext>
            </a:extLst>
          </p:cNvPr>
          <p:cNvSpPr txBox="1"/>
          <p:nvPr/>
        </p:nvSpPr>
        <p:spPr>
          <a:xfrm>
            <a:off x="1671591" y="3191258"/>
            <a:ext cx="1882066" cy="2246769"/>
          </a:xfrm>
          <a:prstGeom prst="rect">
            <a:avLst/>
          </a:prstGeom>
          <a:noFill/>
        </p:spPr>
        <p:txBody>
          <a:bodyPr wrap="square">
            <a:spAutoFit/>
          </a:bodyPr>
          <a:lstStyle/>
          <a:p>
            <a:r>
              <a:rPr lang="en-US" sz="1400" dirty="0"/>
              <a:t>(</a:t>
            </a:r>
            <a:r>
              <a:rPr lang="en-US" sz="1400" dirty="0" err="1">
                <a:solidFill>
                  <a:schemeClr val="tx1"/>
                </a:solidFill>
              </a:rPr>
              <a:t>NeurIPS</a:t>
            </a:r>
            <a:r>
              <a:rPr lang="en-US" sz="1400" dirty="0">
                <a:solidFill>
                  <a:schemeClr val="tx1"/>
                </a:solidFill>
              </a:rPr>
              <a:t> Submission</a:t>
            </a:r>
            <a:r>
              <a:rPr lang="en-US" sz="1400" dirty="0"/>
              <a:t>)</a:t>
            </a:r>
          </a:p>
          <a:p>
            <a:r>
              <a:rPr lang="en-US" sz="1400" dirty="0"/>
              <a:t>We found Soft-masking cannot prevent forgetting in the submission. </a:t>
            </a:r>
          </a:p>
          <a:p>
            <a:endParaRPr lang="en-US" sz="1400" dirty="0"/>
          </a:p>
          <a:p>
            <a:r>
              <a:rPr lang="en-US" sz="1400" dirty="0"/>
              <a:t>We used adapter and threshold for different datasets, which is not ideal</a:t>
            </a:r>
            <a:endParaRPr lang="en-US" sz="1400" dirty="0">
              <a:solidFill>
                <a:schemeClr val="tx1"/>
              </a:solidFill>
            </a:endParaRPr>
          </a:p>
        </p:txBody>
      </p:sp>
      <p:cxnSp>
        <p:nvCxnSpPr>
          <p:cNvPr id="33" name="Connector: Curved 7">
            <a:extLst>
              <a:ext uri="{FF2B5EF4-FFF2-40B4-BE49-F238E27FC236}">
                <a16:creationId xmlns:a16="http://schemas.microsoft.com/office/drawing/2014/main" id="{70F1FD68-12B8-4BBD-91D7-90A9CA822AFF}"/>
              </a:ext>
            </a:extLst>
          </p:cNvPr>
          <p:cNvCxnSpPr>
            <a:cxnSpLocks/>
            <a:stCxn id="32" idx="3"/>
            <a:endCxn id="34" idx="1"/>
          </p:cNvCxnSpPr>
          <p:nvPr/>
        </p:nvCxnSpPr>
        <p:spPr>
          <a:xfrm flipV="1">
            <a:off x="3266983" y="1582846"/>
            <a:ext cx="403376" cy="12219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AE51927-5DD1-4399-8762-D1503EE96057}"/>
              </a:ext>
            </a:extLst>
          </p:cNvPr>
          <p:cNvSpPr/>
          <p:nvPr/>
        </p:nvSpPr>
        <p:spPr>
          <a:xfrm>
            <a:off x="3670359" y="1258435"/>
            <a:ext cx="1722268" cy="6488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Representation (2-stage)</a:t>
            </a:r>
          </a:p>
        </p:txBody>
      </p:sp>
      <p:sp>
        <p:nvSpPr>
          <p:cNvPr id="52" name="Rectangle 51">
            <a:extLst>
              <a:ext uri="{FF2B5EF4-FFF2-40B4-BE49-F238E27FC236}">
                <a16:creationId xmlns:a16="http://schemas.microsoft.com/office/drawing/2014/main" id="{9FAE38D8-B943-40D6-8432-A06842D29A3F}"/>
              </a:ext>
            </a:extLst>
          </p:cNvPr>
          <p:cNvSpPr/>
          <p:nvPr/>
        </p:nvSpPr>
        <p:spPr>
          <a:xfrm>
            <a:off x="6285476" y="1221317"/>
            <a:ext cx="1307980" cy="723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prototype</a:t>
            </a:r>
            <a:endParaRPr lang="en-US" sz="2000" dirty="0">
              <a:solidFill>
                <a:schemeClr val="tx1"/>
              </a:solidFill>
            </a:endParaRPr>
          </a:p>
        </p:txBody>
      </p:sp>
      <p:cxnSp>
        <p:nvCxnSpPr>
          <p:cNvPr id="56" name="Connector: Curved 7">
            <a:extLst>
              <a:ext uri="{FF2B5EF4-FFF2-40B4-BE49-F238E27FC236}">
                <a16:creationId xmlns:a16="http://schemas.microsoft.com/office/drawing/2014/main" id="{80E17209-6849-4131-983B-0F8722EE2A9A}"/>
              </a:ext>
            </a:extLst>
          </p:cNvPr>
          <p:cNvCxnSpPr>
            <a:cxnSpLocks/>
            <a:stCxn id="34" idx="3"/>
            <a:endCxn id="52" idx="1"/>
          </p:cNvCxnSpPr>
          <p:nvPr/>
        </p:nvCxnSpPr>
        <p:spPr>
          <a:xfrm flipV="1">
            <a:off x="5392627" y="1582845"/>
            <a:ext cx="89284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3A63F59-E4CB-4FF5-95E4-E16DA15B2B9D}"/>
              </a:ext>
            </a:extLst>
          </p:cNvPr>
          <p:cNvSpPr/>
          <p:nvPr/>
        </p:nvSpPr>
        <p:spPr>
          <a:xfrm>
            <a:off x="5605375" y="3103100"/>
            <a:ext cx="1694056" cy="6518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Trustworthiness</a:t>
            </a:r>
          </a:p>
        </p:txBody>
      </p:sp>
      <p:sp>
        <p:nvSpPr>
          <p:cNvPr id="60" name="TextBox 59">
            <a:extLst>
              <a:ext uri="{FF2B5EF4-FFF2-40B4-BE49-F238E27FC236}">
                <a16:creationId xmlns:a16="http://schemas.microsoft.com/office/drawing/2014/main" id="{78ED7063-8262-4036-89FD-F7E4E686A4F9}"/>
              </a:ext>
            </a:extLst>
          </p:cNvPr>
          <p:cNvSpPr txBox="1"/>
          <p:nvPr/>
        </p:nvSpPr>
        <p:spPr>
          <a:xfrm>
            <a:off x="6233137" y="267210"/>
            <a:ext cx="2110297" cy="954107"/>
          </a:xfrm>
          <a:prstGeom prst="rect">
            <a:avLst/>
          </a:prstGeom>
          <a:noFill/>
        </p:spPr>
        <p:txBody>
          <a:bodyPr wrap="square">
            <a:spAutoFit/>
          </a:bodyPr>
          <a:lstStyle/>
          <a:p>
            <a:r>
              <a:rPr lang="en-US" sz="1400" dirty="0"/>
              <a:t>We can use meta-learning to learn representative prototype. </a:t>
            </a:r>
            <a:r>
              <a:rPr lang="en-US" sz="1400" i="1" dirty="0"/>
              <a:t>No good results yet</a:t>
            </a:r>
            <a:endParaRPr lang="en-US" sz="1400" i="1" dirty="0">
              <a:solidFill>
                <a:schemeClr val="tx1"/>
              </a:solidFill>
            </a:endParaRPr>
          </a:p>
        </p:txBody>
      </p:sp>
      <p:sp>
        <p:nvSpPr>
          <p:cNvPr id="61" name="TextBox 60">
            <a:extLst>
              <a:ext uri="{FF2B5EF4-FFF2-40B4-BE49-F238E27FC236}">
                <a16:creationId xmlns:a16="http://schemas.microsoft.com/office/drawing/2014/main" id="{4824763A-FD5D-4B3B-910F-047AC0F709F0}"/>
              </a:ext>
            </a:extLst>
          </p:cNvPr>
          <p:cNvSpPr txBox="1"/>
          <p:nvPr/>
        </p:nvSpPr>
        <p:spPr>
          <a:xfrm>
            <a:off x="7321585" y="2960532"/>
            <a:ext cx="2110297" cy="738664"/>
          </a:xfrm>
          <a:prstGeom prst="rect">
            <a:avLst/>
          </a:prstGeom>
          <a:noFill/>
        </p:spPr>
        <p:txBody>
          <a:bodyPr wrap="square">
            <a:spAutoFit/>
          </a:bodyPr>
          <a:lstStyle/>
          <a:p>
            <a:r>
              <a:rPr lang="en-US" sz="1400" dirty="0"/>
              <a:t>With the help of projected gradient, we can further improve the KT</a:t>
            </a:r>
            <a:endParaRPr lang="en-US" sz="1400" dirty="0">
              <a:solidFill>
                <a:schemeClr val="tx1"/>
              </a:solidFill>
            </a:endParaRPr>
          </a:p>
        </p:txBody>
      </p:sp>
      <p:sp>
        <p:nvSpPr>
          <p:cNvPr id="70" name="Rectangle 69">
            <a:extLst>
              <a:ext uri="{FF2B5EF4-FFF2-40B4-BE49-F238E27FC236}">
                <a16:creationId xmlns:a16="http://schemas.microsoft.com/office/drawing/2014/main" id="{4EE611FC-BBD8-46E8-BD62-F057A6477A33}"/>
              </a:ext>
            </a:extLst>
          </p:cNvPr>
          <p:cNvSpPr/>
          <p:nvPr/>
        </p:nvSpPr>
        <p:spPr>
          <a:xfrm>
            <a:off x="3740362" y="3684051"/>
            <a:ext cx="1211799" cy="6488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Improve the </a:t>
            </a:r>
            <a:r>
              <a:rPr lang="en-US" dirty="0" err="1">
                <a:solidFill>
                  <a:schemeClr val="tx1"/>
                </a:solidFill>
              </a:rPr>
              <a:t>impt</a:t>
            </a:r>
            <a:endParaRPr lang="en-US" dirty="0">
              <a:solidFill>
                <a:schemeClr val="tx1"/>
              </a:solidFill>
            </a:endParaRPr>
          </a:p>
        </p:txBody>
      </p:sp>
      <p:cxnSp>
        <p:nvCxnSpPr>
          <p:cNvPr id="77" name="Connector: Curved 7">
            <a:extLst>
              <a:ext uri="{FF2B5EF4-FFF2-40B4-BE49-F238E27FC236}">
                <a16:creationId xmlns:a16="http://schemas.microsoft.com/office/drawing/2014/main" id="{F4AB10AC-36DF-433A-AA73-0D2E1D0E72B9}"/>
              </a:ext>
            </a:extLst>
          </p:cNvPr>
          <p:cNvCxnSpPr>
            <a:cxnSpLocks/>
            <a:stCxn id="32" idx="3"/>
            <a:endCxn id="70" idx="1"/>
          </p:cNvCxnSpPr>
          <p:nvPr/>
        </p:nvCxnSpPr>
        <p:spPr>
          <a:xfrm>
            <a:off x="3266983" y="2804761"/>
            <a:ext cx="473379" cy="12037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614C9A3-51C4-4847-BFFF-F74D9F6D171B}"/>
              </a:ext>
            </a:extLst>
          </p:cNvPr>
          <p:cNvSpPr txBox="1"/>
          <p:nvPr/>
        </p:nvSpPr>
        <p:spPr>
          <a:xfrm>
            <a:off x="3618847" y="427558"/>
            <a:ext cx="2666629" cy="738664"/>
          </a:xfrm>
          <a:prstGeom prst="rect">
            <a:avLst/>
          </a:prstGeom>
          <a:noFill/>
        </p:spPr>
        <p:txBody>
          <a:bodyPr wrap="square">
            <a:spAutoFit/>
          </a:bodyPr>
          <a:lstStyle/>
          <a:p>
            <a:r>
              <a:rPr lang="en-US" sz="1400" dirty="0"/>
              <a:t>Good for extending to CIL/DIL</a:t>
            </a:r>
          </a:p>
          <a:p>
            <a:r>
              <a:rPr lang="en-US" sz="1400" dirty="0">
                <a:solidFill>
                  <a:schemeClr val="tx1"/>
                </a:solidFill>
              </a:rPr>
              <a:t>Help</a:t>
            </a:r>
            <a:r>
              <a:rPr lang="en-US" sz="1400" dirty="0"/>
              <a:t>ful if </a:t>
            </a:r>
            <a:r>
              <a:rPr lang="en-US" sz="1400" dirty="0" err="1">
                <a:solidFill>
                  <a:schemeClr val="tx1"/>
                </a:solidFill>
              </a:rPr>
              <a:t>Impt</a:t>
            </a:r>
            <a:r>
              <a:rPr lang="en-US" sz="1400" dirty="0">
                <a:solidFill>
                  <a:schemeClr val="tx1"/>
                </a:solidFill>
              </a:rPr>
              <a:t> can learn a good representation</a:t>
            </a:r>
          </a:p>
        </p:txBody>
      </p:sp>
      <p:sp>
        <p:nvSpPr>
          <p:cNvPr id="91" name="Rectangle 90">
            <a:extLst>
              <a:ext uri="{FF2B5EF4-FFF2-40B4-BE49-F238E27FC236}">
                <a16:creationId xmlns:a16="http://schemas.microsoft.com/office/drawing/2014/main" id="{CCD127F2-FAB0-45BD-AC43-9BCB267B001F}"/>
              </a:ext>
            </a:extLst>
          </p:cNvPr>
          <p:cNvSpPr/>
          <p:nvPr/>
        </p:nvSpPr>
        <p:spPr>
          <a:xfrm>
            <a:off x="5627529" y="4382156"/>
            <a:ext cx="1694056" cy="6518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Meta-learning</a:t>
            </a:r>
          </a:p>
        </p:txBody>
      </p:sp>
      <p:cxnSp>
        <p:nvCxnSpPr>
          <p:cNvPr id="92" name="Connector: Curved 7">
            <a:extLst>
              <a:ext uri="{FF2B5EF4-FFF2-40B4-BE49-F238E27FC236}">
                <a16:creationId xmlns:a16="http://schemas.microsoft.com/office/drawing/2014/main" id="{E02A007F-2571-4131-907B-73D5D609EFD1}"/>
              </a:ext>
            </a:extLst>
          </p:cNvPr>
          <p:cNvCxnSpPr>
            <a:cxnSpLocks/>
            <a:stCxn id="70" idx="3"/>
            <a:endCxn id="57" idx="1"/>
          </p:cNvCxnSpPr>
          <p:nvPr/>
        </p:nvCxnSpPr>
        <p:spPr>
          <a:xfrm flipV="1">
            <a:off x="4952161" y="3429000"/>
            <a:ext cx="653214" cy="5794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Curved 7">
            <a:extLst>
              <a:ext uri="{FF2B5EF4-FFF2-40B4-BE49-F238E27FC236}">
                <a16:creationId xmlns:a16="http://schemas.microsoft.com/office/drawing/2014/main" id="{9DDC79C0-C734-46C0-B022-21E2F735B9F6}"/>
              </a:ext>
            </a:extLst>
          </p:cNvPr>
          <p:cNvCxnSpPr>
            <a:cxnSpLocks/>
            <a:stCxn id="70" idx="3"/>
            <a:endCxn id="91" idx="1"/>
          </p:cNvCxnSpPr>
          <p:nvPr/>
        </p:nvCxnSpPr>
        <p:spPr>
          <a:xfrm>
            <a:off x="4952161" y="4008462"/>
            <a:ext cx="675368" cy="6995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4805E04B-1CC4-4E12-8BF2-FA114EE746D7}"/>
              </a:ext>
            </a:extLst>
          </p:cNvPr>
          <p:cNvSpPr txBox="1"/>
          <p:nvPr/>
        </p:nvSpPr>
        <p:spPr>
          <a:xfrm>
            <a:off x="7321585" y="4382156"/>
            <a:ext cx="2110297" cy="1384995"/>
          </a:xfrm>
          <a:prstGeom prst="rect">
            <a:avLst/>
          </a:prstGeom>
          <a:noFill/>
        </p:spPr>
        <p:txBody>
          <a:bodyPr wrap="square">
            <a:spAutoFit/>
          </a:bodyPr>
          <a:lstStyle/>
          <a:p>
            <a:r>
              <a:rPr lang="en-US" sz="1400" dirty="0">
                <a:solidFill>
                  <a:schemeClr val="tx1"/>
                </a:solidFill>
              </a:rPr>
              <a:t>Instead of using gradient to compute the soft-mask, we can use meta-learning to do </a:t>
            </a:r>
            <a:r>
              <a:rPr lang="en-US" sz="1400" dirty="0"/>
              <a:t>so.</a:t>
            </a:r>
            <a:r>
              <a:rPr lang="zh-CN" altLang="en-US" sz="1400" dirty="0"/>
              <a:t> </a:t>
            </a:r>
            <a:r>
              <a:rPr lang="en-US" altLang="zh-CN" sz="1400" dirty="0"/>
              <a:t>We can thus directly give the CF and KT goal in the meta loss</a:t>
            </a:r>
            <a:endParaRPr lang="en-US" sz="1400" dirty="0">
              <a:solidFill>
                <a:schemeClr val="tx1"/>
              </a:solidFill>
            </a:endParaRPr>
          </a:p>
        </p:txBody>
      </p:sp>
    </p:spTree>
    <p:extLst>
      <p:ext uri="{BB962C8B-B14F-4D97-AF65-F5344CB8AC3E}">
        <p14:creationId xmlns:p14="http://schemas.microsoft.com/office/powerpoint/2010/main" val="5394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38FFD20-E16E-4BF4-ADD7-1FE0D6E622EF}"/>
                  </a:ext>
                </a:extLst>
              </p:cNvPr>
              <p:cNvSpPr txBox="1"/>
              <p:nvPr/>
            </p:nvSpPr>
            <p:spPr>
              <a:xfrm>
                <a:off x="1174252" y="1944607"/>
                <a:ext cx="393936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−µ</m:t>
                      </m:r>
                      <m:r>
                        <a:rPr lang="en-US" sz="2000" b="1" i="1" smtClean="0">
                          <a:latin typeface="Cambria Math" panose="02040503050406030204" pitchFamily="18" charset="0"/>
                          <a:ea typeface="Cambria Math" panose="02040503050406030204" pitchFamily="18" charset="0"/>
                        </a:rPr>
                        <m:t> </m:t>
                      </m:r>
                      <m:r>
                        <a:rPr lang="en-US" sz="2000" b="1" i="1">
                          <a:latin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m:rPr>
                              <m:sty m:val="p"/>
                            </m:rPr>
                            <a:rPr lang="en-US" sz="2000" b="0" i="0" smtClean="0">
                              <a:latin typeface="Cambria Math" panose="02040503050406030204" pitchFamily="18" charset="0"/>
                              <a:ea typeface="Cambria Math" panose="02040503050406030204" pitchFamily="18" charset="0"/>
                            </a:rPr>
                            <m:t>task</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18" name="TextBox 17">
                <a:extLst>
                  <a:ext uri="{FF2B5EF4-FFF2-40B4-BE49-F238E27FC236}">
                    <a16:creationId xmlns:a16="http://schemas.microsoft.com/office/drawing/2014/main" id="{838FFD20-E16E-4BF4-ADD7-1FE0D6E622EF}"/>
                  </a:ext>
                </a:extLst>
              </p:cNvPr>
              <p:cNvSpPr txBox="1">
                <a:spLocks noRot="1" noChangeAspect="1" noMove="1" noResize="1" noEditPoints="1" noAdjustHandles="1" noChangeArrowheads="1" noChangeShapeType="1" noTextEdit="1"/>
              </p:cNvSpPr>
              <p:nvPr/>
            </p:nvSpPr>
            <p:spPr>
              <a:xfrm>
                <a:off x="1174252" y="1944607"/>
                <a:ext cx="3939360" cy="307777"/>
              </a:xfrm>
              <a:prstGeom prst="rect">
                <a:avLst/>
              </a:prstGeom>
              <a:blipFill>
                <a:blip r:embed="rId2"/>
                <a:stretch>
                  <a:fillRect t="-2000" b="-3600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C619D166-8BC8-4DE5-8130-1795B9305051}"/>
              </a:ext>
            </a:extLst>
          </p:cNvPr>
          <p:cNvSpPr txBox="1"/>
          <p:nvPr/>
        </p:nvSpPr>
        <p:spPr>
          <a:xfrm>
            <a:off x="112083" y="1944607"/>
            <a:ext cx="1272833" cy="400110"/>
          </a:xfrm>
          <a:prstGeom prst="rect">
            <a:avLst/>
          </a:prstGeom>
          <a:noFill/>
        </p:spPr>
        <p:txBody>
          <a:bodyPr wrap="square">
            <a:spAutoFit/>
          </a:bodyPr>
          <a:lstStyle/>
          <a:p>
            <a:r>
              <a:rPr lang="en-US" altLang="zh-CN" sz="2000" dirty="0"/>
              <a:t>Original</a:t>
            </a:r>
            <a:endParaRPr lang="en-US" sz="2000" dirty="0"/>
          </a:p>
        </p:txBody>
      </p:sp>
      <p:sp>
        <p:nvSpPr>
          <p:cNvPr id="20" name="TextBox 19">
            <a:extLst>
              <a:ext uri="{FF2B5EF4-FFF2-40B4-BE49-F238E27FC236}">
                <a16:creationId xmlns:a16="http://schemas.microsoft.com/office/drawing/2014/main" id="{6FE042F5-6A83-43C7-90C8-A552E2C979E9}"/>
              </a:ext>
            </a:extLst>
          </p:cNvPr>
          <p:cNvSpPr txBox="1"/>
          <p:nvPr/>
        </p:nvSpPr>
        <p:spPr>
          <a:xfrm>
            <a:off x="112082" y="2736199"/>
            <a:ext cx="1272833" cy="707886"/>
          </a:xfrm>
          <a:prstGeom prst="rect">
            <a:avLst/>
          </a:prstGeom>
          <a:noFill/>
        </p:spPr>
        <p:txBody>
          <a:bodyPr wrap="square">
            <a:spAutoFit/>
          </a:bodyPr>
          <a:lstStyle/>
          <a:p>
            <a:r>
              <a:rPr lang="en-US" altLang="zh-CN" sz="2000" dirty="0"/>
              <a:t>Manual Mask</a:t>
            </a:r>
            <a:endParaRPr lang="en-US" sz="2000"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090E7A-D0BF-4BD5-9D22-D9B346FEC85F}"/>
                  </a:ext>
                </a:extLst>
              </p:cNvPr>
              <p:cNvSpPr txBox="1"/>
              <p:nvPr/>
            </p:nvSpPr>
            <p:spPr>
              <a:xfrm>
                <a:off x="1109711" y="2905476"/>
                <a:ext cx="421456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−µ</m:t>
                      </m:r>
                      <m:r>
                        <a:rPr lang="en-US" sz="2000" b="1" i="1" smtClean="0">
                          <a:latin typeface="Cambria Math" panose="02040503050406030204" pitchFamily="18" charset="0"/>
                          <a:ea typeface="Cambria Math" panose="02040503050406030204" pitchFamily="18" charset="0"/>
                        </a:rPr>
                        <m:t> (</m:t>
                      </m:r>
                      <m:r>
                        <a:rPr lang="en-US" sz="2000" b="1" i="1">
                          <a:latin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m:rPr>
                              <m:sty m:val="p"/>
                            </m:rPr>
                            <a:rPr lang="en-US" sz="2000" b="0" i="0" smtClean="0">
                              <a:latin typeface="Cambria Math" panose="02040503050406030204" pitchFamily="18" charset="0"/>
                              <a:ea typeface="Cambria Math" panose="02040503050406030204" pitchFamily="18" charset="0"/>
                            </a:rPr>
                            <m:t>task</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𝑀</m:t>
                          </m:r>
                        </m:e>
                        <m:sup>
                          <m:r>
                            <a:rPr lang="en-US" sz="2000" b="0" i="1"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1" name="TextBox 20">
                <a:extLst>
                  <a:ext uri="{FF2B5EF4-FFF2-40B4-BE49-F238E27FC236}">
                    <a16:creationId xmlns:a16="http://schemas.microsoft.com/office/drawing/2014/main" id="{DD090E7A-D0BF-4BD5-9D22-D9B346FEC85F}"/>
                  </a:ext>
                </a:extLst>
              </p:cNvPr>
              <p:cNvSpPr txBox="1">
                <a:spLocks noRot="1" noChangeAspect="1" noMove="1" noResize="1" noEditPoints="1" noAdjustHandles="1" noChangeArrowheads="1" noChangeShapeType="1" noTextEdit="1"/>
              </p:cNvSpPr>
              <p:nvPr/>
            </p:nvSpPr>
            <p:spPr>
              <a:xfrm>
                <a:off x="1109711" y="2905476"/>
                <a:ext cx="4214564" cy="307777"/>
              </a:xfrm>
              <a:prstGeom prst="rect">
                <a:avLst/>
              </a:prstGeom>
              <a:blipFill>
                <a:blip r:embed="rId3"/>
                <a:stretch>
                  <a:fillRect t="-4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E5F1F42-E0C4-40AE-AE40-8494D5A21E72}"/>
                  </a:ext>
                </a:extLst>
              </p:cNvPr>
              <p:cNvSpPr txBox="1"/>
              <p:nvPr/>
            </p:nvSpPr>
            <p:spPr>
              <a:xfrm>
                <a:off x="1779402" y="4550982"/>
                <a:ext cx="2729060" cy="434606"/>
              </a:xfrm>
              <a:prstGeom prst="rect">
                <a:avLst/>
              </a:prstGeom>
              <a:noFill/>
            </p:spPr>
            <p:txBody>
              <a:bodyPr wrap="square" lIns="0" tIns="0" rIns="0" bIns="0" rtlCol="0">
                <a:spAutoFit/>
              </a:bodyPr>
              <a:lstStyle/>
              <a:p>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𝑀</m:t>
                        </m:r>
                      </m:e>
                      <m:sup>
                        <m:r>
                          <a:rPr lang="en-US" sz="2000" i="1">
                            <a:latin typeface="Cambria Math" panose="02040503050406030204" pitchFamily="18" charset="0"/>
                            <a:ea typeface="Cambria Math" panose="02040503050406030204" pitchFamily="18" charset="0"/>
                          </a:rPr>
                          <m:t>𝑡</m:t>
                        </m:r>
                      </m:sup>
                    </m:sSup>
                    <m:r>
                      <a:rPr lang="en-US" sz="2000" b="1" i="1" smtClean="0">
                        <a:solidFill>
                          <a:schemeClr val="tx1"/>
                        </a:solidFill>
                        <a:latin typeface="Cambria Math" panose="02040503050406030204" pitchFamily="18" charset="0"/>
                      </a:rPr>
                      <m:t>=</m:t>
                    </m:r>
                    <m:f>
                      <m:fPr>
                        <m:ctrlPr>
                          <a:rPr lang="pt-BR"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altLang="zh-CN" sz="2000" b="0" i="1" smtClean="0">
                            <a:solidFill>
                              <a:schemeClr val="tx1"/>
                            </a:solidFill>
                            <a:latin typeface="Cambria Math" panose="02040503050406030204" pitchFamily="18" charset="0"/>
                          </a:rPr>
                          <m:t>𝑀</m:t>
                        </m:r>
                      </m:den>
                    </m:f>
                    <m:nary>
                      <m:naryPr>
                        <m:chr m:val="∑"/>
                        <m:supHide m:val="on"/>
                        <m:ctrlPr>
                          <a:rPr lang="pt-BR" sz="200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𝑀</m:t>
                        </m:r>
                      </m:sub>
                      <m:sup/>
                      <m:e>
                        <m:sSubSup>
                          <m:sSubSupPr>
                            <m:ctrlPr>
                              <a:rPr lang="en-US" sz="2000" i="1">
                                <a:solidFill>
                                  <a:schemeClr val="tx1"/>
                                </a:solidFill>
                                <a:latin typeface="Cambria Math" panose="02040503050406030204" pitchFamily="18" charset="0"/>
                              </a:rPr>
                            </m:ctrlPr>
                          </m:sSubSupPr>
                          <m:e>
                            <m:r>
                              <a:rPr lang="en-US" sz="2000" b="1" i="1" smtClean="0">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m:t>
                            </m:r>
                          </m:e>
                          <m:sub>
                            <m:r>
                              <a:rPr lang="en-US" sz="2000" b="1" i="1" smtClean="0">
                                <a:solidFill>
                                  <a:schemeClr val="tx1"/>
                                </a:solidFill>
                                <a:latin typeface="Cambria Math" panose="02040503050406030204" pitchFamily="18" charset="0"/>
                              </a:rPr>
                              <m:t>𝒈</m:t>
                            </m:r>
                          </m:sub>
                          <m:sup>
                            <m:r>
                              <a:rPr lang="en-US" sz="2000" i="1">
                                <a:solidFill>
                                  <a:schemeClr val="tx1"/>
                                </a:solidFill>
                                <a:latin typeface="Cambria Math" panose="02040503050406030204" pitchFamily="18" charset="0"/>
                              </a:rPr>
                              <m:t>𝑚</m:t>
                            </m:r>
                          </m:sup>
                        </m:sSubSup>
                      </m:e>
                    </m:nary>
                  </m:oMath>
                </a14:m>
                <a:r>
                  <a:rPr lang="en-US" sz="2000" dirty="0">
                    <a:solidFill>
                      <a:schemeClr val="tx1"/>
                    </a:solidFill>
                  </a:rPr>
                  <a:t>|</a:t>
                </a:r>
              </a:p>
            </p:txBody>
          </p:sp>
        </mc:Choice>
        <mc:Fallback xmlns="">
          <p:sp>
            <p:nvSpPr>
              <p:cNvPr id="23" name="TextBox 22">
                <a:extLst>
                  <a:ext uri="{FF2B5EF4-FFF2-40B4-BE49-F238E27FC236}">
                    <a16:creationId xmlns:a16="http://schemas.microsoft.com/office/drawing/2014/main" id="{EE5F1F42-E0C4-40AE-AE40-8494D5A21E72}"/>
                  </a:ext>
                </a:extLst>
              </p:cNvPr>
              <p:cNvSpPr txBox="1">
                <a:spLocks noRot="1" noChangeAspect="1" noMove="1" noResize="1" noEditPoints="1" noAdjustHandles="1" noChangeArrowheads="1" noChangeShapeType="1" noTextEdit="1"/>
              </p:cNvSpPr>
              <p:nvPr/>
            </p:nvSpPr>
            <p:spPr>
              <a:xfrm>
                <a:off x="1779402" y="4550982"/>
                <a:ext cx="2729060" cy="434606"/>
              </a:xfrm>
              <a:prstGeom prst="rect">
                <a:avLst/>
              </a:prstGeom>
              <a:blipFill>
                <a:blip r:embed="rId4"/>
                <a:stretch>
                  <a:fillRect l="-3348" t="-109859" b="-166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9EAD972-0CD2-401D-9223-2A628C97B54A}"/>
                  </a:ext>
                </a:extLst>
              </p:cNvPr>
              <p:cNvSpPr txBox="1"/>
              <p:nvPr/>
            </p:nvSpPr>
            <p:spPr>
              <a:xfrm>
                <a:off x="937813" y="3449018"/>
                <a:ext cx="3939360" cy="7730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1" i="1">
                              <a:latin typeface="Cambria Math" panose="02040503050406030204" pitchFamily="18" charset="0"/>
                            </a:rPr>
                            <m:t>𝜵</m:t>
                          </m:r>
                        </m:e>
                        <m:sub>
                          <m:r>
                            <a:rPr lang="en-US" sz="2000" b="1" i="1" smtClean="0">
                              <a:latin typeface="Cambria Math" panose="02040503050406030204" pitchFamily="18" charset="0"/>
                            </a:rPr>
                            <m:t>𝒈</m:t>
                          </m:r>
                        </m:sub>
                        <m:sup>
                          <m:r>
                            <a:rPr lang="en-US" sz="2000" b="0" i="1" smtClean="0">
                              <a:latin typeface="Cambria Math" panose="02040503050406030204" pitchFamily="18" charset="0"/>
                            </a:rPr>
                            <m:t>𝑚</m:t>
                          </m:r>
                        </m:sup>
                      </m:sSubSup>
                      <m:r>
                        <a:rPr lang="en-US" sz="2000" i="1">
                          <a:latin typeface="Cambria Math" panose="02040503050406030204" pitchFamily="18" charset="0"/>
                        </a:rPr>
                        <m:t> </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m:rPr>
                                  <m:sty m:val="p"/>
                                </m:rPr>
                                <a:rPr lang="en-US" sz="2000" b="0" i="0" smtClean="0">
                                  <a:latin typeface="Cambria Math" panose="02040503050406030204" pitchFamily="18" charset="0"/>
                                  <a:ea typeface="Cambria Math" panose="02040503050406030204" pitchFamily="18" charset="0"/>
                                </a:rPr>
                                <m:t>impt</m:t>
                              </m:r>
                            </m:sub>
                          </m:sSub>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b="1" i="1">
                                  <a:latin typeface="Cambria Math" panose="02040503050406030204" pitchFamily="18" charset="0"/>
                                </a:rPr>
                                <m:t>𝒙</m:t>
                              </m:r>
                            </m:e>
                            <m:sub>
                              <m:r>
                                <a:rPr lang="en-US" sz="2000" b="0" i="1" smtClean="0">
                                  <a:latin typeface="Cambria Math" panose="02040503050406030204" pitchFamily="18" charset="0"/>
                                </a:rPr>
                                <m:t>𝑚</m:t>
                              </m:r>
                            </m:sub>
                            <m:sup>
                              <m:d>
                                <m:dPr>
                                  <m:ctrlPr>
                                    <a:rPr lang="en-US" sz="2000" b="0" i="1">
                                      <a:latin typeface="Cambria Math" panose="02040503050406030204" pitchFamily="18" charset="0"/>
                                    </a:rPr>
                                  </m:ctrlPr>
                                </m:dPr>
                                <m:e>
                                  <m:r>
                                    <a:rPr lang="en-US" sz="2000" b="0" i="1" smtClean="0">
                                      <a:latin typeface="Cambria Math" panose="02040503050406030204" pitchFamily="18" charset="0"/>
                                    </a:rPr>
                                    <m:t>𝑡</m:t>
                                  </m:r>
                                </m:e>
                              </m:d>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b="1" i="1" smtClean="0">
                                  <a:latin typeface="Cambria Math" panose="02040503050406030204" pitchFamily="18" charset="0"/>
                                </a:rPr>
                                <m:t>𝒚</m:t>
                              </m:r>
                            </m:e>
                            <m:sub>
                              <m:r>
                                <a:rPr lang="en-US" sz="2000" i="1">
                                  <a:latin typeface="Cambria Math" panose="02040503050406030204" pitchFamily="18" charset="0"/>
                                </a:rPr>
                                <m:t>𝑚</m:t>
                              </m:r>
                            </m:sub>
                            <m:sup>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num>
                        <m:den>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𝑔</m:t>
                              </m:r>
                            </m:sub>
                          </m:sSub>
                        </m:den>
                      </m:f>
                    </m:oMath>
                  </m:oMathPara>
                </a14:m>
                <a:endParaRPr lang="en-US" sz="2000" dirty="0"/>
              </a:p>
            </p:txBody>
          </p:sp>
        </mc:Choice>
        <mc:Fallback xmlns="">
          <p:sp>
            <p:nvSpPr>
              <p:cNvPr id="24" name="TextBox 23">
                <a:extLst>
                  <a:ext uri="{FF2B5EF4-FFF2-40B4-BE49-F238E27FC236}">
                    <a16:creationId xmlns:a16="http://schemas.microsoft.com/office/drawing/2014/main" id="{A9EAD972-0CD2-401D-9223-2A628C97B54A}"/>
                  </a:ext>
                </a:extLst>
              </p:cNvPr>
              <p:cNvSpPr txBox="1">
                <a:spLocks noRot="1" noChangeAspect="1" noMove="1" noResize="1" noEditPoints="1" noAdjustHandles="1" noChangeArrowheads="1" noChangeShapeType="1" noTextEdit="1"/>
              </p:cNvSpPr>
              <p:nvPr/>
            </p:nvSpPr>
            <p:spPr>
              <a:xfrm>
                <a:off x="937813" y="3449018"/>
                <a:ext cx="3939360" cy="773097"/>
              </a:xfrm>
              <a:prstGeom prst="rect">
                <a:avLst/>
              </a:prstGeom>
              <a:blipFill>
                <a:blip r:embed="rId5"/>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7FB7929C-876A-48C9-997A-018693A46E22}"/>
              </a:ext>
            </a:extLst>
          </p:cNvPr>
          <p:cNvSpPr txBox="1"/>
          <p:nvPr/>
        </p:nvSpPr>
        <p:spPr>
          <a:xfrm>
            <a:off x="5668124" y="580389"/>
            <a:ext cx="1272833" cy="707886"/>
          </a:xfrm>
          <a:prstGeom prst="rect">
            <a:avLst/>
          </a:prstGeom>
          <a:noFill/>
        </p:spPr>
        <p:txBody>
          <a:bodyPr wrap="square">
            <a:spAutoFit/>
          </a:bodyPr>
          <a:lstStyle/>
          <a:p>
            <a:r>
              <a:rPr lang="en-US" altLang="zh-CN" sz="2000" dirty="0">
                <a:solidFill>
                  <a:srgbClr val="FF0000"/>
                </a:solidFill>
              </a:rPr>
              <a:t>Meta Soft-mask</a:t>
            </a:r>
            <a:endParaRPr lang="en-US" sz="2000" dirty="0">
              <a:solidFill>
                <a:srgbClr val="FF0000"/>
              </a:solidFil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25EF7F2-627B-4192-AE47-AA31F2C57A59}"/>
                  </a:ext>
                </a:extLst>
              </p:cNvPr>
              <p:cNvSpPr txBox="1"/>
              <p:nvPr/>
            </p:nvSpPr>
            <p:spPr>
              <a:xfrm>
                <a:off x="6096000" y="1678042"/>
                <a:ext cx="5467871" cy="3161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−µ</m:t>
                      </m:r>
                      <m:r>
                        <a:rPr lang="en-US" sz="2000" b="1" i="1" smtClean="0">
                          <a:latin typeface="Cambria Math" panose="02040503050406030204" pitchFamily="18" charset="0"/>
                          <a:ea typeface="Cambria Math" panose="02040503050406030204" pitchFamily="18" charset="0"/>
                        </a:rPr>
                        <m:t> (</m:t>
                      </m:r>
                      <m:r>
                        <a:rPr lang="en-US" sz="2000" b="1" i="1">
                          <a:latin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m:rPr>
                              <m:sty m:val="p"/>
                            </m:rPr>
                            <a:rPr lang="en-US" sz="2000" b="0" i="0" smtClean="0">
                              <a:latin typeface="Cambria Math" panose="02040503050406030204" pitchFamily="18" charset="0"/>
                              <a:ea typeface="Cambria Math" panose="02040503050406030204" pitchFamily="18" charset="0"/>
                            </a:rPr>
                            <m:t>task</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𝑀</m:t>
                              </m:r>
                            </m:e>
                          </m:acc>
                        </m:e>
                        <m:sup>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𝑡</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6" name="TextBox 25">
                <a:extLst>
                  <a:ext uri="{FF2B5EF4-FFF2-40B4-BE49-F238E27FC236}">
                    <a16:creationId xmlns:a16="http://schemas.microsoft.com/office/drawing/2014/main" id="{F25EF7F2-627B-4192-AE47-AA31F2C57A59}"/>
                  </a:ext>
                </a:extLst>
              </p:cNvPr>
              <p:cNvSpPr txBox="1">
                <a:spLocks noRot="1" noChangeAspect="1" noMove="1" noResize="1" noEditPoints="1" noAdjustHandles="1" noChangeArrowheads="1" noChangeShapeType="1" noTextEdit="1"/>
              </p:cNvSpPr>
              <p:nvPr/>
            </p:nvSpPr>
            <p:spPr>
              <a:xfrm>
                <a:off x="6096000" y="1678042"/>
                <a:ext cx="5467871" cy="316112"/>
              </a:xfrm>
              <a:prstGeom prst="rect">
                <a:avLst/>
              </a:prstGeom>
              <a:blipFill>
                <a:blip r:embed="rId6"/>
                <a:stretch>
                  <a:fillRect t="-25000"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C29FA08-D584-4897-B0C6-F7FCEF9AAF25}"/>
                  </a:ext>
                </a:extLst>
              </p:cNvPr>
              <p:cNvSpPr txBox="1"/>
              <p:nvPr/>
            </p:nvSpPr>
            <p:spPr>
              <a:xfrm>
                <a:off x="6304540" y="2789517"/>
                <a:ext cx="4650420" cy="3161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𝑀</m:t>
                              </m:r>
                            </m:e>
                          </m:acc>
                        </m:e>
                        <m:sup>
                          <m:r>
                            <a:rPr lang="en-US" sz="2000" i="1">
                              <a:latin typeface="Cambria Math" panose="02040503050406030204" pitchFamily="18" charset="0"/>
                              <a:ea typeface="Cambria Math" panose="02040503050406030204" pitchFamily="18" charset="0"/>
                            </a:rPr>
                            <m:t>𝑡</m:t>
                          </m:r>
                        </m:sup>
                      </m:sSup>
                      <m:r>
                        <a:rPr lang="en-US" sz="2000" b="1" i="1" smtClean="0">
                          <a:solidFill>
                            <a:schemeClr val="tx1"/>
                          </a:solidFill>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𝑀</m:t>
                          </m:r>
                        </m:e>
                        <m:sup>
                          <m:r>
                            <a:rPr lang="en-US" sz="2000" i="1">
                              <a:latin typeface="Cambria Math" panose="02040503050406030204" pitchFamily="18" charset="0"/>
                              <a:ea typeface="Cambria Math" panose="02040503050406030204" pitchFamily="18" charset="0"/>
                            </a:rPr>
                            <m:t>𝑡</m:t>
                          </m:r>
                        </m:sup>
                      </m:s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µ</m:t>
                      </m:r>
                      <m:r>
                        <a:rPr lang="en-US" sz="2000" b="0" i="0" smtClean="0">
                          <a:latin typeface="Cambria Math" panose="02040503050406030204" pitchFamily="18" charset="0"/>
                          <a:ea typeface="Cambria Math" panose="02040503050406030204" pitchFamily="18" charset="0"/>
                        </a:rPr>
                        <m:t> (</m:t>
                      </m:r>
                      <m:r>
                        <a:rPr lang="en-US" sz="2000" b="1" i="1">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m:rPr>
                              <m:sty m:val="p"/>
                            </m:rPr>
                            <a:rPr lang="en-US" sz="2000">
                              <a:latin typeface="Cambria Math" panose="02040503050406030204" pitchFamily="18" charset="0"/>
                              <a:ea typeface="Cambria Math" panose="02040503050406030204" pitchFamily="18" charset="0"/>
                            </a:rPr>
                            <m:t>task</m:t>
                          </m:r>
                        </m:sub>
                      </m:sSub>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𝐷</m:t>
                          </m:r>
                        </m:e>
                        <m:sup>
                          <m:r>
                            <m:rPr>
                              <m:sty m:val="p"/>
                            </m:rPr>
                            <a:rPr lang="en-US" sz="2000" b="0" i="0" smtClean="0">
                              <a:latin typeface="Cambria Math" panose="02040503050406030204" pitchFamily="18" charset="0"/>
                              <a:ea typeface="Cambria Math" panose="02040503050406030204" pitchFamily="18" charset="0"/>
                            </a:rPr>
                            <m:t>query</m:t>
                          </m:r>
                        </m:sup>
                      </m:s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m:t>
                      </m:r>
                    </m:oMath>
                  </m:oMathPara>
                </a14:m>
                <a:endParaRPr lang="en-US" sz="2000" dirty="0">
                  <a:solidFill>
                    <a:schemeClr val="tx1"/>
                  </a:solidFill>
                </a:endParaRPr>
              </a:p>
            </p:txBody>
          </p:sp>
        </mc:Choice>
        <mc:Fallback xmlns="">
          <p:sp>
            <p:nvSpPr>
              <p:cNvPr id="27" name="TextBox 26">
                <a:extLst>
                  <a:ext uri="{FF2B5EF4-FFF2-40B4-BE49-F238E27FC236}">
                    <a16:creationId xmlns:a16="http://schemas.microsoft.com/office/drawing/2014/main" id="{4C29FA08-D584-4897-B0C6-F7FCEF9AAF25}"/>
                  </a:ext>
                </a:extLst>
              </p:cNvPr>
              <p:cNvSpPr txBox="1">
                <a:spLocks noRot="1" noChangeAspect="1" noMove="1" noResize="1" noEditPoints="1" noAdjustHandles="1" noChangeArrowheads="1" noChangeShapeType="1" noTextEdit="1"/>
              </p:cNvSpPr>
              <p:nvPr/>
            </p:nvSpPr>
            <p:spPr>
              <a:xfrm>
                <a:off x="6304540" y="2789517"/>
                <a:ext cx="4650420" cy="316112"/>
              </a:xfrm>
              <a:prstGeom prst="rect">
                <a:avLst/>
              </a:prstGeom>
              <a:blipFill>
                <a:blip r:embed="rId7"/>
                <a:stretch>
                  <a:fillRect t="-27451" b="-37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5D8117F-2968-405A-ADA6-714FC6EA62C4}"/>
                  </a:ext>
                </a:extLst>
              </p:cNvPr>
              <p:cNvSpPr txBox="1"/>
              <p:nvPr/>
            </p:nvSpPr>
            <p:spPr>
              <a:xfrm>
                <a:off x="6053722" y="3275184"/>
                <a:ext cx="6138278" cy="307777"/>
              </a:xfrm>
              <a:prstGeom prst="rect">
                <a:avLst/>
              </a:prstGeom>
              <a:noFill/>
            </p:spPr>
            <p:txBody>
              <a:bodyPr wrap="square" lIns="0" tIns="0" rIns="0" bIns="0" rtlCol="0">
                <a:spAutoFit/>
              </a:bodyPr>
              <a:lstStyle/>
              <a:p>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−µ</m:t>
                    </m:r>
                    <m:r>
                      <a:rPr lang="en-US" sz="2000" b="1" i="1" smtClean="0">
                        <a:latin typeface="Cambria Math" panose="02040503050406030204" pitchFamily="18" charset="0"/>
                        <a:ea typeface="Cambria Math" panose="02040503050406030204" pitchFamily="18" charset="0"/>
                      </a:rPr>
                      <m:t> (</m:t>
                    </m:r>
                    <m:r>
                      <a:rPr lang="en-US" sz="2000" b="1" i="1">
                        <a:latin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m:rPr>
                            <m:sty m:val="p"/>
                          </m:rPr>
                          <a:rPr lang="en-US" sz="2000" b="0" i="0" smtClean="0">
                            <a:latin typeface="Cambria Math" panose="02040503050406030204" pitchFamily="18" charset="0"/>
                            <a:ea typeface="Cambria Math" panose="02040503050406030204" pitchFamily="18" charset="0"/>
                          </a:rPr>
                          <m:t>task</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𝐷</m:t>
                        </m:r>
                      </m:e>
                      <m:sup>
                        <m:r>
                          <m:rPr>
                            <m:sty m:val="p"/>
                          </m:rPr>
                          <a:rPr lang="en-US" sz="2000" b="0" i="0" smtClean="0">
                            <a:latin typeface="Cambria Math" panose="02040503050406030204" pitchFamily="18" charset="0"/>
                            <a:ea typeface="Cambria Math" panose="02040503050406030204" pitchFamily="18" charset="0"/>
                          </a:rPr>
                          <m:t>support</m:t>
                        </m:r>
                      </m:sup>
                    </m:sSup>
                    <m:r>
                      <a:rPr lang="en-US" sz="2000" b="0" i="1"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𝑀</m:t>
                        </m:r>
                      </m:e>
                      <m:sup>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𝑡</m:t>
                        </m:r>
                      </m:sup>
                    </m:sSup>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30" name="TextBox 29">
                <a:extLst>
                  <a:ext uri="{FF2B5EF4-FFF2-40B4-BE49-F238E27FC236}">
                    <a16:creationId xmlns:a16="http://schemas.microsoft.com/office/drawing/2014/main" id="{05D8117F-2968-405A-ADA6-714FC6EA62C4}"/>
                  </a:ext>
                </a:extLst>
              </p:cNvPr>
              <p:cNvSpPr txBox="1">
                <a:spLocks noRot="1" noChangeAspect="1" noMove="1" noResize="1" noEditPoints="1" noAdjustHandles="1" noChangeArrowheads="1" noChangeShapeType="1" noTextEdit="1"/>
              </p:cNvSpPr>
              <p:nvPr/>
            </p:nvSpPr>
            <p:spPr>
              <a:xfrm>
                <a:off x="6053722" y="3275184"/>
                <a:ext cx="6138278" cy="307777"/>
              </a:xfrm>
              <a:prstGeom prst="rect">
                <a:avLst/>
              </a:prstGeom>
              <a:blipFill>
                <a:blip r:embed="rId8"/>
                <a:stretch>
                  <a:fillRect l="-993" t="-1961" b="-33333"/>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AB30A7B6-4702-440F-B371-81C3CE622C0B}"/>
              </a:ext>
            </a:extLst>
          </p:cNvPr>
          <p:cNvCxnSpPr/>
          <p:nvPr/>
        </p:nvCxnSpPr>
        <p:spPr>
          <a:xfrm>
            <a:off x="5406501" y="763480"/>
            <a:ext cx="0" cy="4820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0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4BAEC51-03EA-47B4-BDF5-EE465F5C695C}"/>
                  </a:ext>
                </a:extLst>
              </p:cNvPr>
              <p:cNvSpPr/>
              <p:nvPr/>
            </p:nvSpPr>
            <p:spPr>
              <a:xfrm>
                <a:off x="1597425" y="2360250"/>
                <a:ext cx="435560" cy="45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𝜃</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04BAEC51-03EA-47B4-BDF5-EE465F5C695C}"/>
                  </a:ext>
                </a:extLst>
              </p:cNvPr>
              <p:cNvSpPr>
                <a:spLocks noRot="1" noChangeAspect="1" noMove="1" noResize="1" noEditPoints="1" noAdjustHandles="1" noChangeArrowheads="1" noChangeShapeType="1" noTextEdit="1"/>
              </p:cNvSpPr>
              <p:nvPr/>
            </p:nvSpPr>
            <p:spPr>
              <a:xfrm>
                <a:off x="1597425" y="2360250"/>
                <a:ext cx="435560" cy="456528"/>
              </a:xfrm>
              <a:prstGeom prst="rect">
                <a:avLst/>
              </a:prstGeom>
              <a:blipFill>
                <a:blip r:embed="rId2"/>
                <a:stretch>
                  <a:fillRect/>
                </a:stretch>
              </a:blipFill>
              <a:ln w="28575">
                <a:solidFill>
                  <a:schemeClr val="tx1"/>
                </a:solidFill>
              </a:ln>
            </p:spPr>
            <p:txBody>
              <a:bodyPr/>
              <a:lstStyle/>
              <a:p>
                <a:r>
                  <a:rPr lang="en-US">
                    <a:noFill/>
                  </a:rPr>
                  <a:t> </a:t>
                </a:r>
              </a:p>
            </p:txBody>
          </p:sp>
        </mc:Fallback>
      </mc:AlternateContent>
      <p:cxnSp>
        <p:nvCxnSpPr>
          <p:cNvPr id="14" name="Connector: Curved 7">
            <a:extLst>
              <a:ext uri="{FF2B5EF4-FFF2-40B4-BE49-F238E27FC236}">
                <a16:creationId xmlns:a16="http://schemas.microsoft.com/office/drawing/2014/main" id="{624994CB-392B-4D62-B67E-56439616BB16}"/>
              </a:ext>
            </a:extLst>
          </p:cNvPr>
          <p:cNvCxnSpPr>
            <a:cxnSpLocks/>
            <a:endCxn id="13" idx="0"/>
          </p:cNvCxnSpPr>
          <p:nvPr/>
        </p:nvCxnSpPr>
        <p:spPr>
          <a:xfrm>
            <a:off x="1815205" y="1849899"/>
            <a:ext cx="0" cy="5103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BC0A9A5-D09B-41AF-835E-DF15758AABF6}"/>
                  </a:ext>
                </a:extLst>
              </p:cNvPr>
              <p:cNvSpPr txBox="1"/>
              <p:nvPr/>
            </p:nvSpPr>
            <p:spPr>
              <a:xfrm>
                <a:off x="1457459" y="1551077"/>
                <a:ext cx="7154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𝐷</m:t>
                          </m:r>
                        </m:e>
                        <m:sup>
                          <m:r>
                            <m:rPr>
                              <m:sty m:val="p"/>
                            </m:rPr>
                            <a:rPr lang="en-US" sz="1800" b="0" i="0" smtClean="0">
                              <a:latin typeface="Cambria Math" panose="02040503050406030204" pitchFamily="18" charset="0"/>
                              <a:ea typeface="Cambria Math" panose="02040503050406030204" pitchFamily="18" charset="0"/>
                            </a:rPr>
                            <m:t>cu</m:t>
                          </m:r>
                          <m:r>
                            <a:rPr lang="en-US" sz="1800" b="0" i="1" smtClean="0">
                              <a:latin typeface="Cambria Math" panose="02040503050406030204" pitchFamily="18" charset="0"/>
                              <a:ea typeface="Cambria Math" panose="02040503050406030204" pitchFamily="18" charset="0"/>
                            </a:rPr>
                            <m:t>𝑟</m:t>
                          </m:r>
                        </m:sup>
                      </m:sSup>
                    </m:oMath>
                  </m:oMathPara>
                </a14:m>
                <a:endParaRPr lang="en-US" dirty="0"/>
              </a:p>
            </p:txBody>
          </p:sp>
        </mc:Choice>
        <mc:Fallback xmlns="">
          <p:sp>
            <p:nvSpPr>
              <p:cNvPr id="22" name="TextBox 21">
                <a:extLst>
                  <a:ext uri="{FF2B5EF4-FFF2-40B4-BE49-F238E27FC236}">
                    <a16:creationId xmlns:a16="http://schemas.microsoft.com/office/drawing/2014/main" id="{DBC0A9A5-D09B-41AF-835E-DF15758AABF6}"/>
                  </a:ext>
                </a:extLst>
              </p:cNvPr>
              <p:cNvSpPr txBox="1">
                <a:spLocks noRot="1" noChangeAspect="1" noMove="1" noResize="1" noEditPoints="1" noAdjustHandles="1" noChangeArrowheads="1" noChangeShapeType="1" noTextEdit="1"/>
              </p:cNvSpPr>
              <p:nvPr/>
            </p:nvSpPr>
            <p:spPr>
              <a:xfrm>
                <a:off x="1457459" y="1551077"/>
                <a:ext cx="715491" cy="369332"/>
              </a:xfrm>
              <a:prstGeom prst="rect">
                <a:avLst/>
              </a:prstGeom>
              <a:blipFill>
                <a:blip r:embed="rId3"/>
                <a:stretch>
                  <a:fillRect/>
                </a:stretch>
              </a:blipFill>
            </p:spPr>
            <p:txBody>
              <a:bodyPr/>
              <a:lstStyle/>
              <a:p>
                <a:r>
                  <a:rPr lang="en-US">
                    <a:noFill/>
                  </a:rPr>
                  <a:t> </a:t>
                </a:r>
              </a:p>
            </p:txBody>
          </p:sp>
        </mc:Fallback>
      </mc:AlternateContent>
      <p:cxnSp>
        <p:nvCxnSpPr>
          <p:cNvPr id="28" name="Connector: Curved 7">
            <a:extLst>
              <a:ext uri="{FF2B5EF4-FFF2-40B4-BE49-F238E27FC236}">
                <a16:creationId xmlns:a16="http://schemas.microsoft.com/office/drawing/2014/main" id="{043B6E4D-BD4E-4692-855A-8C6D496E7EAA}"/>
              </a:ext>
            </a:extLst>
          </p:cNvPr>
          <p:cNvCxnSpPr>
            <a:cxnSpLocks/>
            <a:stCxn id="13" idx="3"/>
          </p:cNvCxnSpPr>
          <p:nvPr/>
        </p:nvCxnSpPr>
        <p:spPr>
          <a:xfrm>
            <a:off x="2032985" y="2588514"/>
            <a:ext cx="78123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63445119-DF15-4377-B1F3-7EB1BFCBE056}"/>
                  </a:ext>
                </a:extLst>
              </p:cNvPr>
              <p:cNvSpPr/>
              <p:nvPr/>
            </p:nvSpPr>
            <p:spPr>
              <a:xfrm>
                <a:off x="4467875" y="2372475"/>
                <a:ext cx="435560" cy="45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𝜃</m:t>
                          </m:r>
                        </m:e>
                        <m:sup>
                          <m:r>
                            <a:rPr lang="en-US" i="1">
                              <a:solidFill>
                                <a:schemeClr val="tx1"/>
                              </a:solidFill>
                              <a:latin typeface="Cambria Math" panose="02040503050406030204" pitchFamily="18" charset="0"/>
                              <a:ea typeface="Cambria Math" panose="02040503050406030204" pitchFamily="18" charset="0"/>
                            </a:rPr>
                            <m:t>∗</m:t>
                          </m:r>
                        </m:sup>
                      </m:sSup>
                    </m:oMath>
                  </m:oMathPara>
                </a14:m>
                <a:endParaRPr lang="en-US" dirty="0">
                  <a:solidFill>
                    <a:schemeClr val="tx1"/>
                  </a:solidFill>
                </a:endParaRPr>
              </a:p>
            </p:txBody>
          </p:sp>
        </mc:Choice>
        <mc:Fallback xmlns="">
          <p:sp>
            <p:nvSpPr>
              <p:cNvPr id="29" name="Rectangle 28">
                <a:extLst>
                  <a:ext uri="{FF2B5EF4-FFF2-40B4-BE49-F238E27FC236}">
                    <a16:creationId xmlns:a16="http://schemas.microsoft.com/office/drawing/2014/main" id="{63445119-DF15-4377-B1F3-7EB1BFCBE056}"/>
                  </a:ext>
                </a:extLst>
              </p:cNvPr>
              <p:cNvSpPr>
                <a:spLocks noRot="1" noChangeAspect="1" noMove="1" noResize="1" noEditPoints="1" noAdjustHandles="1" noChangeArrowheads="1" noChangeShapeType="1" noTextEdit="1"/>
              </p:cNvSpPr>
              <p:nvPr/>
            </p:nvSpPr>
            <p:spPr>
              <a:xfrm>
                <a:off x="4467875" y="2372475"/>
                <a:ext cx="435560" cy="456528"/>
              </a:xfrm>
              <a:prstGeom prst="rect">
                <a:avLst/>
              </a:prstGeom>
              <a:blipFill>
                <a:blip r:embed="rId4"/>
                <a:stretch>
                  <a:fillRect/>
                </a:stretch>
              </a:blipFill>
              <a:ln w="28575">
                <a:solidFill>
                  <a:schemeClr val="tx1"/>
                </a:solidFill>
              </a:ln>
            </p:spPr>
            <p:txBody>
              <a:bodyPr/>
              <a:lstStyle/>
              <a:p>
                <a:r>
                  <a:rPr lang="en-US">
                    <a:noFill/>
                  </a:rPr>
                  <a:t> </a:t>
                </a:r>
              </a:p>
            </p:txBody>
          </p:sp>
        </mc:Fallback>
      </mc:AlternateContent>
      <p:cxnSp>
        <p:nvCxnSpPr>
          <p:cNvPr id="31" name="Connector: Curved 7">
            <a:extLst>
              <a:ext uri="{FF2B5EF4-FFF2-40B4-BE49-F238E27FC236}">
                <a16:creationId xmlns:a16="http://schemas.microsoft.com/office/drawing/2014/main" id="{7108F0DE-8A3C-445D-889E-B873832482D9}"/>
              </a:ext>
            </a:extLst>
          </p:cNvPr>
          <p:cNvCxnSpPr>
            <a:cxnSpLocks/>
            <a:stCxn id="33" idx="2"/>
            <a:endCxn id="19" idx="0"/>
          </p:cNvCxnSpPr>
          <p:nvPr/>
        </p:nvCxnSpPr>
        <p:spPr>
          <a:xfrm>
            <a:off x="3204839" y="1208084"/>
            <a:ext cx="0" cy="4132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8C18EA5-15D4-4712-B451-23278F182FE5}"/>
                  </a:ext>
                </a:extLst>
              </p:cNvPr>
              <p:cNvSpPr txBox="1"/>
              <p:nvPr/>
            </p:nvSpPr>
            <p:spPr>
              <a:xfrm>
                <a:off x="2814221" y="2403848"/>
                <a:ext cx="7812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𝐿</m:t>
                          </m:r>
                        </m:e>
                        <m:sub>
                          <m:r>
                            <m:rPr>
                              <m:sty m:val="p"/>
                            </m:rPr>
                            <a:rPr lang="en-US" sz="1800" b="0" i="0" smtClean="0">
                              <a:latin typeface="Cambria Math" panose="02040503050406030204" pitchFamily="18" charset="0"/>
                              <a:ea typeface="Cambria Math" panose="02040503050406030204" pitchFamily="18" charset="0"/>
                            </a:rPr>
                            <m:t>task</m:t>
                          </m:r>
                        </m:sub>
                      </m:sSub>
                    </m:oMath>
                  </m:oMathPara>
                </a14:m>
                <a:endParaRPr lang="en-US" dirty="0"/>
              </a:p>
            </p:txBody>
          </p:sp>
        </mc:Choice>
        <mc:Fallback xmlns="">
          <p:sp>
            <p:nvSpPr>
              <p:cNvPr id="32" name="TextBox 31">
                <a:extLst>
                  <a:ext uri="{FF2B5EF4-FFF2-40B4-BE49-F238E27FC236}">
                    <a16:creationId xmlns:a16="http://schemas.microsoft.com/office/drawing/2014/main" id="{28C18EA5-15D4-4712-B451-23278F182FE5}"/>
                  </a:ext>
                </a:extLst>
              </p:cNvPr>
              <p:cNvSpPr txBox="1">
                <a:spLocks noRot="1" noChangeAspect="1" noMove="1" noResize="1" noEditPoints="1" noAdjustHandles="1" noChangeArrowheads="1" noChangeShapeType="1" noTextEdit="1"/>
              </p:cNvSpPr>
              <p:nvPr/>
            </p:nvSpPr>
            <p:spPr>
              <a:xfrm>
                <a:off x="2814221" y="2403848"/>
                <a:ext cx="78123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BFADC04-5EE3-4098-A26D-AB084C2D4208}"/>
                  </a:ext>
                </a:extLst>
              </p:cNvPr>
              <p:cNvSpPr/>
              <p:nvPr/>
            </p:nvSpPr>
            <p:spPr>
              <a:xfrm>
                <a:off x="2987059" y="751556"/>
                <a:ext cx="435560" cy="45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𝑀</m:t>
                      </m:r>
                    </m:oMath>
                  </m:oMathPara>
                </a14:m>
                <a:endParaRPr lang="en-US" dirty="0">
                  <a:solidFill>
                    <a:schemeClr val="tx1"/>
                  </a:solidFill>
                </a:endParaRPr>
              </a:p>
            </p:txBody>
          </p:sp>
        </mc:Choice>
        <mc:Fallback xmlns="">
          <p:sp>
            <p:nvSpPr>
              <p:cNvPr id="33" name="Rectangle 32">
                <a:extLst>
                  <a:ext uri="{FF2B5EF4-FFF2-40B4-BE49-F238E27FC236}">
                    <a16:creationId xmlns:a16="http://schemas.microsoft.com/office/drawing/2014/main" id="{5BFADC04-5EE3-4098-A26D-AB084C2D4208}"/>
                  </a:ext>
                </a:extLst>
              </p:cNvPr>
              <p:cNvSpPr>
                <a:spLocks noRot="1" noChangeAspect="1" noMove="1" noResize="1" noEditPoints="1" noAdjustHandles="1" noChangeArrowheads="1" noChangeShapeType="1" noTextEdit="1"/>
              </p:cNvSpPr>
              <p:nvPr/>
            </p:nvSpPr>
            <p:spPr>
              <a:xfrm>
                <a:off x="2987059" y="751556"/>
                <a:ext cx="435560" cy="456528"/>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cxnSp>
        <p:nvCxnSpPr>
          <p:cNvPr id="15" name="Connector: Curved 7">
            <a:extLst>
              <a:ext uri="{FF2B5EF4-FFF2-40B4-BE49-F238E27FC236}">
                <a16:creationId xmlns:a16="http://schemas.microsoft.com/office/drawing/2014/main" id="{1347F97A-8D94-4E15-BB97-518B7D13C77C}"/>
              </a:ext>
            </a:extLst>
          </p:cNvPr>
          <p:cNvCxnSpPr>
            <a:cxnSpLocks/>
            <a:stCxn id="32" idx="3"/>
            <a:endCxn id="29" idx="1"/>
          </p:cNvCxnSpPr>
          <p:nvPr/>
        </p:nvCxnSpPr>
        <p:spPr>
          <a:xfrm>
            <a:off x="3595457" y="2588514"/>
            <a:ext cx="872418" cy="12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9122B72-07E2-466B-A9FF-AEBD49B5BBC6}"/>
                  </a:ext>
                </a:extLst>
              </p:cNvPr>
              <p:cNvSpPr txBox="1"/>
              <p:nvPr/>
            </p:nvSpPr>
            <p:spPr>
              <a:xfrm>
                <a:off x="2987059" y="1621300"/>
                <a:ext cx="435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39122B72-07E2-466B-A9FF-AEBD49B5BBC6}"/>
                  </a:ext>
                </a:extLst>
              </p:cNvPr>
              <p:cNvSpPr txBox="1">
                <a:spLocks noRot="1" noChangeAspect="1" noMove="1" noResize="1" noEditPoints="1" noAdjustHandles="1" noChangeArrowheads="1" noChangeShapeType="1" noTextEdit="1"/>
              </p:cNvSpPr>
              <p:nvPr/>
            </p:nvSpPr>
            <p:spPr>
              <a:xfrm>
                <a:off x="2987059" y="1621300"/>
                <a:ext cx="435560" cy="369332"/>
              </a:xfrm>
              <a:prstGeom prst="rect">
                <a:avLst/>
              </a:prstGeom>
              <a:blipFill>
                <a:blip r:embed="rId7"/>
                <a:stretch>
                  <a:fillRect r="-1408" b="-4918"/>
                </a:stretch>
              </a:blipFill>
            </p:spPr>
            <p:txBody>
              <a:bodyPr/>
              <a:lstStyle/>
              <a:p>
                <a:r>
                  <a:rPr lang="en-US">
                    <a:noFill/>
                  </a:rPr>
                  <a:t> </a:t>
                </a:r>
              </a:p>
            </p:txBody>
          </p:sp>
        </mc:Fallback>
      </mc:AlternateContent>
      <p:cxnSp>
        <p:nvCxnSpPr>
          <p:cNvPr id="20" name="Connector: Curved 7">
            <a:extLst>
              <a:ext uri="{FF2B5EF4-FFF2-40B4-BE49-F238E27FC236}">
                <a16:creationId xmlns:a16="http://schemas.microsoft.com/office/drawing/2014/main" id="{D7FFC2E8-D303-4257-A739-B5DAB8C64EB3}"/>
              </a:ext>
            </a:extLst>
          </p:cNvPr>
          <p:cNvCxnSpPr>
            <a:cxnSpLocks/>
          </p:cNvCxnSpPr>
          <p:nvPr/>
        </p:nvCxnSpPr>
        <p:spPr>
          <a:xfrm>
            <a:off x="3206318" y="1990632"/>
            <a:ext cx="0" cy="483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7">
            <a:extLst>
              <a:ext uri="{FF2B5EF4-FFF2-40B4-BE49-F238E27FC236}">
                <a16:creationId xmlns:a16="http://schemas.microsoft.com/office/drawing/2014/main" id="{525BDAC9-038A-46AD-A48E-A6C57D5D481B}"/>
              </a:ext>
            </a:extLst>
          </p:cNvPr>
          <p:cNvCxnSpPr>
            <a:cxnSpLocks/>
          </p:cNvCxnSpPr>
          <p:nvPr/>
        </p:nvCxnSpPr>
        <p:spPr>
          <a:xfrm>
            <a:off x="4927109" y="2621132"/>
            <a:ext cx="872418" cy="12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7">
            <a:extLst>
              <a:ext uri="{FF2B5EF4-FFF2-40B4-BE49-F238E27FC236}">
                <a16:creationId xmlns:a16="http://schemas.microsoft.com/office/drawing/2014/main" id="{CE482965-9F4A-4865-BC0B-9CEB624539D5}"/>
              </a:ext>
            </a:extLst>
          </p:cNvPr>
          <p:cNvCxnSpPr>
            <a:cxnSpLocks/>
          </p:cNvCxnSpPr>
          <p:nvPr/>
        </p:nvCxnSpPr>
        <p:spPr>
          <a:xfrm>
            <a:off x="4703614" y="1849899"/>
            <a:ext cx="0" cy="5103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0E4BD0D-83FF-4F2F-B60E-D38ACC2EF9C0}"/>
                  </a:ext>
                </a:extLst>
              </p:cNvPr>
              <p:cNvSpPr txBox="1"/>
              <p:nvPr/>
            </p:nvSpPr>
            <p:spPr>
              <a:xfrm>
                <a:off x="4345868" y="1551077"/>
                <a:ext cx="715491"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𝐷</m:t>
                          </m:r>
                        </m:e>
                        <m:sup>
                          <m:r>
                            <m:rPr>
                              <m:sty m:val="p"/>
                            </m:rPr>
                            <a:rPr lang="en-US" sz="1800" b="0" i="0" smtClean="0">
                              <a:latin typeface="Cambria Math" panose="02040503050406030204" pitchFamily="18" charset="0"/>
                              <a:ea typeface="Cambria Math" panose="02040503050406030204" pitchFamily="18" charset="0"/>
                            </a:rPr>
                            <m:t>full</m:t>
                          </m:r>
                        </m:sup>
                      </m:sSup>
                    </m:oMath>
                  </m:oMathPara>
                </a14:m>
                <a:endParaRPr lang="en-US" dirty="0"/>
              </a:p>
            </p:txBody>
          </p:sp>
        </mc:Choice>
        <mc:Fallback xmlns="">
          <p:sp>
            <p:nvSpPr>
              <p:cNvPr id="36" name="TextBox 35">
                <a:extLst>
                  <a:ext uri="{FF2B5EF4-FFF2-40B4-BE49-F238E27FC236}">
                    <a16:creationId xmlns:a16="http://schemas.microsoft.com/office/drawing/2014/main" id="{50E4BD0D-83FF-4F2F-B60E-D38ACC2EF9C0}"/>
                  </a:ext>
                </a:extLst>
              </p:cNvPr>
              <p:cNvSpPr txBox="1">
                <a:spLocks noRot="1" noChangeAspect="1" noMove="1" noResize="1" noEditPoints="1" noAdjustHandles="1" noChangeArrowheads="1" noChangeShapeType="1" noTextEdit="1"/>
              </p:cNvSpPr>
              <p:nvPr/>
            </p:nvSpPr>
            <p:spPr>
              <a:xfrm>
                <a:off x="4345868" y="1551077"/>
                <a:ext cx="715491" cy="3929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ACB003-3AFE-4FAA-998A-CB45C751C887}"/>
                  </a:ext>
                </a:extLst>
              </p:cNvPr>
              <p:cNvSpPr txBox="1"/>
              <p:nvPr/>
            </p:nvSpPr>
            <p:spPr>
              <a:xfrm>
                <a:off x="5775853" y="2431037"/>
                <a:ext cx="7812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𝐿</m:t>
                          </m:r>
                        </m:e>
                        <m:sub>
                          <m:r>
                            <m:rPr>
                              <m:sty m:val="p"/>
                            </m:rPr>
                            <a:rPr lang="en-US" sz="1800" b="0" i="0" smtClean="0">
                              <a:latin typeface="Cambria Math" panose="02040503050406030204" pitchFamily="18" charset="0"/>
                              <a:ea typeface="Cambria Math" panose="02040503050406030204" pitchFamily="18" charset="0"/>
                            </a:rPr>
                            <m:t>meta</m:t>
                          </m:r>
                        </m:sub>
                      </m:sSub>
                    </m:oMath>
                  </m:oMathPara>
                </a14:m>
                <a:endParaRPr lang="en-US" dirty="0"/>
              </a:p>
            </p:txBody>
          </p:sp>
        </mc:Choice>
        <mc:Fallback xmlns="">
          <p:sp>
            <p:nvSpPr>
              <p:cNvPr id="37" name="TextBox 36">
                <a:extLst>
                  <a:ext uri="{FF2B5EF4-FFF2-40B4-BE49-F238E27FC236}">
                    <a16:creationId xmlns:a16="http://schemas.microsoft.com/office/drawing/2014/main" id="{8DACB003-3AFE-4FAA-998A-CB45C751C887}"/>
                  </a:ext>
                </a:extLst>
              </p:cNvPr>
              <p:cNvSpPr txBox="1">
                <a:spLocks noRot="1" noChangeAspect="1" noMove="1" noResize="1" noEditPoints="1" noAdjustHandles="1" noChangeArrowheads="1" noChangeShapeType="1" noTextEdit="1"/>
              </p:cNvSpPr>
              <p:nvPr/>
            </p:nvSpPr>
            <p:spPr>
              <a:xfrm>
                <a:off x="5775853" y="2431037"/>
                <a:ext cx="781236" cy="369332"/>
              </a:xfrm>
              <a:prstGeom prst="rect">
                <a:avLst/>
              </a:prstGeom>
              <a:blipFill>
                <a:blip r:embed="rId9"/>
                <a:stretch>
                  <a:fillRect r="-5426"/>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E03A0B81-4729-4658-980E-FDC5934696D5}"/>
              </a:ext>
            </a:extLst>
          </p:cNvPr>
          <p:cNvCxnSpPr>
            <a:cxnSpLocks/>
            <a:stCxn id="37" idx="3"/>
            <a:endCxn id="39" idx="3"/>
          </p:cNvCxnSpPr>
          <p:nvPr/>
        </p:nvCxnSpPr>
        <p:spPr>
          <a:xfrm flipH="1">
            <a:off x="4128117" y="2615703"/>
            <a:ext cx="2428972" cy="1100441"/>
          </a:xfrm>
          <a:prstGeom prst="bentConnector3">
            <a:avLst>
              <a:gd name="adj1" fmla="val -941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A520E690-E2FF-4359-86D8-7CE173EA5AF5}"/>
                  </a:ext>
                </a:extLst>
              </p:cNvPr>
              <p:cNvSpPr/>
              <p:nvPr/>
            </p:nvSpPr>
            <p:spPr>
              <a:xfrm>
                <a:off x="3692557" y="4215327"/>
                <a:ext cx="435560" cy="45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𝑀</m:t>
                      </m:r>
                    </m:oMath>
                  </m:oMathPara>
                </a14:m>
                <a:endParaRPr lang="en-US" dirty="0">
                  <a:solidFill>
                    <a:schemeClr val="tx1"/>
                  </a:solidFill>
                </a:endParaRPr>
              </a:p>
            </p:txBody>
          </p:sp>
        </mc:Choice>
        <mc:Fallback xmlns="">
          <p:sp>
            <p:nvSpPr>
              <p:cNvPr id="38" name="Rectangle 37">
                <a:extLst>
                  <a:ext uri="{FF2B5EF4-FFF2-40B4-BE49-F238E27FC236}">
                    <a16:creationId xmlns:a16="http://schemas.microsoft.com/office/drawing/2014/main" id="{A520E690-E2FF-4359-86D8-7CE173EA5AF5}"/>
                  </a:ext>
                </a:extLst>
              </p:cNvPr>
              <p:cNvSpPr>
                <a:spLocks noRot="1" noChangeAspect="1" noMove="1" noResize="1" noEditPoints="1" noAdjustHandles="1" noChangeArrowheads="1" noChangeShapeType="1" noTextEdit="1"/>
              </p:cNvSpPr>
              <p:nvPr/>
            </p:nvSpPr>
            <p:spPr>
              <a:xfrm>
                <a:off x="3692557" y="4215327"/>
                <a:ext cx="435560" cy="456528"/>
              </a:xfrm>
              <a:prstGeom prst="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6B29986-9546-4D7D-AF63-A282264B25DC}"/>
                  </a:ext>
                </a:extLst>
              </p:cNvPr>
              <p:cNvSpPr txBox="1"/>
              <p:nvPr/>
            </p:nvSpPr>
            <p:spPr>
              <a:xfrm>
                <a:off x="3692557" y="3531478"/>
                <a:ext cx="435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96B29986-9546-4D7D-AF63-A282264B25DC}"/>
                  </a:ext>
                </a:extLst>
              </p:cNvPr>
              <p:cNvSpPr txBox="1">
                <a:spLocks noRot="1" noChangeAspect="1" noMove="1" noResize="1" noEditPoints="1" noAdjustHandles="1" noChangeArrowheads="1" noChangeShapeType="1" noTextEdit="1"/>
              </p:cNvSpPr>
              <p:nvPr/>
            </p:nvSpPr>
            <p:spPr>
              <a:xfrm>
                <a:off x="3692557" y="3531478"/>
                <a:ext cx="435560" cy="369332"/>
              </a:xfrm>
              <a:prstGeom prst="rect">
                <a:avLst/>
              </a:prstGeom>
              <a:blipFill>
                <a:blip r:embed="rId11"/>
                <a:stretch>
                  <a:fillRect b="-4918"/>
                </a:stretch>
              </a:blipFill>
            </p:spPr>
            <p:txBody>
              <a:bodyPr/>
              <a:lstStyle/>
              <a:p>
                <a:r>
                  <a:rPr lang="en-US">
                    <a:noFill/>
                  </a:rPr>
                  <a:t> </a:t>
                </a:r>
              </a:p>
            </p:txBody>
          </p:sp>
        </mc:Fallback>
      </mc:AlternateContent>
      <p:cxnSp>
        <p:nvCxnSpPr>
          <p:cNvPr id="40" name="Connector: Curved 7">
            <a:extLst>
              <a:ext uri="{FF2B5EF4-FFF2-40B4-BE49-F238E27FC236}">
                <a16:creationId xmlns:a16="http://schemas.microsoft.com/office/drawing/2014/main" id="{59975EA0-DED3-408C-9F00-AE1C9254B7DB}"/>
              </a:ext>
            </a:extLst>
          </p:cNvPr>
          <p:cNvCxnSpPr>
            <a:cxnSpLocks/>
            <a:stCxn id="38" idx="0"/>
            <a:endCxn id="39" idx="2"/>
          </p:cNvCxnSpPr>
          <p:nvPr/>
        </p:nvCxnSpPr>
        <p:spPr>
          <a:xfrm flipV="1">
            <a:off x="3910337" y="3900810"/>
            <a:ext cx="0" cy="3145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00B32BDB-DFAF-4E4A-8E6B-EF9833277EEE}"/>
              </a:ext>
            </a:extLst>
          </p:cNvPr>
          <p:cNvCxnSpPr>
            <a:cxnSpLocks/>
            <a:stCxn id="39" idx="1"/>
            <a:endCxn id="13" idx="1"/>
          </p:cNvCxnSpPr>
          <p:nvPr/>
        </p:nvCxnSpPr>
        <p:spPr>
          <a:xfrm rot="10800000">
            <a:off x="1597425" y="2588514"/>
            <a:ext cx="2095132" cy="1127630"/>
          </a:xfrm>
          <a:prstGeom prst="bentConnector3">
            <a:avLst>
              <a:gd name="adj1" fmla="val 11091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3572689-E17F-479C-BB90-906B2F16E09C}"/>
              </a:ext>
            </a:extLst>
          </p:cNvPr>
          <p:cNvCxnSpPr>
            <a:cxnSpLocks/>
            <a:stCxn id="37" idx="3"/>
            <a:endCxn id="33" idx="1"/>
          </p:cNvCxnSpPr>
          <p:nvPr/>
        </p:nvCxnSpPr>
        <p:spPr>
          <a:xfrm flipH="1" flipV="1">
            <a:off x="2987059" y="979820"/>
            <a:ext cx="3570030" cy="1635883"/>
          </a:xfrm>
          <a:prstGeom prst="bentConnector5">
            <a:avLst>
              <a:gd name="adj1" fmla="val -6403"/>
              <a:gd name="adj2" fmla="val 139838"/>
              <a:gd name="adj3" fmla="val 10640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01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04BAEC51-03EA-47B4-BDF5-EE465F5C695C}"/>
                  </a:ext>
                </a:extLst>
              </p:cNvPr>
              <p:cNvSpPr/>
              <p:nvPr/>
            </p:nvSpPr>
            <p:spPr>
              <a:xfrm>
                <a:off x="3523880" y="2480746"/>
                <a:ext cx="435560" cy="45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𝜃</m:t>
                      </m:r>
                    </m:oMath>
                  </m:oMathPara>
                </a14:m>
                <a:endParaRPr lang="en-US" dirty="0">
                  <a:solidFill>
                    <a:schemeClr val="tx1"/>
                  </a:solidFill>
                </a:endParaRPr>
              </a:p>
            </p:txBody>
          </p:sp>
        </mc:Choice>
        <mc:Fallback>
          <p:sp>
            <p:nvSpPr>
              <p:cNvPr id="13" name="Rectangle 12">
                <a:extLst>
                  <a:ext uri="{FF2B5EF4-FFF2-40B4-BE49-F238E27FC236}">
                    <a16:creationId xmlns:a16="http://schemas.microsoft.com/office/drawing/2014/main" id="{04BAEC51-03EA-47B4-BDF5-EE465F5C695C}"/>
                  </a:ext>
                </a:extLst>
              </p:cNvPr>
              <p:cNvSpPr>
                <a:spLocks noRot="1" noChangeAspect="1" noMove="1" noResize="1" noEditPoints="1" noAdjustHandles="1" noChangeArrowheads="1" noChangeShapeType="1" noTextEdit="1"/>
              </p:cNvSpPr>
              <p:nvPr/>
            </p:nvSpPr>
            <p:spPr>
              <a:xfrm>
                <a:off x="3523880" y="2480746"/>
                <a:ext cx="435560" cy="456528"/>
              </a:xfrm>
              <a:prstGeom prst="rect">
                <a:avLst/>
              </a:prstGeom>
              <a:blipFill>
                <a:blip r:embed="rId2"/>
                <a:stretch>
                  <a:fillRect/>
                </a:stretch>
              </a:blipFill>
              <a:ln w="28575">
                <a:solidFill>
                  <a:schemeClr val="tx1"/>
                </a:solidFill>
              </a:ln>
            </p:spPr>
            <p:txBody>
              <a:bodyPr/>
              <a:lstStyle/>
              <a:p>
                <a:r>
                  <a:rPr lang="en-US">
                    <a:noFill/>
                  </a:rPr>
                  <a:t> </a:t>
                </a:r>
              </a:p>
            </p:txBody>
          </p:sp>
        </mc:Fallback>
      </mc:AlternateContent>
      <p:cxnSp>
        <p:nvCxnSpPr>
          <p:cNvPr id="14" name="Connector: Curved 7">
            <a:extLst>
              <a:ext uri="{FF2B5EF4-FFF2-40B4-BE49-F238E27FC236}">
                <a16:creationId xmlns:a16="http://schemas.microsoft.com/office/drawing/2014/main" id="{624994CB-392B-4D62-B67E-56439616BB16}"/>
              </a:ext>
            </a:extLst>
          </p:cNvPr>
          <p:cNvCxnSpPr>
            <a:cxnSpLocks/>
            <a:endCxn id="13" idx="0"/>
          </p:cNvCxnSpPr>
          <p:nvPr/>
        </p:nvCxnSpPr>
        <p:spPr>
          <a:xfrm>
            <a:off x="3741660" y="1970395"/>
            <a:ext cx="0" cy="5103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BC0A9A5-D09B-41AF-835E-DF15758AABF6}"/>
                  </a:ext>
                </a:extLst>
              </p:cNvPr>
              <p:cNvSpPr txBox="1"/>
              <p:nvPr/>
            </p:nvSpPr>
            <p:spPr>
              <a:xfrm>
                <a:off x="3383914" y="1671573"/>
                <a:ext cx="7154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𝐷</m:t>
                          </m:r>
                        </m:e>
                        <m:sup>
                          <m:r>
                            <m:rPr>
                              <m:sty m:val="p"/>
                            </m:rPr>
                            <a:rPr lang="en-US" sz="1800" b="0" i="0" smtClean="0">
                              <a:latin typeface="Cambria Math" panose="02040503050406030204" pitchFamily="18" charset="0"/>
                              <a:ea typeface="Cambria Math" panose="02040503050406030204" pitchFamily="18" charset="0"/>
                            </a:rPr>
                            <m:t>cu</m:t>
                          </m:r>
                          <m:r>
                            <a:rPr lang="en-US" sz="1800" b="0" i="1" smtClean="0">
                              <a:latin typeface="Cambria Math" panose="02040503050406030204" pitchFamily="18" charset="0"/>
                              <a:ea typeface="Cambria Math" panose="02040503050406030204" pitchFamily="18" charset="0"/>
                            </a:rPr>
                            <m:t>𝑟</m:t>
                          </m:r>
                        </m:sup>
                      </m:sSup>
                    </m:oMath>
                  </m:oMathPara>
                </a14:m>
                <a:endParaRPr lang="en-US" dirty="0"/>
              </a:p>
            </p:txBody>
          </p:sp>
        </mc:Choice>
        <mc:Fallback>
          <p:sp>
            <p:nvSpPr>
              <p:cNvPr id="22" name="TextBox 21">
                <a:extLst>
                  <a:ext uri="{FF2B5EF4-FFF2-40B4-BE49-F238E27FC236}">
                    <a16:creationId xmlns:a16="http://schemas.microsoft.com/office/drawing/2014/main" id="{DBC0A9A5-D09B-41AF-835E-DF15758AABF6}"/>
                  </a:ext>
                </a:extLst>
              </p:cNvPr>
              <p:cNvSpPr txBox="1">
                <a:spLocks noRot="1" noChangeAspect="1" noMove="1" noResize="1" noEditPoints="1" noAdjustHandles="1" noChangeArrowheads="1" noChangeShapeType="1" noTextEdit="1"/>
              </p:cNvSpPr>
              <p:nvPr/>
            </p:nvSpPr>
            <p:spPr>
              <a:xfrm>
                <a:off x="3383914" y="1671573"/>
                <a:ext cx="715491" cy="369332"/>
              </a:xfrm>
              <a:prstGeom prst="rect">
                <a:avLst/>
              </a:prstGeom>
              <a:blipFill>
                <a:blip r:embed="rId3"/>
                <a:stretch>
                  <a:fillRect/>
                </a:stretch>
              </a:blipFill>
            </p:spPr>
            <p:txBody>
              <a:bodyPr/>
              <a:lstStyle/>
              <a:p>
                <a:r>
                  <a:rPr lang="en-US">
                    <a:noFill/>
                  </a:rPr>
                  <a:t> </a:t>
                </a:r>
              </a:p>
            </p:txBody>
          </p:sp>
        </mc:Fallback>
      </mc:AlternateContent>
      <p:cxnSp>
        <p:nvCxnSpPr>
          <p:cNvPr id="28" name="Connector: Curved 7">
            <a:extLst>
              <a:ext uri="{FF2B5EF4-FFF2-40B4-BE49-F238E27FC236}">
                <a16:creationId xmlns:a16="http://schemas.microsoft.com/office/drawing/2014/main" id="{043B6E4D-BD4E-4692-855A-8C6D496E7EAA}"/>
              </a:ext>
            </a:extLst>
          </p:cNvPr>
          <p:cNvCxnSpPr>
            <a:cxnSpLocks/>
            <a:stCxn id="13" idx="3"/>
          </p:cNvCxnSpPr>
          <p:nvPr/>
        </p:nvCxnSpPr>
        <p:spPr>
          <a:xfrm>
            <a:off x="3959440" y="2709010"/>
            <a:ext cx="78123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63445119-DF15-4377-B1F3-7EB1BFCBE056}"/>
                  </a:ext>
                </a:extLst>
              </p:cNvPr>
              <p:cNvSpPr/>
              <p:nvPr/>
            </p:nvSpPr>
            <p:spPr>
              <a:xfrm>
                <a:off x="6394330" y="2492971"/>
                <a:ext cx="435560" cy="45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𝜃</m:t>
                          </m:r>
                        </m:e>
                        <m:sup>
                          <m:r>
                            <a:rPr lang="en-US" i="1">
                              <a:solidFill>
                                <a:schemeClr val="tx1"/>
                              </a:solidFill>
                              <a:latin typeface="Cambria Math" panose="02040503050406030204" pitchFamily="18" charset="0"/>
                              <a:ea typeface="Cambria Math" panose="02040503050406030204" pitchFamily="18" charset="0"/>
                            </a:rPr>
                            <m:t>∗</m:t>
                          </m:r>
                        </m:sup>
                      </m:sSup>
                    </m:oMath>
                  </m:oMathPara>
                </a14:m>
                <a:endParaRPr lang="en-US" dirty="0">
                  <a:solidFill>
                    <a:schemeClr val="tx1"/>
                  </a:solidFill>
                </a:endParaRPr>
              </a:p>
            </p:txBody>
          </p:sp>
        </mc:Choice>
        <mc:Fallback>
          <p:sp>
            <p:nvSpPr>
              <p:cNvPr id="29" name="Rectangle 28">
                <a:extLst>
                  <a:ext uri="{FF2B5EF4-FFF2-40B4-BE49-F238E27FC236}">
                    <a16:creationId xmlns:a16="http://schemas.microsoft.com/office/drawing/2014/main" id="{63445119-DF15-4377-B1F3-7EB1BFCBE056}"/>
                  </a:ext>
                </a:extLst>
              </p:cNvPr>
              <p:cNvSpPr>
                <a:spLocks noRot="1" noChangeAspect="1" noMove="1" noResize="1" noEditPoints="1" noAdjustHandles="1" noChangeArrowheads="1" noChangeShapeType="1" noTextEdit="1"/>
              </p:cNvSpPr>
              <p:nvPr/>
            </p:nvSpPr>
            <p:spPr>
              <a:xfrm>
                <a:off x="6394330" y="2492971"/>
                <a:ext cx="435560" cy="456528"/>
              </a:xfrm>
              <a:prstGeom prst="rect">
                <a:avLst/>
              </a:prstGeom>
              <a:blipFill>
                <a:blip r:embed="rId4"/>
                <a:stretch>
                  <a:fillRect/>
                </a:stretch>
              </a:blipFill>
              <a:ln w="28575">
                <a:solidFill>
                  <a:schemeClr val="tx1"/>
                </a:solidFill>
              </a:ln>
            </p:spPr>
            <p:txBody>
              <a:bodyPr/>
              <a:lstStyle/>
              <a:p>
                <a:r>
                  <a:rPr lang="en-US">
                    <a:noFill/>
                  </a:rPr>
                  <a:t> </a:t>
                </a:r>
              </a:p>
            </p:txBody>
          </p:sp>
        </mc:Fallback>
      </mc:AlternateContent>
      <p:cxnSp>
        <p:nvCxnSpPr>
          <p:cNvPr id="31" name="Connector: Curved 7">
            <a:extLst>
              <a:ext uri="{FF2B5EF4-FFF2-40B4-BE49-F238E27FC236}">
                <a16:creationId xmlns:a16="http://schemas.microsoft.com/office/drawing/2014/main" id="{7108F0DE-8A3C-445D-889E-B873832482D9}"/>
              </a:ext>
            </a:extLst>
          </p:cNvPr>
          <p:cNvCxnSpPr>
            <a:cxnSpLocks/>
            <a:stCxn id="33" idx="2"/>
            <a:endCxn id="19" idx="0"/>
          </p:cNvCxnSpPr>
          <p:nvPr/>
        </p:nvCxnSpPr>
        <p:spPr>
          <a:xfrm>
            <a:off x="5131294" y="1330511"/>
            <a:ext cx="0" cy="411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28C18EA5-15D4-4712-B451-23278F182FE5}"/>
                  </a:ext>
                </a:extLst>
              </p:cNvPr>
              <p:cNvSpPr txBox="1"/>
              <p:nvPr/>
            </p:nvSpPr>
            <p:spPr>
              <a:xfrm>
                <a:off x="4740676" y="2524344"/>
                <a:ext cx="7812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𝐿</m:t>
                          </m:r>
                        </m:e>
                        <m:sub>
                          <m:r>
                            <m:rPr>
                              <m:sty m:val="p"/>
                            </m:rPr>
                            <a:rPr lang="en-US" sz="1800" b="0" i="0" smtClean="0">
                              <a:latin typeface="Cambria Math" panose="02040503050406030204" pitchFamily="18" charset="0"/>
                              <a:ea typeface="Cambria Math" panose="02040503050406030204" pitchFamily="18" charset="0"/>
                            </a:rPr>
                            <m:t>task</m:t>
                          </m:r>
                        </m:sub>
                      </m:sSub>
                    </m:oMath>
                  </m:oMathPara>
                </a14:m>
                <a:endParaRPr lang="en-US" dirty="0"/>
              </a:p>
            </p:txBody>
          </p:sp>
        </mc:Choice>
        <mc:Fallback>
          <p:sp>
            <p:nvSpPr>
              <p:cNvPr id="32" name="TextBox 31">
                <a:extLst>
                  <a:ext uri="{FF2B5EF4-FFF2-40B4-BE49-F238E27FC236}">
                    <a16:creationId xmlns:a16="http://schemas.microsoft.com/office/drawing/2014/main" id="{28C18EA5-15D4-4712-B451-23278F182FE5}"/>
                  </a:ext>
                </a:extLst>
              </p:cNvPr>
              <p:cNvSpPr txBox="1">
                <a:spLocks noRot="1" noChangeAspect="1" noMove="1" noResize="1" noEditPoints="1" noAdjustHandles="1" noChangeArrowheads="1" noChangeShapeType="1" noTextEdit="1"/>
              </p:cNvSpPr>
              <p:nvPr/>
            </p:nvSpPr>
            <p:spPr>
              <a:xfrm>
                <a:off x="4740676" y="2524344"/>
                <a:ext cx="78123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5BFADC04-5EE3-4098-A26D-AB084C2D4208}"/>
                  </a:ext>
                </a:extLst>
              </p:cNvPr>
              <p:cNvSpPr/>
              <p:nvPr/>
            </p:nvSpPr>
            <p:spPr>
              <a:xfrm>
                <a:off x="4783885" y="873983"/>
                <a:ext cx="694817" cy="456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𝑀</m:t>
                          </m:r>
                        </m:e>
                        <m:sup>
                          <m:r>
                            <m:rPr>
                              <m:sty m:val="p"/>
                            </m:rPr>
                            <a:rPr lang="en-US" b="0" i="0" smtClean="0">
                              <a:solidFill>
                                <a:srgbClr val="FF0000"/>
                              </a:solidFill>
                              <a:latin typeface="Cambria Math" panose="02040503050406030204" pitchFamily="18" charset="0"/>
                              <a:ea typeface="Cambria Math" panose="02040503050406030204" pitchFamily="18" charset="0"/>
                            </a:rPr>
                            <m:t>back</m:t>
                          </m:r>
                        </m:sup>
                      </m:sSup>
                    </m:oMath>
                  </m:oMathPara>
                </a14:m>
                <a:endParaRPr lang="en-US" dirty="0">
                  <a:solidFill>
                    <a:srgbClr val="FF0000"/>
                  </a:solidFill>
                </a:endParaRPr>
              </a:p>
            </p:txBody>
          </p:sp>
        </mc:Choice>
        <mc:Fallback>
          <p:sp>
            <p:nvSpPr>
              <p:cNvPr id="33" name="Rectangle 32">
                <a:extLst>
                  <a:ext uri="{FF2B5EF4-FFF2-40B4-BE49-F238E27FC236}">
                    <a16:creationId xmlns:a16="http://schemas.microsoft.com/office/drawing/2014/main" id="{5BFADC04-5EE3-4098-A26D-AB084C2D4208}"/>
                  </a:ext>
                </a:extLst>
              </p:cNvPr>
              <p:cNvSpPr>
                <a:spLocks noRot="1" noChangeAspect="1" noMove="1" noResize="1" noEditPoints="1" noAdjustHandles="1" noChangeArrowheads="1" noChangeShapeType="1" noTextEdit="1"/>
              </p:cNvSpPr>
              <p:nvPr/>
            </p:nvSpPr>
            <p:spPr>
              <a:xfrm>
                <a:off x="4783885" y="873983"/>
                <a:ext cx="694817" cy="456528"/>
              </a:xfrm>
              <a:prstGeom prst="rect">
                <a:avLst/>
              </a:prstGeom>
              <a:blipFill>
                <a:blip r:embed="rId6"/>
                <a:stretch>
                  <a:fillRect l="-5882"/>
                </a:stretch>
              </a:blipFill>
              <a:ln w="28575">
                <a:solidFill>
                  <a:srgbClr val="FF0000"/>
                </a:solidFill>
              </a:ln>
            </p:spPr>
            <p:txBody>
              <a:bodyPr/>
              <a:lstStyle/>
              <a:p>
                <a:r>
                  <a:rPr lang="en-US">
                    <a:noFill/>
                  </a:rPr>
                  <a:t> </a:t>
                </a:r>
              </a:p>
            </p:txBody>
          </p:sp>
        </mc:Fallback>
      </mc:AlternateContent>
      <p:cxnSp>
        <p:nvCxnSpPr>
          <p:cNvPr id="15" name="Connector: Curved 7">
            <a:extLst>
              <a:ext uri="{FF2B5EF4-FFF2-40B4-BE49-F238E27FC236}">
                <a16:creationId xmlns:a16="http://schemas.microsoft.com/office/drawing/2014/main" id="{1347F97A-8D94-4E15-BB97-518B7D13C77C}"/>
              </a:ext>
            </a:extLst>
          </p:cNvPr>
          <p:cNvCxnSpPr>
            <a:cxnSpLocks/>
            <a:stCxn id="32" idx="3"/>
            <a:endCxn id="29" idx="1"/>
          </p:cNvCxnSpPr>
          <p:nvPr/>
        </p:nvCxnSpPr>
        <p:spPr>
          <a:xfrm>
            <a:off x="5521912" y="2709010"/>
            <a:ext cx="872418" cy="12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39122B72-07E2-466B-A9FF-AEBD49B5BBC6}"/>
                  </a:ext>
                </a:extLst>
              </p:cNvPr>
              <p:cNvSpPr txBox="1"/>
              <p:nvPr/>
            </p:nvSpPr>
            <p:spPr>
              <a:xfrm>
                <a:off x="4913514" y="1741796"/>
                <a:ext cx="435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m:t>
                      </m:r>
                    </m:oMath>
                  </m:oMathPara>
                </a14:m>
                <a:endParaRPr lang="en-US" dirty="0"/>
              </a:p>
            </p:txBody>
          </p:sp>
        </mc:Choice>
        <mc:Fallback>
          <p:sp>
            <p:nvSpPr>
              <p:cNvPr id="19" name="TextBox 18">
                <a:extLst>
                  <a:ext uri="{FF2B5EF4-FFF2-40B4-BE49-F238E27FC236}">
                    <a16:creationId xmlns:a16="http://schemas.microsoft.com/office/drawing/2014/main" id="{39122B72-07E2-466B-A9FF-AEBD49B5BBC6}"/>
                  </a:ext>
                </a:extLst>
              </p:cNvPr>
              <p:cNvSpPr txBox="1">
                <a:spLocks noRot="1" noChangeAspect="1" noMove="1" noResize="1" noEditPoints="1" noAdjustHandles="1" noChangeArrowheads="1" noChangeShapeType="1" noTextEdit="1"/>
              </p:cNvSpPr>
              <p:nvPr/>
            </p:nvSpPr>
            <p:spPr>
              <a:xfrm>
                <a:off x="4913514" y="1741796"/>
                <a:ext cx="435560" cy="369332"/>
              </a:xfrm>
              <a:prstGeom prst="rect">
                <a:avLst/>
              </a:prstGeom>
              <a:blipFill>
                <a:blip r:embed="rId7"/>
                <a:stretch>
                  <a:fillRect r="-1408" b="-6667"/>
                </a:stretch>
              </a:blipFill>
            </p:spPr>
            <p:txBody>
              <a:bodyPr/>
              <a:lstStyle/>
              <a:p>
                <a:r>
                  <a:rPr lang="en-US">
                    <a:noFill/>
                  </a:rPr>
                  <a:t> </a:t>
                </a:r>
              </a:p>
            </p:txBody>
          </p:sp>
        </mc:Fallback>
      </mc:AlternateContent>
      <p:cxnSp>
        <p:nvCxnSpPr>
          <p:cNvPr id="20" name="Connector: Curved 7">
            <a:extLst>
              <a:ext uri="{FF2B5EF4-FFF2-40B4-BE49-F238E27FC236}">
                <a16:creationId xmlns:a16="http://schemas.microsoft.com/office/drawing/2014/main" id="{D7FFC2E8-D303-4257-A739-B5DAB8C64EB3}"/>
              </a:ext>
            </a:extLst>
          </p:cNvPr>
          <p:cNvCxnSpPr>
            <a:cxnSpLocks/>
          </p:cNvCxnSpPr>
          <p:nvPr/>
        </p:nvCxnSpPr>
        <p:spPr>
          <a:xfrm>
            <a:off x="5132773" y="2111128"/>
            <a:ext cx="0" cy="483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7">
            <a:extLst>
              <a:ext uri="{FF2B5EF4-FFF2-40B4-BE49-F238E27FC236}">
                <a16:creationId xmlns:a16="http://schemas.microsoft.com/office/drawing/2014/main" id="{525BDAC9-038A-46AD-A48E-A6C57D5D481B}"/>
              </a:ext>
            </a:extLst>
          </p:cNvPr>
          <p:cNvCxnSpPr>
            <a:cxnSpLocks/>
          </p:cNvCxnSpPr>
          <p:nvPr/>
        </p:nvCxnSpPr>
        <p:spPr>
          <a:xfrm>
            <a:off x="6853564" y="2741628"/>
            <a:ext cx="872418" cy="12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7">
            <a:extLst>
              <a:ext uri="{FF2B5EF4-FFF2-40B4-BE49-F238E27FC236}">
                <a16:creationId xmlns:a16="http://schemas.microsoft.com/office/drawing/2014/main" id="{CE482965-9F4A-4865-BC0B-9CEB624539D5}"/>
              </a:ext>
            </a:extLst>
          </p:cNvPr>
          <p:cNvCxnSpPr>
            <a:cxnSpLocks/>
          </p:cNvCxnSpPr>
          <p:nvPr/>
        </p:nvCxnSpPr>
        <p:spPr>
          <a:xfrm>
            <a:off x="6630069" y="1970395"/>
            <a:ext cx="0" cy="5103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50E4BD0D-83FF-4F2F-B60E-D38ACC2EF9C0}"/>
                  </a:ext>
                </a:extLst>
              </p:cNvPr>
              <p:cNvSpPr txBox="1"/>
              <p:nvPr/>
            </p:nvSpPr>
            <p:spPr>
              <a:xfrm>
                <a:off x="6272323" y="1671573"/>
                <a:ext cx="715491"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𝐷</m:t>
                          </m:r>
                        </m:e>
                        <m:sup>
                          <m:r>
                            <m:rPr>
                              <m:sty m:val="p"/>
                            </m:rPr>
                            <a:rPr lang="en-US" sz="1800" b="0" i="0" smtClean="0">
                              <a:latin typeface="Cambria Math" panose="02040503050406030204" pitchFamily="18" charset="0"/>
                              <a:ea typeface="Cambria Math" panose="02040503050406030204" pitchFamily="18" charset="0"/>
                            </a:rPr>
                            <m:t>full</m:t>
                          </m:r>
                        </m:sup>
                      </m:sSup>
                    </m:oMath>
                  </m:oMathPara>
                </a14:m>
                <a:endParaRPr lang="en-US" dirty="0"/>
              </a:p>
            </p:txBody>
          </p:sp>
        </mc:Choice>
        <mc:Fallback>
          <p:sp>
            <p:nvSpPr>
              <p:cNvPr id="36" name="TextBox 35">
                <a:extLst>
                  <a:ext uri="{FF2B5EF4-FFF2-40B4-BE49-F238E27FC236}">
                    <a16:creationId xmlns:a16="http://schemas.microsoft.com/office/drawing/2014/main" id="{50E4BD0D-83FF-4F2F-B60E-D38ACC2EF9C0}"/>
                  </a:ext>
                </a:extLst>
              </p:cNvPr>
              <p:cNvSpPr txBox="1">
                <a:spLocks noRot="1" noChangeAspect="1" noMove="1" noResize="1" noEditPoints="1" noAdjustHandles="1" noChangeArrowheads="1" noChangeShapeType="1" noTextEdit="1"/>
              </p:cNvSpPr>
              <p:nvPr/>
            </p:nvSpPr>
            <p:spPr>
              <a:xfrm>
                <a:off x="6272323" y="1671573"/>
                <a:ext cx="715491" cy="3929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DACB003-3AFE-4FAA-998A-CB45C751C887}"/>
                  </a:ext>
                </a:extLst>
              </p:cNvPr>
              <p:cNvSpPr txBox="1"/>
              <p:nvPr/>
            </p:nvSpPr>
            <p:spPr>
              <a:xfrm>
                <a:off x="7702308" y="2551533"/>
                <a:ext cx="7812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𝐿</m:t>
                          </m:r>
                        </m:e>
                        <m:sub>
                          <m:r>
                            <m:rPr>
                              <m:sty m:val="p"/>
                            </m:rPr>
                            <a:rPr lang="en-US" sz="1800" b="0" i="0" smtClean="0">
                              <a:latin typeface="Cambria Math" panose="02040503050406030204" pitchFamily="18" charset="0"/>
                              <a:ea typeface="Cambria Math" panose="02040503050406030204" pitchFamily="18" charset="0"/>
                            </a:rPr>
                            <m:t>meta</m:t>
                          </m:r>
                        </m:sub>
                      </m:sSub>
                    </m:oMath>
                  </m:oMathPara>
                </a14:m>
                <a:endParaRPr lang="en-US" dirty="0"/>
              </a:p>
            </p:txBody>
          </p:sp>
        </mc:Choice>
        <mc:Fallback>
          <p:sp>
            <p:nvSpPr>
              <p:cNvPr id="37" name="TextBox 36">
                <a:extLst>
                  <a:ext uri="{FF2B5EF4-FFF2-40B4-BE49-F238E27FC236}">
                    <a16:creationId xmlns:a16="http://schemas.microsoft.com/office/drawing/2014/main" id="{8DACB003-3AFE-4FAA-998A-CB45C751C887}"/>
                  </a:ext>
                </a:extLst>
              </p:cNvPr>
              <p:cNvSpPr txBox="1">
                <a:spLocks noRot="1" noChangeAspect="1" noMove="1" noResize="1" noEditPoints="1" noAdjustHandles="1" noChangeArrowheads="1" noChangeShapeType="1" noTextEdit="1"/>
              </p:cNvSpPr>
              <p:nvPr/>
            </p:nvSpPr>
            <p:spPr>
              <a:xfrm>
                <a:off x="7702308" y="2551533"/>
                <a:ext cx="781236" cy="369332"/>
              </a:xfrm>
              <a:prstGeom prst="rect">
                <a:avLst/>
              </a:prstGeom>
              <a:blipFill>
                <a:blip r:embed="rId9"/>
                <a:stretch>
                  <a:fillRect r="-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A520E690-E2FF-4359-86D8-7CE173EA5AF5}"/>
                  </a:ext>
                </a:extLst>
              </p:cNvPr>
              <p:cNvSpPr/>
              <p:nvPr/>
            </p:nvSpPr>
            <p:spPr>
              <a:xfrm>
                <a:off x="5473948" y="6100027"/>
                <a:ext cx="716684" cy="45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𝑀</m:t>
                          </m:r>
                        </m:e>
                        <m:sup>
                          <m:r>
                            <m:rPr>
                              <m:sty m:val="p"/>
                            </m:rPr>
                            <a:rPr lang="en-US">
                              <a:solidFill>
                                <a:schemeClr val="tx1"/>
                              </a:solidFill>
                              <a:latin typeface="Cambria Math" panose="02040503050406030204" pitchFamily="18" charset="0"/>
                              <a:ea typeface="Cambria Math" panose="02040503050406030204" pitchFamily="18" charset="0"/>
                            </a:rPr>
                            <m:t>back</m:t>
                          </m:r>
                        </m:sup>
                      </m:sSup>
                    </m:oMath>
                  </m:oMathPara>
                </a14:m>
                <a:endParaRPr lang="en-US" dirty="0">
                  <a:solidFill>
                    <a:schemeClr val="tx1"/>
                  </a:solidFill>
                </a:endParaRPr>
              </a:p>
            </p:txBody>
          </p:sp>
        </mc:Choice>
        <mc:Fallback>
          <p:sp>
            <p:nvSpPr>
              <p:cNvPr id="38" name="Rectangle 37">
                <a:extLst>
                  <a:ext uri="{FF2B5EF4-FFF2-40B4-BE49-F238E27FC236}">
                    <a16:creationId xmlns:a16="http://schemas.microsoft.com/office/drawing/2014/main" id="{A520E690-E2FF-4359-86D8-7CE173EA5AF5}"/>
                  </a:ext>
                </a:extLst>
              </p:cNvPr>
              <p:cNvSpPr>
                <a:spLocks noRot="1" noChangeAspect="1" noMove="1" noResize="1" noEditPoints="1" noAdjustHandles="1" noChangeArrowheads="1" noChangeShapeType="1" noTextEdit="1"/>
              </p:cNvSpPr>
              <p:nvPr/>
            </p:nvSpPr>
            <p:spPr>
              <a:xfrm>
                <a:off x="5473948" y="6100027"/>
                <a:ext cx="716684" cy="456528"/>
              </a:xfrm>
              <a:prstGeom prst="rect">
                <a:avLst/>
              </a:prstGeom>
              <a:blipFill>
                <a:blip r:embed="rId10"/>
                <a:stretch>
                  <a:fillRect l="-4065"/>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96B29986-9546-4D7D-AF63-A282264B25DC}"/>
                  </a:ext>
                </a:extLst>
              </p:cNvPr>
              <p:cNvSpPr txBox="1"/>
              <p:nvPr/>
            </p:nvSpPr>
            <p:spPr>
              <a:xfrm>
                <a:off x="5613032" y="5418109"/>
                <a:ext cx="435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m:t>
                      </m:r>
                    </m:oMath>
                  </m:oMathPara>
                </a14:m>
                <a:endParaRPr lang="en-US" dirty="0"/>
              </a:p>
            </p:txBody>
          </p:sp>
        </mc:Choice>
        <mc:Fallback>
          <p:sp>
            <p:nvSpPr>
              <p:cNvPr id="39" name="TextBox 38">
                <a:extLst>
                  <a:ext uri="{FF2B5EF4-FFF2-40B4-BE49-F238E27FC236}">
                    <a16:creationId xmlns:a16="http://schemas.microsoft.com/office/drawing/2014/main" id="{96B29986-9546-4D7D-AF63-A282264B25DC}"/>
                  </a:ext>
                </a:extLst>
              </p:cNvPr>
              <p:cNvSpPr txBox="1">
                <a:spLocks noRot="1" noChangeAspect="1" noMove="1" noResize="1" noEditPoints="1" noAdjustHandles="1" noChangeArrowheads="1" noChangeShapeType="1" noTextEdit="1"/>
              </p:cNvSpPr>
              <p:nvPr/>
            </p:nvSpPr>
            <p:spPr>
              <a:xfrm>
                <a:off x="5613032" y="5418109"/>
                <a:ext cx="435560" cy="369332"/>
              </a:xfrm>
              <a:prstGeom prst="rect">
                <a:avLst/>
              </a:prstGeom>
              <a:blipFill>
                <a:blip r:embed="rId11"/>
                <a:stretch>
                  <a:fillRect b="-6667"/>
                </a:stretch>
              </a:blipFill>
            </p:spPr>
            <p:txBody>
              <a:bodyPr/>
              <a:lstStyle/>
              <a:p>
                <a:r>
                  <a:rPr lang="en-US">
                    <a:noFill/>
                  </a:rPr>
                  <a:t> </a:t>
                </a:r>
              </a:p>
            </p:txBody>
          </p:sp>
        </mc:Fallback>
      </mc:AlternateContent>
      <p:cxnSp>
        <p:nvCxnSpPr>
          <p:cNvPr id="40" name="Connector: Curved 7">
            <a:extLst>
              <a:ext uri="{FF2B5EF4-FFF2-40B4-BE49-F238E27FC236}">
                <a16:creationId xmlns:a16="http://schemas.microsoft.com/office/drawing/2014/main" id="{59975EA0-DED3-408C-9F00-AE1C9254B7DB}"/>
              </a:ext>
            </a:extLst>
          </p:cNvPr>
          <p:cNvCxnSpPr>
            <a:cxnSpLocks/>
            <a:stCxn id="38" idx="0"/>
            <a:endCxn id="39" idx="2"/>
          </p:cNvCxnSpPr>
          <p:nvPr/>
        </p:nvCxnSpPr>
        <p:spPr>
          <a:xfrm flipH="1" flipV="1">
            <a:off x="5830812" y="5787441"/>
            <a:ext cx="1478" cy="3125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3572689-E17F-479C-BB90-906B2F16E09C}"/>
              </a:ext>
            </a:extLst>
          </p:cNvPr>
          <p:cNvCxnSpPr>
            <a:cxnSpLocks/>
            <a:stCxn id="37" idx="3"/>
            <a:endCxn id="33" idx="1"/>
          </p:cNvCxnSpPr>
          <p:nvPr/>
        </p:nvCxnSpPr>
        <p:spPr>
          <a:xfrm flipH="1" flipV="1">
            <a:off x="4783885" y="1102247"/>
            <a:ext cx="3699659" cy="1633952"/>
          </a:xfrm>
          <a:prstGeom prst="bentConnector5">
            <a:avLst>
              <a:gd name="adj1" fmla="val -6179"/>
              <a:gd name="adj2" fmla="val 141031"/>
              <a:gd name="adj3" fmla="val 10617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Rectangle 41">
                <a:extLst>
                  <a:ext uri="{FF2B5EF4-FFF2-40B4-BE49-F238E27FC236}">
                    <a16:creationId xmlns:a16="http://schemas.microsoft.com/office/drawing/2014/main" id="{734D007B-2F00-4CDA-A3B0-1BD480C17B51}"/>
                  </a:ext>
                </a:extLst>
              </p:cNvPr>
              <p:cNvSpPr/>
              <p:nvPr/>
            </p:nvSpPr>
            <p:spPr>
              <a:xfrm>
                <a:off x="4889342" y="4586017"/>
                <a:ext cx="435560" cy="456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𝜃</m:t>
                      </m:r>
                    </m:oMath>
                  </m:oMathPara>
                </a14:m>
                <a:endParaRPr lang="en-US" dirty="0">
                  <a:solidFill>
                    <a:srgbClr val="FF0000"/>
                  </a:solidFill>
                </a:endParaRPr>
              </a:p>
            </p:txBody>
          </p:sp>
        </mc:Choice>
        <mc:Fallback>
          <p:sp>
            <p:nvSpPr>
              <p:cNvPr id="42" name="Rectangle 41">
                <a:extLst>
                  <a:ext uri="{FF2B5EF4-FFF2-40B4-BE49-F238E27FC236}">
                    <a16:creationId xmlns:a16="http://schemas.microsoft.com/office/drawing/2014/main" id="{734D007B-2F00-4CDA-A3B0-1BD480C17B51}"/>
                  </a:ext>
                </a:extLst>
              </p:cNvPr>
              <p:cNvSpPr>
                <a:spLocks noRot="1" noChangeAspect="1" noMove="1" noResize="1" noEditPoints="1" noAdjustHandles="1" noChangeArrowheads="1" noChangeShapeType="1" noTextEdit="1"/>
              </p:cNvSpPr>
              <p:nvPr/>
            </p:nvSpPr>
            <p:spPr>
              <a:xfrm>
                <a:off x="4889342" y="4586017"/>
                <a:ext cx="435560" cy="456528"/>
              </a:xfrm>
              <a:prstGeom prst="rect">
                <a:avLst/>
              </a:prstGeom>
              <a:blipFill>
                <a:blip r:embed="rId12"/>
                <a:stretch>
                  <a:fillRect/>
                </a:stretch>
              </a:blipFill>
              <a:ln w="28575">
                <a:solidFill>
                  <a:srgbClr val="FF0000"/>
                </a:solidFill>
              </a:ln>
            </p:spPr>
            <p:txBody>
              <a:bodyPr/>
              <a:lstStyle/>
              <a:p>
                <a:r>
                  <a:rPr lang="en-US">
                    <a:noFill/>
                  </a:rPr>
                  <a:t> </a:t>
                </a:r>
              </a:p>
            </p:txBody>
          </p:sp>
        </mc:Fallback>
      </mc:AlternateContent>
      <p:cxnSp>
        <p:nvCxnSpPr>
          <p:cNvPr id="43" name="Connector: Curved 7">
            <a:extLst>
              <a:ext uri="{FF2B5EF4-FFF2-40B4-BE49-F238E27FC236}">
                <a16:creationId xmlns:a16="http://schemas.microsoft.com/office/drawing/2014/main" id="{D5CFD950-346C-467D-A7A4-4026D9A95F3B}"/>
              </a:ext>
            </a:extLst>
          </p:cNvPr>
          <p:cNvCxnSpPr>
            <a:cxnSpLocks/>
          </p:cNvCxnSpPr>
          <p:nvPr/>
        </p:nvCxnSpPr>
        <p:spPr>
          <a:xfrm>
            <a:off x="5125081" y="4063441"/>
            <a:ext cx="0" cy="5103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108C035-C72D-48F3-98FB-F58D940FE7E7}"/>
                  </a:ext>
                </a:extLst>
              </p:cNvPr>
              <p:cNvSpPr txBox="1"/>
              <p:nvPr/>
            </p:nvSpPr>
            <p:spPr>
              <a:xfrm>
                <a:off x="4767335" y="3764619"/>
                <a:ext cx="715491"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𝐷</m:t>
                          </m:r>
                        </m:e>
                        <m:sup>
                          <m:r>
                            <m:rPr>
                              <m:sty m:val="p"/>
                            </m:rPr>
                            <a:rPr lang="en-US" sz="1800" b="0" i="0" smtClean="0">
                              <a:latin typeface="Cambria Math" panose="02040503050406030204" pitchFamily="18" charset="0"/>
                              <a:ea typeface="Cambria Math" panose="02040503050406030204" pitchFamily="18" charset="0"/>
                            </a:rPr>
                            <m:t>full</m:t>
                          </m:r>
                        </m:sup>
                      </m:sSup>
                    </m:oMath>
                  </m:oMathPara>
                </a14:m>
                <a:endParaRPr lang="en-US" dirty="0"/>
              </a:p>
            </p:txBody>
          </p:sp>
        </mc:Choice>
        <mc:Fallback>
          <p:sp>
            <p:nvSpPr>
              <p:cNvPr id="45" name="TextBox 44">
                <a:extLst>
                  <a:ext uri="{FF2B5EF4-FFF2-40B4-BE49-F238E27FC236}">
                    <a16:creationId xmlns:a16="http://schemas.microsoft.com/office/drawing/2014/main" id="{A108C035-C72D-48F3-98FB-F58D940FE7E7}"/>
                  </a:ext>
                </a:extLst>
              </p:cNvPr>
              <p:cNvSpPr txBox="1">
                <a:spLocks noRot="1" noChangeAspect="1" noMove="1" noResize="1" noEditPoints="1" noAdjustHandles="1" noChangeArrowheads="1" noChangeShapeType="1" noTextEdit="1"/>
              </p:cNvSpPr>
              <p:nvPr/>
            </p:nvSpPr>
            <p:spPr>
              <a:xfrm>
                <a:off x="4767335" y="3764619"/>
                <a:ext cx="715491" cy="39299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12276F25-E468-4CA4-B3D9-5DA746911F48}"/>
                  </a:ext>
                </a:extLst>
              </p:cNvPr>
              <p:cNvSpPr txBox="1"/>
              <p:nvPr/>
            </p:nvSpPr>
            <p:spPr>
              <a:xfrm>
                <a:off x="6739998" y="4646579"/>
                <a:ext cx="435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m:t>
                      </m:r>
                      <m:r>
                        <a:rPr lang="en-US" i="1">
                          <a:latin typeface="Cambria Math" panose="02040503050406030204" pitchFamily="18" charset="0"/>
                          <a:ea typeface="Cambria Math" panose="02040503050406030204" pitchFamily="18" charset="0"/>
                        </a:rPr>
                        <m:t>𝐿</m:t>
                      </m:r>
                    </m:oMath>
                  </m:oMathPara>
                </a14:m>
                <a:endParaRPr lang="en-US" dirty="0"/>
              </a:p>
            </p:txBody>
          </p:sp>
        </mc:Choice>
        <mc:Fallback>
          <p:sp>
            <p:nvSpPr>
              <p:cNvPr id="47" name="TextBox 46">
                <a:extLst>
                  <a:ext uri="{FF2B5EF4-FFF2-40B4-BE49-F238E27FC236}">
                    <a16:creationId xmlns:a16="http://schemas.microsoft.com/office/drawing/2014/main" id="{12276F25-E468-4CA4-B3D9-5DA746911F48}"/>
                  </a:ext>
                </a:extLst>
              </p:cNvPr>
              <p:cNvSpPr txBox="1">
                <a:spLocks noRot="1" noChangeAspect="1" noMove="1" noResize="1" noEditPoints="1" noAdjustHandles="1" noChangeArrowheads="1" noChangeShapeType="1" noTextEdit="1"/>
              </p:cNvSpPr>
              <p:nvPr/>
            </p:nvSpPr>
            <p:spPr>
              <a:xfrm>
                <a:off x="6739998" y="4646579"/>
                <a:ext cx="435560" cy="369332"/>
              </a:xfrm>
              <a:prstGeom prst="rect">
                <a:avLst/>
              </a:prstGeom>
              <a:blipFill>
                <a:blip r:embed="rId14"/>
                <a:stretch>
                  <a:fillRect r="-4225"/>
                </a:stretch>
              </a:blipFill>
            </p:spPr>
            <p:txBody>
              <a:bodyPr/>
              <a:lstStyle/>
              <a:p>
                <a:r>
                  <a:rPr lang="en-US">
                    <a:noFill/>
                  </a:rPr>
                  <a:t> </a:t>
                </a:r>
              </a:p>
            </p:txBody>
          </p:sp>
        </mc:Fallback>
      </mc:AlternateContent>
      <p:cxnSp>
        <p:nvCxnSpPr>
          <p:cNvPr id="48" name="Connector: Curved 7">
            <a:extLst>
              <a:ext uri="{FF2B5EF4-FFF2-40B4-BE49-F238E27FC236}">
                <a16:creationId xmlns:a16="http://schemas.microsoft.com/office/drawing/2014/main" id="{C64E1F96-B32E-4C92-9FB0-3B9884BA0078}"/>
              </a:ext>
            </a:extLst>
          </p:cNvPr>
          <p:cNvCxnSpPr>
            <a:cxnSpLocks/>
            <a:stCxn id="42" idx="3"/>
            <a:endCxn id="58" idx="1"/>
          </p:cNvCxnSpPr>
          <p:nvPr/>
        </p:nvCxnSpPr>
        <p:spPr>
          <a:xfrm>
            <a:off x="5324902" y="4814281"/>
            <a:ext cx="468275" cy="10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9062F8D-AD19-49E0-8C93-EA43F2AA7453}"/>
              </a:ext>
            </a:extLst>
          </p:cNvPr>
          <p:cNvCxnSpPr>
            <a:cxnSpLocks/>
            <a:stCxn id="47" idx="3"/>
            <a:endCxn id="39" idx="3"/>
          </p:cNvCxnSpPr>
          <p:nvPr/>
        </p:nvCxnSpPr>
        <p:spPr>
          <a:xfrm flipH="1">
            <a:off x="6048592" y="4831245"/>
            <a:ext cx="1126966" cy="771530"/>
          </a:xfrm>
          <a:prstGeom prst="bentConnector3">
            <a:avLst>
              <a:gd name="adj1" fmla="val -2028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655CB2A6-343A-489B-AD02-AC7F40AE8593}"/>
              </a:ext>
            </a:extLst>
          </p:cNvPr>
          <p:cNvCxnSpPr>
            <a:cxnSpLocks/>
            <a:stCxn id="39" idx="1"/>
            <a:endCxn id="42" idx="1"/>
          </p:cNvCxnSpPr>
          <p:nvPr/>
        </p:nvCxnSpPr>
        <p:spPr>
          <a:xfrm rot="10800000">
            <a:off x="4889342" y="4814281"/>
            <a:ext cx="723690" cy="788494"/>
          </a:xfrm>
          <a:prstGeom prst="bentConnector3">
            <a:avLst>
              <a:gd name="adj1" fmla="val 13158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Rectangle 55">
                <a:extLst>
                  <a:ext uri="{FF2B5EF4-FFF2-40B4-BE49-F238E27FC236}">
                    <a16:creationId xmlns:a16="http://schemas.microsoft.com/office/drawing/2014/main" id="{BE2C13AC-FEBA-4AEB-B642-23578A5640F5}"/>
                  </a:ext>
                </a:extLst>
              </p:cNvPr>
              <p:cNvSpPr/>
              <p:nvPr/>
            </p:nvSpPr>
            <p:spPr>
              <a:xfrm>
                <a:off x="5651890" y="3717504"/>
                <a:ext cx="716684" cy="456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𝑀</m:t>
                          </m:r>
                        </m:e>
                        <m:sup>
                          <m:r>
                            <m:rPr>
                              <m:sty m:val="p"/>
                            </m:rPr>
                            <a:rPr lang="en-US" b="0" i="0" smtClean="0">
                              <a:solidFill>
                                <a:srgbClr val="FF0000"/>
                              </a:solidFill>
                              <a:latin typeface="Cambria Math" panose="02040503050406030204" pitchFamily="18" charset="0"/>
                              <a:ea typeface="Cambria Math" panose="02040503050406030204" pitchFamily="18" charset="0"/>
                            </a:rPr>
                            <m:t>for</m:t>
                          </m:r>
                        </m:sup>
                      </m:sSup>
                    </m:oMath>
                  </m:oMathPara>
                </a14:m>
                <a:endParaRPr lang="en-US" dirty="0">
                  <a:solidFill>
                    <a:srgbClr val="FF0000"/>
                  </a:solidFill>
                </a:endParaRPr>
              </a:p>
            </p:txBody>
          </p:sp>
        </mc:Choice>
        <mc:Fallback>
          <p:sp>
            <p:nvSpPr>
              <p:cNvPr id="56" name="Rectangle 55">
                <a:extLst>
                  <a:ext uri="{FF2B5EF4-FFF2-40B4-BE49-F238E27FC236}">
                    <a16:creationId xmlns:a16="http://schemas.microsoft.com/office/drawing/2014/main" id="{BE2C13AC-FEBA-4AEB-B642-23578A5640F5}"/>
                  </a:ext>
                </a:extLst>
              </p:cNvPr>
              <p:cNvSpPr>
                <a:spLocks noRot="1" noChangeAspect="1" noMove="1" noResize="1" noEditPoints="1" noAdjustHandles="1" noChangeArrowheads="1" noChangeShapeType="1" noTextEdit="1"/>
              </p:cNvSpPr>
              <p:nvPr/>
            </p:nvSpPr>
            <p:spPr>
              <a:xfrm>
                <a:off x="5651890" y="3717504"/>
                <a:ext cx="716684" cy="456528"/>
              </a:xfrm>
              <a:prstGeom prst="rect">
                <a:avLst/>
              </a:prstGeom>
              <a:blipFill>
                <a:blip r:embed="rId15"/>
                <a:stretch>
                  <a:fillRect/>
                </a:stretch>
              </a:blipFill>
              <a:ln w="28575">
                <a:solidFill>
                  <a:srgbClr val="FF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038FDF48-6D10-49CF-A101-2C077174CC28}"/>
                  </a:ext>
                </a:extLst>
              </p:cNvPr>
              <p:cNvSpPr txBox="1"/>
              <p:nvPr/>
            </p:nvSpPr>
            <p:spPr>
              <a:xfrm>
                <a:off x="5793177" y="4639642"/>
                <a:ext cx="4355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m:t>
                      </m:r>
                    </m:oMath>
                  </m:oMathPara>
                </a14:m>
                <a:endParaRPr lang="en-US" dirty="0"/>
              </a:p>
            </p:txBody>
          </p:sp>
        </mc:Choice>
        <mc:Fallback>
          <p:sp>
            <p:nvSpPr>
              <p:cNvPr id="58" name="TextBox 57">
                <a:extLst>
                  <a:ext uri="{FF2B5EF4-FFF2-40B4-BE49-F238E27FC236}">
                    <a16:creationId xmlns:a16="http://schemas.microsoft.com/office/drawing/2014/main" id="{038FDF48-6D10-49CF-A101-2C077174CC28}"/>
                  </a:ext>
                </a:extLst>
              </p:cNvPr>
              <p:cNvSpPr txBox="1">
                <a:spLocks noRot="1" noChangeAspect="1" noMove="1" noResize="1" noEditPoints="1" noAdjustHandles="1" noChangeArrowheads="1" noChangeShapeType="1" noTextEdit="1"/>
              </p:cNvSpPr>
              <p:nvPr/>
            </p:nvSpPr>
            <p:spPr>
              <a:xfrm>
                <a:off x="5793177" y="4639642"/>
                <a:ext cx="435560" cy="369332"/>
              </a:xfrm>
              <a:prstGeom prst="rect">
                <a:avLst/>
              </a:prstGeom>
              <a:blipFill>
                <a:blip r:embed="rId16"/>
                <a:stretch>
                  <a:fillRect b="-4918"/>
                </a:stretch>
              </a:blipFill>
            </p:spPr>
            <p:txBody>
              <a:bodyPr/>
              <a:lstStyle/>
              <a:p>
                <a:r>
                  <a:rPr lang="en-US">
                    <a:noFill/>
                  </a:rPr>
                  <a:t> </a:t>
                </a:r>
              </a:p>
            </p:txBody>
          </p:sp>
        </mc:Fallback>
      </mc:AlternateContent>
      <p:cxnSp>
        <p:nvCxnSpPr>
          <p:cNvPr id="63" name="Connector: Curved 7">
            <a:extLst>
              <a:ext uri="{FF2B5EF4-FFF2-40B4-BE49-F238E27FC236}">
                <a16:creationId xmlns:a16="http://schemas.microsoft.com/office/drawing/2014/main" id="{5FEDCE8C-80D0-46B3-B6C1-DA07F659DF2C}"/>
              </a:ext>
            </a:extLst>
          </p:cNvPr>
          <p:cNvCxnSpPr>
            <a:cxnSpLocks/>
            <a:stCxn id="56" idx="2"/>
            <a:endCxn id="58" idx="0"/>
          </p:cNvCxnSpPr>
          <p:nvPr/>
        </p:nvCxnSpPr>
        <p:spPr>
          <a:xfrm>
            <a:off x="6010232" y="4174032"/>
            <a:ext cx="725" cy="4656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7">
            <a:extLst>
              <a:ext uri="{FF2B5EF4-FFF2-40B4-BE49-F238E27FC236}">
                <a16:creationId xmlns:a16="http://schemas.microsoft.com/office/drawing/2014/main" id="{A2018A15-7A45-419C-9645-0EDDCFC36B02}"/>
              </a:ext>
            </a:extLst>
          </p:cNvPr>
          <p:cNvCxnSpPr>
            <a:cxnSpLocks/>
            <a:stCxn id="58" idx="3"/>
            <a:endCxn id="47" idx="1"/>
          </p:cNvCxnSpPr>
          <p:nvPr/>
        </p:nvCxnSpPr>
        <p:spPr>
          <a:xfrm>
            <a:off x="6228737" y="4824308"/>
            <a:ext cx="511261" cy="69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41D993C5-FAF0-424B-AF0C-5EF965647E16}"/>
              </a:ext>
            </a:extLst>
          </p:cNvPr>
          <p:cNvCxnSpPr>
            <a:cxnSpLocks/>
            <a:stCxn id="47" idx="3"/>
            <a:endCxn id="56" idx="3"/>
          </p:cNvCxnSpPr>
          <p:nvPr/>
        </p:nvCxnSpPr>
        <p:spPr>
          <a:xfrm flipH="1" flipV="1">
            <a:off x="6368574" y="3945768"/>
            <a:ext cx="806984" cy="885477"/>
          </a:xfrm>
          <a:prstGeom prst="bentConnector3">
            <a:avLst>
              <a:gd name="adj1" fmla="val -2832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1A68993-0244-49EE-B5FA-AEA53FAB1D41}"/>
              </a:ext>
            </a:extLst>
          </p:cNvPr>
          <p:cNvSpPr txBox="1"/>
          <p:nvPr/>
        </p:nvSpPr>
        <p:spPr>
          <a:xfrm>
            <a:off x="1050293" y="1508681"/>
            <a:ext cx="1272833" cy="1015663"/>
          </a:xfrm>
          <a:prstGeom prst="rect">
            <a:avLst/>
          </a:prstGeom>
          <a:noFill/>
        </p:spPr>
        <p:txBody>
          <a:bodyPr wrap="square">
            <a:spAutoFit/>
          </a:bodyPr>
          <a:lstStyle/>
          <a:p>
            <a:r>
              <a:rPr lang="en-US" altLang="zh-CN" sz="2000" dirty="0">
                <a:solidFill>
                  <a:srgbClr val="FF0000"/>
                </a:solidFill>
              </a:rPr>
              <a:t>Backward Mask Training</a:t>
            </a:r>
            <a:endParaRPr lang="en-US" sz="2000" dirty="0">
              <a:solidFill>
                <a:srgbClr val="FF0000"/>
              </a:solidFill>
            </a:endParaRPr>
          </a:p>
        </p:txBody>
      </p:sp>
      <p:sp>
        <p:nvSpPr>
          <p:cNvPr id="73" name="TextBox 72">
            <a:extLst>
              <a:ext uri="{FF2B5EF4-FFF2-40B4-BE49-F238E27FC236}">
                <a16:creationId xmlns:a16="http://schemas.microsoft.com/office/drawing/2014/main" id="{2189F8A9-2D92-4CD2-9884-874798927AF2}"/>
              </a:ext>
            </a:extLst>
          </p:cNvPr>
          <p:cNvSpPr txBox="1"/>
          <p:nvPr/>
        </p:nvSpPr>
        <p:spPr>
          <a:xfrm>
            <a:off x="976231" y="4115954"/>
            <a:ext cx="1272833" cy="1323439"/>
          </a:xfrm>
          <a:prstGeom prst="rect">
            <a:avLst/>
          </a:prstGeom>
          <a:noFill/>
        </p:spPr>
        <p:txBody>
          <a:bodyPr wrap="square">
            <a:spAutoFit/>
          </a:bodyPr>
          <a:lstStyle/>
          <a:p>
            <a:r>
              <a:rPr lang="en-US" altLang="zh-CN" sz="2000" dirty="0">
                <a:solidFill>
                  <a:srgbClr val="FF0000"/>
                </a:solidFill>
              </a:rPr>
              <a:t>Forward Mask and Network Training</a:t>
            </a:r>
            <a:endParaRPr lang="en-US" sz="2000" dirty="0">
              <a:solidFill>
                <a:srgbClr val="FF0000"/>
              </a:solidFill>
            </a:endParaRPr>
          </a:p>
        </p:txBody>
      </p:sp>
    </p:spTree>
    <p:extLst>
      <p:ext uri="{BB962C8B-B14F-4D97-AF65-F5344CB8AC3E}">
        <p14:creationId xmlns:p14="http://schemas.microsoft.com/office/powerpoint/2010/main" val="1263768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2402</TotalTime>
  <Words>408</Words>
  <Application>Microsoft Office PowerPoint</Application>
  <PresentationFormat>Widescreen</PresentationFormat>
  <Paragraphs>92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 Zixuan</dc:creator>
  <cp:lastModifiedBy>Ke, Zixuan</cp:lastModifiedBy>
  <cp:revision>47</cp:revision>
  <dcterms:created xsi:type="dcterms:W3CDTF">2022-10-31T18:25:38Z</dcterms:created>
  <dcterms:modified xsi:type="dcterms:W3CDTF">2022-12-30T18:36:29Z</dcterms:modified>
</cp:coreProperties>
</file>