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AC4FE-A449-45FF-860C-731F15B95994}">
          <p14:sldIdLst>
            <p14:sldId id="259"/>
            <p14:sldId id="258"/>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5" d="100"/>
          <a:sy n="75" d="100"/>
        </p:scale>
        <p:origin x="141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Sorted</a:t>
          </a:r>
          <a:r>
            <a:rPr lang="en-US" baseline="0" dirty="0"/>
            <a:t> Array</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9EF41CC5-EF3B-4A6D-8229-3F1333EADFB3}">
      <dgm:prSet/>
      <dgm:spPr/>
      <dgm:t>
        <a:bodyPr/>
        <a:lstStyle/>
        <a:p>
          <a:pPr>
            <a:defRPr cap="all"/>
          </a:pPr>
          <a:r>
            <a:rPr lang="en-US" dirty="0"/>
            <a:t>Combination of linear and binary system.</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3742231-981F-480A-940F-203EC2F7423F}">
      <dgm:prSet/>
      <dgm:spPr/>
      <dgm:t>
        <a:bodyPr/>
        <a:lstStyle/>
        <a:p>
          <a:pPr>
            <a:defRPr cap="all"/>
          </a:pPr>
          <a:r>
            <a:rPr lang="en-US" dirty="0"/>
            <a:t>Time complexity-O </a:t>
          </a:r>
          <a:r>
            <a:rPr lang="en-US" b="0" i="0" dirty="0"/>
            <a:t>log(n)</a:t>
          </a:r>
          <a:endParaRPr lang="en-US" dirty="0"/>
        </a:p>
      </dgm:t>
    </dgm:pt>
    <dgm:pt modelId="{EF449C32-A7AE-4099-9E9B-9E2F736A89CE}" type="sibTrans" cxnId="{F226B1C2-5D99-403A-8240-EAD6BD4D8534}">
      <dgm:prSet phldrT="02" phldr="0"/>
      <dgm:spPr/>
      <dgm:t>
        <a:bodyPr/>
        <a:lstStyle/>
        <a:p>
          <a:r>
            <a:rPr lang="en-US"/>
            <a:t>02</a:t>
          </a:r>
        </a:p>
      </dgm:t>
    </dgm:pt>
    <dgm:pt modelId="{2FC75195-FBA1-43DE-85DD-40B4B3A2F1F3}" type="parTrans" cxnId="{F226B1C2-5D99-403A-8240-EAD6BD4D8534}">
      <dgm:prSet/>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Sorted</a:t>
          </a:r>
          <a:r>
            <a:rPr lang="en-US" sz="2600" kern="1200" baseline="0" dirty="0"/>
            <a:t> Array</a:t>
          </a:r>
          <a:endParaRPr lang="en-US" sz="26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Time complexity-O </a:t>
          </a:r>
          <a:r>
            <a:rPr lang="en-US" sz="2600" b="0" i="0" kern="1200" dirty="0"/>
            <a:t>log(n)</a:t>
          </a:r>
          <a:endParaRPr lang="en-US" sz="26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Combination of linear and binary system.</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6600" b="1" i="0" dirty="0">
                <a:solidFill>
                  <a:srgbClr val="F1F1F1"/>
                </a:solidFill>
                <a:effectLst/>
                <a:latin typeface="Roboto" panose="020B0604020202020204" pitchFamily="2" charset="0"/>
              </a:rPr>
              <a:t>Exponential Search</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Abasov </a:t>
            </a:r>
            <a:r>
              <a:rPr lang="en-US" sz="2800" dirty="0" err="1"/>
              <a:t>Ziya</a:t>
            </a:r>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Introduction</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7849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F340-65C7-421E-B5DC-D8FA2586D701}"/>
              </a:ext>
            </a:extLst>
          </p:cNvPr>
          <p:cNvSpPr>
            <a:spLocks noGrp="1"/>
          </p:cNvSpPr>
          <p:nvPr>
            <p:ph type="title"/>
          </p:nvPr>
        </p:nvSpPr>
        <p:spPr/>
        <p:txBody>
          <a:bodyPr/>
          <a:lstStyle/>
          <a:p>
            <a:r>
              <a:rPr lang="en-US" dirty="0"/>
              <a:t>Exponential Search</a:t>
            </a:r>
          </a:p>
        </p:txBody>
      </p:sp>
      <p:sp>
        <p:nvSpPr>
          <p:cNvPr id="10" name="TextBox 9">
            <a:extLst>
              <a:ext uri="{FF2B5EF4-FFF2-40B4-BE49-F238E27FC236}">
                <a16:creationId xmlns:a16="http://schemas.microsoft.com/office/drawing/2014/main" id="{C4C5837F-F862-4696-98D1-B381CC552C3D}"/>
              </a:ext>
            </a:extLst>
          </p:cNvPr>
          <p:cNvSpPr txBox="1"/>
          <p:nvPr/>
        </p:nvSpPr>
        <p:spPr>
          <a:xfrm>
            <a:off x="2056795" y="2137834"/>
            <a:ext cx="9356272" cy="3539430"/>
          </a:xfrm>
          <a:prstGeom prst="rect">
            <a:avLst/>
          </a:prstGeom>
          <a:noFill/>
        </p:spPr>
        <p:txBody>
          <a:bodyPr wrap="square">
            <a:spAutoFit/>
          </a:bodyPr>
          <a:lstStyle/>
          <a:p>
            <a:r>
              <a:rPr lang="en-US" sz="3200" b="0" i="0" dirty="0">
                <a:solidFill>
                  <a:srgbClr val="E8E8E8"/>
                </a:solidFill>
                <a:effectLst/>
                <a:latin typeface="Google Sans"/>
              </a:rPr>
              <a:t>Exponential search is </a:t>
            </a:r>
            <a:r>
              <a:rPr lang="en-US" sz="3200" b="0" i="0" dirty="0">
                <a:solidFill>
                  <a:srgbClr val="E2EEFF"/>
                </a:solidFill>
                <a:effectLst/>
                <a:latin typeface="Google Sans"/>
              </a:rPr>
              <a:t>a search algorithm that can be used to find a value in a sorted array</a:t>
            </a:r>
            <a:r>
              <a:rPr lang="en-US" sz="3200" b="0" i="0" dirty="0">
                <a:solidFill>
                  <a:srgbClr val="E8E8E8"/>
                </a:solidFill>
                <a:effectLst/>
                <a:latin typeface="Google Sans"/>
              </a:rPr>
              <a:t>.</a:t>
            </a:r>
          </a:p>
          <a:p>
            <a:r>
              <a:rPr lang="en-US" sz="3200" b="0" i="0" dirty="0">
                <a:solidFill>
                  <a:srgbClr val="ECECEC"/>
                </a:solidFill>
                <a:effectLst/>
                <a:latin typeface="Söhne"/>
              </a:rPr>
              <a:t>The primary goal of exponential search is to reduce the number of steps taken throughout the list. When the size of the list is 'n', the worst-case scenario yields a result in O(log n) steps. This enables the search to perform quickly on large lists.</a:t>
            </a:r>
            <a:endParaRPr lang="en-US" sz="3200" dirty="0"/>
          </a:p>
        </p:txBody>
      </p:sp>
    </p:spTree>
    <p:extLst>
      <p:ext uri="{BB962C8B-B14F-4D97-AF65-F5344CB8AC3E}">
        <p14:creationId xmlns:p14="http://schemas.microsoft.com/office/powerpoint/2010/main" val="220846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5CD3298-1789-48F5-ABDE-43992882A1C5}"/>
              </a:ext>
            </a:extLst>
          </p:cNvPr>
          <p:cNvSpPr>
            <a:spLocks noGrp="1"/>
          </p:cNvSpPr>
          <p:nvPr>
            <p:ph idx="1"/>
          </p:nvPr>
        </p:nvSpPr>
        <p:spPr>
          <a:xfrm>
            <a:off x="913795" y="1359188"/>
            <a:ext cx="10448472" cy="5363345"/>
          </a:xfrm>
        </p:spPr>
        <p:txBody>
          <a:bodyPr>
            <a:noAutofit/>
          </a:bodyPr>
          <a:lstStyle/>
          <a:p>
            <a:pPr marL="36900" indent="0">
              <a:buNone/>
            </a:pPr>
            <a:endParaRPr lang="en-US" sz="1600" dirty="0"/>
          </a:p>
          <a:p>
            <a:r>
              <a:rPr lang="en-US" sz="1600" dirty="0"/>
              <a:t>1. Linear Search Aspect: Exponential search begins with a linear search approach, where it starts by checking elements one by one from the beginning of the list (or from a specific starting point) until it finds a range where the target element might exist. This is similar to how linear search operates, which checks each element sequentially until it finds the target.</a:t>
            </a:r>
          </a:p>
          <a:p>
            <a:endParaRPr lang="en-US" sz="1600" dirty="0"/>
          </a:p>
          <a:p>
            <a:r>
              <a:rPr lang="en-US" sz="1600" dirty="0"/>
              <a:t>2. Binary Search Aspect: Once a range where the target might exist is identified through the linear search phase, exponential search switches to a binary search approach within that narrowed-down range. Binary search is much more efficient than linear search because it continually divides the search range in half until it finds the target, dramatically reducing the number of comparisons required.</a:t>
            </a:r>
          </a:p>
          <a:p>
            <a:endParaRPr lang="en-US" sz="1600" dirty="0"/>
          </a:p>
          <a:p>
            <a:r>
              <a:rPr lang="en-US" sz="1600" dirty="0"/>
              <a:t>By combining these two strategies, exponential search capitalizes on the strengths of both linear and binary search algorithms. It quickly identifies a range where the target may exist using linear search and then efficiently finds the target within that range using binary search. This makes exponential search a powerful and efficient algorithm for searching in sorted lists or arrays.</a:t>
            </a:r>
          </a:p>
        </p:txBody>
      </p:sp>
      <p:sp>
        <p:nvSpPr>
          <p:cNvPr id="13" name="TextBox 12">
            <a:extLst>
              <a:ext uri="{FF2B5EF4-FFF2-40B4-BE49-F238E27FC236}">
                <a16:creationId xmlns:a16="http://schemas.microsoft.com/office/drawing/2014/main" id="{F4A96604-A413-4FBD-8756-A885D57F50DC}"/>
              </a:ext>
            </a:extLst>
          </p:cNvPr>
          <p:cNvSpPr txBox="1"/>
          <p:nvPr/>
        </p:nvSpPr>
        <p:spPr>
          <a:xfrm>
            <a:off x="2736311" y="774413"/>
            <a:ext cx="6102890" cy="584775"/>
          </a:xfrm>
          <a:prstGeom prst="rect">
            <a:avLst/>
          </a:prstGeom>
          <a:noFill/>
        </p:spPr>
        <p:txBody>
          <a:bodyPr wrap="square">
            <a:spAutoFit/>
          </a:bodyPr>
          <a:lstStyle/>
          <a:p>
            <a:r>
              <a:rPr lang="en-US" sz="3200" dirty="0"/>
              <a:t>2, 3, 5, 7, 9, 11, 13, 17, 19, 23, 29, 31</a:t>
            </a:r>
          </a:p>
        </p:txBody>
      </p:sp>
    </p:spTree>
    <p:extLst>
      <p:ext uri="{BB962C8B-B14F-4D97-AF65-F5344CB8AC3E}">
        <p14:creationId xmlns:p14="http://schemas.microsoft.com/office/powerpoint/2010/main" val="41902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74BA-61BF-42BA-9716-A8A0C978B44A}"/>
              </a:ext>
            </a:extLst>
          </p:cNvPr>
          <p:cNvSpPr>
            <a:spLocks noGrp="1"/>
          </p:cNvSpPr>
          <p:nvPr>
            <p:ph type="title"/>
          </p:nvPr>
        </p:nvSpPr>
        <p:spPr/>
        <p:txBody>
          <a:bodyPr/>
          <a:lstStyle/>
          <a:p>
            <a:r>
              <a:rPr lang="en-US" dirty="0"/>
              <a:t>THANK YOU FOR YOUR ATTENTION</a:t>
            </a:r>
          </a:p>
        </p:txBody>
      </p:sp>
    </p:spTree>
    <p:extLst>
      <p:ext uri="{BB962C8B-B14F-4D97-AF65-F5344CB8AC3E}">
        <p14:creationId xmlns:p14="http://schemas.microsoft.com/office/powerpoint/2010/main" val="2341105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{2CC57389-21B7-4D04-94D1-FD39DACC7FEF}tf12214701_win32</Template>
  <TotalTime>88</TotalTime>
  <Words>324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Google Sans</vt:lpstr>
      <vt:lpstr>Goudy Old Style</vt:lpstr>
      <vt:lpstr>Roboto</vt:lpstr>
      <vt:lpstr>Söhne</vt:lpstr>
      <vt:lpstr>Wingdings 2</vt:lpstr>
      <vt:lpstr>SlateVTI</vt:lpstr>
      <vt:lpstr>Exponential Search</vt:lpstr>
      <vt:lpstr>Introduction</vt:lpstr>
      <vt:lpstr>Exponential Search</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Search</dc:title>
  <dc:creator>LENOVO</dc:creator>
  <cp:lastModifiedBy>LENOVO</cp:lastModifiedBy>
  <cp:revision>7</cp:revision>
  <dcterms:created xsi:type="dcterms:W3CDTF">2024-05-16T05:02:40Z</dcterms:created>
  <dcterms:modified xsi:type="dcterms:W3CDTF">2024-05-16T06:30:57Z</dcterms:modified>
</cp:coreProperties>
</file>