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0"/>
  </p:notesMasterIdLst>
  <p:sldIdLst>
    <p:sldId id="367" r:id="rId5"/>
    <p:sldId id="368" r:id="rId6"/>
    <p:sldId id="369" r:id="rId7"/>
    <p:sldId id="370" r:id="rId8"/>
    <p:sldId id="372" r:id="rId9"/>
    <p:sldId id="379" r:id="rId10"/>
    <p:sldId id="380" r:id="rId11"/>
    <p:sldId id="373" r:id="rId12"/>
    <p:sldId id="382" r:id="rId13"/>
    <p:sldId id="375" r:id="rId14"/>
    <p:sldId id="378" r:id="rId15"/>
    <p:sldId id="376" r:id="rId16"/>
    <p:sldId id="348" r:id="rId17"/>
    <p:sldId id="381" r:id="rId18"/>
    <p:sldId id="377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47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8"/>
    <a:srgbClr val="0000FF"/>
    <a:srgbClr val="213163"/>
    <a:srgbClr val="223366"/>
    <a:srgbClr val="001131"/>
    <a:srgbClr val="DDE8FF"/>
    <a:srgbClr val="851910"/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 snapToGrid="0">
      <p:cViewPr varScale="1">
        <p:scale>
          <a:sx n="88" d="100"/>
          <a:sy n="88" d="100"/>
        </p:scale>
        <p:origin x="876" y="102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4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Slides</a:t>
            </a:r>
            <a:r>
              <a:rPr lang="en-US" dirty="0"/>
              <a:t>: Prepare a short slide deck (10-12 slides) summarizing the project objectives, methodology, and key results.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1770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IN" sz="2000" b="0" spc="-1"/>
              <a:t>thank you very much for joining</a:t>
            </a:r>
            <a:r>
              <a:rPr lang="en-IN" b="0"/>
              <a:t> this </a:t>
            </a:r>
            <a:r>
              <a:rPr lang="en-IN"/>
              <a:t>PPT</a:t>
            </a:r>
            <a:r>
              <a:rPr lang="en-IN" b="0"/>
              <a:t>, keep learning.</a:t>
            </a:r>
          </a:p>
        </p:txBody>
      </p:sp>
      <p:sp>
        <p:nvSpPr>
          <p:cNvPr id="3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9D2A155-03D1-406C-89CB-ED7F9F0CCA44}" type="slidenum">
              <a:rPr lang="en-IN" sz="1200" b="0" strike="noStrike" spc="-1">
                <a:latin typeface="Times New Roman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531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81BF06D3-496D-4060-A653-877D7024FA53}" type="datetime1">
              <a:rPr lang="en-IN" smtClean="0"/>
              <a:t>24-02-2025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DCED223-EF63-605A-08B3-3B52963FC6A6}"/>
              </a:ext>
            </a:extLst>
          </p:cNvPr>
          <p:cNvSpPr/>
          <p:nvPr userDrawn="1"/>
        </p:nvSpPr>
        <p:spPr>
          <a:xfrm>
            <a:off x="1" y="-78892"/>
            <a:ext cx="7088224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/>
              <a:t>Project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2055C93-3B68-7B2F-D1BC-57DBBDF9047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7435308" y="29029"/>
            <a:ext cx="1245494" cy="4050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7CC02B-8BB1-0D1C-2198-59015B45F89B}"/>
              </a:ext>
            </a:extLst>
          </p:cNvPr>
          <p:cNvSpPr/>
          <p:nvPr userDrawn="1"/>
        </p:nvSpPr>
        <p:spPr>
          <a:xfrm>
            <a:off x="9027886" y="0"/>
            <a:ext cx="116114" cy="46728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2" r:id="rId2"/>
    <p:sldLayoutId id="2147483653" r:id="rId3"/>
    <p:sldLayoutId id="2147483654" r:id="rId4"/>
    <p:sldLayoutId id="2147483668" r:id="rId5"/>
    <p:sldLayoutId id="2147483669" r:id="rId6"/>
    <p:sldLayoutId id="2147483670" r:id="rId7"/>
    <p:sldLayoutId id="2147483656" r:id="rId8"/>
    <p:sldLayoutId id="2147483657" r:id="rId9"/>
    <p:sldLayoutId id="2147483674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15EB3E8-4D66-E74C-AA85-D6FA3DDF1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22464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6E0006D-E6E5-1C29-48B1-80051C6B8CF6}"/>
              </a:ext>
            </a:extLst>
          </p:cNvPr>
          <p:cNvSpPr txBox="1"/>
          <p:nvPr/>
        </p:nvSpPr>
        <p:spPr>
          <a:xfrm>
            <a:off x="2274736" y="4468992"/>
            <a:ext cx="4594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Disclaimer: The content is curated for educational purposes only.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1BFECF01-5B37-F500-F5BF-94F4716E2D91}"/>
              </a:ext>
            </a:extLst>
          </p:cNvPr>
          <p:cNvSpPr/>
          <p:nvPr/>
        </p:nvSpPr>
        <p:spPr>
          <a:xfrm>
            <a:off x="1122744" y="1001693"/>
            <a:ext cx="6898511" cy="3102015"/>
          </a:xfrm>
          <a:prstGeom prst="roundRect">
            <a:avLst>
              <a:gd name="adj" fmla="val 8142"/>
            </a:avLst>
          </a:prstGeom>
          <a:solidFill>
            <a:srgbClr val="E5EEFF"/>
          </a:solidFill>
          <a:ln>
            <a:solidFill>
              <a:srgbClr val="9BDB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BB721ED-22E4-6DB0-5857-C0300ED9B39A}"/>
              </a:ext>
            </a:extLst>
          </p:cNvPr>
          <p:cNvGrpSpPr/>
          <p:nvPr/>
        </p:nvGrpSpPr>
        <p:grpSpPr>
          <a:xfrm>
            <a:off x="1567263" y="1495382"/>
            <a:ext cx="6047412" cy="601034"/>
            <a:chOff x="1567263" y="1495382"/>
            <a:chExt cx="6047412" cy="601034"/>
          </a:xfrm>
        </p:grpSpPr>
        <p:pic>
          <p:nvPicPr>
            <p:cNvPr id="8" name="Google Shape;110;p4" descr="A close up of a sign&#10;&#10;Description automatically generated">
              <a:extLst>
                <a:ext uri="{FF2B5EF4-FFF2-40B4-BE49-F238E27FC236}">
                  <a16:creationId xmlns:a16="http://schemas.microsoft.com/office/drawing/2014/main" xmlns="" id="{C5DCF4E0-0C65-1FEB-0A76-8E20240537A0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5974" y="1620847"/>
              <a:ext cx="1163978" cy="389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4954FDD9-FF0B-C2F3-8CBA-8430CF9EF2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0552"/>
            <a:stretch/>
          </p:blipFill>
          <p:spPr>
            <a:xfrm>
              <a:off x="3675859" y="1608154"/>
              <a:ext cx="787775" cy="414497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81703E3D-DC42-4972-13BC-75B3433F0AAC}"/>
                </a:ext>
              </a:extLst>
            </p:cNvPr>
            <p:cNvCxnSpPr>
              <a:cxnSpLocks/>
            </p:cNvCxnSpPr>
            <p:nvPr/>
          </p:nvCxnSpPr>
          <p:spPr>
            <a:xfrm>
              <a:off x="4609804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2864786-7EB9-0435-2B7E-A519DAC0B2C3}"/>
                </a:ext>
              </a:extLst>
            </p:cNvPr>
            <p:cNvCxnSpPr>
              <a:cxnSpLocks/>
            </p:cNvCxnSpPr>
            <p:nvPr/>
          </p:nvCxnSpPr>
          <p:spPr>
            <a:xfrm>
              <a:off x="6066122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4C1401D8-FA66-1261-CD90-51590003DB53}"/>
                </a:ext>
              </a:extLst>
            </p:cNvPr>
            <p:cNvPicPr/>
            <p:nvPr/>
          </p:nvPicPr>
          <p:blipFill>
            <a:blip r:embed="rId6"/>
            <a:stretch/>
          </p:blipFill>
          <p:spPr>
            <a:xfrm>
              <a:off x="6212294" y="1633695"/>
              <a:ext cx="1402381" cy="363414"/>
            </a:xfrm>
            <a:prstGeom prst="rect">
              <a:avLst/>
            </a:prstGeom>
            <a:ln w="0">
              <a:noFill/>
            </a:ln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A3B6D403-A251-4241-C8B1-03F239798137}"/>
                </a:ext>
              </a:extLst>
            </p:cNvPr>
            <p:cNvCxnSpPr>
              <a:cxnSpLocks/>
            </p:cNvCxnSpPr>
            <p:nvPr/>
          </p:nvCxnSpPr>
          <p:spPr>
            <a:xfrm>
              <a:off x="3529689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2" name="Picture 21" descr="A blue and black text&#10;&#10;Description automatically generated">
              <a:extLst>
                <a:ext uri="{FF2B5EF4-FFF2-40B4-BE49-F238E27FC236}">
                  <a16:creationId xmlns:a16="http://schemas.microsoft.com/office/drawing/2014/main" xmlns="" id="{7EE3A363-7C08-0337-B159-84F504E87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67263" y="1495382"/>
              <a:ext cx="1816256" cy="454064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FD0626E-7FFA-F384-1DF5-056574800B20}"/>
              </a:ext>
            </a:extLst>
          </p:cNvPr>
          <p:cNvSpPr txBox="1"/>
          <p:nvPr/>
        </p:nvSpPr>
        <p:spPr>
          <a:xfrm>
            <a:off x="1311965" y="2312364"/>
            <a:ext cx="6520068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Hotel Booking </a:t>
            </a:r>
            <a:r>
              <a:rPr lang="en-US" sz="2400" dirty="0"/>
              <a:t>Behavior Analytics: Trends &amp; Revenue Impact</a:t>
            </a:r>
            <a:endParaRPr lang="en-US" sz="2400" dirty="0"/>
          </a:p>
          <a:p>
            <a:endParaRPr lang="en-US" sz="1400" dirty="0"/>
          </a:p>
          <a:p>
            <a:r>
              <a:rPr lang="en-US" sz="1400" dirty="0"/>
              <a:t>Team :  </a:t>
            </a:r>
            <a:r>
              <a:rPr lang="en-US" dirty="0" smtClean="0"/>
              <a:t>Mohammed </a:t>
            </a:r>
            <a:r>
              <a:rPr lang="en-US" dirty="0" err="1" smtClean="0"/>
              <a:t>Ziyad</a:t>
            </a:r>
            <a:r>
              <a:rPr lang="en-US" dirty="0" smtClean="0"/>
              <a:t> </a:t>
            </a:r>
            <a:r>
              <a:rPr lang="en-US" dirty="0" err="1" smtClean="0"/>
              <a:t>Kakhandkikar</a:t>
            </a:r>
            <a:r>
              <a:rPr lang="en-US" sz="1400" dirty="0" smtClean="0"/>
              <a:t> </a:t>
            </a:r>
            <a:r>
              <a:rPr lang="en-US" sz="1400" dirty="0"/>
              <a:t>	</a:t>
            </a:r>
            <a:r>
              <a:rPr lang="en-US" sz="1400" dirty="0" smtClean="0"/>
              <a:t>Guide : Mario </a:t>
            </a:r>
            <a:r>
              <a:rPr lang="en-US" sz="1400" dirty="0" err="1" smtClean="0"/>
              <a:t>Thokchom</a:t>
            </a:r>
            <a:endParaRPr lang="en-US" sz="1400" dirty="0" smtClean="0"/>
          </a:p>
          <a:p>
            <a:r>
              <a:rPr lang="en-US" dirty="0" smtClean="0"/>
              <a:t>Mail id : mjkakhandkikar@gmail.com</a:t>
            </a:r>
            <a:endParaRPr lang="en-US" sz="1400" dirty="0"/>
          </a:p>
          <a:p>
            <a:pPr algn="ctr"/>
            <a:endParaRPr lang="en-US" dirty="0"/>
          </a:p>
          <a:p>
            <a:pPr algn="ctr"/>
            <a:endParaRPr lang="en-US" sz="1400" dirty="0"/>
          </a:p>
          <a:p>
            <a:pPr algn="ctr"/>
            <a:endParaRPr lang="en-US" dirty="0"/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071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E6545A-A71E-998F-6939-7CE2A361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461665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400" b="1" dirty="0"/>
              <a:t>Reasons for special requests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" y="906690"/>
            <a:ext cx="2590801" cy="254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325" r="2926"/>
          <a:stretch/>
        </p:blipFill>
        <p:spPr>
          <a:xfrm>
            <a:off x="2830285" y="783771"/>
            <a:ext cx="6313715" cy="31786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5500" y="4039535"/>
            <a:ext cx="8832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 of special request are almost the same in the kids section. But, we can see that if the adults are more than 2 there are more chances that hotels will receive more special requests</a:t>
            </a:r>
            <a:r>
              <a:rPr lang="en-US" dirty="0" smtClean="0"/>
              <a:t>.</a:t>
            </a:r>
          </a:p>
          <a:p>
            <a:r>
              <a:rPr lang="en-US" dirty="0"/>
              <a:t>Here we can see that all market segment mostly have special request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68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B6A9F3CC-AB4B-D6F1-9346-AC2BB94FA663}"/>
              </a:ext>
            </a:extLst>
          </p:cNvPr>
          <p:cNvSpPr txBox="1">
            <a:spLocks/>
          </p:cNvSpPr>
          <p:nvPr/>
        </p:nvSpPr>
        <p:spPr>
          <a:xfrm>
            <a:off x="309740" y="375246"/>
            <a:ext cx="8520600" cy="46166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400" b="1" dirty="0"/>
              <a:t>Correlation </a:t>
            </a:r>
            <a:r>
              <a:rPr lang="en-IN" sz="2400" b="1" dirty="0" err="1"/>
              <a:t>Heatmap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40" y="836911"/>
            <a:ext cx="5328557" cy="40541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35504" y="2171501"/>
            <a:ext cx="27976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</a:t>
            </a:r>
            <a:r>
              <a:rPr lang="en-US" dirty="0" smtClean="0"/>
              <a:t>We may observe that total </a:t>
            </a:r>
            <a:r>
              <a:rPr lang="en-US" dirty="0"/>
              <a:t>stay length and lead time are slightly correlated. This may means that for longer hotel stays, people generally plan little before the actual arrival.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F90F4B-9803-CB1B-02A8-FB5D111C9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461665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Optimal stay length 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923" t="6271" r="3756"/>
          <a:stretch/>
        </p:blipFill>
        <p:spPr>
          <a:xfrm>
            <a:off x="163287" y="1017725"/>
            <a:ext cx="4811484" cy="29816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92486" y="1393371"/>
            <a:ext cx="37229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shorter stays the </a:t>
            </a:r>
            <a:r>
              <a:rPr lang="en-US" dirty="0" err="1"/>
              <a:t>adr</a:t>
            </a:r>
            <a:r>
              <a:rPr lang="en-US" dirty="0"/>
              <a:t>(average daily rate varies greatly) but for longer stays </a:t>
            </a:r>
            <a:r>
              <a:rPr lang="en-US" dirty="0" smtClean="0"/>
              <a:t> </a:t>
            </a:r>
            <a:r>
              <a:rPr lang="en-US" dirty="0" err="1"/>
              <a:t>adr</a:t>
            </a:r>
            <a:r>
              <a:rPr lang="en-US" dirty="0"/>
              <a:t> is comparatively very less. Therefore, customers can get better deal for longer stays more than 15 days.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478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g5fab984687_2_0">
            <a:extLst>
              <a:ext uri="{FF2B5EF4-FFF2-40B4-BE49-F238E27FC236}">
                <a16:creationId xmlns:a16="http://schemas.microsoft.com/office/drawing/2014/main" xmlns="" id="{AE76DA37-EEF4-E854-985B-BBFC06857B90}"/>
              </a:ext>
            </a:extLst>
          </p:cNvPr>
          <p:cNvSpPr txBox="1">
            <a:spLocks/>
          </p:cNvSpPr>
          <p:nvPr/>
        </p:nvSpPr>
        <p:spPr>
          <a:xfrm>
            <a:off x="0" y="452097"/>
            <a:ext cx="2699657" cy="71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3000" b="1" dirty="0" smtClean="0"/>
              <a:t>Future Scope</a:t>
            </a:r>
            <a:endParaRPr lang="en-US" sz="3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39486" y="1164772"/>
            <a:ext cx="464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Predicting </a:t>
            </a:r>
            <a:r>
              <a:rPr lang="en-US" dirty="0"/>
              <a:t>Cancellations Using Machine </a:t>
            </a:r>
            <a:r>
              <a:rPr lang="en-US" dirty="0" smtClean="0"/>
              <a:t>Learning</a:t>
            </a:r>
          </a:p>
          <a:p>
            <a:pPr marL="342900" indent="-342900">
              <a:buAutoNum type="arabicPeriod"/>
            </a:pPr>
            <a:r>
              <a:rPr lang="en-IN" dirty="0"/>
              <a:t>Optimizing Pricing </a:t>
            </a:r>
            <a:r>
              <a:rPr lang="en-IN" dirty="0" smtClean="0"/>
              <a:t>Strategies</a:t>
            </a:r>
          </a:p>
          <a:p>
            <a:pPr marL="342900" indent="-342900">
              <a:buAutoNum type="arabicPeriod"/>
            </a:pPr>
            <a:r>
              <a:rPr lang="en-IN" dirty="0"/>
              <a:t>Enhancing Customer </a:t>
            </a:r>
            <a:r>
              <a:rPr lang="en-IN" dirty="0" smtClean="0"/>
              <a:t>Retention</a:t>
            </a:r>
          </a:p>
          <a:p>
            <a:pPr marL="342900" indent="-342900">
              <a:buAutoNum type="arabicPeriod"/>
            </a:pPr>
            <a:r>
              <a:rPr lang="en-IN" dirty="0"/>
              <a:t>Improving Distribution Channel Performance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118880"/>
            <a:ext cx="5486400" cy="280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7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F10A2C-122D-B694-9544-674D5B7F3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461665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1700" y="1567544"/>
            <a:ext cx="80158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● More number of people in guests results in more number of special </a:t>
            </a:r>
            <a:r>
              <a:rPr lang="en-US" dirty="0" smtClean="0"/>
              <a:t>requests.</a:t>
            </a:r>
          </a:p>
          <a:p>
            <a:r>
              <a:rPr lang="en-US" dirty="0"/>
              <a:t>● Almost 30% of bookings via TA/TO are cancelled. </a:t>
            </a:r>
            <a:endParaRPr lang="en-US" dirty="0" smtClean="0"/>
          </a:p>
          <a:p>
            <a:r>
              <a:rPr lang="en-US" dirty="0"/>
              <a:t>● July- August are the most busier and profitable months for both of hotels. </a:t>
            </a:r>
            <a:endParaRPr lang="en-US" dirty="0" smtClean="0"/>
          </a:p>
          <a:p>
            <a:r>
              <a:rPr lang="en-US" dirty="0"/>
              <a:t>● Around 60% bookings are for City hotel and 40% bookings are for Resort hotel, therefore City </a:t>
            </a:r>
            <a:r>
              <a:rPr lang="en-US" dirty="0" smtClean="0"/>
              <a:t> Hotel </a:t>
            </a:r>
            <a:r>
              <a:rPr lang="en-US" dirty="0"/>
              <a:t>is busier than Resort hotel. Also the overall </a:t>
            </a:r>
            <a:r>
              <a:rPr lang="en-US" dirty="0" err="1"/>
              <a:t>adr</a:t>
            </a:r>
            <a:r>
              <a:rPr lang="en-US" dirty="0"/>
              <a:t> of City hotel is slightly higher than Resort hotel</a:t>
            </a:r>
            <a:r>
              <a:rPr lang="en-US" dirty="0" smtClean="0"/>
              <a:t>.</a:t>
            </a:r>
          </a:p>
          <a:p>
            <a:r>
              <a:rPr lang="en-US" dirty="0"/>
              <a:t>● Within a month, </a:t>
            </a:r>
            <a:r>
              <a:rPr lang="en-US" dirty="0" smtClean="0"/>
              <a:t>ADR</a:t>
            </a:r>
            <a:r>
              <a:rPr lang="en-IN" dirty="0" smtClean="0"/>
              <a:t>(Average </a:t>
            </a:r>
            <a:r>
              <a:rPr lang="en-IN" dirty="0"/>
              <a:t>Daily Rate)</a:t>
            </a:r>
            <a:r>
              <a:rPr lang="en-US" dirty="0" smtClean="0"/>
              <a:t> </a:t>
            </a:r>
            <a:r>
              <a:rPr lang="en-US" dirty="0"/>
              <a:t>gradually increases as month ends, with small sudden rise on weekends.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167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g5fab984687_2_0">
            <a:extLst>
              <a:ext uri="{FF2B5EF4-FFF2-40B4-BE49-F238E27FC236}">
                <a16:creationId xmlns:a16="http://schemas.microsoft.com/office/drawing/2014/main" xmlns="" id="{AE76DA37-EEF4-E854-985B-BBFC06857B90}"/>
              </a:ext>
            </a:extLst>
          </p:cNvPr>
          <p:cNvSpPr txBox="1">
            <a:spLocks/>
          </p:cNvSpPr>
          <p:nvPr/>
        </p:nvSpPr>
        <p:spPr>
          <a:xfrm>
            <a:off x="0" y="1867240"/>
            <a:ext cx="9307286" cy="71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3000" b="1" dirty="0" smtClean="0"/>
              <a:t>Thank You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70511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TextBox 1174">
            <a:extLst>
              <a:ext uri="{FF2B5EF4-FFF2-40B4-BE49-F238E27FC236}">
                <a16:creationId xmlns:a16="http://schemas.microsoft.com/office/drawing/2014/main" xmlns="" id="{927410B5-1C26-2D39-1160-ABCF2EAFC484}"/>
              </a:ext>
            </a:extLst>
          </p:cNvPr>
          <p:cNvSpPr txBox="1"/>
          <p:nvPr/>
        </p:nvSpPr>
        <p:spPr>
          <a:xfrm>
            <a:off x="366152" y="598433"/>
            <a:ext cx="46242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sz="9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1494DD5-904E-76E9-38C0-10A35CC5BDD0}"/>
              </a:ext>
            </a:extLst>
          </p:cNvPr>
          <p:cNvSpPr txBox="1"/>
          <p:nvPr/>
        </p:nvSpPr>
        <p:spPr>
          <a:xfrm>
            <a:off x="654158" y="1060098"/>
            <a:ext cx="6935087" cy="2516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Abstract of the Project</a:t>
            </a:r>
            <a:endParaRPr lang="en-IN" sz="1800" dirty="0">
              <a:solidFill>
                <a:schemeClr val="tx1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Arial"/>
              </a:rPr>
              <a:t>Problem Statement</a:t>
            </a:r>
            <a:endParaRPr lang="en-US" sz="1800" dirty="0">
              <a:latin typeface="+mj-lt"/>
              <a:ea typeface="+mn-lt"/>
            </a:endParaRP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Arial"/>
              </a:rPr>
              <a:t>Proposed Solution</a:t>
            </a:r>
            <a:endParaRPr lang="en-US" sz="1800" dirty="0">
              <a:latin typeface="+mj-lt"/>
              <a:ea typeface="+mn-lt"/>
            </a:endParaRP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+mn-lt"/>
              </a:rPr>
              <a:t>System Architecture</a:t>
            </a:r>
            <a:endParaRPr lang="en-US" sz="1800" dirty="0">
              <a:latin typeface="+mj-lt"/>
              <a:ea typeface="+mn-lt"/>
              <a:cs typeface="Calibri"/>
            </a:endParaRP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IN" sz="1800" dirty="0" smtClean="0">
                <a:latin typeface="+mj-lt"/>
                <a:ea typeface="+mn-lt"/>
                <a:cs typeface="Arial"/>
              </a:rPr>
              <a:t>Conclusion</a:t>
            </a:r>
            <a:endParaRPr lang="en-IN" sz="1800" dirty="0">
              <a:latin typeface="+mj-lt"/>
              <a:ea typeface="+mn-lt"/>
            </a:endParaRP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12530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F78195-9B03-00E3-45B8-00FA85409C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00" y="914400"/>
            <a:ext cx="8520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dirty="0"/>
              <a:t>This project analyzes hotel booking data to uncover trends in </a:t>
            </a:r>
            <a:r>
              <a:rPr lang="en-US" b="1" dirty="0"/>
              <a:t>cancellations, revenue, and customer behavior</a:t>
            </a:r>
            <a:r>
              <a:rPr lang="en-US" dirty="0"/>
              <a:t>. Using </a:t>
            </a:r>
            <a:r>
              <a:rPr lang="en-US" b="1" dirty="0"/>
              <a:t>data visualization and aggregation</a:t>
            </a:r>
            <a:r>
              <a:rPr lang="en-US" dirty="0"/>
              <a:t>, we explore factors like </a:t>
            </a:r>
            <a:r>
              <a:rPr lang="en-US" b="1" dirty="0"/>
              <a:t>lead time, ADR, distribution channels, and special requests</a:t>
            </a:r>
            <a:r>
              <a:rPr lang="en-US" dirty="0"/>
              <a:t> to optimize hotel operations and enhance customer </a:t>
            </a:r>
            <a:r>
              <a:rPr lang="en-US" dirty="0" smtClean="0"/>
              <a:t>satisfaction.</a:t>
            </a:r>
            <a:endParaRPr lang="en-US" dirty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11700" y="2537937"/>
            <a:ext cx="428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1165" y="3238144"/>
            <a:ext cx="8375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Hotels face challenges in </a:t>
            </a:r>
            <a:r>
              <a:rPr lang="en-US" b="1" dirty="0"/>
              <a:t>cancellations, revenue management, and demand forecasting</a:t>
            </a:r>
            <a:r>
              <a:rPr lang="en-US" dirty="0"/>
              <a:t>. This study aims to identify:</a:t>
            </a:r>
          </a:p>
          <a:p>
            <a:r>
              <a:rPr lang="en-US" dirty="0"/>
              <a:t>Key factors affecting cancellations and booking patterns.</a:t>
            </a:r>
          </a:p>
          <a:p>
            <a:r>
              <a:rPr lang="en-US" dirty="0"/>
              <a:t>The most and least profitable distribution channels.</a:t>
            </a:r>
          </a:p>
          <a:p>
            <a:r>
              <a:rPr lang="en-US" dirty="0"/>
              <a:t>How special requests impact customer 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21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799"/>
            <a:ext cx="3810000" cy="26561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714" y="559935"/>
            <a:ext cx="6259286" cy="27275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6829" y="729343"/>
            <a:ext cx="24492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Type A room is most demanded by customers.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Room types C, G and H are some of the highest </a:t>
            </a:r>
            <a:r>
              <a:rPr lang="en-US" dirty="0" err="1"/>
              <a:t>adr</a:t>
            </a:r>
            <a:r>
              <a:rPr lang="en-US" dirty="0"/>
              <a:t>(average daily rate) generating rooms.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561114" y="3537856"/>
            <a:ext cx="4234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Most preferred meal type is BB( Bed and breakfast).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69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567" y="2628899"/>
            <a:ext cx="3686854" cy="23077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5745DE-B712-F06B-67FA-D3D7D6FB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461665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400" b="1" dirty="0"/>
              <a:t>Booking cancellation Analysis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79" y="809625"/>
            <a:ext cx="4152900" cy="2276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696" y="445025"/>
            <a:ext cx="4276725" cy="24179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4274" y="3120789"/>
            <a:ext cx="48263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TA/TO has highest booking cancellation %. Therefore, a booking via TA/TO is 30% likely to get cancelled.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Not getting same room as demanded is not the case of cancellation of rooms. A significant percentage of bookings are not cancelled even after getting different room as demanded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• But, customers who didn't got same room have paid a little lower </a:t>
            </a:r>
            <a:r>
              <a:rPr lang="en-US" dirty="0" err="1"/>
              <a:t>adr</a:t>
            </a:r>
            <a:r>
              <a:rPr lang="en-US" dirty="0"/>
              <a:t>, except for few exceptions.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40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5745DE-B712-F06B-67FA-D3D7D6FBF5D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IN" sz="24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1700" y="1017725"/>
            <a:ext cx="6367449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dirty="0" smtClean="0"/>
              <a:t>✅ </a:t>
            </a:r>
            <a:r>
              <a:rPr lang="en-US" b="1" dirty="0"/>
              <a:t>Stricter cancellation policies</a:t>
            </a:r>
            <a:r>
              <a:rPr lang="en-US" dirty="0"/>
              <a:t> for long lead-time and TA/TO bookings.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Deposit requirements or pre-payment discounts</a:t>
            </a:r>
            <a:r>
              <a:rPr lang="en-US" dirty="0"/>
              <a:t> to secure reservations.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Encourage direct bookings</a:t>
            </a:r>
            <a:r>
              <a:rPr lang="en-US" dirty="0"/>
              <a:t> over third-party channels.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Loyalty incentives</a:t>
            </a:r>
            <a:r>
              <a:rPr lang="en-US" dirty="0"/>
              <a:t> to retain repeated guests.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Flexible ADR-based pricing</a:t>
            </a:r>
            <a:r>
              <a:rPr lang="en-US" dirty="0"/>
              <a:t> to reduce price-sensitive cancellations.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Engage customers post-booking</a:t>
            </a:r>
            <a:r>
              <a:rPr lang="en-US" dirty="0"/>
              <a:t> with reminders and personalized offers.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2402720"/>
            <a:ext cx="5116286" cy="25288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29943" y="3082387"/>
            <a:ext cx="3429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revenue aspect looks different, the Resort Hotels receives more revenue with respect to City Hotel. From May to August there was rapid increase in </a:t>
            </a:r>
            <a:r>
              <a:rPr lang="en-US" dirty="0" err="1"/>
              <a:t>adr</a:t>
            </a:r>
            <a:r>
              <a:rPr lang="en-US" dirty="0"/>
              <a:t>. August recorded the highest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834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830" y="3092485"/>
            <a:ext cx="2935741" cy="18696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5745DE-B712-F06B-67FA-D3D7D6FB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461665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400" b="1" dirty="0"/>
              <a:t>Distribution channel 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926" y="588771"/>
            <a:ext cx="3309258" cy="2503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514" y="1050436"/>
            <a:ext cx="3069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Here we can see that the most of guest are making reservation through TA/TO channels which is travel agency and tour operator.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11700" y="3494314"/>
            <a:ext cx="49461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GDS (Global Distribution System) Channel</a:t>
            </a:r>
          </a:p>
          <a:p>
            <a:r>
              <a:rPr lang="en-US" dirty="0" smtClean="0"/>
              <a:t>● </a:t>
            </a:r>
            <a:r>
              <a:rPr lang="en-US" dirty="0"/>
              <a:t>GDS channel brings higher revenue generating deals for City hotel, in contrast to that most bookings come via TA/TO. City Hotel can work to increase outreach on GDS channels to get more higher revenue generating deals.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774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200" y="2640035"/>
            <a:ext cx="2914650" cy="2266950"/>
          </a:xfrm>
          <a:prstGeom prst="rect">
            <a:avLst/>
          </a:prstGeom>
        </p:spPr>
      </p:pic>
      <p:sp>
        <p:nvSpPr>
          <p:cNvPr id="3" name="Title 4">
            <a:extLst>
              <a:ext uri="{FF2B5EF4-FFF2-40B4-BE49-F238E27FC236}">
                <a16:creationId xmlns:a16="http://schemas.microsoft.com/office/drawing/2014/main" xmlns="" id="{6AB8DAF2-B141-0C0D-4015-6BE8A25C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461665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150" y="3773510"/>
            <a:ext cx="4810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</a:t>
            </a:r>
            <a:r>
              <a:rPr lang="en-US" dirty="0" smtClean="0"/>
              <a:t>Type </a:t>
            </a:r>
            <a:r>
              <a:rPr lang="en-US" dirty="0"/>
              <a:t>A room is most demanded by customers.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Room types C, G and H are some of the highest </a:t>
            </a:r>
            <a:r>
              <a:rPr lang="en-US" dirty="0" smtClean="0"/>
              <a:t>          	</a:t>
            </a:r>
            <a:r>
              <a:rPr lang="en-US" dirty="0" err="1" smtClean="0"/>
              <a:t>adr</a:t>
            </a:r>
            <a:r>
              <a:rPr lang="en-US" dirty="0" smtClean="0"/>
              <a:t>(average </a:t>
            </a:r>
            <a:r>
              <a:rPr lang="en-US" dirty="0"/>
              <a:t>daily rate) generating rooms.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Agent with id no. 9 made most of the bookings.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437"/>
          <a:stretch/>
        </p:blipFill>
        <p:spPr>
          <a:xfrm>
            <a:off x="4278765" y="454931"/>
            <a:ext cx="3407910" cy="25272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50" y="947285"/>
            <a:ext cx="39624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xmlns="" id="{6AB8DAF2-B141-0C0D-4015-6BE8A25CFFD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44500"/>
            <a:ext cx="8521700" cy="57308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7349" y="1017588"/>
            <a:ext cx="688430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system architecture for hotel booking analysis is structured into multiple layers to ensure efficient data processing, analysis, and visualization.</a:t>
            </a:r>
          </a:p>
          <a:p>
            <a:r>
              <a:rPr lang="en-US" b="1" dirty="0"/>
              <a:t>1. Data Source Layer:</a:t>
            </a:r>
          </a:p>
          <a:p>
            <a:r>
              <a:rPr lang="en-US" dirty="0"/>
              <a:t>Hotel booking dataset (CSV, SQL)</a:t>
            </a:r>
          </a:p>
          <a:p>
            <a:r>
              <a:rPr lang="en-US" dirty="0"/>
              <a:t>External data sources (if applicable)</a:t>
            </a:r>
          </a:p>
          <a:p>
            <a:r>
              <a:rPr lang="en-US" b="1" dirty="0"/>
              <a:t>2. Data Processing Layer:</a:t>
            </a:r>
          </a:p>
          <a:p>
            <a:r>
              <a:rPr lang="en-US" u="sng" dirty="0"/>
              <a:t>Data Cleaning &amp; Transformation</a:t>
            </a:r>
            <a:r>
              <a:rPr lang="en-US" dirty="0"/>
              <a:t>: Handling missing values, converting categorical data</a:t>
            </a:r>
          </a:p>
          <a:p>
            <a:r>
              <a:rPr lang="en-US" u="sng" dirty="0"/>
              <a:t>Feature Engineering</a:t>
            </a:r>
            <a:r>
              <a:rPr lang="en-US" b="1" dirty="0"/>
              <a:t>:</a:t>
            </a:r>
            <a:r>
              <a:rPr lang="en-US" dirty="0"/>
              <a:t> Creating meaningful variables for analysis</a:t>
            </a:r>
          </a:p>
          <a:p>
            <a:r>
              <a:rPr lang="en-US" b="1" dirty="0"/>
              <a:t>3. Analytical Layer:</a:t>
            </a:r>
          </a:p>
          <a:p>
            <a:r>
              <a:rPr lang="en-US" u="sng" dirty="0"/>
              <a:t>Booking Trends Module</a:t>
            </a:r>
            <a:r>
              <a:rPr lang="en-US" b="1" dirty="0"/>
              <a:t>:</a:t>
            </a:r>
            <a:r>
              <a:rPr lang="en-US" dirty="0"/>
              <a:t> Identifies </a:t>
            </a:r>
            <a:r>
              <a:rPr lang="en-US" b="1" dirty="0"/>
              <a:t>Room Type A as the most demanded</a:t>
            </a:r>
            <a:endParaRPr lang="en-US" dirty="0"/>
          </a:p>
          <a:p>
            <a:r>
              <a:rPr lang="en-US" u="sng" dirty="0"/>
              <a:t>Revenue Optimization Module</a:t>
            </a:r>
            <a:r>
              <a:rPr lang="en-US" b="1" dirty="0"/>
              <a:t>:</a:t>
            </a:r>
            <a:r>
              <a:rPr lang="en-US" dirty="0"/>
              <a:t> Finds that </a:t>
            </a:r>
            <a:r>
              <a:rPr lang="en-US" b="1" dirty="0"/>
              <a:t>Rooms C, G, and H generate the highest ADR (Average Daily Rate)</a:t>
            </a:r>
            <a:endParaRPr lang="en-US" dirty="0"/>
          </a:p>
          <a:p>
            <a:r>
              <a:rPr lang="en-US" b="1" dirty="0"/>
              <a:t>4. Business Intelligence Layer:</a:t>
            </a:r>
          </a:p>
          <a:p>
            <a:r>
              <a:rPr lang="en-US" u="sng" dirty="0"/>
              <a:t>Predictive Analytics</a:t>
            </a:r>
            <a:r>
              <a:rPr lang="en-US" b="1" dirty="0"/>
              <a:t>:</a:t>
            </a:r>
            <a:r>
              <a:rPr lang="en-US" dirty="0"/>
              <a:t> Forecasting future booking trends</a:t>
            </a:r>
          </a:p>
          <a:p>
            <a:r>
              <a:rPr lang="en-US" u="sng" dirty="0"/>
              <a:t>Customer Segmentation</a:t>
            </a:r>
            <a:r>
              <a:rPr lang="en-US" b="1" dirty="0"/>
              <a:t>:</a:t>
            </a:r>
            <a:r>
              <a:rPr lang="en-US" dirty="0"/>
              <a:t> Identifying frequent vs. one-time guests</a:t>
            </a:r>
          </a:p>
          <a:p>
            <a:r>
              <a:rPr lang="en-IN" b="1" dirty="0"/>
              <a:t>5. Visualization Layer</a:t>
            </a:r>
            <a:r>
              <a:rPr lang="en-IN" b="1" dirty="0" smtClean="0"/>
              <a:t>:</a:t>
            </a:r>
          </a:p>
          <a:p>
            <a:r>
              <a:rPr lang="en-US" u="sng" dirty="0"/>
              <a:t>Graphical Insights: </a:t>
            </a:r>
            <a:r>
              <a:rPr lang="en-US" dirty="0"/>
              <a:t>Visualizing ADR trends, agent performance, and room demand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521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4eeb56d-118c-48c3-937f-7f05817f737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21E1C5FD398A4287C0920180B68150" ma:contentTypeVersion="18" ma:contentTypeDescription="Create a new document." ma:contentTypeScope="" ma:versionID="26704334229d571494ec08df731579b2">
  <xsd:schema xmlns:xsd="http://www.w3.org/2001/XMLSchema" xmlns:xs="http://www.w3.org/2001/XMLSchema" xmlns:p="http://schemas.microsoft.com/office/2006/metadata/properties" xmlns:ns3="94eeb56d-118c-48c3-937f-7f05817f7373" xmlns:ns4="fe56e3b0-34a1-4d6f-a501-a0b2b7006a18" targetNamespace="http://schemas.microsoft.com/office/2006/metadata/properties" ma:root="true" ma:fieldsID="646583e16dee9c97f40ce908d27133ed" ns3:_="" ns4:_="">
    <xsd:import namespace="94eeb56d-118c-48c3-937f-7f05817f7373"/>
    <xsd:import namespace="fe56e3b0-34a1-4d6f-a501-a0b2b7006a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eeb56d-118c-48c3-937f-7f05817f73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56e3b0-34a1-4d6f-a501-a0b2b7006a1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http://purl.org/dc/terms/"/>
    <ds:schemaRef ds:uri="fe56e3b0-34a1-4d6f-a501-a0b2b7006a18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94eeb56d-118c-48c3-937f-7f05817f7373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2B6CD32-2537-46E7-8CC3-A58D44622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eeb56d-118c-48c3-937f-7f05817f7373"/>
    <ds:schemaRef ds:uri="fe56e3b0-34a1-4d6f-a501-a0b2b7006a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Words>836</Words>
  <Application>Microsoft Office PowerPoint</Application>
  <PresentationFormat>On-screen Show (16:9)</PresentationFormat>
  <Paragraphs>80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Simple Light</vt:lpstr>
      <vt:lpstr>PowerPoint Presentation</vt:lpstr>
      <vt:lpstr>PowerPoint Presentation</vt:lpstr>
      <vt:lpstr>Abstract</vt:lpstr>
      <vt:lpstr>PowerPoint Presentation</vt:lpstr>
      <vt:lpstr>Booking cancellation Analysis</vt:lpstr>
      <vt:lpstr>Proposed Solution</vt:lpstr>
      <vt:lpstr>Distribution channel </vt:lpstr>
      <vt:lpstr>Analysis</vt:lpstr>
      <vt:lpstr>System Architecture</vt:lpstr>
      <vt:lpstr>Reasons for special requests</vt:lpstr>
      <vt:lpstr>PowerPoint Presentation</vt:lpstr>
      <vt:lpstr>Optimal stay length </vt:lpstr>
      <vt:lpstr>PowerPoint Presentation</vt:lpstr>
      <vt:lpstr>Conclusion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Lenovo</cp:lastModifiedBy>
  <cp:revision>24</cp:revision>
  <dcterms:modified xsi:type="dcterms:W3CDTF">2025-02-24T20:22:38Z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0x0101009921E1C5FD398A4287C0920180B68150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2023-07-11T03:09:09Z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698b2528-286a-444d-a68d-b8bbb1f69870</vt:lpwstr>
  </property>
  <property fmtid="{D5CDD505-2E9C-101B-9397-08002B2CF9AE}" pid="8" name="MSIP_Label_defa4170-0d19-0005-0004-bc88714345d2_ActionId">
    <vt:lpwstr>9e872e44-4725-4b90-87d6-01f911260b79</vt:lpwstr>
  </property>
  <property fmtid="{D5CDD505-2E9C-101B-9397-08002B2CF9AE}" pid="9" name="MSIP_Label_defa4170-0d19-0005-0004-bc88714345d2_ContentBits">
    <vt:lpwstr>0</vt:lpwstr>
  </property>
</Properties>
</file>