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0"/>
  </p:notesMasterIdLst>
  <p:sldIdLst>
    <p:sldId id="367" r:id="rId5"/>
    <p:sldId id="368" r:id="rId6"/>
    <p:sldId id="369" r:id="rId7"/>
    <p:sldId id="370" r:id="rId8"/>
    <p:sldId id="372" r:id="rId9"/>
    <p:sldId id="379" r:id="rId10"/>
    <p:sldId id="380" r:id="rId11"/>
    <p:sldId id="373" r:id="rId12"/>
    <p:sldId id="382" r:id="rId13"/>
    <p:sldId id="375" r:id="rId14"/>
    <p:sldId id="378" r:id="rId15"/>
    <p:sldId id="376" r:id="rId16"/>
    <p:sldId id="348" r:id="rId17"/>
    <p:sldId id="381" r:id="rId18"/>
    <p:sldId id="37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00FF"/>
    <a:srgbClr val="213163"/>
    <a:srgbClr val="223366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88" d="100"/>
          <a:sy n="88" d="100"/>
        </p:scale>
        <p:origin x="876" y="10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24-02-2025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xmlns="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xmlns="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D0626E-7FFA-F384-1DF5-056574800B20}"/>
              </a:ext>
            </a:extLst>
          </p:cNvPr>
          <p:cNvSpPr txBox="1"/>
          <p:nvPr/>
        </p:nvSpPr>
        <p:spPr>
          <a:xfrm>
            <a:off x="1311965" y="2312364"/>
            <a:ext cx="652006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Hotel Booking </a:t>
            </a:r>
            <a:r>
              <a:rPr lang="en-US" sz="2400" dirty="0"/>
              <a:t>Behavior Analytics: Trends &amp; Revenue Impact</a:t>
            </a:r>
            <a:endParaRPr lang="en-US" sz="2400" dirty="0"/>
          </a:p>
          <a:p>
            <a:endParaRPr lang="en-US" sz="1400" dirty="0"/>
          </a:p>
          <a:p>
            <a:r>
              <a:rPr lang="en-US" sz="1400" dirty="0"/>
              <a:t>Team :  </a:t>
            </a:r>
            <a:r>
              <a:rPr lang="en-US" dirty="0" smtClean="0"/>
              <a:t>Mohammed </a:t>
            </a:r>
            <a:r>
              <a:rPr lang="en-US" dirty="0" err="1" smtClean="0"/>
              <a:t>Ziyad</a:t>
            </a:r>
            <a:r>
              <a:rPr lang="en-US" dirty="0" smtClean="0"/>
              <a:t> </a:t>
            </a:r>
            <a:r>
              <a:rPr lang="en-US" dirty="0" err="1" smtClean="0"/>
              <a:t>Kakhandkikar</a:t>
            </a:r>
            <a:r>
              <a:rPr lang="en-US" sz="1400" dirty="0" smtClean="0"/>
              <a:t> </a:t>
            </a:r>
            <a:r>
              <a:rPr lang="en-US" sz="1400" dirty="0"/>
              <a:t>	</a:t>
            </a:r>
            <a:r>
              <a:rPr lang="en-US" sz="1400" dirty="0" smtClean="0"/>
              <a:t>Guide : Mario </a:t>
            </a:r>
            <a:r>
              <a:rPr lang="en-US" sz="1400" dirty="0" err="1" smtClean="0"/>
              <a:t>Thokchom</a:t>
            </a:r>
            <a:endParaRPr lang="en-US" sz="1400" dirty="0" smtClean="0"/>
          </a:p>
          <a:p>
            <a:r>
              <a:rPr lang="en-US" dirty="0" smtClean="0"/>
              <a:t>Mail id : mjkakhandkikar@gmail.com</a:t>
            </a:r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Reasons for special requests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906690"/>
            <a:ext cx="2590801" cy="25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325" r="2926"/>
          <a:stretch/>
        </p:blipFill>
        <p:spPr>
          <a:xfrm>
            <a:off x="2830285" y="783771"/>
            <a:ext cx="6313715" cy="3178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500" y="4039535"/>
            <a:ext cx="8832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special request are almost the same in the kids section. But, we can see that if the adults are more than 2 there are more chances that hotels will receive more special requests</a:t>
            </a:r>
            <a:r>
              <a:rPr lang="en-US" dirty="0" smtClean="0"/>
              <a:t>.</a:t>
            </a:r>
          </a:p>
          <a:p>
            <a:r>
              <a:rPr lang="en-US" dirty="0"/>
              <a:t>Here we can see that all market segment mostly have special 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B6A9F3CC-AB4B-D6F1-9346-AC2BB94FA663}"/>
              </a:ext>
            </a:extLst>
          </p:cNvPr>
          <p:cNvSpPr txBox="1">
            <a:spLocks/>
          </p:cNvSpPr>
          <p:nvPr/>
        </p:nvSpPr>
        <p:spPr>
          <a:xfrm>
            <a:off x="309740" y="375246"/>
            <a:ext cx="852060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/>
              <a:t>Correlation </a:t>
            </a:r>
            <a:r>
              <a:rPr lang="en-IN" sz="2400" b="1" dirty="0" err="1"/>
              <a:t>Heatmap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0" y="836911"/>
            <a:ext cx="5328557" cy="4054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5504" y="2171501"/>
            <a:ext cx="2797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dirty="0" smtClean="0"/>
              <a:t>We may observe that total </a:t>
            </a:r>
            <a:r>
              <a:rPr lang="en-US" dirty="0"/>
              <a:t>stay length and lead time are slightly correlated. This may means that for longer hotel stays, people generally plan little before the actual arrival.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Optimal stay length 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923" t="6271" r="3756"/>
          <a:stretch/>
        </p:blipFill>
        <p:spPr>
          <a:xfrm>
            <a:off x="163287" y="1017725"/>
            <a:ext cx="4811484" cy="2981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92486" y="1393371"/>
            <a:ext cx="37229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shorter stays the </a:t>
            </a:r>
            <a:r>
              <a:rPr lang="en-US" dirty="0" err="1"/>
              <a:t>adr</a:t>
            </a:r>
            <a:r>
              <a:rPr lang="en-US" dirty="0"/>
              <a:t>(average daily rate varies greatly) but for longer stays </a:t>
            </a:r>
            <a:r>
              <a:rPr lang="en-US" dirty="0" smtClean="0"/>
              <a:t> </a:t>
            </a:r>
            <a:r>
              <a:rPr lang="en-US" dirty="0" err="1"/>
              <a:t>adr</a:t>
            </a:r>
            <a:r>
              <a:rPr lang="en-US" dirty="0"/>
              <a:t> is comparatively very less. Therefore, customers can get better deal for longer stays more than 15 days.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xmlns="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0" y="452097"/>
            <a:ext cx="2699657" cy="71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 dirty="0" smtClean="0"/>
              <a:t>Future Scope</a:t>
            </a:r>
            <a:endParaRPr lang="en-US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9486" y="1164772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Predicting </a:t>
            </a:r>
            <a:r>
              <a:rPr lang="en-US" dirty="0"/>
              <a:t>Cancellations Using Machine </a:t>
            </a:r>
            <a:r>
              <a:rPr lang="en-US" dirty="0" smtClean="0"/>
              <a:t>Learning</a:t>
            </a:r>
          </a:p>
          <a:p>
            <a:pPr marL="342900" indent="-342900">
              <a:buAutoNum type="arabicPeriod"/>
            </a:pPr>
            <a:r>
              <a:rPr lang="en-IN" dirty="0"/>
              <a:t>Optimizing Pricing </a:t>
            </a:r>
            <a:r>
              <a:rPr lang="en-IN" dirty="0" smtClean="0"/>
              <a:t>Strategies</a:t>
            </a:r>
          </a:p>
          <a:p>
            <a:pPr marL="342900" indent="-342900">
              <a:buAutoNum type="arabicPeriod"/>
            </a:pPr>
            <a:r>
              <a:rPr lang="en-IN" dirty="0"/>
              <a:t>Enhancing Customer </a:t>
            </a:r>
            <a:r>
              <a:rPr lang="en-IN" dirty="0" smtClean="0"/>
              <a:t>Retention</a:t>
            </a:r>
          </a:p>
          <a:p>
            <a:pPr marL="342900" indent="-342900">
              <a:buAutoNum type="arabicPeriod"/>
            </a:pPr>
            <a:r>
              <a:rPr lang="en-IN" dirty="0"/>
              <a:t>Improving Distribution Channel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118880"/>
            <a:ext cx="5486400" cy="2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700" y="1567544"/>
            <a:ext cx="8015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More number of people in guests results in more number of special </a:t>
            </a:r>
            <a:r>
              <a:rPr lang="en-US" dirty="0" smtClean="0"/>
              <a:t>requests.</a:t>
            </a:r>
          </a:p>
          <a:p>
            <a:r>
              <a:rPr lang="en-US" dirty="0"/>
              <a:t>● Almost 30% of bookings via TA/TO are cancelled. </a:t>
            </a:r>
            <a:endParaRPr lang="en-US" dirty="0" smtClean="0"/>
          </a:p>
          <a:p>
            <a:r>
              <a:rPr lang="en-US" dirty="0"/>
              <a:t>● July- August are the most busier and profitable months for both of hotels. </a:t>
            </a:r>
            <a:endParaRPr lang="en-US" dirty="0" smtClean="0"/>
          </a:p>
          <a:p>
            <a:r>
              <a:rPr lang="en-US" dirty="0"/>
              <a:t>● Around 60% bookings are for City hotel and 40% bookings are for Resort hotel, therefore City </a:t>
            </a:r>
            <a:r>
              <a:rPr lang="en-US" dirty="0" smtClean="0"/>
              <a:t> Hotel </a:t>
            </a:r>
            <a:r>
              <a:rPr lang="en-US" dirty="0"/>
              <a:t>is busier than Resort hotel. Also the overall </a:t>
            </a:r>
            <a:r>
              <a:rPr lang="en-US" dirty="0" err="1"/>
              <a:t>adr</a:t>
            </a:r>
            <a:r>
              <a:rPr lang="en-US" dirty="0"/>
              <a:t> of City hotel is slightly higher than Resort hotel</a:t>
            </a:r>
            <a:r>
              <a:rPr lang="en-US" dirty="0" smtClean="0"/>
              <a:t>.</a:t>
            </a:r>
          </a:p>
          <a:p>
            <a:r>
              <a:rPr lang="en-US" dirty="0"/>
              <a:t>● Within a month, </a:t>
            </a:r>
            <a:r>
              <a:rPr lang="en-US" dirty="0" smtClean="0"/>
              <a:t>ADR</a:t>
            </a:r>
            <a:r>
              <a:rPr lang="en-IN" dirty="0" smtClean="0"/>
              <a:t>(Average </a:t>
            </a:r>
            <a:r>
              <a:rPr lang="en-IN" dirty="0"/>
              <a:t>Daily Rate)</a:t>
            </a:r>
            <a:r>
              <a:rPr lang="en-US" dirty="0" smtClean="0"/>
              <a:t> </a:t>
            </a:r>
            <a:r>
              <a:rPr lang="en-US" dirty="0"/>
              <a:t>gradually increases as month ends, with small sudden rise on weekends.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6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xmlns="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0" y="1867240"/>
            <a:ext cx="9307286" cy="71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 dirty="0" smtClean="0"/>
              <a:t>Thank You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xmlns="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494DD5-904E-76E9-38C0-10A35CC5BDD0}"/>
              </a:ext>
            </a:extLst>
          </p:cNvPr>
          <p:cNvSpPr txBox="1"/>
          <p:nvPr/>
        </p:nvSpPr>
        <p:spPr>
          <a:xfrm>
            <a:off x="654158" y="1060098"/>
            <a:ext cx="6935087" cy="251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  <a:endParaRPr lang="en-IN" sz="18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Problem Statement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Proposed Solution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+mn-lt"/>
              </a:rPr>
              <a:t>System Architecture</a:t>
            </a:r>
            <a:endParaRPr lang="en-US" sz="1800" dirty="0">
              <a:latin typeface="+mj-lt"/>
              <a:ea typeface="+mn-lt"/>
              <a:cs typeface="Calibri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IN" sz="1800" dirty="0" smtClean="0">
                <a:latin typeface="+mj-lt"/>
                <a:ea typeface="+mn-lt"/>
                <a:cs typeface="Arial"/>
              </a:rPr>
              <a:t>Conclusion</a:t>
            </a:r>
            <a:endParaRPr lang="en-IN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00" y="914400"/>
            <a:ext cx="852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dirty="0"/>
              <a:t>This project analyzes hotel booking data to uncover trends in </a:t>
            </a:r>
            <a:r>
              <a:rPr lang="en-US" b="1" dirty="0"/>
              <a:t>cancellations, revenue, and customer behavior</a:t>
            </a:r>
            <a:r>
              <a:rPr lang="en-US" dirty="0"/>
              <a:t>. Using </a:t>
            </a:r>
            <a:r>
              <a:rPr lang="en-US" b="1" dirty="0"/>
              <a:t>data visualization and aggregation</a:t>
            </a:r>
            <a:r>
              <a:rPr lang="en-US" dirty="0"/>
              <a:t>, we explore factors like </a:t>
            </a:r>
            <a:r>
              <a:rPr lang="en-US" b="1" dirty="0"/>
              <a:t>lead time, ADR, distribution channels, and special requests</a:t>
            </a:r>
            <a:r>
              <a:rPr lang="en-US" dirty="0"/>
              <a:t> to optimize hotel operations and enhance customer </a:t>
            </a:r>
            <a:r>
              <a:rPr lang="en-US" dirty="0" smtClean="0"/>
              <a:t>satisfaction.</a:t>
            </a:r>
            <a:endParaRPr lang="en-US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1700" y="2537937"/>
            <a:ext cx="428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1165" y="3238144"/>
            <a:ext cx="8375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Hotels face challenges in </a:t>
            </a:r>
            <a:r>
              <a:rPr lang="en-US" b="1" dirty="0"/>
              <a:t>cancellations, revenue management, and demand forecasting</a:t>
            </a:r>
            <a:r>
              <a:rPr lang="en-US" dirty="0"/>
              <a:t>. This study aims to identify:</a:t>
            </a:r>
          </a:p>
          <a:p>
            <a:r>
              <a:rPr lang="en-US" dirty="0"/>
              <a:t>Key factors affecting cancellations and booking patterns.</a:t>
            </a:r>
          </a:p>
          <a:p>
            <a:r>
              <a:rPr lang="en-US" dirty="0"/>
              <a:t>The most and least profitable distribution channels.</a:t>
            </a:r>
          </a:p>
          <a:p>
            <a:r>
              <a:rPr lang="en-US" dirty="0"/>
              <a:t>How special requests impact customer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799"/>
            <a:ext cx="3810000" cy="2656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4" y="559935"/>
            <a:ext cx="6259286" cy="27275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829" y="729343"/>
            <a:ext cx="2449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Type A room is most demanded by customers.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Room types C, G and H are some of the highest </a:t>
            </a:r>
            <a:r>
              <a:rPr lang="en-US" dirty="0" err="1"/>
              <a:t>adr</a:t>
            </a:r>
            <a:r>
              <a:rPr lang="en-US" dirty="0"/>
              <a:t>(average daily rate) generating rooms.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61114" y="3537856"/>
            <a:ext cx="423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Most preferred meal type is BB( Bed and breakfast).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67" y="2628899"/>
            <a:ext cx="3686854" cy="2307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Booking cancellation Analysis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9" y="809625"/>
            <a:ext cx="4152900" cy="2276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696" y="445025"/>
            <a:ext cx="4276725" cy="24179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274" y="3120789"/>
            <a:ext cx="48263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TA/TO has highest booking cancellation %. Therefore, a booking via TA/TO is 30% likely to get cancelled.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Not getting same room as demanded is not the case of cancellation of rooms. A significant percentage of bookings are not cancelled even after getting different room as demanded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• But, customers who didn't got same room have paid a little lower </a:t>
            </a:r>
            <a:r>
              <a:rPr lang="en-US" dirty="0" err="1"/>
              <a:t>adr</a:t>
            </a:r>
            <a:r>
              <a:rPr lang="en-US" dirty="0"/>
              <a:t>, except for few exceptions.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700" y="1017725"/>
            <a:ext cx="636744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dirty="0" smtClean="0"/>
              <a:t>✅ </a:t>
            </a:r>
            <a:r>
              <a:rPr lang="en-US" b="1" dirty="0"/>
              <a:t>Stricter cancellation policies</a:t>
            </a:r>
            <a:r>
              <a:rPr lang="en-US" dirty="0"/>
              <a:t> for long lead-time and TA/TO bookings.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Deposit requirements or pre-payment discounts</a:t>
            </a:r>
            <a:r>
              <a:rPr lang="en-US" dirty="0"/>
              <a:t> to secure reservations.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Encourage direct bookings</a:t>
            </a:r>
            <a:r>
              <a:rPr lang="en-US" dirty="0"/>
              <a:t> over third-party channels.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Loyalty incentives</a:t>
            </a:r>
            <a:r>
              <a:rPr lang="en-US" dirty="0"/>
              <a:t> to retain repeated guests.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Flexible ADR-based pricing</a:t>
            </a:r>
            <a:r>
              <a:rPr lang="en-US" dirty="0"/>
              <a:t> to reduce price-sensitive cancellations.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Engage customers post-booking</a:t>
            </a:r>
            <a:r>
              <a:rPr lang="en-US" dirty="0"/>
              <a:t> with reminders and personalized offers.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402720"/>
            <a:ext cx="5116286" cy="2528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9943" y="3082387"/>
            <a:ext cx="342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revenue aspect looks different, the Resort Hotels receives more revenue with respect to City Hotel. From May to August there was rapid increase in </a:t>
            </a:r>
            <a:r>
              <a:rPr lang="en-US" dirty="0" err="1"/>
              <a:t>adr</a:t>
            </a:r>
            <a:r>
              <a:rPr lang="en-US" dirty="0"/>
              <a:t>. August recorded the highest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3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30" y="3092485"/>
            <a:ext cx="2935741" cy="1869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Distribution channel 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926" y="588771"/>
            <a:ext cx="3309258" cy="2503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514" y="1050436"/>
            <a:ext cx="3069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Here we can see that the most of guest are making reservation through TA/TO channels which is travel agency and tour operator.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1700" y="3494314"/>
            <a:ext cx="4946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GDS (Global Distribution System) Channel</a:t>
            </a:r>
          </a:p>
          <a:p>
            <a:r>
              <a:rPr lang="en-US" dirty="0" smtClean="0"/>
              <a:t>● </a:t>
            </a:r>
            <a:r>
              <a:rPr lang="en-US" dirty="0"/>
              <a:t>GDS channel brings higher revenue generating deals for City hotel, in contrast to that most bookings come via TA/TO. City Hotel can work to increase outreach on GDS channels to get more higher revenue generating deals.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2640035"/>
            <a:ext cx="2914650" cy="2266950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xmlns="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150" y="3773510"/>
            <a:ext cx="4810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dirty="0" smtClean="0"/>
              <a:t>Type </a:t>
            </a:r>
            <a:r>
              <a:rPr lang="en-US" dirty="0"/>
              <a:t>A room is most demanded by customers.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Room types C, G and H are some of the highest </a:t>
            </a:r>
            <a:r>
              <a:rPr lang="en-US" dirty="0" smtClean="0"/>
              <a:t>          	</a:t>
            </a:r>
            <a:r>
              <a:rPr lang="en-US" dirty="0" err="1" smtClean="0"/>
              <a:t>adr</a:t>
            </a:r>
            <a:r>
              <a:rPr lang="en-US" dirty="0" smtClean="0"/>
              <a:t>(average </a:t>
            </a:r>
            <a:r>
              <a:rPr lang="en-US" dirty="0"/>
              <a:t>daily rate) generating rooms.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Agent with id no. 9 made most of the bookings.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437"/>
          <a:stretch/>
        </p:blipFill>
        <p:spPr>
          <a:xfrm>
            <a:off x="4278765" y="454931"/>
            <a:ext cx="3407910" cy="2527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947285"/>
            <a:ext cx="3962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xmlns="" id="{6AB8DAF2-B141-0C0D-4015-6BE8A25CFF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349" y="1017588"/>
            <a:ext cx="6884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system architecture for hotel booking analysis is structured into multiple layers to ensure efficient data processing, analysis, and visualization.</a:t>
            </a:r>
          </a:p>
          <a:p>
            <a:r>
              <a:rPr lang="en-US" b="1" dirty="0"/>
              <a:t>1. Data Source Layer:</a:t>
            </a:r>
          </a:p>
          <a:p>
            <a:r>
              <a:rPr lang="en-US" dirty="0"/>
              <a:t>Hotel booking dataset (CSV, SQL)</a:t>
            </a:r>
          </a:p>
          <a:p>
            <a:r>
              <a:rPr lang="en-US" b="1" dirty="0" smtClean="0"/>
              <a:t>2</a:t>
            </a:r>
            <a:r>
              <a:rPr lang="en-US" b="1" dirty="0"/>
              <a:t>. Data Processing Layer:</a:t>
            </a:r>
          </a:p>
          <a:p>
            <a:r>
              <a:rPr lang="en-US" u="sng" dirty="0"/>
              <a:t>Data Cleaning &amp; Transformation</a:t>
            </a:r>
            <a:r>
              <a:rPr lang="en-US" dirty="0"/>
              <a:t>: Handling missing values, converting categorical data</a:t>
            </a:r>
          </a:p>
          <a:p>
            <a:r>
              <a:rPr lang="en-US" u="sng" dirty="0"/>
              <a:t>Feature Engineering</a:t>
            </a:r>
            <a:r>
              <a:rPr lang="en-US" b="1" dirty="0"/>
              <a:t>:</a:t>
            </a:r>
            <a:r>
              <a:rPr lang="en-US" dirty="0"/>
              <a:t> Creating meaningful variables for analysis</a:t>
            </a:r>
          </a:p>
          <a:p>
            <a:r>
              <a:rPr lang="en-US" b="1" dirty="0"/>
              <a:t>3. Analytical Layer:</a:t>
            </a:r>
          </a:p>
          <a:p>
            <a:r>
              <a:rPr lang="en-US" u="sng" dirty="0"/>
              <a:t>Booking Trends Module</a:t>
            </a:r>
            <a:r>
              <a:rPr lang="en-US" b="1" dirty="0"/>
              <a:t>:</a:t>
            </a:r>
            <a:r>
              <a:rPr lang="en-US" dirty="0"/>
              <a:t> Identifies </a:t>
            </a:r>
            <a:r>
              <a:rPr lang="en-US" b="1" dirty="0"/>
              <a:t>Room Type A as the most demanded</a:t>
            </a:r>
            <a:endParaRPr lang="en-US" dirty="0"/>
          </a:p>
          <a:p>
            <a:r>
              <a:rPr lang="en-US" u="sng" dirty="0"/>
              <a:t>Revenue Optimization Module</a:t>
            </a:r>
            <a:r>
              <a:rPr lang="en-US" b="1" dirty="0"/>
              <a:t>:</a:t>
            </a:r>
            <a:r>
              <a:rPr lang="en-US" dirty="0"/>
              <a:t> Finds that </a:t>
            </a:r>
            <a:r>
              <a:rPr lang="en-US" b="1" dirty="0"/>
              <a:t>Rooms C, G, and H generate the highest ADR (Average Daily Rate)</a:t>
            </a:r>
            <a:endParaRPr lang="en-US" dirty="0"/>
          </a:p>
          <a:p>
            <a:r>
              <a:rPr lang="en-US" b="1" dirty="0"/>
              <a:t>4. Business Intelligence Layer:</a:t>
            </a:r>
          </a:p>
          <a:p>
            <a:r>
              <a:rPr lang="en-US" u="sng" dirty="0"/>
              <a:t>Predictive Analytics</a:t>
            </a:r>
            <a:r>
              <a:rPr lang="en-US" b="1" dirty="0"/>
              <a:t>:</a:t>
            </a:r>
            <a:r>
              <a:rPr lang="en-US" dirty="0"/>
              <a:t> Forecasting future booking trends</a:t>
            </a:r>
          </a:p>
          <a:p>
            <a:r>
              <a:rPr lang="en-US" u="sng" dirty="0"/>
              <a:t>Customer Segmentation</a:t>
            </a:r>
            <a:r>
              <a:rPr lang="en-US" b="1" dirty="0"/>
              <a:t>:</a:t>
            </a:r>
            <a:r>
              <a:rPr lang="en-US" dirty="0"/>
              <a:t> Identifying frequent vs. one-time guests</a:t>
            </a:r>
          </a:p>
          <a:p>
            <a:r>
              <a:rPr lang="en-IN" b="1" dirty="0"/>
              <a:t>5. Visualization Layer</a:t>
            </a:r>
            <a:r>
              <a:rPr lang="en-IN" b="1" dirty="0" smtClean="0"/>
              <a:t>:</a:t>
            </a:r>
          </a:p>
          <a:p>
            <a:r>
              <a:rPr lang="en-US" u="sng" dirty="0"/>
              <a:t>Graphical Insights: </a:t>
            </a:r>
            <a:r>
              <a:rPr lang="en-US" dirty="0"/>
              <a:t>Visualizing ADR trends, agent performance, and room demand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fe56e3b0-34a1-4d6f-a501-a0b2b7006a18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4eeb56d-118c-48c3-937f-7f05817f737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829</Words>
  <Application>Microsoft Office PowerPoint</Application>
  <PresentationFormat>On-screen Show (16:9)</PresentationFormat>
  <Paragraphs>79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Abstract</vt:lpstr>
      <vt:lpstr>PowerPoint Presentation</vt:lpstr>
      <vt:lpstr>Booking cancellation Analysis</vt:lpstr>
      <vt:lpstr>Proposed Solution</vt:lpstr>
      <vt:lpstr>Distribution channel </vt:lpstr>
      <vt:lpstr>Analysis</vt:lpstr>
      <vt:lpstr>System Architecture</vt:lpstr>
      <vt:lpstr>Reasons for special requests</vt:lpstr>
      <vt:lpstr>PowerPoint Presentation</vt:lpstr>
      <vt:lpstr>Optimal stay length 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Lenovo</cp:lastModifiedBy>
  <cp:revision>25</cp:revision>
  <dcterms:modified xsi:type="dcterms:W3CDTF">2025-02-24T20:29:52Z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