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821502953723704"/>
          <c:y val="5.1652892561983473E-2"/>
          <c:w val="0.32967253540210123"/>
          <c:h val="0.7696900103396164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المشاهدين حسب الجودة</c:v>
                </c:pt>
              </c:strCache>
            </c:strRef>
          </c:tx>
          <c:explosion val="27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22-4595-B6DF-86340993992E}"/>
              </c:ext>
            </c:extLst>
          </c:dPt>
          <c:cat>
            <c:strRef>
              <c:f>Sheet1!$A$2:$A$3</c:f>
              <c:strCache>
                <c:ptCount val="2"/>
                <c:pt idx="0">
                  <c:v>دقة عالية (HD)</c:v>
                </c:pt>
                <c:pt idx="1">
                  <c:v>دقة قياسية (SD)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0.64100000000000001</c:v>
                </c:pt>
                <c:pt idx="1">
                  <c:v>0.35899999999999999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2-4595-B6DF-863409939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المشاهدين حسب الجودة</c:v>
                </c:pt>
              </c:strCache>
            </c:strRef>
          </c:tx>
          <c:explosion val="27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C6-4258-ADA4-3F8E46A98F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C6-4258-ADA4-3F8E46A98FA8}"/>
              </c:ext>
            </c:extLst>
          </c:dPt>
          <c:cat>
            <c:strRef>
              <c:f>Sheet1!$A$2:$A$3</c:f>
              <c:strCache>
                <c:ptCount val="2"/>
                <c:pt idx="0">
                  <c:v>دقة عالية (HD)</c:v>
                </c:pt>
                <c:pt idx="1">
                  <c:v>دقة قياسية (SD)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0.44400000000000001</c:v>
                </c:pt>
                <c:pt idx="1">
                  <c:v>0.55600000000000005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C6-4258-ADA4-3F8E46A98F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3283-CCA3-1772-B369-82033A28B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46E6E-26BF-BD86-6B95-06E613762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6293-FB80-8DD0-7192-3A568409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8F1-4BDF-42F8-8BA0-089063903E5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00E7D-F36E-8C7E-BC53-E01D91C3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FD8FD-68D9-D0A1-8508-529203AE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2B87-7C5A-4885-BF97-5FE2DAA0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7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CE3B-DAB3-E0F9-AB18-8542ABEA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F2A2F-0579-6F16-4825-62128F95C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95D7-A0ED-64AC-3565-E1BA79CA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8F1-4BDF-42F8-8BA0-089063903E5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5AEA7-8B40-711E-4C7F-DBD3610B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AE38E-BD80-EFA7-FDCB-DFC5CEA5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2B87-7C5A-4885-BF97-5FE2DAA0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4BEB6-3A8D-9041-853A-A64DFAFF3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50C0F-412B-9350-0BFA-80B5160FD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C946-9D69-90A2-94EA-8586AC36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8F1-4BDF-42F8-8BA0-089063903E5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0F2E-B8B8-DDFE-0125-3C950C3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D20F-62AC-CEC3-B3F2-8AEB85A3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2B87-7C5A-4885-BF97-5FE2DAA0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6204-AE35-EF7A-288F-D2D19E0B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EFF5-49E8-D9B9-9C85-6C6BB263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94D4-616C-F357-D71D-52CA49E1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8F1-4BDF-42F8-8BA0-089063903E5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B2F2-E973-44B5-D6B2-364EAA2D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9BA6-FF1A-04A5-CA09-B88F0D2A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2B87-7C5A-4885-BF97-5FE2DAA0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1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DEA-1A60-8E58-9B98-9E0C235C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9E0D0-7590-1A4A-523B-6C407B64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79CF-190E-1EAB-79C5-E754E5BD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8F1-4BDF-42F8-8BA0-089063903E5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4922D-EA8B-95B3-5CD3-BE3EC2E6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BC203-256C-E689-3AB4-65D5C2D8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2B87-7C5A-4885-BF97-5FE2DAA0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9BC1-C5CE-3636-1AAD-7CCFCAD6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8ACC-133F-714E-49B2-E6D2B4601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EF96F-5003-0B6E-3342-23A87179D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A7F67-8E07-8966-8A9B-589A1028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8F1-4BDF-42F8-8BA0-089063903E5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D927A-3F00-02A1-8F9B-5C53609B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9AF4F-83AA-D1EF-1A40-23683AEF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2B87-7C5A-4885-BF97-5FE2DAA0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E110-BB40-D015-B8F5-DD716B0A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07D2-0E36-F609-14E5-83C5F3358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934C3-5B53-824C-1801-F4353BFF7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77DBB-F676-28F5-35D2-A71ED439A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CBCEB-C333-B2BD-37DD-39045BB4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57C96-F13F-DB03-9A52-25292602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8F1-4BDF-42F8-8BA0-089063903E5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1F800-CBE8-7582-0F19-92B51D16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92543-2DC2-609F-3E16-C2C070A5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2B87-7C5A-4885-BF97-5FE2DAA0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8A2E-91D2-0BB3-ED07-D062709A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1CF4A-B253-7404-C537-C4339B5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8F1-4BDF-42F8-8BA0-089063903E5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F5771-3F10-ED05-683B-567E32D0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D0352-B1EE-8753-9F50-106E2789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2B87-7C5A-4885-BF97-5FE2DAA0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9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E16F7-6145-D112-279E-5B2C418A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8F1-4BDF-42F8-8BA0-089063903E5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3AAA4-6350-A495-1D8B-CC35E2EA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C682B-4C45-BA32-A4DA-17BC7F7B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2B87-7C5A-4885-BF97-5FE2DAA0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E7D9-C76D-8829-DD8F-D362FC51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7A51-34B3-684C-454B-5523B7CD3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AFDBA-A493-BD8D-7E01-3EB96F70E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E890C-2E1B-57FF-4EBA-0FE95FD0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8F1-4BDF-42F8-8BA0-089063903E5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ED6FE-B830-F1A1-BAEF-C0A384E9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BC0B4-175C-CBE5-A58C-A7AA5688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2B87-7C5A-4885-BF97-5FE2DAA0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5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789B-DBB2-4C25-BCE7-04EA8713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2EF46-DED9-B033-0A9B-AD1982FE2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91154-CABC-8E66-42DC-530C16B4D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28116-02BA-FAF6-4F73-63D19C6F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8F1-4BDF-42F8-8BA0-089063903E5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3BCC-4597-02D3-B391-549EDE67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9EA60-7187-67D7-C886-2F7821E6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2B87-7C5A-4885-BF97-5FE2DAA0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296FC-8B30-557B-571A-AE9C854D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3512E-16F0-7D68-D0BB-A99D1406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7E582-608A-5403-F065-9468B6A7B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58F1-4BDF-42F8-8BA0-089063903E5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ADD6-4338-FB4A-D729-72A55EAE2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2F9D-C435-B934-F88D-518D44B6C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2B87-7C5A-4885-BF97-5FE2DAA0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B885C-8B05-CA96-96C5-C095A7A87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pPr rtl="1"/>
            <a:r>
              <a:rPr lang="ar-SA" dirty="0">
                <a:solidFill>
                  <a:srgbClr val="FFFFFF"/>
                </a:solidFill>
              </a:rPr>
              <a:t>تحليل بيانات</a:t>
            </a:r>
            <a:br>
              <a:rPr lang="ar-SA" dirty="0">
                <a:solidFill>
                  <a:srgbClr val="FFFFFF"/>
                </a:solidFill>
              </a:rPr>
            </a:br>
            <a:r>
              <a:rPr lang="ar-SA" dirty="0">
                <a:solidFill>
                  <a:srgbClr val="FFFFFF"/>
                </a:solidFill>
              </a:rPr>
              <a:t>جوي </a:t>
            </a:r>
            <a:r>
              <a:rPr lang="en-US" dirty="0">
                <a:solidFill>
                  <a:srgbClr val="FFFFFF"/>
                </a:solidFill>
              </a:rPr>
              <a:t>TV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86FF9E2-DBD6-F335-8F5D-05CFEFA73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6747" y="2451773"/>
            <a:ext cx="4252055" cy="1954453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pic>
        <p:nvPicPr>
          <p:cNvPr id="7" name="Picture 6" descr="A picture containing screenshot, text, graphics, graphic design&#10;&#10;Description automatically generated">
            <a:extLst>
              <a:ext uri="{FF2B5EF4-FFF2-40B4-BE49-F238E27FC236}">
                <a16:creationId xmlns:a16="http://schemas.microsoft.com/office/drawing/2014/main" id="{22AA67B5-CB5D-8E18-D517-D33A464BE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68" y="2923929"/>
            <a:ext cx="5205707" cy="390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3163-FD1E-7B80-42E5-9E7DED99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pPr algn="r" rtl="1"/>
            <a:r>
              <a:rPr lang="ar-SA" sz="4000" b="1" dirty="0">
                <a:solidFill>
                  <a:schemeClr val="accent2"/>
                </a:solidFill>
              </a:rPr>
              <a:t>دراسة وتحليل سلوك المستخدم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940B-8A0A-49D1-123D-5B696FBC0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580" y="1689761"/>
            <a:ext cx="5486400" cy="3720382"/>
          </a:xfr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r" defTabSz="877824" rtl="1">
              <a:spcBef>
                <a:spcPts val="960"/>
              </a:spcBef>
              <a:buNone/>
            </a:pPr>
            <a:endParaRPr lang="ar-SA" sz="2688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lvl="1" indent="0" algn="r" defTabSz="877824" rtl="1">
              <a:spcBef>
                <a:spcPts val="960"/>
              </a:spcBef>
              <a:buNone/>
            </a:pPr>
            <a:endParaRPr lang="en-US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lvl="1" indent="0" algn="r" defTabSz="877824" rtl="1">
              <a:spcBef>
                <a:spcPts val="960"/>
              </a:spcBef>
              <a:buNone/>
            </a:pPr>
            <a:r>
              <a:rPr lang="ar-SA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الأفلام </a:t>
            </a:r>
          </a:p>
          <a:p>
            <a:pPr marL="914400" lvl="2" indent="0" algn="r" defTabSz="877824" rtl="1">
              <a:spcBef>
                <a:spcPts val="960"/>
              </a:spcBef>
              <a:buNone/>
            </a:pPr>
            <a:r>
              <a:rPr lang="ar-SA" sz="1888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64.1%</a:t>
            </a:r>
            <a:r>
              <a:rPr lang="ar-SA" sz="18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دقة عالية </a:t>
            </a:r>
            <a:r>
              <a:rPr lang="en-US" sz="18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(HD)</a:t>
            </a:r>
          </a:p>
          <a:p>
            <a:pPr marL="914400" lvl="2" indent="0" algn="r" defTabSz="877824" rtl="1">
              <a:spcBef>
                <a:spcPts val="960"/>
              </a:spcBef>
              <a:buNone/>
            </a:pPr>
            <a:r>
              <a:rPr lang="ar-SA" sz="1888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35.9% </a:t>
            </a:r>
            <a:r>
              <a:rPr lang="ar-SA" sz="18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دقة قياسية </a:t>
            </a:r>
            <a:r>
              <a:rPr lang="en-US" sz="18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(SD)</a:t>
            </a:r>
            <a:endParaRPr lang="ar-SA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84E9435-C579-85AB-D8E9-E77485705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285031"/>
              </p:ext>
            </p:extLst>
          </p:nvPr>
        </p:nvGraphicFramePr>
        <p:xfrm>
          <a:off x="5283796" y="2986607"/>
          <a:ext cx="5166360" cy="2212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CFD2F19F-81FE-19FC-BB77-640A23406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233" y="5606111"/>
            <a:ext cx="2317297" cy="1065143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C23716-999E-38F9-B902-AEA34714B4B9}"/>
              </a:ext>
            </a:extLst>
          </p:cNvPr>
          <p:cNvSpPr txBox="1"/>
          <p:nvPr/>
        </p:nvSpPr>
        <p:spPr>
          <a:xfrm>
            <a:off x="2735671" y="5621329"/>
            <a:ext cx="875391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SA" b="1" dirty="0"/>
              <a:t>يلاحظ أن المستخدمين يفضلون مشاهدة الأفلام بالدقة العالية </a:t>
            </a:r>
            <a:r>
              <a:rPr lang="en-US" b="1" dirty="0"/>
              <a:t>(HD)</a:t>
            </a:r>
            <a:endParaRPr lang="ar-SA" b="1" dirty="0"/>
          </a:p>
          <a:p>
            <a:pPr algn="r" rtl="1"/>
            <a:r>
              <a:rPr lang="ar-SA" b="1" dirty="0"/>
              <a:t>ويلاحظ أنهم يشاهدون المسلسلات بالجودة القياسية </a:t>
            </a:r>
            <a:r>
              <a:rPr lang="en-US" b="1" dirty="0"/>
              <a:t>(SD)</a:t>
            </a:r>
            <a:r>
              <a:rPr lang="ar-SA" b="1" dirty="0"/>
              <a:t> ويرجح ذلك أن المسلسلات غير متوفرة بالدقة العالية أو رغبة من المستخدمين بتوفير البيانات لطول المسلسلات مقارنة بالأفلام.</a:t>
            </a:r>
          </a:p>
        </p:txBody>
      </p:sp>
      <p:pic>
        <p:nvPicPr>
          <p:cNvPr id="11" name="Graphic 10" descr="Film reel with solid fill">
            <a:extLst>
              <a:ext uri="{FF2B5EF4-FFF2-40B4-BE49-F238E27FC236}">
                <a16:creationId xmlns:a16="http://schemas.microsoft.com/office/drawing/2014/main" id="{49B59FA2-C358-8D3E-73B3-2D2F74C04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5755" y="3158686"/>
            <a:ext cx="540626" cy="54062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6E1A771-B110-2033-1F86-0E2F1FF62ED1}"/>
              </a:ext>
            </a:extLst>
          </p:cNvPr>
          <p:cNvSpPr txBox="1">
            <a:spLocks/>
          </p:cNvSpPr>
          <p:nvPr/>
        </p:nvSpPr>
        <p:spPr>
          <a:xfrm>
            <a:off x="530020" y="1689761"/>
            <a:ext cx="5486400" cy="37203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877824" rtl="1">
              <a:spcBef>
                <a:spcPts val="960"/>
              </a:spcBef>
              <a:buFont typeface="Arial" panose="020B0604020202020204" pitchFamily="34" charset="0"/>
              <a:buNone/>
            </a:pPr>
            <a:endParaRPr lang="ar-SA" sz="2688" dirty="0">
              <a:solidFill>
                <a:schemeClr val="bg1"/>
              </a:solidFill>
            </a:endParaRPr>
          </a:p>
          <a:p>
            <a:pPr marL="457200" lvl="1" indent="0" algn="r" defTabSz="877824" rtl="1">
              <a:spcBef>
                <a:spcPts val="960"/>
              </a:spcBef>
              <a:buFont typeface="Arial" panose="020B0604020202020204" pitchFamily="34" charset="0"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57200" lvl="1" indent="0" algn="r" defTabSz="877824" rtl="1">
              <a:spcBef>
                <a:spcPts val="960"/>
              </a:spcBef>
              <a:buFont typeface="Arial" panose="020B0604020202020204" pitchFamily="34" charset="0"/>
              <a:buNone/>
            </a:pPr>
            <a:r>
              <a:rPr lang="ar-SA" b="1" dirty="0">
                <a:solidFill>
                  <a:schemeClr val="bg1"/>
                </a:solidFill>
              </a:rPr>
              <a:t>المسلسلات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ar-SA" b="1" dirty="0">
              <a:solidFill>
                <a:schemeClr val="bg1"/>
              </a:solidFill>
            </a:endParaRPr>
          </a:p>
          <a:p>
            <a:pPr marL="914400" lvl="2" indent="0" algn="r" defTabSz="877824" rtl="1">
              <a:spcBef>
                <a:spcPts val="960"/>
              </a:spcBef>
              <a:buFont typeface="Arial" panose="020B0604020202020204" pitchFamily="34" charset="0"/>
              <a:buNone/>
            </a:pPr>
            <a:r>
              <a:rPr lang="ar-SA" sz="1888" dirty="0">
                <a:solidFill>
                  <a:srgbClr val="FFFF00"/>
                </a:solidFill>
              </a:rPr>
              <a:t>44.4% </a:t>
            </a:r>
            <a:r>
              <a:rPr lang="ar-SA" sz="1888" dirty="0">
                <a:solidFill>
                  <a:schemeClr val="bg1"/>
                </a:solidFill>
              </a:rPr>
              <a:t>دقة عالية </a:t>
            </a:r>
            <a:r>
              <a:rPr lang="en-US" sz="1888" dirty="0">
                <a:solidFill>
                  <a:schemeClr val="bg1"/>
                </a:solidFill>
              </a:rPr>
              <a:t>(HD)</a:t>
            </a:r>
          </a:p>
          <a:p>
            <a:pPr marL="914400" lvl="2" indent="0" algn="r" defTabSz="877824" rtl="1">
              <a:spcBef>
                <a:spcPts val="960"/>
              </a:spcBef>
              <a:buFont typeface="Arial" panose="020B0604020202020204" pitchFamily="34" charset="0"/>
              <a:buNone/>
            </a:pPr>
            <a:r>
              <a:rPr lang="ar-SA" sz="1888" dirty="0">
                <a:solidFill>
                  <a:srgbClr val="FFFF00"/>
                </a:solidFill>
              </a:rPr>
              <a:t>55.6% </a:t>
            </a:r>
            <a:r>
              <a:rPr lang="ar-SA" sz="1888" dirty="0">
                <a:solidFill>
                  <a:schemeClr val="bg1"/>
                </a:solidFill>
              </a:rPr>
              <a:t>دقة قياسية </a:t>
            </a:r>
            <a:r>
              <a:rPr lang="en-US" sz="1888" dirty="0">
                <a:solidFill>
                  <a:schemeClr val="bg1"/>
                </a:solidFill>
              </a:rPr>
              <a:t>(SD)</a:t>
            </a:r>
            <a:endParaRPr lang="ar-SA" sz="1888" dirty="0">
              <a:solidFill>
                <a:schemeClr val="bg1"/>
              </a:solidFill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ar-SA" dirty="0">
              <a:solidFill>
                <a:schemeClr val="bg1"/>
              </a:solidFill>
            </a:endParaRPr>
          </a:p>
        </p:txBody>
      </p:sp>
      <p:pic>
        <p:nvPicPr>
          <p:cNvPr id="20" name="Graphic 19" descr="Television with solid fill">
            <a:extLst>
              <a:ext uri="{FF2B5EF4-FFF2-40B4-BE49-F238E27FC236}">
                <a16:creationId xmlns:a16="http://schemas.microsoft.com/office/drawing/2014/main" id="{EA245B6E-4943-884B-1EEA-2822C782F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5780" y="3118052"/>
            <a:ext cx="621895" cy="621895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401D9B-524E-5922-C72C-C6DC474BE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088236"/>
              </p:ext>
            </p:extLst>
          </p:nvPr>
        </p:nvGraphicFramePr>
        <p:xfrm>
          <a:off x="-913732" y="3101319"/>
          <a:ext cx="5163734" cy="220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3A1CB8D-E4B6-F091-B782-14EAD646ABA7}"/>
              </a:ext>
            </a:extLst>
          </p:cNvPr>
          <p:cNvSpPr txBox="1"/>
          <p:nvPr/>
        </p:nvSpPr>
        <p:spPr>
          <a:xfrm>
            <a:off x="8220629" y="1099524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SA" sz="2400" i="1" dirty="0">
                <a:solidFill>
                  <a:schemeClr val="accent2"/>
                </a:solidFill>
              </a:rPr>
              <a:t>المشاهدين حسب الجودة 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3163-FD1E-7B80-42E5-9E7DED99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pPr algn="r" rtl="1"/>
            <a:r>
              <a:rPr lang="ar-SA" sz="4000" b="1" dirty="0">
                <a:solidFill>
                  <a:schemeClr val="accent2"/>
                </a:solidFill>
              </a:rPr>
              <a:t>بناء نموذج للتنبؤ بسلوك المستخدم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2F19F-81FE-19FC-BB77-640A2340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233" y="5606111"/>
            <a:ext cx="2317297" cy="1065143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C23716-999E-38F9-B902-AEA34714B4B9}"/>
              </a:ext>
            </a:extLst>
          </p:cNvPr>
          <p:cNvSpPr txBox="1"/>
          <p:nvPr/>
        </p:nvSpPr>
        <p:spPr>
          <a:xfrm>
            <a:off x="2483659" y="5485830"/>
            <a:ext cx="8572409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SA" sz="1600" b="1" dirty="0"/>
              <a:t>يلاحظ انخفاض الوقت الذي يقضيه المستخدمين وتوقعات بانخفاض مستقبلي.</a:t>
            </a:r>
          </a:p>
          <a:p>
            <a:pPr algn="r" rtl="1"/>
            <a:r>
              <a:rPr lang="ar-SA" sz="1600" b="1" dirty="0"/>
              <a:t>قد يكون ذلك لقلة المحتوى المرئي على المنصة أو لعدم اهتمام المشاهد بتلك المتوفرة.</a:t>
            </a:r>
          </a:p>
          <a:p>
            <a:pPr algn="r" rtl="1"/>
            <a:r>
              <a:rPr lang="ar-SA" sz="1600" b="1" dirty="0"/>
              <a:t>أو قد يكون بسبب المنافسة القوية من المنصات الأخرى </a:t>
            </a:r>
            <a:r>
              <a:rPr lang="en-US" sz="1600" b="1" dirty="0"/>
              <a:t>(</a:t>
            </a:r>
            <a:r>
              <a:rPr lang="en-US" sz="1600" b="1" dirty="0" err="1"/>
              <a:t>Netfliex</a:t>
            </a:r>
            <a:r>
              <a:rPr lang="en-US" sz="1600" b="1" dirty="0"/>
              <a:t>, OSN, Shahid)</a:t>
            </a:r>
            <a:r>
              <a:rPr lang="ar-SA" sz="1600" b="1" dirty="0"/>
              <a:t> .</a:t>
            </a:r>
          </a:p>
          <a:p>
            <a:pPr algn="r" rtl="1"/>
            <a:r>
              <a:rPr lang="ar-SA" sz="1600" b="1" dirty="0"/>
              <a:t>أو بسبب التجربة السيئة للعملاء. </a:t>
            </a:r>
          </a:p>
          <a:p>
            <a:pPr algn="r" rtl="1"/>
            <a:r>
              <a:rPr lang="ar-SA" sz="1600" b="1" dirty="0"/>
              <a:t>يقترح إضافة استبيان عند الغاء المستخدم اشتراكه لتقييم مستوى الخدمة وتقديم الحوافز عند اكماله الاستبيان.</a:t>
            </a:r>
            <a:endParaRPr lang="en-US" sz="1600" b="1" dirty="0"/>
          </a:p>
        </p:txBody>
      </p:sp>
      <p:pic>
        <p:nvPicPr>
          <p:cNvPr id="11" name="Graphic 10" descr="Film reel with solid fill">
            <a:extLst>
              <a:ext uri="{FF2B5EF4-FFF2-40B4-BE49-F238E27FC236}">
                <a16:creationId xmlns:a16="http://schemas.microsoft.com/office/drawing/2014/main" id="{49B59FA2-C358-8D3E-73B3-2D2F74C04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5755" y="3158686"/>
            <a:ext cx="540626" cy="54062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6E1A771-B110-2033-1F86-0E2F1FF62ED1}"/>
              </a:ext>
            </a:extLst>
          </p:cNvPr>
          <p:cNvSpPr txBox="1">
            <a:spLocks/>
          </p:cNvSpPr>
          <p:nvPr/>
        </p:nvSpPr>
        <p:spPr>
          <a:xfrm>
            <a:off x="1068338" y="1614057"/>
            <a:ext cx="10055324" cy="3707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ar-SA" dirty="0">
                <a:solidFill>
                  <a:schemeClr val="bg1"/>
                </a:solidFill>
              </a:rPr>
              <a:t>وقت المشاهدة اليومي بالساعات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401D9B-524E-5922-C72C-C6DC474BE4B3}"/>
              </a:ext>
            </a:extLst>
          </p:cNvPr>
          <p:cNvGraphicFramePr/>
          <p:nvPr/>
        </p:nvGraphicFramePr>
        <p:xfrm>
          <a:off x="-913732" y="3101319"/>
          <a:ext cx="5163734" cy="220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Picture 4" descr="A picture containing screenshot, text, font, design&#10;&#10;Description automatically generated">
            <a:extLst>
              <a:ext uri="{FF2B5EF4-FFF2-40B4-BE49-F238E27FC236}">
                <a16:creationId xmlns:a16="http://schemas.microsoft.com/office/drawing/2014/main" id="{DBB63584-CBA9-0E81-6FF9-52C2E9BB59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33" y="2025519"/>
            <a:ext cx="6334934" cy="32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5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3163-FD1E-7B80-42E5-9E7DED99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pPr algn="r" rtl="1"/>
            <a:r>
              <a:rPr lang="ar-SA" sz="4000" b="1" dirty="0">
                <a:solidFill>
                  <a:schemeClr val="accent2"/>
                </a:solidFill>
              </a:rPr>
              <a:t>تقديم التوصيات باستخدام خوارزميات التعلم الآلي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2F19F-81FE-19FC-BB77-640A2340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233" y="5606111"/>
            <a:ext cx="2317297" cy="1065143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C23716-999E-38F9-B902-AEA34714B4B9}"/>
              </a:ext>
            </a:extLst>
          </p:cNvPr>
          <p:cNvSpPr txBox="1"/>
          <p:nvPr/>
        </p:nvSpPr>
        <p:spPr>
          <a:xfrm>
            <a:off x="4703329" y="5815033"/>
            <a:ext cx="639084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SA" sz="1600" b="1" dirty="0"/>
              <a:t>سيساهم ذلك في تحسين تجربة المستخدم مع المنصة.</a:t>
            </a:r>
          </a:p>
          <a:p>
            <a:pPr algn="r" rtl="1"/>
            <a:r>
              <a:rPr lang="ar-SA" sz="1600" b="1" dirty="0"/>
              <a:t> وتوفير محتوى يتماشى مع ذائقته مما سيساهم في زيادة عدد الساعات المقضية في المنصة.</a:t>
            </a:r>
          </a:p>
        </p:txBody>
      </p:sp>
      <p:pic>
        <p:nvPicPr>
          <p:cNvPr id="11" name="Graphic 10" descr="Film reel with solid fill">
            <a:extLst>
              <a:ext uri="{FF2B5EF4-FFF2-40B4-BE49-F238E27FC236}">
                <a16:creationId xmlns:a16="http://schemas.microsoft.com/office/drawing/2014/main" id="{49B59FA2-C358-8D3E-73B3-2D2F74C04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5755" y="3158686"/>
            <a:ext cx="540626" cy="54062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6E1A771-B110-2033-1F86-0E2F1FF62ED1}"/>
              </a:ext>
            </a:extLst>
          </p:cNvPr>
          <p:cNvSpPr txBox="1">
            <a:spLocks/>
          </p:cNvSpPr>
          <p:nvPr/>
        </p:nvSpPr>
        <p:spPr>
          <a:xfrm>
            <a:off x="6096000" y="1614055"/>
            <a:ext cx="5486400" cy="3749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ar-SA" dirty="0">
                <a:solidFill>
                  <a:schemeClr val="bg1"/>
                </a:solidFill>
              </a:rPr>
              <a:t>تم تطوير خاصية لتقديم توصيات باستعمال الخوارزميات بناء على المشاهدات السابقة للمستخدم والمحتوى المشابه لها.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20FEAF-8031-42A7-AF3B-FBAD229474F2}"/>
              </a:ext>
            </a:extLst>
          </p:cNvPr>
          <p:cNvSpPr txBox="1">
            <a:spLocks/>
          </p:cNvSpPr>
          <p:nvPr/>
        </p:nvSpPr>
        <p:spPr>
          <a:xfrm>
            <a:off x="328632" y="1610928"/>
            <a:ext cx="5486400" cy="3749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ar-SA" dirty="0">
                <a:solidFill>
                  <a:schemeClr val="bg1"/>
                </a:solidFill>
              </a:rPr>
              <a:t>مثال على خمس التوصيات المقترحة لمشاهدين فيلم </a:t>
            </a:r>
            <a:r>
              <a:rPr lang="en-US" dirty="0">
                <a:solidFill>
                  <a:schemeClr val="bg1"/>
                </a:solidFill>
              </a:rPr>
              <a:t>“Moana”</a:t>
            </a:r>
            <a:endParaRPr lang="ar-S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E9B23-5901-14A8-5B0C-1784DAC7F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079" y="2765786"/>
            <a:ext cx="3524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3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B885C-8B05-CA96-96C5-C095A7A87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pPr rtl="1"/>
            <a:r>
              <a:rPr lang="ar-SA" dirty="0">
                <a:solidFill>
                  <a:srgbClr val="FFFFFF"/>
                </a:solidFill>
              </a:rPr>
              <a:t>اعداد</a:t>
            </a:r>
            <a:br>
              <a:rPr lang="ar-SA" dirty="0">
                <a:solidFill>
                  <a:srgbClr val="FFFFFF"/>
                </a:solidFill>
              </a:rPr>
            </a:br>
            <a:r>
              <a:rPr lang="ar-SA" dirty="0">
                <a:solidFill>
                  <a:srgbClr val="FFFFFF"/>
                </a:solidFill>
              </a:rPr>
              <a:t>زياد راشد الغنام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86FF9E2-DBD6-F335-8F5D-05CFEFA73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6747" y="2451773"/>
            <a:ext cx="4252055" cy="1954453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pic>
        <p:nvPicPr>
          <p:cNvPr id="7" name="Picture 6" descr="A picture containing screenshot, text, graphics, graphic design&#10;&#10;Description automatically generated">
            <a:extLst>
              <a:ext uri="{FF2B5EF4-FFF2-40B4-BE49-F238E27FC236}">
                <a16:creationId xmlns:a16="http://schemas.microsoft.com/office/drawing/2014/main" id="{22AA67B5-CB5D-8E18-D517-D33A464BE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28" y="3234113"/>
            <a:ext cx="5205707" cy="390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7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216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تحليل بيانات جوي TV</vt:lpstr>
      <vt:lpstr>دراسة وتحليل سلوك المستخدم</vt:lpstr>
      <vt:lpstr>بناء نموذج للتنبؤ بسلوك المستخدم</vt:lpstr>
      <vt:lpstr>تقديم التوصيات باستخدام خوارزميات التعلم الآلي</vt:lpstr>
      <vt:lpstr>اعداد زياد راشد الغنام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تحليل بيانات جوي TV</dc:title>
  <dc:creator>ZIYAD RASHED ALGHANAM</dc:creator>
  <cp:lastModifiedBy>ZIYAD RASHED ALGHANAM</cp:lastModifiedBy>
  <cp:revision>3</cp:revision>
  <dcterms:created xsi:type="dcterms:W3CDTF">2023-06-19T17:03:54Z</dcterms:created>
  <dcterms:modified xsi:type="dcterms:W3CDTF">2023-06-19T20:01:17Z</dcterms:modified>
</cp:coreProperties>
</file>