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28"/>
  </p:normalViewPr>
  <p:slideViewPr>
    <p:cSldViewPr snapToGrid="0" snapToObjects="1">
      <p:cViewPr varScale="1">
        <p:scale>
          <a:sx n="117" d="100"/>
          <a:sy n="117" d="100"/>
        </p:scale>
        <p:origin x="17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F9D51-A21E-457C-266D-C82996D820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E"/>
          </a:p>
        </p:txBody>
      </p:sp>
      <p:sp>
        <p:nvSpPr>
          <p:cNvPr id="3" name="Subtitle 2">
            <a:extLst>
              <a:ext uri="{FF2B5EF4-FFF2-40B4-BE49-F238E27FC236}">
                <a16:creationId xmlns:a16="http://schemas.microsoft.com/office/drawing/2014/main" id="{FBDD72D5-A28D-AA3B-5869-54CD92224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E"/>
          </a:p>
        </p:txBody>
      </p:sp>
      <p:sp>
        <p:nvSpPr>
          <p:cNvPr id="4" name="Date Placeholder 3">
            <a:extLst>
              <a:ext uri="{FF2B5EF4-FFF2-40B4-BE49-F238E27FC236}">
                <a16:creationId xmlns:a16="http://schemas.microsoft.com/office/drawing/2014/main" id="{66B67FD9-F18A-9FB2-235A-55BBBA40DD27}"/>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5" name="Footer Placeholder 4">
            <a:extLst>
              <a:ext uri="{FF2B5EF4-FFF2-40B4-BE49-F238E27FC236}">
                <a16:creationId xmlns:a16="http://schemas.microsoft.com/office/drawing/2014/main" id="{613F8B9C-6C69-49D6-40F7-5EC9B1328392}"/>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BF56D8DB-EFC9-2BD6-FECF-2E8BA36293AB}"/>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3382077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6FDCC-0A32-C48F-24DF-60B0D85DDE23}"/>
              </a:ext>
            </a:extLst>
          </p:cNvPr>
          <p:cNvSpPr>
            <a:spLocks noGrp="1"/>
          </p:cNvSpPr>
          <p:nvPr>
            <p:ph type="title"/>
          </p:nvPr>
        </p:nvSpPr>
        <p:spPr/>
        <p:txBody>
          <a:bodyPr/>
          <a:lstStyle/>
          <a:p>
            <a:r>
              <a:rPr lang="en-GB"/>
              <a:t>Click to edit Master title style</a:t>
            </a:r>
            <a:endParaRPr lang="en-GE"/>
          </a:p>
        </p:txBody>
      </p:sp>
      <p:sp>
        <p:nvSpPr>
          <p:cNvPr id="3" name="Vertical Text Placeholder 2">
            <a:extLst>
              <a:ext uri="{FF2B5EF4-FFF2-40B4-BE49-F238E27FC236}">
                <a16:creationId xmlns:a16="http://schemas.microsoft.com/office/drawing/2014/main" id="{8115CEA5-CCA0-B85C-920B-06303E4D0FD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Date Placeholder 3">
            <a:extLst>
              <a:ext uri="{FF2B5EF4-FFF2-40B4-BE49-F238E27FC236}">
                <a16:creationId xmlns:a16="http://schemas.microsoft.com/office/drawing/2014/main" id="{D7A7841C-F78E-92D9-8CD7-FA596535D29C}"/>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5" name="Footer Placeholder 4">
            <a:extLst>
              <a:ext uri="{FF2B5EF4-FFF2-40B4-BE49-F238E27FC236}">
                <a16:creationId xmlns:a16="http://schemas.microsoft.com/office/drawing/2014/main" id="{9E2BAD24-0804-EC82-5F1F-C6E20EE025B5}"/>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F853C3D2-B07D-3E47-7EA0-7C96A3CE150C}"/>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283454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03A7CF-1090-715D-AECA-1157ECC0311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GE"/>
          </a:p>
        </p:txBody>
      </p:sp>
      <p:sp>
        <p:nvSpPr>
          <p:cNvPr id="3" name="Vertical Text Placeholder 2">
            <a:extLst>
              <a:ext uri="{FF2B5EF4-FFF2-40B4-BE49-F238E27FC236}">
                <a16:creationId xmlns:a16="http://schemas.microsoft.com/office/drawing/2014/main" id="{ED02CE64-6A43-E302-968F-9AAEC7097D1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Date Placeholder 3">
            <a:extLst>
              <a:ext uri="{FF2B5EF4-FFF2-40B4-BE49-F238E27FC236}">
                <a16:creationId xmlns:a16="http://schemas.microsoft.com/office/drawing/2014/main" id="{A1C4D709-65D6-04A4-AB80-821AE790088C}"/>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5" name="Footer Placeholder 4">
            <a:extLst>
              <a:ext uri="{FF2B5EF4-FFF2-40B4-BE49-F238E27FC236}">
                <a16:creationId xmlns:a16="http://schemas.microsoft.com/office/drawing/2014/main" id="{396EEBD4-1DDD-ECF1-4F90-D3D45DAE7B30}"/>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04BEAC38-CD82-536B-1994-CE6C3F800A4D}"/>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244982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49DC4-CEC8-BCCA-1AA5-73BBE7274876}"/>
              </a:ext>
            </a:extLst>
          </p:cNvPr>
          <p:cNvSpPr>
            <a:spLocks noGrp="1"/>
          </p:cNvSpPr>
          <p:nvPr>
            <p:ph type="title"/>
          </p:nvPr>
        </p:nvSpPr>
        <p:spPr/>
        <p:txBody>
          <a:bodyPr/>
          <a:lstStyle/>
          <a:p>
            <a:r>
              <a:rPr lang="en-GB"/>
              <a:t>Click to edit Master title style</a:t>
            </a:r>
            <a:endParaRPr lang="en-GE"/>
          </a:p>
        </p:txBody>
      </p:sp>
      <p:sp>
        <p:nvSpPr>
          <p:cNvPr id="3" name="Content Placeholder 2">
            <a:extLst>
              <a:ext uri="{FF2B5EF4-FFF2-40B4-BE49-F238E27FC236}">
                <a16:creationId xmlns:a16="http://schemas.microsoft.com/office/drawing/2014/main" id="{2CAF60C0-58C7-25AC-24F4-390ACDB5B0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Date Placeholder 3">
            <a:extLst>
              <a:ext uri="{FF2B5EF4-FFF2-40B4-BE49-F238E27FC236}">
                <a16:creationId xmlns:a16="http://schemas.microsoft.com/office/drawing/2014/main" id="{0EBA8951-7BBF-B851-07F0-E4EA373CDC5D}"/>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5" name="Footer Placeholder 4">
            <a:extLst>
              <a:ext uri="{FF2B5EF4-FFF2-40B4-BE49-F238E27FC236}">
                <a16:creationId xmlns:a16="http://schemas.microsoft.com/office/drawing/2014/main" id="{EB37243E-3944-BA53-8F07-A18678E7E2B6}"/>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98246A18-5BE4-01C6-C685-2654A053234A}"/>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128201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48A4-F876-0CFA-7351-008B74F5CE6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E"/>
          </a:p>
        </p:txBody>
      </p:sp>
      <p:sp>
        <p:nvSpPr>
          <p:cNvPr id="3" name="Text Placeholder 2">
            <a:extLst>
              <a:ext uri="{FF2B5EF4-FFF2-40B4-BE49-F238E27FC236}">
                <a16:creationId xmlns:a16="http://schemas.microsoft.com/office/drawing/2014/main" id="{61129A99-B8B1-2746-786F-A0085CC0B0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0AA958-F3C0-F4AE-3774-B52F1A7815A7}"/>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5" name="Footer Placeholder 4">
            <a:extLst>
              <a:ext uri="{FF2B5EF4-FFF2-40B4-BE49-F238E27FC236}">
                <a16:creationId xmlns:a16="http://schemas.microsoft.com/office/drawing/2014/main" id="{9D540CEA-C0AF-F46B-8DCA-90D028B57C9D}"/>
              </a:ext>
            </a:extLst>
          </p:cNvPr>
          <p:cNvSpPr>
            <a:spLocks noGrp="1"/>
          </p:cNvSpPr>
          <p:nvPr>
            <p:ph type="ftr" sz="quarter" idx="11"/>
          </p:nvPr>
        </p:nvSpPr>
        <p:spPr/>
        <p:txBody>
          <a:bodyPr/>
          <a:lstStyle/>
          <a:p>
            <a:endParaRPr lang="en-GE"/>
          </a:p>
        </p:txBody>
      </p:sp>
      <p:sp>
        <p:nvSpPr>
          <p:cNvPr id="6" name="Slide Number Placeholder 5">
            <a:extLst>
              <a:ext uri="{FF2B5EF4-FFF2-40B4-BE49-F238E27FC236}">
                <a16:creationId xmlns:a16="http://schemas.microsoft.com/office/drawing/2014/main" id="{E2C232C9-968C-123F-5D4F-918C0739C949}"/>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4192288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A1D6-E8CB-298A-4DB5-CD78E10F4718}"/>
              </a:ext>
            </a:extLst>
          </p:cNvPr>
          <p:cNvSpPr>
            <a:spLocks noGrp="1"/>
          </p:cNvSpPr>
          <p:nvPr>
            <p:ph type="title"/>
          </p:nvPr>
        </p:nvSpPr>
        <p:spPr/>
        <p:txBody>
          <a:bodyPr/>
          <a:lstStyle/>
          <a:p>
            <a:r>
              <a:rPr lang="en-GB"/>
              <a:t>Click to edit Master title style</a:t>
            </a:r>
            <a:endParaRPr lang="en-GE"/>
          </a:p>
        </p:txBody>
      </p:sp>
      <p:sp>
        <p:nvSpPr>
          <p:cNvPr id="3" name="Content Placeholder 2">
            <a:extLst>
              <a:ext uri="{FF2B5EF4-FFF2-40B4-BE49-F238E27FC236}">
                <a16:creationId xmlns:a16="http://schemas.microsoft.com/office/drawing/2014/main" id="{A455053F-56D7-F98F-6A76-635D138646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Content Placeholder 3">
            <a:extLst>
              <a:ext uri="{FF2B5EF4-FFF2-40B4-BE49-F238E27FC236}">
                <a16:creationId xmlns:a16="http://schemas.microsoft.com/office/drawing/2014/main" id="{9B8D2A9A-2D7A-1E60-DFFC-572810DE16E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5" name="Date Placeholder 4">
            <a:extLst>
              <a:ext uri="{FF2B5EF4-FFF2-40B4-BE49-F238E27FC236}">
                <a16:creationId xmlns:a16="http://schemas.microsoft.com/office/drawing/2014/main" id="{7F362F02-C478-D5F3-1108-FCCECA7CD42D}"/>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6" name="Footer Placeholder 5">
            <a:extLst>
              <a:ext uri="{FF2B5EF4-FFF2-40B4-BE49-F238E27FC236}">
                <a16:creationId xmlns:a16="http://schemas.microsoft.com/office/drawing/2014/main" id="{8D264BA8-50DE-B29E-9BD5-8B47E126211A}"/>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C8E8FA5C-364C-11F7-4DE7-8383917E7C55}"/>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177328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B991-33E1-5363-435A-A9C3908D7E40}"/>
              </a:ext>
            </a:extLst>
          </p:cNvPr>
          <p:cNvSpPr>
            <a:spLocks noGrp="1"/>
          </p:cNvSpPr>
          <p:nvPr>
            <p:ph type="title"/>
          </p:nvPr>
        </p:nvSpPr>
        <p:spPr>
          <a:xfrm>
            <a:off x="839788" y="365125"/>
            <a:ext cx="10515600" cy="1325563"/>
          </a:xfrm>
        </p:spPr>
        <p:txBody>
          <a:bodyPr/>
          <a:lstStyle/>
          <a:p>
            <a:r>
              <a:rPr lang="en-GB"/>
              <a:t>Click to edit Master title style</a:t>
            </a:r>
            <a:endParaRPr lang="en-GE"/>
          </a:p>
        </p:txBody>
      </p:sp>
      <p:sp>
        <p:nvSpPr>
          <p:cNvPr id="3" name="Text Placeholder 2">
            <a:extLst>
              <a:ext uri="{FF2B5EF4-FFF2-40B4-BE49-F238E27FC236}">
                <a16:creationId xmlns:a16="http://schemas.microsoft.com/office/drawing/2014/main" id="{FAF7AA91-D34D-DDE0-C031-1BFBF71F3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EEA8F4-2830-66FC-8401-09FDF7D630A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5" name="Text Placeholder 4">
            <a:extLst>
              <a:ext uri="{FF2B5EF4-FFF2-40B4-BE49-F238E27FC236}">
                <a16:creationId xmlns:a16="http://schemas.microsoft.com/office/drawing/2014/main" id="{57945402-90D6-4E71-CBF9-B02EF39EF0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F01D1A9-58DA-4267-BF03-317F1C57C50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7" name="Date Placeholder 6">
            <a:extLst>
              <a:ext uri="{FF2B5EF4-FFF2-40B4-BE49-F238E27FC236}">
                <a16:creationId xmlns:a16="http://schemas.microsoft.com/office/drawing/2014/main" id="{D72FCA4F-2BDF-D901-BDD3-BFCA7F49E344}"/>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8" name="Footer Placeholder 7">
            <a:extLst>
              <a:ext uri="{FF2B5EF4-FFF2-40B4-BE49-F238E27FC236}">
                <a16:creationId xmlns:a16="http://schemas.microsoft.com/office/drawing/2014/main" id="{268794F2-30AD-C231-8CBB-8E36123DFA6E}"/>
              </a:ext>
            </a:extLst>
          </p:cNvPr>
          <p:cNvSpPr>
            <a:spLocks noGrp="1"/>
          </p:cNvSpPr>
          <p:nvPr>
            <p:ph type="ftr" sz="quarter" idx="11"/>
          </p:nvPr>
        </p:nvSpPr>
        <p:spPr/>
        <p:txBody>
          <a:bodyPr/>
          <a:lstStyle/>
          <a:p>
            <a:endParaRPr lang="en-GE"/>
          </a:p>
        </p:txBody>
      </p:sp>
      <p:sp>
        <p:nvSpPr>
          <p:cNvPr id="9" name="Slide Number Placeholder 8">
            <a:extLst>
              <a:ext uri="{FF2B5EF4-FFF2-40B4-BE49-F238E27FC236}">
                <a16:creationId xmlns:a16="http://schemas.microsoft.com/office/drawing/2014/main" id="{51EC85F3-4A44-819A-52A0-5BEB47E9C0E8}"/>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331967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4A68-5F73-2D7E-6AAF-78B2D00746B8}"/>
              </a:ext>
            </a:extLst>
          </p:cNvPr>
          <p:cNvSpPr>
            <a:spLocks noGrp="1"/>
          </p:cNvSpPr>
          <p:nvPr>
            <p:ph type="title"/>
          </p:nvPr>
        </p:nvSpPr>
        <p:spPr/>
        <p:txBody>
          <a:bodyPr/>
          <a:lstStyle/>
          <a:p>
            <a:r>
              <a:rPr lang="en-GB"/>
              <a:t>Click to edit Master title style</a:t>
            </a:r>
            <a:endParaRPr lang="en-GE"/>
          </a:p>
        </p:txBody>
      </p:sp>
      <p:sp>
        <p:nvSpPr>
          <p:cNvPr id="3" name="Date Placeholder 2">
            <a:extLst>
              <a:ext uri="{FF2B5EF4-FFF2-40B4-BE49-F238E27FC236}">
                <a16:creationId xmlns:a16="http://schemas.microsoft.com/office/drawing/2014/main" id="{8A537144-E3BB-93FA-FD16-020DEC18F690}"/>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4" name="Footer Placeholder 3">
            <a:extLst>
              <a:ext uri="{FF2B5EF4-FFF2-40B4-BE49-F238E27FC236}">
                <a16:creationId xmlns:a16="http://schemas.microsoft.com/office/drawing/2014/main" id="{BBB39112-A035-35C1-BA9B-CF186EDE6646}"/>
              </a:ext>
            </a:extLst>
          </p:cNvPr>
          <p:cNvSpPr>
            <a:spLocks noGrp="1"/>
          </p:cNvSpPr>
          <p:nvPr>
            <p:ph type="ftr" sz="quarter" idx="11"/>
          </p:nvPr>
        </p:nvSpPr>
        <p:spPr/>
        <p:txBody>
          <a:bodyPr/>
          <a:lstStyle/>
          <a:p>
            <a:endParaRPr lang="en-GE"/>
          </a:p>
        </p:txBody>
      </p:sp>
      <p:sp>
        <p:nvSpPr>
          <p:cNvPr id="5" name="Slide Number Placeholder 4">
            <a:extLst>
              <a:ext uri="{FF2B5EF4-FFF2-40B4-BE49-F238E27FC236}">
                <a16:creationId xmlns:a16="http://schemas.microsoft.com/office/drawing/2014/main" id="{FA3FDD1A-4F31-60DC-EA20-86F4DBB63B05}"/>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143595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282F2-7AEC-03BE-CBBE-164ECA3E9124}"/>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3" name="Footer Placeholder 2">
            <a:extLst>
              <a:ext uri="{FF2B5EF4-FFF2-40B4-BE49-F238E27FC236}">
                <a16:creationId xmlns:a16="http://schemas.microsoft.com/office/drawing/2014/main" id="{3572317C-91D7-04EF-03FA-CC3C90064182}"/>
              </a:ext>
            </a:extLst>
          </p:cNvPr>
          <p:cNvSpPr>
            <a:spLocks noGrp="1"/>
          </p:cNvSpPr>
          <p:nvPr>
            <p:ph type="ftr" sz="quarter" idx="11"/>
          </p:nvPr>
        </p:nvSpPr>
        <p:spPr/>
        <p:txBody>
          <a:bodyPr/>
          <a:lstStyle/>
          <a:p>
            <a:endParaRPr lang="en-GE"/>
          </a:p>
        </p:txBody>
      </p:sp>
      <p:sp>
        <p:nvSpPr>
          <p:cNvPr id="4" name="Slide Number Placeholder 3">
            <a:extLst>
              <a:ext uri="{FF2B5EF4-FFF2-40B4-BE49-F238E27FC236}">
                <a16:creationId xmlns:a16="http://schemas.microsoft.com/office/drawing/2014/main" id="{3CE15280-4A0F-850F-AB2C-3C3B5B6AD1AA}"/>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91580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753D1-4F91-5321-8A62-0E08E0E607A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E"/>
          </a:p>
        </p:txBody>
      </p:sp>
      <p:sp>
        <p:nvSpPr>
          <p:cNvPr id="3" name="Content Placeholder 2">
            <a:extLst>
              <a:ext uri="{FF2B5EF4-FFF2-40B4-BE49-F238E27FC236}">
                <a16:creationId xmlns:a16="http://schemas.microsoft.com/office/drawing/2014/main" id="{25DB2D20-3F36-99A0-EC93-B645651644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Text Placeholder 3">
            <a:extLst>
              <a:ext uri="{FF2B5EF4-FFF2-40B4-BE49-F238E27FC236}">
                <a16:creationId xmlns:a16="http://schemas.microsoft.com/office/drawing/2014/main" id="{7E309CA6-D275-7573-4CB0-601BCE19C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C27643-D39A-6D5E-CBE5-71F93EE9D9EB}"/>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6" name="Footer Placeholder 5">
            <a:extLst>
              <a:ext uri="{FF2B5EF4-FFF2-40B4-BE49-F238E27FC236}">
                <a16:creationId xmlns:a16="http://schemas.microsoft.com/office/drawing/2014/main" id="{34154DDA-9FA7-E1BD-23C4-EB11A8E874F9}"/>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E90172E3-1BB9-6065-72A3-DB45CFE3FD2A}"/>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172093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80EB8-9A37-D1DD-4666-5FDA2150E2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E"/>
          </a:p>
        </p:txBody>
      </p:sp>
      <p:sp>
        <p:nvSpPr>
          <p:cNvPr id="3" name="Picture Placeholder 2">
            <a:extLst>
              <a:ext uri="{FF2B5EF4-FFF2-40B4-BE49-F238E27FC236}">
                <a16:creationId xmlns:a16="http://schemas.microsoft.com/office/drawing/2014/main" id="{9B8632BF-7EE5-0F3C-41D4-2BE7BBBF9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E"/>
          </a:p>
        </p:txBody>
      </p:sp>
      <p:sp>
        <p:nvSpPr>
          <p:cNvPr id="4" name="Text Placeholder 3">
            <a:extLst>
              <a:ext uri="{FF2B5EF4-FFF2-40B4-BE49-F238E27FC236}">
                <a16:creationId xmlns:a16="http://schemas.microsoft.com/office/drawing/2014/main" id="{8CA8D825-253E-519C-1669-ED94A0321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D4E8E3-121B-D963-E2AF-BBF5E2E3B183}"/>
              </a:ext>
            </a:extLst>
          </p:cNvPr>
          <p:cNvSpPr>
            <a:spLocks noGrp="1"/>
          </p:cNvSpPr>
          <p:nvPr>
            <p:ph type="dt" sz="half" idx="10"/>
          </p:nvPr>
        </p:nvSpPr>
        <p:spPr/>
        <p:txBody>
          <a:bodyPr/>
          <a:lstStyle/>
          <a:p>
            <a:fld id="{6CE37A23-B84A-BF48-8697-0C0321F1A9F8}" type="datetimeFigureOut">
              <a:rPr lang="en-GE" smtClean="0"/>
              <a:t>27.09.22</a:t>
            </a:fld>
            <a:endParaRPr lang="en-GE"/>
          </a:p>
        </p:txBody>
      </p:sp>
      <p:sp>
        <p:nvSpPr>
          <p:cNvPr id="6" name="Footer Placeholder 5">
            <a:extLst>
              <a:ext uri="{FF2B5EF4-FFF2-40B4-BE49-F238E27FC236}">
                <a16:creationId xmlns:a16="http://schemas.microsoft.com/office/drawing/2014/main" id="{DFD70E7A-B2AD-929A-43F4-C633F71626B3}"/>
              </a:ext>
            </a:extLst>
          </p:cNvPr>
          <p:cNvSpPr>
            <a:spLocks noGrp="1"/>
          </p:cNvSpPr>
          <p:nvPr>
            <p:ph type="ftr" sz="quarter" idx="11"/>
          </p:nvPr>
        </p:nvSpPr>
        <p:spPr/>
        <p:txBody>
          <a:bodyPr/>
          <a:lstStyle/>
          <a:p>
            <a:endParaRPr lang="en-GE"/>
          </a:p>
        </p:txBody>
      </p:sp>
      <p:sp>
        <p:nvSpPr>
          <p:cNvPr id="7" name="Slide Number Placeholder 6">
            <a:extLst>
              <a:ext uri="{FF2B5EF4-FFF2-40B4-BE49-F238E27FC236}">
                <a16:creationId xmlns:a16="http://schemas.microsoft.com/office/drawing/2014/main" id="{E9F876E5-E645-E983-6F18-340648157724}"/>
              </a:ext>
            </a:extLst>
          </p:cNvPr>
          <p:cNvSpPr>
            <a:spLocks noGrp="1"/>
          </p:cNvSpPr>
          <p:nvPr>
            <p:ph type="sldNum" sz="quarter" idx="12"/>
          </p:nvPr>
        </p:nvSpPr>
        <p:spPr/>
        <p:txBody>
          <a:bodyPr/>
          <a:lstStyle/>
          <a:p>
            <a:fld id="{F57C7521-D618-074D-97F8-2B173F3CBF90}" type="slidenum">
              <a:rPr lang="en-GE" smtClean="0"/>
              <a:t>‹#›</a:t>
            </a:fld>
            <a:endParaRPr lang="en-GE"/>
          </a:p>
        </p:txBody>
      </p:sp>
    </p:spTree>
    <p:extLst>
      <p:ext uri="{BB962C8B-B14F-4D97-AF65-F5344CB8AC3E}">
        <p14:creationId xmlns:p14="http://schemas.microsoft.com/office/powerpoint/2010/main" val="428192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0A90C1-D462-AA45-8364-5FD273D1D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E"/>
          </a:p>
        </p:txBody>
      </p:sp>
      <p:sp>
        <p:nvSpPr>
          <p:cNvPr id="3" name="Text Placeholder 2">
            <a:extLst>
              <a:ext uri="{FF2B5EF4-FFF2-40B4-BE49-F238E27FC236}">
                <a16:creationId xmlns:a16="http://schemas.microsoft.com/office/drawing/2014/main" id="{A5134E6C-E0F3-4EE5-D5A7-EFCED4C89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E"/>
          </a:p>
        </p:txBody>
      </p:sp>
      <p:sp>
        <p:nvSpPr>
          <p:cNvPr id="4" name="Date Placeholder 3">
            <a:extLst>
              <a:ext uri="{FF2B5EF4-FFF2-40B4-BE49-F238E27FC236}">
                <a16:creationId xmlns:a16="http://schemas.microsoft.com/office/drawing/2014/main" id="{D96F38DE-5F50-8089-4543-1137E9E885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E37A23-B84A-BF48-8697-0C0321F1A9F8}" type="datetimeFigureOut">
              <a:rPr lang="en-GE" smtClean="0"/>
              <a:t>27.09.22</a:t>
            </a:fld>
            <a:endParaRPr lang="en-GE"/>
          </a:p>
        </p:txBody>
      </p:sp>
      <p:sp>
        <p:nvSpPr>
          <p:cNvPr id="5" name="Footer Placeholder 4">
            <a:extLst>
              <a:ext uri="{FF2B5EF4-FFF2-40B4-BE49-F238E27FC236}">
                <a16:creationId xmlns:a16="http://schemas.microsoft.com/office/drawing/2014/main" id="{995609AE-3FD6-C5B1-9D2F-C873AC4AC2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E"/>
          </a:p>
        </p:txBody>
      </p:sp>
      <p:sp>
        <p:nvSpPr>
          <p:cNvPr id="6" name="Slide Number Placeholder 5">
            <a:extLst>
              <a:ext uri="{FF2B5EF4-FFF2-40B4-BE49-F238E27FC236}">
                <a16:creationId xmlns:a16="http://schemas.microsoft.com/office/drawing/2014/main" id="{528EB3DB-4E1D-B953-FBB4-19D639F6F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C7521-D618-074D-97F8-2B173F3CBF90}" type="slidenum">
              <a:rPr lang="en-GE" smtClean="0"/>
              <a:t>‹#›</a:t>
            </a:fld>
            <a:endParaRPr lang="en-GE"/>
          </a:p>
        </p:txBody>
      </p:sp>
    </p:spTree>
    <p:extLst>
      <p:ext uri="{BB962C8B-B14F-4D97-AF65-F5344CB8AC3E}">
        <p14:creationId xmlns:p14="http://schemas.microsoft.com/office/powerpoint/2010/main" val="1969200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8815-28FF-B2F4-A974-2E28EF8BE177}"/>
              </a:ext>
            </a:extLst>
          </p:cNvPr>
          <p:cNvSpPr>
            <a:spLocks noGrp="1"/>
          </p:cNvSpPr>
          <p:nvPr>
            <p:ph type="ctrTitle"/>
          </p:nvPr>
        </p:nvSpPr>
        <p:spPr>
          <a:xfrm>
            <a:off x="1632857" y="2363334"/>
            <a:ext cx="9144000" cy="2387600"/>
          </a:xfrm>
        </p:spPr>
        <p:txBody>
          <a:bodyPr/>
          <a:lstStyle/>
          <a:p>
            <a:r>
              <a:rPr lang="ka-GE" dirty="0"/>
              <a:t>კომპიუტერის ძირითადი ნაწილები</a:t>
            </a:r>
            <a:endParaRPr lang="en-GE" dirty="0"/>
          </a:p>
        </p:txBody>
      </p:sp>
    </p:spTree>
    <p:extLst>
      <p:ext uri="{BB962C8B-B14F-4D97-AF65-F5344CB8AC3E}">
        <p14:creationId xmlns:p14="http://schemas.microsoft.com/office/powerpoint/2010/main" val="3511122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D196-01BD-3EFD-970B-816A13647B4F}"/>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47D8C474-6A84-5B2C-5276-8BD6F2576E36}"/>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დინამიკური მოდელი შედგება მიკროსკოპული ტევადობისგან (კონდესატორებისგან). ნებისმიერი კონდესატორი შეიძლება იყოს ორ მდგომარეობაში: დამუხტული, ან დაუმუხტავი. ასეთ მეხსიერებასი ჩაწერილი მონაცემების დასამახსოვრებლად საჭიროა დაუმუხტავი კონდესატორების პერიოდულად დამუხტვა. ამის გამო დინამიკური მეხსიერება სტატიკურთან შედარებით ნელამოქმედია. სამაგიეროდ იგი ნაკლებად ენერგოტევადია. უნდა ავღნიშნოთ რომ ორივე ტიპის დამახსოვრების მოწყობილობა წარმოადგენს მცირე ზომის ნაბეჭდ პლატას, მასზე განლაგებული მიკროსქემებით.</a:t>
            </a:r>
            <a:endParaRPr lang="en-GE" dirty="0"/>
          </a:p>
        </p:txBody>
      </p:sp>
    </p:spTree>
    <p:extLst>
      <p:ext uri="{BB962C8B-B14F-4D97-AF65-F5344CB8AC3E}">
        <p14:creationId xmlns:p14="http://schemas.microsoft.com/office/powerpoint/2010/main" val="85750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D8F6-4AC9-FA70-1BBA-2441BB5B9182}"/>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4D6BAAC7-579E-4AA7-6813-8240B89FBCFA}"/>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ოპერატიული დამახსოვრების მოწყობილობა გარდა თანამედროვე პერსონალურ კომპიუტერებს გააჩნიათ ე.წ. ზეოპერატიული დამახსოვრების მოწყობილობა (ქეშ მეზსიერება). რომელიც უზრუნველყოფს ნელმოქმედი მოწყობილობის თავსებადობას სწრაფმოქმედ მოწყობილობასთან. მაგალიტად, მიკროპროცესორის დინამიკურ მეხსიერებასთან.</a:t>
            </a:r>
            <a:endParaRPr lang="en-GE" dirty="0"/>
          </a:p>
        </p:txBody>
      </p:sp>
    </p:spTree>
    <p:extLst>
      <p:ext uri="{BB962C8B-B14F-4D97-AF65-F5344CB8AC3E}">
        <p14:creationId xmlns:p14="http://schemas.microsoft.com/office/powerpoint/2010/main" val="283248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0728-97B0-A7E5-CAE4-FEBB96FE49EE}"/>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8A9420CE-5A20-F516-4B44-DCCA80E6E9D2}"/>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არსებობს ორი დონის ქეშ მეხსიერება: პირველი დონის 32 ბაიტის ტევადობით (ახლა უკვე 64 და </a:t>
            </a:r>
            <a:r>
              <a:rPr lang="en-GB" b="0" i="0" dirty="0">
                <a:solidFill>
                  <a:srgbClr val="5D5D5D"/>
                </a:solidFill>
                <a:effectLst/>
                <a:latin typeface="Arial" panose="020B0604020202020204" pitchFamily="34" charset="0"/>
              </a:rPr>
              <a:t>AMD -</a:t>
            </a:r>
            <a:r>
              <a:rPr lang="ka-GE" b="0" i="0" dirty="0">
                <a:solidFill>
                  <a:srgbClr val="5D5D5D"/>
                </a:solidFill>
                <a:effectLst/>
                <a:latin typeface="Arial" panose="020B0604020202020204" pitchFamily="34" charset="0"/>
              </a:rPr>
              <a:t>ს ახალ პროცესორებზე 128 </a:t>
            </a:r>
            <a:r>
              <a:rPr lang="en-GB" b="0" i="0" dirty="0">
                <a:solidFill>
                  <a:srgbClr val="5D5D5D"/>
                </a:solidFill>
                <a:effectLst/>
                <a:latin typeface="Arial" panose="020B0604020202020204" pitchFamily="34" charset="0"/>
              </a:rPr>
              <a:t>KB), </a:t>
            </a:r>
            <a:r>
              <a:rPr lang="ka-GE" b="0" i="0" dirty="0">
                <a:solidFill>
                  <a:srgbClr val="5D5D5D"/>
                </a:solidFill>
                <a:effectLst/>
                <a:latin typeface="Arial" panose="020B0604020202020204" pitchFamily="34" charset="0"/>
              </a:rPr>
              <a:t>რომელიც ჩაშენებულია უშუალოდ მიკროპროცესორში და მეორე დონის 512 და მეტი ტევადობით. ძველი თაობის კომპიუტერებში იგი ყენდებოდა სისტემურ პლატაზე, უკვე შესაძლებელია მისი მიკროპროცესორში ჩაშენება.</a:t>
            </a:r>
          </a:p>
          <a:p>
            <a:pPr marL="0" indent="0">
              <a:buNone/>
            </a:pPr>
            <a:endParaRPr lang="en-GE" dirty="0"/>
          </a:p>
        </p:txBody>
      </p:sp>
    </p:spTree>
    <p:extLst>
      <p:ext uri="{BB962C8B-B14F-4D97-AF65-F5344CB8AC3E}">
        <p14:creationId xmlns:p14="http://schemas.microsoft.com/office/powerpoint/2010/main" val="44480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0C2CF-8FE9-6F06-2112-5C85676CFFF5}"/>
              </a:ext>
            </a:extLst>
          </p:cNvPr>
          <p:cNvSpPr>
            <a:spLocks noGrp="1"/>
          </p:cNvSpPr>
          <p:nvPr>
            <p:ph type="title"/>
          </p:nvPr>
        </p:nvSpPr>
        <p:spPr/>
        <p:txBody>
          <a:bodyPr/>
          <a:lstStyle/>
          <a:p>
            <a:endParaRPr lang="en-GE" dirty="0"/>
          </a:p>
        </p:txBody>
      </p:sp>
      <p:pic>
        <p:nvPicPr>
          <p:cNvPr id="4098" name="Picture 2">
            <a:extLst>
              <a:ext uri="{FF2B5EF4-FFF2-40B4-BE49-F238E27FC236}">
                <a16:creationId xmlns:a16="http://schemas.microsoft.com/office/drawing/2014/main" id="{C69BE296-C879-DBF3-3C34-14A4021659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2491" y="2133600"/>
            <a:ext cx="5447018" cy="349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10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82D3D-CF23-72F4-C9F5-9EFD70B2E104}"/>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მონაცემთა სისტემური მაგისტრალი (სისტემური სალტე)</a:t>
            </a:r>
            <a:endParaRPr lang="en-GE" dirty="0"/>
          </a:p>
        </p:txBody>
      </p:sp>
      <p:sp>
        <p:nvSpPr>
          <p:cNvPr id="3" name="Content Placeholder 2">
            <a:extLst>
              <a:ext uri="{FF2B5EF4-FFF2-40B4-BE49-F238E27FC236}">
                <a16:creationId xmlns:a16="http://schemas.microsoft.com/office/drawing/2014/main" id="{3521D63E-EF8F-F3B6-35EC-F2E7E2BC487E}"/>
              </a:ext>
            </a:extLst>
          </p:cNvPr>
          <p:cNvSpPr>
            <a:spLocks noGrp="1"/>
          </p:cNvSpPr>
          <p:nvPr>
            <p:ph idx="1"/>
          </p:nvPr>
        </p:nvSpPr>
        <p:spPr/>
        <p:txBody>
          <a:bodyPr>
            <a:normAutofit fontScale="92500" lnSpcReduction="10000"/>
          </a:bodyPr>
          <a:lstStyle/>
          <a:p>
            <a:pPr marL="0" indent="0">
              <a:buNone/>
            </a:pPr>
            <a:r>
              <a:rPr lang="ka-GE" b="0" i="0" dirty="0">
                <a:solidFill>
                  <a:srgbClr val="5D5D5D"/>
                </a:solidFill>
                <a:effectLst/>
                <a:latin typeface="Arial" panose="020B0604020202020204" pitchFamily="34" charset="0"/>
              </a:rPr>
              <a:t>კომპიუტერის კომპონენტებს შორის სიგნალების გადაცემის უზრუნველყოფილ კაბელების ერთობლიობაა. კაბელები სტანდარტიზირებულია. სისტემური სალტე დამზადებულია </a:t>
            </a:r>
            <a:r>
              <a:rPr lang="en-GB" b="0" i="0" dirty="0">
                <a:solidFill>
                  <a:srgbClr val="5D5D5D"/>
                </a:solidFill>
                <a:effectLst/>
                <a:latin typeface="Arial" panose="020B0604020202020204" pitchFamily="34" charset="0"/>
              </a:rPr>
              <a:t>ISA </a:t>
            </a:r>
            <a:r>
              <a:rPr lang="ka-GE" b="0" i="0" dirty="0">
                <a:solidFill>
                  <a:srgbClr val="5D5D5D"/>
                </a:solidFill>
                <a:effectLst/>
                <a:latin typeface="Arial" panose="020B0604020202020204" pitchFamily="34" charset="0"/>
              </a:rPr>
              <a:t>სტანდარტებით. სალტეს აქვს მონაცემების 16 ხაზი, მისამართების 22 ხაზი, აპარატული წყვეტების 15 და მეხსიერებასტან მიმარტვის 7 ხაზი. ამის გარდა სალტეზე სიგნალებისა და ელექტროკვებისატვის შემუშავებულია სალტეების სტანდარტები. </a:t>
            </a:r>
            <a:r>
              <a:rPr lang="en-GB" b="0" i="0" dirty="0">
                <a:solidFill>
                  <a:srgbClr val="5D5D5D"/>
                </a:solidFill>
                <a:effectLst/>
                <a:latin typeface="Arial" panose="020B0604020202020204" pitchFamily="34" charset="0"/>
              </a:rPr>
              <a:t>VLB </a:t>
            </a:r>
            <a:r>
              <a:rPr lang="ka-GE" b="0" i="0" dirty="0">
                <a:solidFill>
                  <a:srgbClr val="5D5D5D"/>
                </a:solidFill>
                <a:effectLst/>
                <a:latin typeface="Arial" panose="020B0604020202020204" pitchFamily="34" charset="0"/>
              </a:rPr>
              <a:t>სტანდარტი შემოთავაზებულია </a:t>
            </a:r>
            <a:r>
              <a:rPr lang="en-GB" b="0" i="0" dirty="0">
                <a:solidFill>
                  <a:srgbClr val="5D5D5D"/>
                </a:solidFill>
                <a:effectLst/>
                <a:latin typeface="Arial" panose="020B0604020202020204" pitchFamily="34" charset="0"/>
              </a:rPr>
              <a:t>VESA </a:t>
            </a:r>
            <a:r>
              <a:rPr lang="ka-GE" b="0" i="0" dirty="0">
                <a:solidFill>
                  <a:srgbClr val="5D5D5D"/>
                </a:solidFill>
                <a:effectLst/>
                <a:latin typeface="Arial" panose="020B0604020202020204" pitchFamily="34" charset="0"/>
              </a:rPr>
              <a:t>ასოციაციის მიერ. მიკროპროცესორსა და სისტემურ სალტეებს შორის შუაკედური ადგილი უჭირავს </a:t>
            </a:r>
            <a:r>
              <a:rPr lang="en-GB" b="0" i="0" dirty="0">
                <a:solidFill>
                  <a:srgbClr val="5D5D5D"/>
                </a:solidFill>
                <a:effectLst/>
                <a:latin typeface="Arial" panose="020B0604020202020204" pitchFamily="34" charset="0"/>
              </a:rPr>
              <a:t>Mezzanine </a:t>
            </a:r>
            <a:r>
              <a:rPr lang="ka-GE" b="0" i="0" dirty="0">
                <a:solidFill>
                  <a:srgbClr val="5D5D5D"/>
                </a:solidFill>
                <a:effectLst/>
                <a:latin typeface="Arial" panose="020B0604020202020204" pitchFamily="34" charset="0"/>
              </a:rPr>
              <a:t>სალტეებს. ისინი დამოკიდებულნი არ არიან ძირითად პროცესორზე და მის ტაქტიკურ სიხშირეზე. ასეთი სალტეების ერთ ერთი სტანდარტია </a:t>
            </a:r>
            <a:r>
              <a:rPr lang="en-GB" b="0" i="0" dirty="0">
                <a:solidFill>
                  <a:srgbClr val="5D5D5D"/>
                </a:solidFill>
                <a:effectLst/>
                <a:latin typeface="Arial" panose="020B0604020202020204" pitchFamily="34" charset="0"/>
              </a:rPr>
              <a:t>PCI.</a:t>
            </a:r>
            <a:endParaRPr lang="en-GE" dirty="0"/>
          </a:p>
        </p:txBody>
      </p:sp>
    </p:spTree>
    <p:extLst>
      <p:ext uri="{BB962C8B-B14F-4D97-AF65-F5344CB8AC3E}">
        <p14:creationId xmlns:p14="http://schemas.microsoft.com/office/powerpoint/2010/main" val="327526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ED67-2305-D20C-17BD-36C91B1011A2}"/>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71962636-8FA6-F4B8-4651-7B80B2583816}"/>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სისტემურ პლატაზე დაყენებული ელემენტებიდან მნიშვნელოვანი ელემენტია </a:t>
            </a:r>
            <a:r>
              <a:rPr lang="en-GB" b="0" i="0" dirty="0">
                <a:solidFill>
                  <a:srgbClr val="5D5D5D"/>
                </a:solidFill>
                <a:effectLst/>
                <a:latin typeface="Arial" panose="020B0604020202020204" pitchFamily="34" charset="0"/>
              </a:rPr>
              <a:t>BIOS (</a:t>
            </a:r>
            <a:r>
              <a:rPr lang="ka-GE" b="0" i="0" dirty="0">
                <a:solidFill>
                  <a:srgbClr val="5D5D5D"/>
                </a:solidFill>
                <a:effectLst/>
                <a:latin typeface="Arial" panose="020B0604020202020204" pitchFamily="34" charset="0"/>
              </a:rPr>
              <a:t>მონაცემთა შეტანა გამოტანის ბაზური სისტემა). იგი ენერგოდამოუკიდებელი მუდმივდამახსოვრების მოწყობილობაა. მასში ჩაწერილია მონაცემთა შეტანა გამოტანის პროგრამა, ელექტროქსელში ჩართვისათვის კომპიუტერის გაშვების პროგრამა და სხვა სპეციალური პროგრამები.</a:t>
            </a:r>
            <a:endParaRPr lang="en-GE" dirty="0"/>
          </a:p>
        </p:txBody>
      </p:sp>
    </p:spTree>
    <p:extLst>
      <p:ext uri="{BB962C8B-B14F-4D97-AF65-F5344CB8AC3E}">
        <p14:creationId xmlns:p14="http://schemas.microsoft.com/office/powerpoint/2010/main" val="2245629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DBF6-B9D1-DA39-7E07-C09B82A5F772}"/>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53E68491-0EB0-87D0-3581-F60534536479}"/>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რომელიც იყენებს ინფორმაციას კომპიუტერის აპარატული კონფიგურაციის შესახებ. ეს ინფორმაცია ინახება მიკროსქემაში </a:t>
            </a:r>
            <a:r>
              <a:rPr lang="en-GB" b="0" i="0" dirty="0">
                <a:solidFill>
                  <a:srgbClr val="5D5D5D"/>
                </a:solidFill>
                <a:effectLst/>
                <a:latin typeface="Arial" panose="020B0604020202020204" pitchFamily="34" charset="0"/>
              </a:rPr>
              <a:t>CMOS RAM. CMOS RAM </a:t>
            </a:r>
            <a:r>
              <a:rPr lang="ka-GE" b="0" i="0" dirty="0">
                <a:solidFill>
                  <a:srgbClr val="5D5D5D"/>
                </a:solidFill>
                <a:effectLst/>
                <a:latin typeface="Arial" panose="020B0604020202020204" pitchFamily="34" charset="0"/>
              </a:rPr>
              <a:t>სისტემურ პლატაზეა დამონტაჟებული და იკვებება სპეციალური ელემენტით. ამავე ელემენტით მიეწოდება კვება კვარცულ საათს.</a:t>
            </a:r>
            <a:endParaRPr lang="en-GE" dirty="0"/>
          </a:p>
        </p:txBody>
      </p:sp>
    </p:spTree>
    <p:extLst>
      <p:ext uri="{BB962C8B-B14F-4D97-AF65-F5344CB8AC3E}">
        <p14:creationId xmlns:p14="http://schemas.microsoft.com/office/powerpoint/2010/main" val="768869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A8CE-8914-CCF8-2796-C15973C94819}"/>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კვების ბლოკი </a:t>
            </a:r>
            <a:endParaRPr lang="en-GE" dirty="0"/>
          </a:p>
        </p:txBody>
      </p:sp>
      <p:sp>
        <p:nvSpPr>
          <p:cNvPr id="3" name="Content Placeholder 2">
            <a:extLst>
              <a:ext uri="{FF2B5EF4-FFF2-40B4-BE49-F238E27FC236}">
                <a16:creationId xmlns:a16="http://schemas.microsoft.com/office/drawing/2014/main" id="{65BA8E0A-7E2F-18D2-26D1-A85FD6F4C8F6}"/>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კვების ბლოკი ცვლად დენს გარდაქმნის დაბალი ძაბვის (12,5ვ) მუდმივ დენად. კვების ბლოკის ელექტრული სქემა უზრუნვეყოფს ბლოკის გამოსავალზე ძაბვის სტაბილურობას ელექტრო ქსელში ძაბვის ცვლილების 180-220ვ ფარგლებში</a:t>
            </a:r>
            <a:endParaRPr lang="en-GE" dirty="0"/>
          </a:p>
        </p:txBody>
      </p:sp>
    </p:spTree>
    <p:extLst>
      <p:ext uri="{BB962C8B-B14F-4D97-AF65-F5344CB8AC3E}">
        <p14:creationId xmlns:p14="http://schemas.microsoft.com/office/powerpoint/2010/main" val="224956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DA37-FF52-F82A-1DA7-10E8EA784A04}"/>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დამახსოვრების მოწყობილობები </a:t>
            </a:r>
            <a:endParaRPr lang="en-GE" dirty="0"/>
          </a:p>
        </p:txBody>
      </p:sp>
      <p:sp>
        <p:nvSpPr>
          <p:cNvPr id="3" name="Content Placeholder 2">
            <a:extLst>
              <a:ext uri="{FF2B5EF4-FFF2-40B4-BE49-F238E27FC236}">
                <a16:creationId xmlns:a16="http://schemas.microsoft.com/office/drawing/2014/main" id="{4EEBF047-0ED0-E11D-1217-8A196A7F959C}"/>
              </a:ext>
            </a:extLst>
          </p:cNvPr>
          <p:cNvSpPr>
            <a:spLocks noGrp="1"/>
          </p:cNvSpPr>
          <p:nvPr>
            <p:ph idx="1"/>
          </p:nvPr>
        </p:nvSpPr>
        <p:spPr>
          <a:xfrm>
            <a:off x="838200" y="1597025"/>
            <a:ext cx="10515600" cy="4351338"/>
          </a:xfrm>
        </p:spPr>
        <p:txBody>
          <a:bodyPr/>
          <a:lstStyle/>
          <a:p>
            <a:pPr marL="0" indent="0">
              <a:buNone/>
            </a:pPr>
            <a:r>
              <a:rPr lang="ka-GE" b="0" i="0" dirty="0">
                <a:solidFill>
                  <a:srgbClr val="5D5D5D"/>
                </a:solidFill>
                <a:effectLst/>
                <a:latin typeface="Arial" panose="020B0604020202020204" pitchFamily="34" charset="0"/>
              </a:rPr>
              <a:t>დამახსოვრების მოწყობილობები გათვალისწინებულნი არიან დიდი მოცულობის ინფორმაციის შესანახად. ”დიდი ტევადობის" ქვეშ იგულისხმება დამახსოვრების მოწყობილობა, რომლის ტევადობა რამოდენიმე ასეულჯერ მეტია ოპერატიულ დამახსოვრების მოწყობილობაზე.</a:t>
            </a:r>
            <a:endParaRPr lang="en-GE" dirty="0"/>
          </a:p>
        </p:txBody>
      </p:sp>
      <p:pic>
        <p:nvPicPr>
          <p:cNvPr id="5122" name="Picture 2">
            <a:extLst>
              <a:ext uri="{FF2B5EF4-FFF2-40B4-BE49-F238E27FC236}">
                <a16:creationId xmlns:a16="http://schemas.microsoft.com/office/drawing/2014/main" id="{ECC89ADA-9F5B-8859-4710-B756145ED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8471" y="376101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639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743E-7084-8986-4F9B-2AFC1EEA26CC}"/>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71FDB400-DF26-18A0-F145-1EE62A1C8493}"/>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დამახსოვრების მოწყობილობა არის ინფორმაციის დამახსოვრების და დენგამტარების ერთობლიობა. არსებობს ორი სახის ინფორმაციის დამახსოვრების მოწყობილობა: მყარი და მოხსნადი. ამძრავი მოწყობილობა არის ჩაწერის და წაკითხვის მექანიზმის და ელექტრული სქემის ერთობლიობა. მისი კონსტრუქცია განპირობებულია ინფორმაციის დამახსოვრების მატარებლის ტიპით და მოქმედების პრინციპით.</a:t>
            </a:r>
            <a:endParaRPr lang="en-GE" dirty="0"/>
          </a:p>
        </p:txBody>
      </p:sp>
    </p:spTree>
    <p:extLst>
      <p:ext uri="{BB962C8B-B14F-4D97-AF65-F5344CB8AC3E}">
        <p14:creationId xmlns:p14="http://schemas.microsoft.com/office/powerpoint/2010/main" val="401447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8E41-2FC0-9C0F-F9AC-0CCC6CB47CF4}"/>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009E483F-0F35-7021-B69F-AE7EC5A5D2EF}"/>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პერსონალური კომპიუტერი შედგება სპეციალური კაბელებით დაკავშირებული რამდენიმე ბლოკისგან. ბლოკების ნომეკლატურა იცვლება, მაგრამ მინიმალური კომპლექტი შედგება სისტემური ბლოკის, მონიტორის და კლავიატურისგან. დამატებით მოწყობილობებს მიეკუთვნება პრინტერი, დამატებითი დამახსოვრების მოწყობილობა და სხვა.</a:t>
            </a:r>
            <a:endParaRPr lang="en-GE" dirty="0"/>
          </a:p>
        </p:txBody>
      </p:sp>
    </p:spTree>
    <p:extLst>
      <p:ext uri="{BB962C8B-B14F-4D97-AF65-F5344CB8AC3E}">
        <p14:creationId xmlns:p14="http://schemas.microsoft.com/office/powerpoint/2010/main" val="21578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3E55-9A9A-89AF-7659-2D83830A75DD}"/>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მყარ დისკზე დამახსოვრების მოწყობილობა</a:t>
            </a:r>
            <a:endParaRPr lang="en-GE" dirty="0"/>
          </a:p>
        </p:txBody>
      </p:sp>
      <p:sp>
        <p:nvSpPr>
          <p:cNvPr id="3" name="Content Placeholder 2">
            <a:extLst>
              <a:ext uri="{FF2B5EF4-FFF2-40B4-BE49-F238E27FC236}">
                <a16:creationId xmlns:a16="http://schemas.microsoft.com/office/drawing/2014/main" id="{B288DF9E-E8A7-C640-8E8E-2F53436BDE22}"/>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ერთი მთლიანი მოწყობილობაა მისი კონსტრუქციული სქემა დრეკადი დისკების ამძრავი მოწყობილობის სქემის მსგავსია. მყარ დისკზე დამახსოვრების მოწყობილობის ტევადობა და ინფორმაციის გაცვლა რამოდენიმე ასეულჯერ მეტია დრეკად დისკთან შედარებით. ინფორმაცია რამოდენიმე მყარად დაკავშირებულ დისკებზე იწერება. დისკები ფერომაგნიტური ფენიტ დაფარული ფირფიტებია.ინფორმაციის ჩაწერა წაკითხვა ხორციელდება ორივე მხარეს (განაპირა ფირფიტების გარდა)(იხილეთ სურათი).</a:t>
            </a:r>
            <a:endParaRPr lang="en-GE" dirty="0"/>
          </a:p>
        </p:txBody>
      </p:sp>
    </p:spTree>
    <p:extLst>
      <p:ext uri="{BB962C8B-B14F-4D97-AF65-F5344CB8AC3E}">
        <p14:creationId xmlns:p14="http://schemas.microsoft.com/office/powerpoint/2010/main" val="3395769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07E3-B421-F3F1-5D57-78D73EDDA8FB}"/>
              </a:ext>
            </a:extLst>
          </p:cNvPr>
          <p:cNvSpPr>
            <a:spLocks noGrp="1"/>
          </p:cNvSpPr>
          <p:nvPr>
            <p:ph type="title"/>
          </p:nvPr>
        </p:nvSpPr>
        <p:spPr/>
        <p:txBody>
          <a:bodyPr/>
          <a:lstStyle/>
          <a:p>
            <a:endParaRPr lang="en-GE"/>
          </a:p>
        </p:txBody>
      </p:sp>
      <p:pic>
        <p:nvPicPr>
          <p:cNvPr id="6146" name="Picture 2">
            <a:extLst>
              <a:ext uri="{FF2B5EF4-FFF2-40B4-BE49-F238E27FC236}">
                <a16:creationId xmlns:a16="http://schemas.microsoft.com/office/drawing/2014/main" id="{17B48DA9-D0CD-BABF-1CD7-B00C68A47D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03809" y="1825625"/>
            <a:ext cx="598438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92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DD61-AFF5-A11F-5156-4F740299A708}"/>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ადაპტერი</a:t>
            </a:r>
            <a:endParaRPr lang="en-GE" dirty="0"/>
          </a:p>
        </p:txBody>
      </p:sp>
      <p:sp>
        <p:nvSpPr>
          <p:cNvPr id="3" name="Content Placeholder 2">
            <a:extLst>
              <a:ext uri="{FF2B5EF4-FFF2-40B4-BE49-F238E27FC236}">
                <a16:creationId xmlns:a16="http://schemas.microsoft.com/office/drawing/2014/main" id="{18722645-DFFE-1FC5-E46D-5CEE809532CF}"/>
              </a:ext>
            </a:extLst>
          </p:cNvPr>
          <p:cNvSpPr>
            <a:spLocks noGrp="1"/>
          </p:cNvSpPr>
          <p:nvPr>
            <p:ph idx="1"/>
          </p:nvPr>
        </p:nvSpPr>
        <p:spPr/>
        <p:txBody>
          <a:bodyPr>
            <a:normAutofit lnSpcReduction="10000"/>
          </a:bodyPr>
          <a:lstStyle/>
          <a:p>
            <a:pPr marL="0" indent="0">
              <a:buNone/>
            </a:pPr>
            <a:r>
              <a:rPr lang="ka-GE" b="0" i="0" dirty="0">
                <a:solidFill>
                  <a:srgbClr val="5D5D5D"/>
                </a:solidFill>
                <a:effectLst/>
                <a:latin typeface="Arial" panose="020B0604020202020204" pitchFamily="34" charset="0"/>
              </a:rPr>
              <a:t>მონაცემების და მმართველი სიგნალების წარმოდგენის ფორმა პერსონალური კომპიუტერის სხვადასხვა მოწყობილობებში განსხვავდებიან. ეს ბუნებრივია, იმიტომ რომ ცალკეული ფუნქციონალური ბლოკების პრინციპები განსხვავდება. მაგალითად, დისკებიდან წაკითხული ინფორმაცია ელექტრონული იმპულსების თანმიმდევრობაა. მასში ტითოეული იმპულსი ერთი ბიტის მატარებელია. იგივე მონაცემები სისტემურ სალტეზე წარმოდგენილია 32 ერთდროულად გადაცემული იმპულსების კომბინაციით. მოწყობილობის ურთიერთქმედების თავსებადობის უზრუნველყოფა ხორციელდება სპეციალური მოწყობილობით - ადაპტერებით.</a:t>
            </a:r>
            <a:endParaRPr lang="en-GE" dirty="0"/>
          </a:p>
        </p:txBody>
      </p:sp>
    </p:spTree>
    <p:extLst>
      <p:ext uri="{BB962C8B-B14F-4D97-AF65-F5344CB8AC3E}">
        <p14:creationId xmlns:p14="http://schemas.microsoft.com/office/powerpoint/2010/main" val="1616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97815-8E39-01BF-D3A4-D9CE17B89B3D}"/>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5640E491-ED46-FF14-0AA9-18AEBF879892}"/>
              </a:ext>
            </a:extLst>
          </p:cNvPr>
          <p:cNvSpPr>
            <a:spLocks noGrp="1"/>
          </p:cNvSpPr>
          <p:nvPr>
            <p:ph idx="1"/>
          </p:nvPr>
        </p:nvSpPr>
        <p:spPr/>
        <p:txBody>
          <a:bodyPr>
            <a:normAutofit fontScale="92500"/>
          </a:bodyPr>
          <a:lstStyle/>
          <a:p>
            <a:pPr marL="0" indent="0">
              <a:buNone/>
            </a:pPr>
            <a:r>
              <a:rPr lang="ka-GE" b="0" i="0" dirty="0">
                <a:solidFill>
                  <a:srgbClr val="5D5D5D"/>
                </a:solidFill>
                <a:effectLst/>
                <a:latin typeface="Arial" panose="020B0604020202020204" pitchFamily="34" charset="0"/>
              </a:rPr>
              <a:t>მჟამად გამოყენებაშია ვიდეოადაპტერები (იგივე ვიდეოპლატები). შეტანა გამოტანის პორტების ადაპტერები, ქსელური ადაპტერები, ხმის ადაპტერები,მოდემები. მონაცემების და მმართველი სიგნალების წარმოდგენის ფორმა პერსონალური კომპიუტერის სხვადასხვა მოწყობილობებში განსხვავდებიან. ეს ბუნებრივია, იმიტომ რომ ცალკეული ფუნქციონალური ბლოკების პრინციპები განსხვავდება. მაგალითად, დისკებიდან წაკითხული ინფორმაცია ელექტრონული იმპულსების თანმიმდევრობაა. მასში ტითოეული იმპულსი ერთი ბიტის მატარებელია </a:t>
            </a:r>
            <a:r>
              <a:rPr lang="ka-GE" b="1" i="0" dirty="0">
                <a:solidFill>
                  <a:srgbClr val="5D5D5D"/>
                </a:solidFill>
                <a:effectLst/>
                <a:latin typeface="Arial" panose="020B0604020202020204" pitchFamily="34" charset="0"/>
              </a:rPr>
              <a:t>ვიდეოადაპტერი</a:t>
            </a:r>
            <a:r>
              <a:rPr lang="ka-GE" b="0" i="0" dirty="0">
                <a:solidFill>
                  <a:srgbClr val="5D5D5D"/>
                </a:solidFill>
                <a:effectLst/>
                <a:latin typeface="Arial" panose="020B0604020202020204" pitchFamily="34" charset="0"/>
              </a:rPr>
              <a:t> ეკრანზე გამოსასახ ინფორმაციას გარდაქმნის ვიდეოსიგნალად. ვიდეოადაპტერი თავსდება სისტემურ ბლოკში</a:t>
            </a:r>
            <a:endParaRPr lang="en-GE" dirty="0"/>
          </a:p>
        </p:txBody>
      </p:sp>
    </p:spTree>
    <p:extLst>
      <p:ext uri="{BB962C8B-B14F-4D97-AF65-F5344CB8AC3E}">
        <p14:creationId xmlns:p14="http://schemas.microsoft.com/office/powerpoint/2010/main" val="2705608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18C0-4C5B-0032-2F6C-ABAFBB69B9FF}"/>
              </a:ext>
            </a:extLst>
          </p:cNvPr>
          <p:cNvSpPr>
            <a:spLocks noGrp="1"/>
          </p:cNvSpPr>
          <p:nvPr>
            <p:ph type="title"/>
          </p:nvPr>
        </p:nvSpPr>
        <p:spPr/>
        <p:txBody>
          <a:bodyPr/>
          <a:lstStyle/>
          <a:p>
            <a:endParaRPr lang="en-GE"/>
          </a:p>
        </p:txBody>
      </p:sp>
      <p:sp>
        <p:nvSpPr>
          <p:cNvPr id="3" name="Content Placeholder 2">
            <a:extLst>
              <a:ext uri="{FF2B5EF4-FFF2-40B4-BE49-F238E27FC236}">
                <a16:creationId xmlns:a16="http://schemas.microsoft.com/office/drawing/2014/main" id="{FB07070B-0BBE-2392-4188-38A10A5E16F2}"/>
              </a:ext>
            </a:extLst>
          </p:cNvPr>
          <p:cNvSpPr>
            <a:spLocks noGrp="1"/>
          </p:cNvSpPr>
          <p:nvPr>
            <p:ph idx="1"/>
          </p:nvPr>
        </p:nvSpPr>
        <p:spPr/>
        <p:txBody>
          <a:bodyPr>
            <a:normAutofit fontScale="92500" lnSpcReduction="10000"/>
          </a:bodyPr>
          <a:lstStyle/>
          <a:p>
            <a:pPr marL="0" indent="0">
              <a:buNone/>
            </a:pPr>
            <a:r>
              <a:rPr lang="ka-GE" b="0" i="0" dirty="0">
                <a:solidFill>
                  <a:srgbClr val="5D5D5D"/>
                </a:solidFill>
                <a:effectLst/>
                <a:latin typeface="Arial" panose="020B0604020202020204" pitchFamily="34" charset="0"/>
              </a:rPr>
              <a:t>. რაში მდგომარეობს გარდაქმნის არსი? ცნობილია, რომ მონიტორზე, ტელევიზორზე გამოსახულება წარმოადგენს წერტილების ერთობლიობას. წერტილების ფორმირება ელექტრული სხვით იქმნება ჰორიზონტალური და ვერტიკალური გაშლის წყალობით, სხივის ტრაექტორია რამდენიმე ასეულ ჰორიზონტალურ ხაზს ქმნის. ელექტრონული სხივის ინტენსივობის მართვით მიიღწევა წერტილის სიკაშკაშე. ამრიგად, ეკრანზე გამოსახულების მისაღებად საჭიროა შესაბამისი წესით განხორციელდეს ელექტრონული სხივის მოდელირება. ამ ოპერაციების შესასრულებლად საჭიროა ოპერატიული დამახსოვრების მოწყობილობაში დასამახსოვრებელ სიმბოლოთა შესაბამისი კოდების გარდაქმნა ვიდეო სიგნალებად.</a:t>
            </a:r>
            <a:endParaRPr lang="en-GE" dirty="0"/>
          </a:p>
        </p:txBody>
      </p:sp>
    </p:spTree>
    <p:extLst>
      <p:ext uri="{BB962C8B-B14F-4D97-AF65-F5344CB8AC3E}">
        <p14:creationId xmlns:p14="http://schemas.microsoft.com/office/powerpoint/2010/main" val="190793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4616-9DDA-B8A8-6CF7-1C8B5BF8F837}"/>
              </a:ext>
            </a:extLst>
          </p:cNvPr>
          <p:cNvSpPr>
            <a:spLocks noGrp="1"/>
          </p:cNvSpPr>
          <p:nvPr>
            <p:ph type="title"/>
          </p:nvPr>
        </p:nvSpPr>
        <p:spPr/>
        <p:txBody>
          <a:bodyPr/>
          <a:lstStyle/>
          <a:p>
            <a:endParaRPr lang="en-GE"/>
          </a:p>
        </p:txBody>
      </p:sp>
      <p:pic>
        <p:nvPicPr>
          <p:cNvPr id="7170" name="Picture 2">
            <a:extLst>
              <a:ext uri="{FF2B5EF4-FFF2-40B4-BE49-F238E27FC236}">
                <a16:creationId xmlns:a16="http://schemas.microsoft.com/office/drawing/2014/main" id="{4B855A1B-E8D4-022D-4C23-3235B3F434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5500" y="2422866"/>
            <a:ext cx="2921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471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9D2D-9038-795F-B8FC-228EF4E5936F}"/>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ქსელური პლატა</a:t>
            </a:r>
            <a:endParaRPr lang="en-GE" dirty="0"/>
          </a:p>
        </p:txBody>
      </p:sp>
      <p:sp>
        <p:nvSpPr>
          <p:cNvPr id="3" name="Content Placeholder 2">
            <a:extLst>
              <a:ext uri="{FF2B5EF4-FFF2-40B4-BE49-F238E27FC236}">
                <a16:creationId xmlns:a16="http://schemas.microsoft.com/office/drawing/2014/main" id="{52DF980D-B6AF-7BAB-CCFC-0F53FB9FD90E}"/>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ეს ადაპტერი გათვალისწინებულია პერსონალური კომპიუტერის დასაკავშირებლად მონაცემების გადაცემის ფიზიკურ არხებთან. მაგალითად, კოაქსიაურ კაბელებთან. იგი ახორციელებს მონაცემების გადაგზავნას ორივე მიმართულებით: პირველი: არხიდან სიგნალის მიღება, კომპიუტერის სალტეზე მისი გადაცემა; მეორე: მონაცემების მიღება კომპიუტერიდან და გადაცემა არხში. </a:t>
            </a:r>
            <a:r>
              <a:rPr lang="ka-GE" b="0" i="0">
                <a:solidFill>
                  <a:srgbClr val="5D5D5D"/>
                </a:solidFill>
                <a:effectLst/>
                <a:latin typeface="Arial" panose="020B0604020202020204" pitchFamily="34" charset="0"/>
              </a:rPr>
              <a:t>ამავე დროს ქსელური პლატა ახორციელებს გადაცემულ შეტყობინებების სტრუქტურის გარდაქმნას სტანდარტის მიხედვით.</a:t>
            </a:r>
            <a:endParaRPr lang="en-GE"/>
          </a:p>
        </p:txBody>
      </p:sp>
    </p:spTree>
    <p:extLst>
      <p:ext uri="{BB962C8B-B14F-4D97-AF65-F5344CB8AC3E}">
        <p14:creationId xmlns:p14="http://schemas.microsoft.com/office/powerpoint/2010/main" val="2700640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5321-0E63-8115-0DE2-2A79C3193A50}"/>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სისტემური ბლოკი </a:t>
            </a:r>
            <a:endParaRPr lang="en-GE" dirty="0"/>
          </a:p>
        </p:txBody>
      </p:sp>
      <p:sp>
        <p:nvSpPr>
          <p:cNvPr id="3" name="Content Placeholder 2">
            <a:extLst>
              <a:ext uri="{FF2B5EF4-FFF2-40B4-BE49-F238E27FC236}">
                <a16:creationId xmlns:a16="http://schemas.microsoft.com/office/drawing/2014/main" id="{D2C988FD-6013-B395-F2BC-43137B3E3D9D}"/>
              </a:ext>
            </a:extLst>
          </p:cNvPr>
          <p:cNvSpPr>
            <a:spLocks noGrp="1"/>
          </p:cNvSpPr>
          <p:nvPr>
            <p:ph idx="1"/>
          </p:nvPr>
        </p:nvSpPr>
        <p:spPr/>
        <p:txBody>
          <a:bodyPr>
            <a:normAutofit/>
          </a:bodyPr>
          <a:lstStyle/>
          <a:p>
            <a:pPr marL="0" indent="0">
              <a:buNone/>
            </a:pPr>
            <a:r>
              <a:rPr lang="ka-GE" b="0" i="0" dirty="0">
                <a:solidFill>
                  <a:srgbClr val="5D5D5D"/>
                </a:solidFill>
                <a:effectLst/>
                <a:latin typeface="Arial" panose="020B0604020202020204" pitchFamily="34" charset="0"/>
              </a:rPr>
              <a:t>სტაციონალური პერსონალური კომპიუტერის სისტემური ბლოკი წარმოადგენს კარკასს, რომელშიც განლაგებულია პერსონალური კომპიუტერის კვანძები : ძირითადი(დედა) პლატა, ადაპტერი, კვების ბლოკი,დრეკადი დისკების ამძრავი მოწყობილობა (</a:t>
            </a:r>
            <a:r>
              <a:rPr lang="en-GB" b="0" i="0" dirty="0">
                <a:solidFill>
                  <a:srgbClr val="5D5D5D"/>
                </a:solidFill>
                <a:effectLst/>
                <a:latin typeface="Arial" panose="020B0604020202020204" pitchFamily="34" charset="0"/>
              </a:rPr>
              <a:t>CD-ROM), </a:t>
            </a:r>
            <a:r>
              <a:rPr lang="ka-GE" b="0" i="0" dirty="0">
                <a:solidFill>
                  <a:srgbClr val="5D5D5D"/>
                </a:solidFill>
                <a:effectLst/>
                <a:latin typeface="Arial" panose="020B0604020202020204" pitchFamily="34" charset="0"/>
              </a:rPr>
              <a:t>ვინჩესტერი, დინამიკი, მართვის ღილაკები, ტაქტური სიხშირის გადამრთველი, ოპერატიული მეხსიერების პლატა, ვიდეო პლატა, ქსელური პლატა,აუდიო პლატა, პროცესორი და სხვა. უკანა მხარეს ჩანს გამთიშველები კაბელების შესაერთებლად. კვების ბლოკის შიგნით აყენებენ ცენტრალურ პროცესორთან დამაკავშირებელ მოწყობილობებს და გაფართოების პლატებს. კარკასი იხურება სახურავით.</a:t>
            </a:r>
            <a:endParaRPr lang="en-GE" dirty="0"/>
          </a:p>
        </p:txBody>
      </p:sp>
    </p:spTree>
    <p:extLst>
      <p:ext uri="{BB962C8B-B14F-4D97-AF65-F5344CB8AC3E}">
        <p14:creationId xmlns:p14="http://schemas.microsoft.com/office/powerpoint/2010/main" val="368528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E9476-EE53-E6C9-0205-C9021DF8EA2D}"/>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ძირითადი სისტემური პლატა </a:t>
            </a:r>
            <a:endParaRPr lang="en-GE" dirty="0"/>
          </a:p>
        </p:txBody>
      </p:sp>
      <p:sp>
        <p:nvSpPr>
          <p:cNvPr id="3" name="Content Placeholder 2">
            <a:extLst>
              <a:ext uri="{FF2B5EF4-FFF2-40B4-BE49-F238E27FC236}">
                <a16:creationId xmlns:a16="http://schemas.microsoft.com/office/drawing/2014/main" id="{2B00112B-F3BD-B999-56BF-C2E114662279}"/>
              </a:ext>
            </a:extLst>
          </p:cNvPr>
          <p:cNvSpPr>
            <a:spLocks noGrp="1"/>
          </p:cNvSpPr>
          <p:nvPr>
            <p:ph idx="1"/>
          </p:nvPr>
        </p:nvSpPr>
        <p:spPr>
          <a:xfrm>
            <a:off x="707571" y="1401763"/>
            <a:ext cx="10515600" cy="4351338"/>
          </a:xfrm>
        </p:spPr>
        <p:txBody>
          <a:bodyPr/>
          <a:lstStyle/>
          <a:p>
            <a:pPr marL="0" indent="0">
              <a:buNone/>
            </a:pPr>
            <a:r>
              <a:rPr lang="ka-GE" b="0" i="0" dirty="0">
                <a:solidFill>
                  <a:srgbClr val="5D5D5D"/>
                </a:solidFill>
                <a:effectLst/>
                <a:latin typeface="Arial" panose="020B0604020202020204" pitchFamily="34" charset="0"/>
              </a:rPr>
              <a:t>ძირითად პლატას უწოდებენ დიდ ნაბეჭდ პლატას. მასზე დაყენებულია პერსონალური კომპიუტერის ძირითადი კომპონენტები: ცენტრალური მიკროპროცესორი, ოპერატიული მეხსიერება, მხარდამჭერი მიკროსქემები, ცენტრალური მაგისტრალი, კონტროლერი და რამოდენიმე გამთიშველი.</a:t>
            </a:r>
            <a:endParaRPr lang="en-GE" dirty="0"/>
          </a:p>
        </p:txBody>
      </p:sp>
      <p:pic>
        <p:nvPicPr>
          <p:cNvPr id="1026" name="Picture 2">
            <a:extLst>
              <a:ext uri="{FF2B5EF4-FFF2-40B4-BE49-F238E27FC236}">
                <a16:creationId xmlns:a16="http://schemas.microsoft.com/office/drawing/2014/main" id="{FF489339-83C1-D13E-815C-24BFB98B6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143" y="3577432"/>
            <a:ext cx="40640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5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2568-4C18-9FDD-DC17-AC32BA87A4A5}"/>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მიკროპროცესორი</a:t>
            </a:r>
            <a:endParaRPr lang="en-GE" dirty="0"/>
          </a:p>
        </p:txBody>
      </p:sp>
      <p:sp>
        <p:nvSpPr>
          <p:cNvPr id="3" name="Content Placeholder 2">
            <a:extLst>
              <a:ext uri="{FF2B5EF4-FFF2-40B4-BE49-F238E27FC236}">
                <a16:creationId xmlns:a16="http://schemas.microsoft.com/office/drawing/2014/main" id="{0BD8C08F-6B81-C17D-7041-2C475239B5D8}"/>
              </a:ext>
            </a:extLst>
          </p:cNvPr>
          <p:cNvSpPr>
            <a:spLocks noGrp="1"/>
          </p:cNvSpPr>
          <p:nvPr>
            <p:ph idx="1"/>
          </p:nvPr>
        </p:nvSpPr>
        <p:spPr/>
        <p:txBody>
          <a:bodyPr>
            <a:normAutofit lnSpcReduction="10000"/>
          </a:bodyPr>
          <a:lstStyle/>
          <a:p>
            <a:pPr marL="0" indent="0">
              <a:buNone/>
            </a:pPr>
            <a:r>
              <a:rPr lang="ka-GE" b="0" i="0" dirty="0">
                <a:solidFill>
                  <a:srgbClr val="5D5D5D"/>
                </a:solidFill>
                <a:effectLst/>
                <a:latin typeface="Arial" panose="020B0604020202020204" pitchFamily="34" charset="0"/>
              </a:rPr>
              <a:t>მინიატურული ელექტრონულ-გამომთვლელი მანქანაა რეალიზებული ერთი ზედიდი ინტეგრალური სქემით. ზესუფთა სილიციუმის ერთ კრისტალზე რთული, მრავალსაფეხურიანი და ზუსტი ტექნოლოგიით დატანილია რამოდენიმე მილიონი ტრანზისტორი და სხვა სქემური ელემენტები, აგრეთვე დამაკავშირებელი გამტარები და გარე მოწყობილობების შემაერთებელი წერტილები. მათი ერთობლიობა ქმნის ლოგიკურ ბლოკს: არითმეტიკულ მოწყობილობას, მართვის მოწყობილობას, რეგისტრებს და სხვა. მსოფლიოში სხვადასხვა ფირმების მიერ გამოიშვება სხვადასხვა დანიშნულების ცენტრალური მიკროპროცესორების ტიპები არსებობს.</a:t>
            </a:r>
            <a:endParaRPr lang="en-GE" dirty="0"/>
          </a:p>
        </p:txBody>
      </p:sp>
    </p:spTree>
    <p:extLst>
      <p:ext uri="{BB962C8B-B14F-4D97-AF65-F5344CB8AC3E}">
        <p14:creationId xmlns:p14="http://schemas.microsoft.com/office/powerpoint/2010/main" val="424547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E8C8-A5AE-E568-5B54-E1DF47F33B9F}"/>
              </a:ext>
            </a:extLst>
          </p:cNvPr>
          <p:cNvSpPr>
            <a:spLocks noGrp="1"/>
          </p:cNvSpPr>
          <p:nvPr>
            <p:ph type="title"/>
          </p:nvPr>
        </p:nvSpPr>
        <p:spPr/>
        <p:txBody>
          <a:bodyPr/>
          <a:lstStyle/>
          <a:p>
            <a:endParaRPr lang="en-GE"/>
          </a:p>
        </p:txBody>
      </p:sp>
      <p:pic>
        <p:nvPicPr>
          <p:cNvPr id="2050" name="Picture 2">
            <a:extLst>
              <a:ext uri="{FF2B5EF4-FFF2-40B4-BE49-F238E27FC236}">
                <a16:creationId xmlns:a16="http://schemas.microsoft.com/office/drawing/2014/main" id="{7686D131-DE74-4F23-2008-491C5E9DD6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11700" y="2827451"/>
            <a:ext cx="2768600" cy="226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67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7985-B7FF-7D4E-A079-72DE28AC6FB9}"/>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მიკროპროცესორის მთავარი პარამეტრები</a:t>
            </a:r>
            <a:endParaRPr lang="en-GE" dirty="0"/>
          </a:p>
        </p:txBody>
      </p:sp>
      <p:sp>
        <p:nvSpPr>
          <p:cNvPr id="3" name="Content Placeholder 2">
            <a:extLst>
              <a:ext uri="{FF2B5EF4-FFF2-40B4-BE49-F238E27FC236}">
                <a16:creationId xmlns:a16="http://schemas.microsoft.com/office/drawing/2014/main" id="{E18F5AEE-0490-CE3D-3EEB-3492322DEF00}"/>
              </a:ext>
            </a:extLst>
          </p:cNvPr>
          <p:cNvSpPr>
            <a:spLocks noGrp="1"/>
          </p:cNvSpPr>
          <p:nvPr>
            <p:ph idx="1"/>
          </p:nvPr>
        </p:nvSpPr>
        <p:spPr/>
        <p:txBody>
          <a:bodyPr>
            <a:normAutofit/>
          </a:bodyPr>
          <a:lstStyle/>
          <a:p>
            <a:pPr marL="0" indent="0">
              <a:buNone/>
            </a:pPr>
            <a:r>
              <a:rPr lang="ka-GE" b="0" i="0" dirty="0">
                <a:solidFill>
                  <a:srgbClr val="5D5D5D"/>
                </a:solidFill>
                <a:effectLst/>
                <a:latin typeface="Arial" panose="020B0604020202020204" pitchFamily="34" charset="0"/>
              </a:rPr>
              <a:t>შესასრულებელ ბრძანებათა ერთობლიობა, თანრიგიანობა და ტაქტიკური სიხშირე. მიკროპროცესორების მთავარი პარამერი ტაქტიკური სიხშირეა. იგი გვიჩვენებს წამში რამდენ ელემენტარულ ოპერაციას-ტაქტს ასრულებს მიკროპროცესორი. </a:t>
            </a:r>
            <a:endParaRPr lang="en-GE" dirty="0"/>
          </a:p>
        </p:txBody>
      </p:sp>
    </p:spTree>
    <p:extLst>
      <p:ext uri="{BB962C8B-B14F-4D97-AF65-F5344CB8AC3E}">
        <p14:creationId xmlns:p14="http://schemas.microsoft.com/office/powerpoint/2010/main" val="2960236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98BAC-C3ED-E8FC-C109-F19A6B820479}"/>
              </a:ext>
            </a:extLst>
          </p:cNvPr>
          <p:cNvSpPr>
            <a:spLocks noGrp="1"/>
          </p:cNvSpPr>
          <p:nvPr>
            <p:ph idx="1"/>
          </p:nvPr>
        </p:nvSpPr>
        <p:spPr>
          <a:xfrm>
            <a:off x="838200" y="348343"/>
            <a:ext cx="10515600" cy="6161314"/>
          </a:xfrm>
        </p:spPr>
        <p:txBody>
          <a:bodyPr>
            <a:normAutofit/>
          </a:bodyPr>
          <a:lstStyle/>
          <a:p>
            <a:pPr marL="0" indent="0">
              <a:buNone/>
            </a:pPr>
            <a:r>
              <a:rPr lang="ka-GE" b="0" i="0" dirty="0">
                <a:solidFill>
                  <a:srgbClr val="5D5D5D"/>
                </a:solidFill>
                <a:effectLst/>
                <a:latin typeface="Arial" panose="020B0604020202020204" pitchFamily="34" charset="0"/>
              </a:rPr>
              <a:t>ტაქტიკური სიხშირე იზომება მეგაჰერცებში (1 მეგაჰერცი უდრის 10</a:t>
            </a:r>
            <a:r>
              <a:rPr lang="ka-GE" b="0" i="0" baseline="30000" dirty="0">
                <a:solidFill>
                  <a:srgbClr val="5D5D5D"/>
                </a:solidFill>
                <a:effectLst/>
                <a:latin typeface="Arial" panose="020B0604020202020204" pitchFamily="34" charset="0"/>
              </a:rPr>
              <a:t>6</a:t>
            </a:r>
            <a:r>
              <a:rPr lang="ka-GE" b="0" i="0" dirty="0">
                <a:solidFill>
                  <a:srgbClr val="5D5D5D"/>
                </a:solidFill>
                <a:effectLst/>
                <a:latin typeface="Arial" panose="020B0604020202020204" pitchFamily="34" charset="0"/>
              </a:rPr>
              <a:t> ჰერცს). თანრიგირნობა გვიჩვენებს, ერთ ტაქტში თუ რამდენ ორობითი თანრიგის დამუშავებას, ან გადაცემას ახორციელებს მიკროპროცესორი, ასევე რამდენი ორობითი თანრიგი შეიძლება იქნას გამოყენებული მიკროპროცესორის ოპერატიული მეხსიერების დამისამართებისათვის. უნდა ავღნიშნოთ, რომ ტაქტიკური სიხშირეპროცესორი მწარმოებლურობის შეფარდებითი მახასიათებელია, იმიტომ რომ პროცესორის სქემური გადაწყვეტების გამო ზოგიერთი პროცესორი ერთ ტაქტში ასრულებს იმდენ ოპერაციას, რომლის შესრულებასაც სხვა პროცესორი ანდომებს რამოდენიმე ტაქტს. გარეგნულად მიკროპროცესორი ოთხკუთხედი პლასმასის ფირფიტაა - 5</a:t>
            </a:r>
            <a:r>
              <a:rPr lang="en-GB" b="0" i="0" dirty="0">
                <a:solidFill>
                  <a:srgbClr val="5D5D5D"/>
                </a:solidFill>
                <a:effectLst/>
                <a:latin typeface="Arial" panose="020B0604020202020204" pitchFamily="34" charset="0"/>
              </a:rPr>
              <a:t>x5x05 </a:t>
            </a:r>
            <a:r>
              <a:rPr lang="ka-GE" b="0" i="0" dirty="0">
                <a:solidFill>
                  <a:srgbClr val="5D5D5D"/>
                </a:solidFill>
                <a:effectLst/>
                <a:latin typeface="Arial" panose="020B0604020202020204" pitchFamily="34" charset="0"/>
              </a:rPr>
              <a:t>სანტიმეტრის ზომის, 240-მდე ”ფეხებით”. მიკროპროცესორებს გასაციებლად აყენებენ პატარა ვენტილიატორებს, რათა იგი არ გადახურდეს.</a:t>
            </a:r>
            <a:endParaRPr lang="en-GE" dirty="0"/>
          </a:p>
        </p:txBody>
      </p:sp>
    </p:spTree>
    <p:extLst>
      <p:ext uri="{BB962C8B-B14F-4D97-AF65-F5344CB8AC3E}">
        <p14:creationId xmlns:p14="http://schemas.microsoft.com/office/powerpoint/2010/main" val="117076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04B4-15DE-54FD-D331-5674107A76F4}"/>
              </a:ext>
            </a:extLst>
          </p:cNvPr>
          <p:cNvSpPr>
            <a:spLocks noGrp="1"/>
          </p:cNvSpPr>
          <p:nvPr>
            <p:ph type="title"/>
          </p:nvPr>
        </p:nvSpPr>
        <p:spPr/>
        <p:txBody>
          <a:bodyPr/>
          <a:lstStyle/>
          <a:p>
            <a:r>
              <a:rPr lang="ka-GE" b="1" i="0" dirty="0">
                <a:solidFill>
                  <a:srgbClr val="5D5D5D"/>
                </a:solidFill>
                <a:effectLst/>
                <a:latin typeface="Arial" panose="020B0604020202020204" pitchFamily="34" charset="0"/>
              </a:rPr>
              <a:t>ოპერატიული დამახსოვრების მოწყობილობა</a:t>
            </a:r>
            <a:endParaRPr lang="en-GE" dirty="0"/>
          </a:p>
        </p:txBody>
      </p:sp>
      <p:sp>
        <p:nvSpPr>
          <p:cNvPr id="3" name="Content Placeholder 2">
            <a:extLst>
              <a:ext uri="{FF2B5EF4-FFF2-40B4-BE49-F238E27FC236}">
                <a16:creationId xmlns:a16="http://schemas.microsoft.com/office/drawing/2014/main" id="{47DBFFD6-EFF3-774A-59FD-4A6464497824}"/>
              </a:ext>
            </a:extLst>
          </p:cNvPr>
          <p:cNvSpPr>
            <a:spLocks noGrp="1"/>
          </p:cNvSpPr>
          <p:nvPr>
            <p:ph idx="1"/>
          </p:nvPr>
        </p:nvSpPr>
        <p:spPr/>
        <p:txBody>
          <a:bodyPr/>
          <a:lstStyle/>
          <a:p>
            <a:pPr marL="0" indent="0">
              <a:buNone/>
            </a:pPr>
            <a:r>
              <a:rPr lang="ka-GE" b="0" i="0" dirty="0">
                <a:solidFill>
                  <a:srgbClr val="5D5D5D"/>
                </a:solidFill>
                <a:effectLst/>
                <a:latin typeface="Arial" panose="020B0604020202020204" pitchFamily="34" charset="0"/>
              </a:rPr>
              <a:t>ინგლისურად </a:t>
            </a:r>
            <a:r>
              <a:rPr lang="en-GB" b="0" i="0" dirty="0">
                <a:solidFill>
                  <a:srgbClr val="5D5D5D"/>
                </a:solidFill>
                <a:effectLst/>
                <a:latin typeface="Arial" panose="020B0604020202020204" pitchFamily="34" charset="0"/>
              </a:rPr>
              <a:t>RAM </a:t>
            </a:r>
            <a:r>
              <a:rPr lang="ka-GE" b="0" i="0" dirty="0">
                <a:solidFill>
                  <a:srgbClr val="5D5D5D"/>
                </a:solidFill>
                <a:effectLst/>
                <a:latin typeface="Arial" panose="020B0604020202020204" pitchFamily="34" charset="0"/>
              </a:rPr>
              <a:t>რეალუზებულია ზედიდი ინტეგრალური სქემის სახით. მონაცემების წაკითხვის, ან ჩაწერის დრო 60 ნანოწამია (60</a:t>
            </a:r>
            <a:r>
              <a:rPr lang="en-GB" b="0" i="0" dirty="0">
                <a:solidFill>
                  <a:srgbClr val="5D5D5D"/>
                </a:solidFill>
                <a:effectLst/>
                <a:latin typeface="Arial" panose="020B0604020202020204" pitchFamily="34" charset="0"/>
              </a:rPr>
              <a:t>X10</a:t>
            </a:r>
            <a:r>
              <a:rPr lang="en-GB" b="0" i="0" baseline="30000" dirty="0">
                <a:solidFill>
                  <a:srgbClr val="5D5D5D"/>
                </a:solidFill>
                <a:effectLst/>
                <a:latin typeface="Arial" panose="020B0604020202020204" pitchFamily="34" charset="0"/>
              </a:rPr>
              <a:t>-9</a:t>
            </a:r>
            <a:r>
              <a:rPr lang="ka-GE" b="0" i="0" dirty="0">
                <a:solidFill>
                  <a:srgbClr val="5D5D5D"/>
                </a:solidFill>
                <a:effectLst/>
                <a:latin typeface="Arial" panose="020B0604020202020204" pitchFamily="34" charset="0"/>
              </a:rPr>
              <a:t>წმ). არსებობოს ორი ტიპის ოპერატიული დამახსოვრების მოწყობილობა: სტატიკური და დინამიკური. სტატიკური ოპერატიული დამახსოვრების მოწყობილობაში ელემენტარული უჯრედის როლში ტრიგერული სქემა გამოდის. ასეთი სქემა იმპულსის მიღებამდე, ან კვების გამორთვამდე ინარჩუნებს ერთ - ერთ მდგომარეობას 0, ან 1. უჯრაში ჩაწერილი ინფორმაციის წაკითხვისას მისი მდგომარეობა არ იცვლება. </a:t>
            </a:r>
            <a:endParaRPr lang="en-GE" dirty="0"/>
          </a:p>
        </p:txBody>
      </p:sp>
    </p:spTree>
    <p:extLst>
      <p:ext uri="{BB962C8B-B14F-4D97-AF65-F5344CB8AC3E}">
        <p14:creationId xmlns:p14="http://schemas.microsoft.com/office/powerpoint/2010/main" val="2452643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1142</Words>
  <Application>Microsoft Macintosh PowerPoint</Application>
  <PresentationFormat>Widescreen</PresentationFormat>
  <Paragraphs>33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Sylfaen</vt:lpstr>
      <vt:lpstr>Office Theme</vt:lpstr>
      <vt:lpstr>კომპიუტერის ძირითადი ნაწილები</vt:lpstr>
      <vt:lpstr>PowerPoint Presentation</vt:lpstr>
      <vt:lpstr>სისტემური ბლოკი </vt:lpstr>
      <vt:lpstr>ძირითადი სისტემური პლატა </vt:lpstr>
      <vt:lpstr>მიკროპროცესორი</vt:lpstr>
      <vt:lpstr>PowerPoint Presentation</vt:lpstr>
      <vt:lpstr>მიკროპროცესორის მთავარი პარამეტრები</vt:lpstr>
      <vt:lpstr>PowerPoint Presentation</vt:lpstr>
      <vt:lpstr>ოპერატიული დამახსოვრების მოწყობილობა</vt:lpstr>
      <vt:lpstr>PowerPoint Presentation</vt:lpstr>
      <vt:lpstr>PowerPoint Presentation</vt:lpstr>
      <vt:lpstr>PowerPoint Presentation</vt:lpstr>
      <vt:lpstr>PowerPoint Presentation</vt:lpstr>
      <vt:lpstr>მონაცემთა სისტემური მაგისტრალი (სისტემური სალტე)</vt:lpstr>
      <vt:lpstr>PowerPoint Presentation</vt:lpstr>
      <vt:lpstr>PowerPoint Presentation</vt:lpstr>
      <vt:lpstr>კვების ბლოკი </vt:lpstr>
      <vt:lpstr>დამახსოვრების მოწყობილობები </vt:lpstr>
      <vt:lpstr>PowerPoint Presentation</vt:lpstr>
      <vt:lpstr>მყარ დისკზე დამახსოვრების მოწყობილობა</vt:lpstr>
      <vt:lpstr>PowerPoint Presentation</vt:lpstr>
      <vt:lpstr>ადაპტერი</vt:lpstr>
      <vt:lpstr>PowerPoint Presentation</vt:lpstr>
      <vt:lpstr>PowerPoint Presentation</vt:lpstr>
      <vt:lpstr>PowerPoint Presentation</vt:lpstr>
      <vt:lpstr>ქსელური პლატა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კომპიუტერის ძირითადი ნაწილები</dc:title>
  <dc:creator>Microsoft Office User</dc:creator>
  <cp:lastModifiedBy>Microsoft Office User</cp:lastModifiedBy>
  <cp:revision>4</cp:revision>
  <dcterms:created xsi:type="dcterms:W3CDTF">2022-09-26T20:33:42Z</dcterms:created>
  <dcterms:modified xsi:type="dcterms:W3CDTF">2022-09-26T20:46:11Z</dcterms:modified>
</cp:coreProperties>
</file>